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7"/>
  </p:notesMasterIdLst>
  <p:handoutMasterIdLst>
    <p:handoutMasterId r:id="rId28"/>
  </p:handoutMasterIdLst>
  <p:sldIdLst>
    <p:sldId id="259" r:id="rId2"/>
    <p:sldId id="938" r:id="rId3"/>
    <p:sldId id="963" r:id="rId4"/>
    <p:sldId id="260" r:id="rId5"/>
    <p:sldId id="261" r:id="rId6"/>
    <p:sldId id="263" r:id="rId7"/>
    <p:sldId id="262" r:id="rId8"/>
    <p:sldId id="283" r:id="rId9"/>
    <p:sldId id="284" r:id="rId10"/>
    <p:sldId id="287" r:id="rId11"/>
    <p:sldId id="944" r:id="rId12"/>
    <p:sldId id="289" r:id="rId13"/>
    <p:sldId id="1019" r:id="rId14"/>
    <p:sldId id="990" r:id="rId15"/>
    <p:sldId id="1016" r:id="rId16"/>
    <p:sldId id="1017" r:id="rId17"/>
    <p:sldId id="1018" r:id="rId18"/>
    <p:sldId id="1020" r:id="rId19"/>
    <p:sldId id="992" r:id="rId20"/>
    <p:sldId id="1003" r:id="rId21"/>
    <p:sldId id="256" r:id="rId22"/>
    <p:sldId id="1012" r:id="rId23"/>
    <p:sldId id="965" r:id="rId24"/>
    <p:sldId id="314" r:id="rId25"/>
    <p:sldId id="985" r:id="rId26"/>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410" autoAdjust="0"/>
    <p:restoredTop sz="96869" autoAdjust="0"/>
  </p:normalViewPr>
  <p:slideViewPr>
    <p:cSldViewPr>
      <p:cViewPr varScale="1">
        <p:scale>
          <a:sx n="109" d="100"/>
          <a:sy n="109" d="100"/>
        </p:scale>
        <p:origin x="126" y="169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September_2021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doc.:IEEE802.15-21-0531r0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September_2021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5/"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October 2021 Teleconference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2021-10-13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FEC8E-78DE-481D-A57F-63146FA338B7}"/>
              </a:ext>
            </a:extLst>
          </p:cNvPr>
          <p:cNvSpPr>
            <a:spLocks noGrp="1"/>
          </p:cNvSpPr>
          <p:nvPr>
            <p:ph type="title"/>
          </p:nvPr>
        </p:nvSpPr>
        <p:spPr/>
        <p:txBody>
          <a:bodyPr/>
          <a:lstStyle/>
          <a:p>
            <a:r>
              <a:rPr lang="en-US" dirty="0"/>
              <a:t>Actions from September</a:t>
            </a:r>
          </a:p>
        </p:txBody>
      </p:sp>
      <p:sp>
        <p:nvSpPr>
          <p:cNvPr id="3" name="Content Placeholder 2">
            <a:extLst>
              <a:ext uri="{FF2B5EF4-FFF2-40B4-BE49-F238E27FC236}">
                <a16:creationId xmlns:a16="http://schemas.microsoft.com/office/drawing/2014/main" id="{BF146524-4045-43FE-B335-0534B224791A}"/>
              </a:ext>
            </a:extLst>
          </p:cNvPr>
          <p:cNvSpPr>
            <a:spLocks noGrp="1"/>
          </p:cNvSpPr>
          <p:nvPr>
            <p:ph idx="1"/>
          </p:nvPr>
        </p:nvSpPr>
        <p:spPr/>
        <p:txBody>
          <a:bodyPr/>
          <a:lstStyle/>
          <a:p>
            <a:pPr lvl="1"/>
            <a:r>
              <a:rPr lang="en-US" dirty="0"/>
              <a:t>SDD Update will be uploaded as 306r5</a:t>
            </a:r>
          </a:p>
          <a:p>
            <a:pPr lvl="1"/>
            <a:r>
              <a:rPr lang="en-US" dirty="0"/>
              <a:t>Further changes to SDD pending:</a:t>
            </a:r>
          </a:p>
          <a:p>
            <a:pPr lvl="2"/>
            <a:r>
              <a:rPr lang="en-US" dirty="0"/>
              <a:t>Action (Daoud): Carefully review occurrences of “Channel” and change as needed to “Effective Channel”</a:t>
            </a:r>
          </a:p>
          <a:p>
            <a:pPr lvl="2"/>
            <a:r>
              <a:rPr lang="en-US" dirty="0"/>
              <a:t>Upload as 306r6   (done)</a:t>
            </a:r>
          </a:p>
          <a:p>
            <a:pPr lvl="2"/>
            <a:r>
              <a:rPr lang="en-US" dirty="0"/>
              <a:t>Cyber Security section in SDD by Menashe  306r7  (Pending)</a:t>
            </a:r>
          </a:p>
          <a:p>
            <a:endParaRPr lang="en-US" dirty="0"/>
          </a:p>
        </p:txBody>
      </p:sp>
      <p:sp>
        <p:nvSpPr>
          <p:cNvPr id="4" name="Date Placeholder 3">
            <a:extLst>
              <a:ext uri="{FF2B5EF4-FFF2-40B4-BE49-F238E27FC236}">
                <a16:creationId xmlns:a16="http://schemas.microsoft.com/office/drawing/2014/main" id="{208B78F1-4416-4E8F-A9F6-05D1637B87BC}"/>
              </a:ext>
            </a:extLst>
          </p:cNvPr>
          <p:cNvSpPr>
            <a:spLocks noGrp="1"/>
          </p:cNvSpPr>
          <p:nvPr>
            <p:ph type="dt" sz="half" idx="10"/>
          </p:nvPr>
        </p:nvSpPr>
        <p:spPr/>
        <p:txBody>
          <a:bodyPr/>
          <a:lstStyle/>
          <a:p>
            <a:r>
              <a:rPr lang="en-US"/>
              <a:t>September_2021</a:t>
            </a:r>
            <a:endParaRPr lang="en-US" dirty="0"/>
          </a:p>
        </p:txBody>
      </p:sp>
      <p:sp>
        <p:nvSpPr>
          <p:cNvPr id="5" name="Footer Placeholder 4">
            <a:extLst>
              <a:ext uri="{FF2B5EF4-FFF2-40B4-BE49-F238E27FC236}">
                <a16:creationId xmlns:a16="http://schemas.microsoft.com/office/drawing/2014/main" id="{3C3A6B67-F0CB-46B1-924A-80181A1DBD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7C76AF6-44C5-4A59-A35E-F54409009EF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1672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October</a:t>
            </a:r>
          </a:p>
        </p:txBody>
      </p:sp>
      <p:graphicFrame>
        <p:nvGraphicFramePr>
          <p:cNvPr id="8" name="Table 7">
            <a:extLst>
              <a:ext uri="{FF2B5EF4-FFF2-40B4-BE49-F238E27FC236}">
                <a16:creationId xmlns:a16="http://schemas.microsoft.com/office/drawing/2014/main" id="{58E9B510-0526-4FC9-89B4-A4065A236054}"/>
              </a:ext>
            </a:extLst>
          </p:cNvPr>
          <p:cNvGraphicFramePr>
            <a:graphicFrameLocks noGrp="1"/>
          </p:cNvGraphicFramePr>
          <p:nvPr>
            <p:extLst>
              <p:ext uri="{D42A27DB-BD31-4B8C-83A1-F6EECF244321}">
                <p14:modId xmlns:p14="http://schemas.microsoft.com/office/powerpoint/2010/main" val="955804176"/>
              </p:ext>
            </p:extLst>
          </p:nvPr>
        </p:nvGraphicFramePr>
        <p:xfrm>
          <a:off x="609600" y="2259773"/>
          <a:ext cx="10515603" cy="1188720"/>
        </p:xfrm>
        <a:graphic>
          <a:graphicData uri="http://schemas.openxmlformats.org/drawingml/2006/table">
            <a:tbl>
              <a:tblPr/>
              <a:tblGrid>
                <a:gridCol w="1502229">
                  <a:extLst>
                    <a:ext uri="{9D8B030D-6E8A-4147-A177-3AD203B41FA5}">
                      <a16:colId xmlns:a16="http://schemas.microsoft.com/office/drawing/2014/main" val="3189482056"/>
                    </a:ext>
                  </a:extLst>
                </a:gridCol>
                <a:gridCol w="1502229">
                  <a:extLst>
                    <a:ext uri="{9D8B030D-6E8A-4147-A177-3AD203B41FA5}">
                      <a16:colId xmlns:a16="http://schemas.microsoft.com/office/drawing/2014/main" val="1463032181"/>
                    </a:ext>
                  </a:extLst>
                </a:gridCol>
                <a:gridCol w="1502229">
                  <a:extLst>
                    <a:ext uri="{9D8B030D-6E8A-4147-A177-3AD203B41FA5}">
                      <a16:colId xmlns:a16="http://schemas.microsoft.com/office/drawing/2014/main" val="485366463"/>
                    </a:ext>
                  </a:extLst>
                </a:gridCol>
                <a:gridCol w="1502229">
                  <a:extLst>
                    <a:ext uri="{9D8B030D-6E8A-4147-A177-3AD203B41FA5}">
                      <a16:colId xmlns:a16="http://schemas.microsoft.com/office/drawing/2014/main" val="80283397"/>
                    </a:ext>
                  </a:extLst>
                </a:gridCol>
                <a:gridCol w="1502229">
                  <a:extLst>
                    <a:ext uri="{9D8B030D-6E8A-4147-A177-3AD203B41FA5}">
                      <a16:colId xmlns:a16="http://schemas.microsoft.com/office/drawing/2014/main" val="1673566321"/>
                    </a:ext>
                  </a:extLst>
                </a:gridCol>
                <a:gridCol w="1502229">
                  <a:extLst>
                    <a:ext uri="{9D8B030D-6E8A-4147-A177-3AD203B41FA5}">
                      <a16:colId xmlns:a16="http://schemas.microsoft.com/office/drawing/2014/main" val="2096749545"/>
                    </a:ext>
                  </a:extLst>
                </a:gridCol>
                <a:gridCol w="1502229">
                  <a:extLst>
                    <a:ext uri="{9D8B030D-6E8A-4147-A177-3AD203B41FA5}">
                      <a16:colId xmlns:a16="http://schemas.microsoft.com/office/drawing/2014/main" val="3241212801"/>
                    </a:ext>
                  </a:extLst>
                </a:gridCol>
              </a:tblGrid>
              <a:tr h="1188720">
                <a:tc>
                  <a:txBody>
                    <a:bodyPr/>
                    <a:lstStyle/>
                    <a:p>
                      <a:r>
                        <a:rPr lang="en-US" sz="1800"/>
                        <a:t>12-Oct-2021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97</a:t>
                      </a:r>
                    </a:p>
                  </a:txBody>
                  <a:tcPr anchor="ctr">
                    <a:lnL>
                      <a:noFill/>
                    </a:lnL>
                    <a:lnR>
                      <a:noFill/>
                    </a:lnR>
                    <a:lnT>
                      <a:noFill/>
                    </a:lnT>
                    <a:lnB>
                      <a:noFill/>
                    </a:lnB>
                  </a:tcPr>
                </a:tc>
                <a:tc>
                  <a:txBody>
                    <a:bodyPr/>
                    <a:lstStyle/>
                    <a:p>
                      <a:r>
                        <a:rPr lang="en-US" sz="1800"/>
                        <a:t>16</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System Requirements Document</a:t>
                      </a:r>
                    </a:p>
                  </a:txBody>
                  <a:tcPr anchor="ctr">
                    <a:lnL>
                      <a:noFill/>
                    </a:lnL>
                    <a:lnR>
                      <a:noFill/>
                    </a:lnR>
                    <a:lnT>
                      <a:noFill/>
                    </a:lnT>
                    <a:lnB>
                      <a:noFill/>
                    </a:lnB>
                  </a:tcPr>
                </a:tc>
                <a:tc>
                  <a:txBody>
                    <a:bodyPr/>
                    <a:lstStyle/>
                    <a:p>
                      <a:r>
                        <a:rPr lang="en-US" sz="1800" dirty="0" err="1"/>
                        <a:t>Juha</a:t>
                      </a:r>
                      <a:r>
                        <a:rPr lang="en-US" sz="1800" dirty="0"/>
                        <a:t> </a:t>
                      </a:r>
                      <a:r>
                        <a:rPr lang="en-US" sz="1800" dirty="0" err="1"/>
                        <a:t>Juntunen</a:t>
                      </a:r>
                      <a:r>
                        <a:rPr lang="en-US" sz="1800" dirty="0"/>
                        <a:t> (</a:t>
                      </a:r>
                      <a:r>
                        <a:rPr lang="en-US" sz="1800" dirty="0" err="1"/>
                        <a:t>Meteorcomm</a:t>
                      </a:r>
                      <a:r>
                        <a:rPr lang="en-US" sz="1800" dirty="0"/>
                        <a:t>)</a:t>
                      </a:r>
                    </a:p>
                  </a:txBody>
                  <a:tcPr anchor="ctr">
                    <a:lnL>
                      <a:noFill/>
                    </a:lnL>
                    <a:lnR>
                      <a:noFill/>
                    </a:lnR>
                    <a:lnT>
                      <a:noFill/>
                    </a:lnT>
                    <a:lnB>
                      <a:noFill/>
                    </a:lnB>
                  </a:tcPr>
                </a:tc>
                <a:extLst>
                  <a:ext uri="{0D108BD9-81ED-4DB2-BD59-A6C34878D82A}">
                    <a16:rowId xmlns:a16="http://schemas.microsoft.com/office/drawing/2014/main" val="1958034100"/>
                  </a:ext>
                </a:extLst>
              </a:tr>
            </a:tbl>
          </a:graphicData>
        </a:graphic>
      </p:graphicFrame>
      <p:graphicFrame>
        <p:nvGraphicFramePr>
          <p:cNvPr id="12" name="Table 11">
            <a:extLst>
              <a:ext uri="{FF2B5EF4-FFF2-40B4-BE49-F238E27FC236}">
                <a16:creationId xmlns:a16="http://schemas.microsoft.com/office/drawing/2014/main" id="{943DEBF4-1F46-4287-AFD2-33A4B7A2C3C3}"/>
              </a:ext>
            </a:extLst>
          </p:cNvPr>
          <p:cNvGraphicFramePr>
            <a:graphicFrameLocks noGrp="1"/>
          </p:cNvGraphicFramePr>
          <p:nvPr>
            <p:extLst>
              <p:ext uri="{D42A27DB-BD31-4B8C-83A1-F6EECF244321}">
                <p14:modId xmlns:p14="http://schemas.microsoft.com/office/powerpoint/2010/main" val="3435827395"/>
              </p:ext>
            </p:extLst>
          </p:nvPr>
        </p:nvGraphicFramePr>
        <p:xfrm>
          <a:off x="608215" y="3657600"/>
          <a:ext cx="10515600" cy="914400"/>
        </p:xfrm>
        <a:graphic>
          <a:graphicData uri="http://schemas.openxmlformats.org/drawingml/2006/table">
            <a:tbl>
              <a:tblPr/>
              <a:tblGrid>
                <a:gridCol w="1314450">
                  <a:extLst>
                    <a:ext uri="{9D8B030D-6E8A-4147-A177-3AD203B41FA5}">
                      <a16:colId xmlns:a16="http://schemas.microsoft.com/office/drawing/2014/main" val="773077624"/>
                    </a:ext>
                  </a:extLst>
                </a:gridCol>
                <a:gridCol w="1314450">
                  <a:extLst>
                    <a:ext uri="{9D8B030D-6E8A-4147-A177-3AD203B41FA5}">
                      <a16:colId xmlns:a16="http://schemas.microsoft.com/office/drawing/2014/main" val="2988153695"/>
                    </a:ext>
                  </a:extLst>
                </a:gridCol>
                <a:gridCol w="1314450">
                  <a:extLst>
                    <a:ext uri="{9D8B030D-6E8A-4147-A177-3AD203B41FA5}">
                      <a16:colId xmlns:a16="http://schemas.microsoft.com/office/drawing/2014/main" val="1454104791"/>
                    </a:ext>
                  </a:extLst>
                </a:gridCol>
                <a:gridCol w="1314450">
                  <a:extLst>
                    <a:ext uri="{9D8B030D-6E8A-4147-A177-3AD203B41FA5}">
                      <a16:colId xmlns:a16="http://schemas.microsoft.com/office/drawing/2014/main" val="546873685"/>
                    </a:ext>
                  </a:extLst>
                </a:gridCol>
                <a:gridCol w="1314450">
                  <a:extLst>
                    <a:ext uri="{9D8B030D-6E8A-4147-A177-3AD203B41FA5}">
                      <a16:colId xmlns:a16="http://schemas.microsoft.com/office/drawing/2014/main" val="200335705"/>
                    </a:ext>
                  </a:extLst>
                </a:gridCol>
                <a:gridCol w="1314450">
                  <a:extLst>
                    <a:ext uri="{9D8B030D-6E8A-4147-A177-3AD203B41FA5}">
                      <a16:colId xmlns:a16="http://schemas.microsoft.com/office/drawing/2014/main" val="3274920575"/>
                    </a:ext>
                  </a:extLst>
                </a:gridCol>
                <a:gridCol w="1314450">
                  <a:extLst>
                    <a:ext uri="{9D8B030D-6E8A-4147-A177-3AD203B41FA5}">
                      <a16:colId xmlns:a16="http://schemas.microsoft.com/office/drawing/2014/main" val="2437103384"/>
                    </a:ext>
                  </a:extLst>
                </a:gridCol>
                <a:gridCol w="1314450">
                  <a:extLst>
                    <a:ext uri="{9D8B030D-6E8A-4147-A177-3AD203B41FA5}">
                      <a16:colId xmlns:a16="http://schemas.microsoft.com/office/drawing/2014/main" val="3070746262"/>
                    </a:ext>
                  </a:extLst>
                </a:gridCol>
              </a:tblGrid>
              <a:tr h="0">
                <a:tc>
                  <a:txBody>
                    <a:bodyPr/>
                    <a:lstStyle/>
                    <a:p>
                      <a:r>
                        <a:rPr lang="en-US"/>
                        <a:t>12-Oct-2021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306</a:t>
                      </a:r>
                    </a:p>
                  </a:txBody>
                  <a:tcPr anchor="ctr">
                    <a:lnL>
                      <a:noFill/>
                    </a:lnL>
                    <a:lnR>
                      <a:noFill/>
                    </a:lnR>
                    <a:lnT>
                      <a:noFill/>
                    </a:lnT>
                    <a:lnB>
                      <a:noFill/>
                    </a:lnB>
                  </a:tcPr>
                </a:tc>
                <a:tc>
                  <a:txBody>
                    <a:bodyPr/>
                    <a:lstStyle/>
                    <a:p>
                      <a:r>
                        <a:rPr lang="en-US"/>
                        <a:t>6</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Description Document</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dirty="0"/>
                        <a:t>12-Oct-2021 09:06:24 ET</a:t>
                      </a:r>
                    </a:p>
                  </a:txBody>
                  <a:tcPr anchor="ctr">
                    <a:lnL>
                      <a:noFill/>
                    </a:lnL>
                    <a:lnR>
                      <a:noFill/>
                    </a:lnR>
                    <a:lnT>
                      <a:noFill/>
                    </a:lnT>
                    <a:lnB>
                      <a:noFill/>
                    </a:lnB>
                  </a:tcPr>
                </a:tc>
                <a:extLst>
                  <a:ext uri="{0D108BD9-81ED-4DB2-BD59-A6C34878D82A}">
                    <a16:rowId xmlns:a16="http://schemas.microsoft.com/office/drawing/2014/main" val="592071358"/>
                  </a:ext>
                </a:extLst>
              </a:tr>
            </a:tbl>
          </a:graphicData>
        </a:graphic>
      </p:graphicFrame>
      <p:sp>
        <p:nvSpPr>
          <p:cNvPr id="13" name="TextBox 12">
            <a:extLst>
              <a:ext uri="{FF2B5EF4-FFF2-40B4-BE49-F238E27FC236}">
                <a16:creationId xmlns:a16="http://schemas.microsoft.com/office/drawing/2014/main" id="{75900B24-E7A1-4E80-A2FF-FCA929EEEDAD}"/>
              </a:ext>
            </a:extLst>
          </p:cNvPr>
          <p:cNvSpPr txBox="1"/>
          <p:nvPr/>
        </p:nvSpPr>
        <p:spPr>
          <a:xfrm>
            <a:off x="9753600" y="4790805"/>
            <a:ext cx="1945404" cy="369332"/>
          </a:xfrm>
          <a:prstGeom prst="rect">
            <a:avLst/>
          </a:prstGeom>
          <a:noFill/>
        </p:spPr>
        <p:txBody>
          <a:bodyPr wrap="none" rtlCol="0">
            <a:spAutoFit/>
          </a:bodyPr>
          <a:lstStyle/>
          <a:p>
            <a:r>
              <a:rPr lang="en-US" dirty="0"/>
              <a:t>Updated by Daoud</a:t>
            </a:r>
          </a:p>
        </p:txBody>
      </p:sp>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301EB-7FA7-45E4-AEF3-9C227A65959D}"/>
              </a:ext>
            </a:extLst>
          </p:cNvPr>
          <p:cNvSpPr>
            <a:spLocks noGrp="1"/>
          </p:cNvSpPr>
          <p:nvPr>
            <p:ph type="title"/>
          </p:nvPr>
        </p:nvSpPr>
        <p:spPr/>
        <p:txBody>
          <a:bodyPr/>
          <a:lstStyle/>
          <a:p>
            <a:r>
              <a:rPr lang="en-US" dirty="0"/>
              <a:t>Use Case Document</a:t>
            </a:r>
          </a:p>
        </p:txBody>
      </p:sp>
      <p:sp>
        <p:nvSpPr>
          <p:cNvPr id="3" name="Content Placeholder 2">
            <a:extLst>
              <a:ext uri="{FF2B5EF4-FFF2-40B4-BE49-F238E27FC236}">
                <a16:creationId xmlns:a16="http://schemas.microsoft.com/office/drawing/2014/main" id="{E819A2A8-3766-403C-9C76-4942168BC2D4}"/>
              </a:ext>
            </a:extLst>
          </p:cNvPr>
          <p:cNvSpPr>
            <a:spLocks noGrp="1"/>
          </p:cNvSpPr>
          <p:nvPr>
            <p:ph idx="1"/>
          </p:nvPr>
        </p:nvSpPr>
        <p:spPr/>
        <p:txBody>
          <a:bodyPr>
            <a:normAutofit fontScale="85000" lnSpcReduction="20000"/>
          </a:bodyPr>
          <a:lstStyle/>
          <a:p>
            <a:r>
              <a:rPr lang="en-US" dirty="0"/>
              <a:t>Latest version - 802.15-21-0213r13   uploaded Sept 21</a:t>
            </a:r>
          </a:p>
          <a:p>
            <a:endParaRPr lang="en-US" dirty="0"/>
          </a:p>
          <a:p>
            <a:pPr marL="457200" lvl="1" indent="0">
              <a:buNone/>
            </a:pPr>
            <a:endParaRPr lang="en-US" dirty="0"/>
          </a:p>
          <a:p>
            <a:r>
              <a:rPr lang="en-US" dirty="0"/>
              <a:t>The identified improvements have been completed.</a:t>
            </a:r>
          </a:p>
          <a:p>
            <a:r>
              <a:rPr lang="en-US" dirty="0"/>
              <a:t>Discussion on Rail “On Board Sensor Network” like MOTES ()</a:t>
            </a:r>
          </a:p>
          <a:p>
            <a:pPr lvl="1"/>
            <a:r>
              <a:rPr lang="en-US" dirty="0"/>
              <a:t>Is this a relay network or a mesh network with multiple peer to peer clients?</a:t>
            </a:r>
          </a:p>
          <a:p>
            <a:pPr lvl="1"/>
            <a:r>
              <a:rPr lang="en-US" dirty="0" err="1"/>
              <a:t>Juha</a:t>
            </a:r>
            <a:r>
              <a:rPr lang="en-US" dirty="0"/>
              <a:t> – some type of self-organizing network is typical.  </a:t>
            </a:r>
          </a:p>
          <a:p>
            <a:pPr lvl="1"/>
            <a:r>
              <a:rPr lang="en-US" dirty="0"/>
              <a:t>Notate as “out of scope for 16t”</a:t>
            </a:r>
          </a:p>
          <a:p>
            <a:r>
              <a:rPr lang="en-US" dirty="0"/>
              <a:t>Clarification on Wayside app</a:t>
            </a:r>
          </a:p>
          <a:p>
            <a:r>
              <a:rPr lang="en-US" dirty="0"/>
              <a:t>Need Goodput value for </a:t>
            </a:r>
            <a:r>
              <a:rPr lang="en-US" sz="1800" b="0" i="0" u="none" strike="noStrike" dirty="0">
                <a:solidFill>
                  <a:srgbClr val="000000"/>
                </a:solidFill>
                <a:effectLst/>
                <a:latin typeface="Calibri" panose="020F0502020204030204" pitchFamily="34" charset="0"/>
              </a:rPr>
              <a:t>Drone Communication (command/control)</a:t>
            </a:r>
            <a:r>
              <a:rPr lang="en-US" dirty="0"/>
              <a:t> </a:t>
            </a:r>
          </a:p>
          <a:p>
            <a:endParaRPr lang="en-US" dirty="0"/>
          </a:p>
          <a:p>
            <a:r>
              <a:rPr lang="en-US" dirty="0"/>
              <a:t>Any further work needed? </a:t>
            </a:r>
          </a:p>
        </p:txBody>
      </p:sp>
      <p:sp>
        <p:nvSpPr>
          <p:cNvPr id="4" name="Date Placeholder 3">
            <a:extLst>
              <a:ext uri="{FF2B5EF4-FFF2-40B4-BE49-F238E27FC236}">
                <a16:creationId xmlns:a16="http://schemas.microsoft.com/office/drawing/2014/main" id="{5C30E713-264D-4024-8D8B-FD1560576A24}"/>
              </a:ext>
            </a:extLst>
          </p:cNvPr>
          <p:cNvSpPr>
            <a:spLocks noGrp="1"/>
          </p:cNvSpPr>
          <p:nvPr>
            <p:ph type="dt" sz="half" idx="10"/>
          </p:nvPr>
        </p:nvSpPr>
        <p:spPr/>
        <p:txBody>
          <a:bodyPr/>
          <a:lstStyle/>
          <a:p>
            <a:r>
              <a:rPr lang="en-US"/>
              <a:t>September_2021</a:t>
            </a:r>
            <a:endParaRPr lang="en-US" dirty="0"/>
          </a:p>
        </p:txBody>
      </p:sp>
      <p:sp>
        <p:nvSpPr>
          <p:cNvPr id="5" name="Footer Placeholder 4">
            <a:extLst>
              <a:ext uri="{FF2B5EF4-FFF2-40B4-BE49-F238E27FC236}">
                <a16:creationId xmlns:a16="http://schemas.microsoft.com/office/drawing/2014/main" id="{09AD2885-192D-41FE-A7E1-850B93EBAC5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BC2CC47-4894-4EAD-B53C-32D3D8F9614D}"/>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4017069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SRD Discussion – October</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802.15-21-0097r16 posted by </a:t>
            </a:r>
            <a:r>
              <a:rPr lang="en-US" dirty="0" err="1"/>
              <a:t>Juha</a:t>
            </a:r>
            <a:r>
              <a:rPr lang="en-US" dirty="0"/>
              <a:t>: updated figure with throughput</a:t>
            </a:r>
          </a:p>
          <a:p>
            <a:endParaRPr lang="en-US" dirty="0"/>
          </a:p>
          <a:p>
            <a:r>
              <a:rPr lang="en-US" dirty="0"/>
              <a:t>Final review</a:t>
            </a:r>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a:t>September_2021</a:t>
            </a:r>
            <a:endParaRPr lang="en-US" dirty="0"/>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8FA0-B394-49EA-B69D-5F4CEF288B9D}"/>
              </a:ext>
            </a:extLst>
          </p:cNvPr>
          <p:cNvSpPr>
            <a:spLocks noGrp="1"/>
          </p:cNvSpPr>
          <p:nvPr>
            <p:ph type="title"/>
          </p:nvPr>
        </p:nvSpPr>
        <p:spPr/>
        <p:txBody>
          <a:bodyPr/>
          <a:lstStyle/>
          <a:p>
            <a:r>
              <a:rPr lang="en-US" dirty="0"/>
              <a:t>Tuesday Sept 21 discussion on SDD</a:t>
            </a:r>
          </a:p>
        </p:txBody>
      </p:sp>
      <p:sp>
        <p:nvSpPr>
          <p:cNvPr id="3" name="Content Placeholder 2">
            <a:extLst>
              <a:ext uri="{FF2B5EF4-FFF2-40B4-BE49-F238E27FC236}">
                <a16:creationId xmlns:a16="http://schemas.microsoft.com/office/drawing/2014/main" id="{512994F4-888A-49CA-A881-05AD6499BED6}"/>
              </a:ext>
            </a:extLst>
          </p:cNvPr>
          <p:cNvSpPr>
            <a:spLocks noGrp="1"/>
          </p:cNvSpPr>
          <p:nvPr>
            <p:ph idx="1"/>
          </p:nvPr>
        </p:nvSpPr>
        <p:spPr/>
        <p:txBody>
          <a:bodyPr>
            <a:normAutofit fontScale="70000" lnSpcReduction="20000"/>
          </a:bodyPr>
          <a:lstStyle/>
          <a:p>
            <a:r>
              <a:rPr lang="en-US" dirty="0"/>
              <a:t>SDD</a:t>
            </a:r>
          </a:p>
          <a:p>
            <a:pPr lvl="1"/>
            <a:r>
              <a:rPr lang="en-US" dirty="0"/>
              <a:t>Incorporate Daoud’s comments. </a:t>
            </a:r>
          </a:p>
          <a:p>
            <a:pPr lvl="1"/>
            <a:r>
              <a:rPr lang="en-US" dirty="0"/>
              <a:t>Menashe will edit in peer to peer (</a:t>
            </a:r>
            <a:r>
              <a:rPr lang="en-US" dirty="0" err="1"/>
              <a:t>PtP</a:t>
            </a:r>
            <a:r>
              <a:rPr lang="en-US" dirty="0"/>
              <a:t>) text in SDD for review. </a:t>
            </a:r>
          </a:p>
          <a:p>
            <a:pPr lvl="1"/>
            <a:r>
              <a:rPr lang="en-US" dirty="0"/>
              <a:t>Menashe will upload new version of SDD with these changes. </a:t>
            </a:r>
          </a:p>
          <a:p>
            <a:endParaRPr lang="en-US" dirty="0"/>
          </a:p>
          <a:p>
            <a:r>
              <a:rPr lang="en-US" dirty="0"/>
              <a:t>Update will be uploaded as 306r5</a:t>
            </a:r>
          </a:p>
          <a:p>
            <a:pPr lvl="1"/>
            <a:r>
              <a:rPr lang="en-US" dirty="0"/>
              <a:t>Discussion on </a:t>
            </a:r>
            <a:r>
              <a:rPr lang="en-US" dirty="0" err="1"/>
              <a:t>PtP</a:t>
            </a:r>
            <a:r>
              <a:rPr lang="en-US" dirty="0"/>
              <a:t> mechanism</a:t>
            </a:r>
          </a:p>
          <a:p>
            <a:pPr lvl="1"/>
            <a:r>
              <a:rPr lang="en-US" dirty="0"/>
              <a:t>Sarat: Existing standard has 16n high reliability network with dynamic role to establish alternative paths. Could </a:t>
            </a:r>
            <a:r>
              <a:rPr lang="en-US" dirty="0" err="1"/>
              <a:t>PtP</a:t>
            </a:r>
            <a:r>
              <a:rPr lang="en-US" dirty="0"/>
              <a:t> be implemented this way?</a:t>
            </a:r>
          </a:p>
          <a:p>
            <a:pPr lvl="1"/>
            <a:r>
              <a:rPr lang="en-US" dirty="0"/>
              <a:t>Sarat – the transition between </a:t>
            </a:r>
            <a:r>
              <a:rPr lang="en-US" dirty="0" err="1"/>
              <a:t>PtP</a:t>
            </a:r>
            <a:r>
              <a:rPr lang="en-US" dirty="0"/>
              <a:t> is not defined.  Is this for fallback, or only when no base station is ever expected. </a:t>
            </a:r>
          </a:p>
          <a:p>
            <a:pPr lvl="1"/>
            <a:endParaRPr lang="en-US" dirty="0"/>
          </a:p>
          <a:p>
            <a:r>
              <a:rPr lang="en-US" dirty="0"/>
              <a:t>Further changes needed:</a:t>
            </a:r>
          </a:p>
          <a:p>
            <a:pPr lvl="1"/>
            <a:r>
              <a:rPr lang="en-US" dirty="0"/>
              <a:t>Action (Daoud): Carefully review occurrences of “Channel” and change as needed to “Effective Channel”</a:t>
            </a:r>
          </a:p>
          <a:p>
            <a:pPr lvl="1"/>
            <a:r>
              <a:rPr lang="en-US" dirty="0"/>
              <a:t>Upload as 306r6</a:t>
            </a:r>
          </a:p>
          <a:p>
            <a:pPr lvl="1"/>
            <a:r>
              <a:rPr lang="en-US" dirty="0"/>
              <a:t>Cyber Security section in SDD 306r7</a:t>
            </a:r>
          </a:p>
          <a:p>
            <a:pPr lvl="1"/>
            <a:endParaRPr lang="en-US" dirty="0"/>
          </a:p>
          <a:p>
            <a:pPr lvl="1"/>
            <a:endParaRPr lang="en-US" dirty="0"/>
          </a:p>
        </p:txBody>
      </p:sp>
      <p:sp>
        <p:nvSpPr>
          <p:cNvPr id="4" name="Date Placeholder 3">
            <a:extLst>
              <a:ext uri="{FF2B5EF4-FFF2-40B4-BE49-F238E27FC236}">
                <a16:creationId xmlns:a16="http://schemas.microsoft.com/office/drawing/2014/main" id="{FD684A99-5AF0-45E4-8A66-E1C588763BE0}"/>
              </a:ext>
            </a:extLst>
          </p:cNvPr>
          <p:cNvSpPr>
            <a:spLocks noGrp="1"/>
          </p:cNvSpPr>
          <p:nvPr>
            <p:ph type="dt" sz="half" idx="10"/>
          </p:nvPr>
        </p:nvSpPr>
        <p:spPr/>
        <p:txBody>
          <a:bodyPr/>
          <a:lstStyle/>
          <a:p>
            <a:r>
              <a:rPr lang="en-US"/>
              <a:t>September_2021</a:t>
            </a:r>
            <a:endParaRPr lang="en-US" dirty="0"/>
          </a:p>
        </p:txBody>
      </p:sp>
      <p:sp>
        <p:nvSpPr>
          <p:cNvPr id="5" name="Footer Placeholder 4">
            <a:extLst>
              <a:ext uri="{FF2B5EF4-FFF2-40B4-BE49-F238E27FC236}">
                <a16:creationId xmlns:a16="http://schemas.microsoft.com/office/drawing/2014/main" id="{765B1887-A594-4B61-9474-94E328BAC6D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23E9400-ADE7-468F-9981-DA618AC0839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660149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A219E-0B13-4F48-B75B-DE791DF9563B}"/>
              </a:ext>
            </a:extLst>
          </p:cNvPr>
          <p:cNvSpPr>
            <a:spLocks noGrp="1"/>
          </p:cNvSpPr>
          <p:nvPr>
            <p:ph type="title"/>
          </p:nvPr>
        </p:nvSpPr>
        <p:spPr/>
        <p:txBody>
          <a:bodyPr/>
          <a:lstStyle/>
          <a:p>
            <a:r>
              <a:rPr lang="en-US" dirty="0"/>
              <a:t>SDD discussion</a:t>
            </a:r>
          </a:p>
        </p:txBody>
      </p:sp>
      <p:sp>
        <p:nvSpPr>
          <p:cNvPr id="3" name="Content Placeholder 2">
            <a:extLst>
              <a:ext uri="{FF2B5EF4-FFF2-40B4-BE49-F238E27FC236}">
                <a16:creationId xmlns:a16="http://schemas.microsoft.com/office/drawing/2014/main" id="{37C91FCD-E2EA-4827-A183-BC6DE60DEADA}"/>
              </a:ext>
            </a:extLst>
          </p:cNvPr>
          <p:cNvSpPr>
            <a:spLocks noGrp="1"/>
          </p:cNvSpPr>
          <p:nvPr>
            <p:ph idx="1"/>
          </p:nvPr>
        </p:nvSpPr>
        <p:spPr/>
        <p:txBody>
          <a:bodyPr/>
          <a:lstStyle/>
          <a:p>
            <a:r>
              <a:rPr lang="en-US" dirty="0"/>
              <a:t>Version for October Teleconference 802.15-21-0306r6</a:t>
            </a:r>
          </a:p>
        </p:txBody>
      </p:sp>
      <p:sp>
        <p:nvSpPr>
          <p:cNvPr id="4" name="Date Placeholder 3">
            <a:extLst>
              <a:ext uri="{FF2B5EF4-FFF2-40B4-BE49-F238E27FC236}">
                <a16:creationId xmlns:a16="http://schemas.microsoft.com/office/drawing/2014/main" id="{D95BDD19-3EE5-4E96-97A8-5832DB68012C}"/>
              </a:ext>
            </a:extLst>
          </p:cNvPr>
          <p:cNvSpPr>
            <a:spLocks noGrp="1"/>
          </p:cNvSpPr>
          <p:nvPr>
            <p:ph type="dt" sz="half" idx="10"/>
          </p:nvPr>
        </p:nvSpPr>
        <p:spPr/>
        <p:txBody>
          <a:bodyPr/>
          <a:lstStyle/>
          <a:p>
            <a:r>
              <a:rPr lang="en-US"/>
              <a:t>September_2021</a:t>
            </a:r>
            <a:endParaRPr lang="en-US" dirty="0"/>
          </a:p>
        </p:txBody>
      </p:sp>
      <p:sp>
        <p:nvSpPr>
          <p:cNvPr id="5" name="Footer Placeholder 4">
            <a:extLst>
              <a:ext uri="{FF2B5EF4-FFF2-40B4-BE49-F238E27FC236}">
                <a16:creationId xmlns:a16="http://schemas.microsoft.com/office/drawing/2014/main" id="{C2378CF1-9C30-4490-B5BF-9B81853BF7E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9F5D39C-7CBB-4BC7-87CA-3646744E85A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094832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a:xfrm>
            <a:off x="838200" y="1447800"/>
            <a:ext cx="10515600" cy="4351338"/>
          </a:xfrm>
        </p:spPr>
        <p:txBody>
          <a:bodyPr>
            <a:normAutofit fontScale="92500" lnSpcReduction="10000"/>
          </a:bodyPr>
          <a:lstStyle/>
          <a:p>
            <a:r>
              <a:rPr lang="en-US" dirty="0"/>
              <a:t>The group discusses whether the current 16t scope can include security changes under the umbrella of “required by the physical layer changes.” </a:t>
            </a:r>
          </a:p>
          <a:p>
            <a:pPr lvl="1"/>
            <a:endParaRPr lang="en-US" dirty="0"/>
          </a:p>
          <a:p>
            <a:r>
              <a:rPr lang="en-US" dirty="0"/>
              <a:t>Security-related contributions will be adopted into SDD as it progresses. When draft development starts the Task Group will consult with IEEE 802 leadership to determine if a PAR update is needed for the security changes, or if the current PAR scope is adequate.</a:t>
            </a:r>
          </a:p>
          <a:p>
            <a:endParaRPr lang="en-US" dirty="0"/>
          </a:p>
          <a:p>
            <a:r>
              <a:rPr lang="en-US" dirty="0"/>
              <a:t>Does the SDD address any updates of security from SRD section on Cyber Security? </a:t>
            </a:r>
          </a:p>
          <a:p>
            <a:pPr lvl="1"/>
            <a:r>
              <a:rPr lang="en-US" dirty="0"/>
              <a:t>Menashe will propose a section </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600207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fontScale="90000"/>
          </a:bodyPr>
          <a:lstStyle/>
          <a:p>
            <a:r>
              <a:rPr lang="en-US" dirty="0"/>
              <a:t>TG16t Agenda October Teleconference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Review of the Use Cases Spreadsheet</a:t>
            </a:r>
          </a:p>
          <a:p>
            <a:r>
              <a:rPr lang="en-US" dirty="0"/>
              <a:t>Review and approval of SRD</a:t>
            </a:r>
          </a:p>
          <a:p>
            <a:r>
              <a:rPr lang="en-US" dirty="0"/>
              <a:t>Review and approval of SDD</a:t>
            </a:r>
          </a:p>
          <a:p>
            <a:r>
              <a:rPr lang="en-US" dirty="0"/>
              <a:t>Planning for Draft Development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2006485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endParaRPr lang="en-US" dirty="0"/>
          </a:p>
          <a:p>
            <a:r>
              <a:rPr lang="en-US" dirty="0"/>
              <a:t>Harry Bims expresses willingness to serve as editor in July meeting</a:t>
            </a:r>
          </a:p>
          <a:p>
            <a:endParaRPr lang="en-US" dirty="0"/>
          </a:p>
          <a:p>
            <a:r>
              <a:rPr lang="en-US" dirty="0"/>
              <a:t>Draft development will be based on approved SDD. </a:t>
            </a:r>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September_2021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4022040433"/>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September_2021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A866-0A65-449A-B3D6-11A565E653DF}"/>
              </a:ext>
            </a:extLst>
          </p:cNvPr>
          <p:cNvSpPr>
            <a:spLocks noGrp="1"/>
          </p:cNvSpPr>
          <p:nvPr>
            <p:ph type="title"/>
          </p:nvPr>
        </p:nvSpPr>
        <p:spPr/>
        <p:txBody>
          <a:bodyPr/>
          <a:lstStyle/>
          <a:p>
            <a:r>
              <a:rPr lang="en-US" dirty="0"/>
              <a:t>Plan for November</a:t>
            </a:r>
          </a:p>
        </p:txBody>
      </p:sp>
      <p:sp>
        <p:nvSpPr>
          <p:cNvPr id="3" name="Content Placeholder 2">
            <a:extLst>
              <a:ext uri="{FF2B5EF4-FFF2-40B4-BE49-F238E27FC236}">
                <a16:creationId xmlns:a16="http://schemas.microsoft.com/office/drawing/2014/main" id="{41481B26-339E-4FEE-85C1-664289727024}"/>
              </a:ext>
            </a:extLst>
          </p:cNvPr>
          <p:cNvSpPr>
            <a:spLocks noGrp="1"/>
          </p:cNvSpPr>
          <p:nvPr>
            <p:ph idx="1"/>
          </p:nvPr>
        </p:nvSpPr>
        <p:spPr/>
        <p:txBody>
          <a:bodyPr/>
          <a:lstStyle/>
          <a:p>
            <a:r>
              <a:rPr lang="en-US" dirty="0"/>
              <a:t>Contingent on completion and approval of SDD, </a:t>
            </a:r>
          </a:p>
          <a:p>
            <a:r>
              <a:rPr lang="en-US" dirty="0"/>
              <a:t>Initiate draft development, call for contributions to Draft. </a:t>
            </a:r>
          </a:p>
          <a:p>
            <a:endParaRPr lang="en-US" dirty="0"/>
          </a:p>
        </p:txBody>
      </p:sp>
      <p:sp>
        <p:nvSpPr>
          <p:cNvPr id="4" name="Date Placeholder 3">
            <a:extLst>
              <a:ext uri="{FF2B5EF4-FFF2-40B4-BE49-F238E27FC236}">
                <a16:creationId xmlns:a16="http://schemas.microsoft.com/office/drawing/2014/main" id="{E1CC6222-ED4B-474B-9CDB-AF3051ADCBC6}"/>
              </a:ext>
            </a:extLst>
          </p:cNvPr>
          <p:cNvSpPr>
            <a:spLocks noGrp="1"/>
          </p:cNvSpPr>
          <p:nvPr>
            <p:ph type="dt" sz="half" idx="10"/>
          </p:nvPr>
        </p:nvSpPr>
        <p:spPr/>
        <p:txBody>
          <a:bodyPr/>
          <a:lstStyle/>
          <a:p>
            <a:r>
              <a:rPr lang="en-US" dirty="0"/>
              <a:t>September_2021</a:t>
            </a:r>
          </a:p>
        </p:txBody>
      </p:sp>
      <p:sp>
        <p:nvSpPr>
          <p:cNvPr id="5" name="Footer Placeholder 4">
            <a:extLst>
              <a:ext uri="{FF2B5EF4-FFF2-40B4-BE49-F238E27FC236}">
                <a16:creationId xmlns:a16="http://schemas.microsoft.com/office/drawing/2014/main" id="{EBC313F7-B9EE-4ECA-AC65-50B84DA2FC4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339EEF7-37B6-4D6C-A0EB-1ABDB5A126D8}"/>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2793981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pPr lvl="1"/>
            <a:endParaRPr lang="en-US" dirty="0"/>
          </a:p>
          <a:p>
            <a:r>
              <a:rPr lang="en-US" dirty="0"/>
              <a:t>Registration for November Plenary meeting is mandatory</a:t>
            </a:r>
          </a:p>
          <a:p>
            <a:pPr lvl="1"/>
            <a:r>
              <a:rPr lang="en-US" dirty="0"/>
              <a:t>See posts on 802.15 reflectors </a:t>
            </a:r>
          </a:p>
          <a:p>
            <a:pPr lvl="1"/>
            <a:r>
              <a:rPr lang="en-US" dirty="0"/>
              <a:t>Register this week for lowest cost</a:t>
            </a:r>
          </a:p>
          <a:p>
            <a:pPr lvl="1"/>
            <a:r>
              <a:rPr lang="en-US" dirty="0"/>
              <a:t>Registration link on 802.15 home page </a:t>
            </a:r>
            <a:r>
              <a:rPr lang="en-US" dirty="0">
                <a:hlinkClick r:id="rId2"/>
              </a:rPr>
              <a:t>https://www.ieee802.org/15/</a:t>
            </a:r>
            <a:endParaRPr lang="en-US" dirty="0"/>
          </a:p>
          <a:p>
            <a:pPr lvl="1"/>
            <a:endParaRPr lang="en-US" dirty="0"/>
          </a:p>
          <a:p>
            <a:r>
              <a:rPr lang="en-US" dirty="0"/>
              <a:t>Meeting schedule for November Plenary</a:t>
            </a:r>
          </a:p>
          <a:p>
            <a:pPr lvl="1"/>
            <a:r>
              <a:rPr lang="en-US" dirty="0"/>
              <a:t>Tuesday Nov 9</a:t>
            </a:r>
            <a:r>
              <a:rPr lang="en-US" baseline="30000" dirty="0"/>
              <a:t>th</a:t>
            </a:r>
            <a:r>
              <a:rPr lang="en-US" dirty="0"/>
              <a:t>,  (PM2 slot, 3pm ET)</a:t>
            </a:r>
          </a:p>
          <a:p>
            <a:pPr lvl="1"/>
            <a:r>
              <a:rPr lang="en-US" dirty="0"/>
              <a:t>Tuesday 16</a:t>
            </a:r>
            <a:r>
              <a:rPr lang="en-US" baseline="30000" dirty="0"/>
              <a:t>th</a:t>
            </a:r>
            <a:r>
              <a:rPr lang="en-US" dirty="0"/>
              <a:t> (PM1 slot, 1pm ET)</a:t>
            </a:r>
          </a:p>
          <a:p>
            <a:endParaRPr lang="en-US" dirty="0"/>
          </a:p>
          <a:p>
            <a:pPr lvl="1"/>
            <a:endParaRPr lang="en-US" dirty="0"/>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24</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r>
              <a:rPr lang="en-US" dirty="0"/>
              <a:t>Meeting schedule for November Plenary</a:t>
            </a:r>
          </a:p>
          <a:p>
            <a:pPr lvl="1"/>
            <a:r>
              <a:rPr lang="en-US" dirty="0"/>
              <a:t>Tuesday Nov 9</a:t>
            </a:r>
            <a:r>
              <a:rPr lang="en-US" baseline="30000" dirty="0"/>
              <a:t>th</a:t>
            </a:r>
            <a:r>
              <a:rPr lang="en-US" dirty="0"/>
              <a:t>,  (PM2 slot, 3pm ET)</a:t>
            </a:r>
          </a:p>
          <a:p>
            <a:pPr lvl="1"/>
            <a:r>
              <a:rPr lang="en-US" dirty="0"/>
              <a:t>Tuesday 16</a:t>
            </a:r>
            <a:r>
              <a:rPr lang="en-US" baseline="30000" dirty="0"/>
              <a:t>th</a:t>
            </a:r>
            <a:r>
              <a:rPr lang="en-US" dirty="0"/>
              <a:t> (PM1 slot, 1pm ET)</a:t>
            </a:r>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11840</TotalTime>
  <Words>2439</Words>
  <Application>Microsoft Office PowerPoint</Application>
  <PresentationFormat>Widescreen</PresentationFormat>
  <Paragraphs>310</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Helvetica</vt:lpstr>
      <vt:lpstr>Times New Roman</vt:lpstr>
      <vt:lpstr>Custom Design</vt:lpstr>
      <vt:lpstr>PowerPoint Presentation</vt:lpstr>
      <vt:lpstr>TG16t Agenda October Teleconference Agenda</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Actions from September</vt:lpstr>
      <vt:lpstr>Contributions for October</vt:lpstr>
      <vt:lpstr>Use Case Document</vt:lpstr>
      <vt:lpstr>SRD Discussion – October</vt:lpstr>
      <vt:lpstr>Tuesday Sept 21 discussion on SDD</vt:lpstr>
      <vt:lpstr>SDD discussion</vt:lpstr>
      <vt:lpstr>Discussion on Security Requirements for 802.16t</vt:lpstr>
      <vt:lpstr>Editor and Draft Development</vt:lpstr>
      <vt:lpstr>Project Timeline</vt:lpstr>
      <vt:lpstr>Plan for November</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390</cp:revision>
  <cp:lastPrinted>1998-02-10T13:28:06Z</cp:lastPrinted>
  <dcterms:created xsi:type="dcterms:W3CDTF">2020-01-06T16:34:14Z</dcterms:created>
  <dcterms:modified xsi:type="dcterms:W3CDTF">2021-10-13T16:24:52Z</dcterms:modified>
</cp:coreProperties>
</file>