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7" r:id="rId2"/>
    <p:sldId id="260" r:id="rId3"/>
    <p:sldId id="258" r:id="rId4"/>
    <p:sldId id="261" r:id="rId5"/>
    <p:sldId id="262" r:id="rId6"/>
    <p:sldId id="263" r:id="rId7"/>
    <p:sldId id="265" r:id="rId8"/>
    <p:sldId id="264" r:id="rId9"/>
    <p:sldId id="266" r:id="rId10"/>
    <p:sldId id="267" r:id="rId11"/>
    <p:sldId id="268" r:id="rId12"/>
    <p:sldId id="270" r:id="rId13"/>
    <p:sldId id="269"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834"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E852C-ACA9-4C5E-88EF-AADC776D87FD}" type="datetimeFigureOut">
              <a:rPr lang="de-DE" smtClean="0"/>
              <a:t>19.10.2021</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B9302E-D837-4C7D-B17C-C9088BEA89B4}" type="slidenum">
              <a:rPr lang="de-DE" smtClean="0"/>
              <a:t>‹Nr.›</a:t>
            </a:fld>
            <a:endParaRPr lang="de-DE"/>
          </a:p>
        </p:txBody>
      </p:sp>
    </p:spTree>
    <p:extLst>
      <p:ext uri="{BB962C8B-B14F-4D97-AF65-F5344CB8AC3E}">
        <p14:creationId xmlns:p14="http://schemas.microsoft.com/office/powerpoint/2010/main" val="4212077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r>
              <a:rPr lang="de-DE"/>
              <a:t>Jean-Marie Andre (ST Microelectronics), Sven Zeisberg (ZIGPOS)</a:t>
            </a:r>
          </a:p>
        </p:txBody>
      </p:sp>
      <p:sp>
        <p:nvSpPr>
          <p:cNvPr id="6" name="Slide Number Placeholder 5"/>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371033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r>
              <a:rPr lang="de-DE"/>
              <a:t>Jean-Marie Andre (ST Microelectronics), Sven Zeisberg (ZIGPOS)</a:t>
            </a:r>
          </a:p>
        </p:txBody>
      </p:sp>
      <p:sp>
        <p:nvSpPr>
          <p:cNvPr id="6" name="Slide Number Placeholder 5"/>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2334350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r>
              <a:rPr lang="de-DE"/>
              <a:t>Jean-Marie Andre (ST Microelectronics), Sven Zeisberg (ZIGPOS)</a:t>
            </a:r>
          </a:p>
        </p:txBody>
      </p:sp>
      <p:sp>
        <p:nvSpPr>
          <p:cNvPr id="6" name="Slide Number Placeholder 5"/>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427199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r>
              <a:rPr lang="de-DE"/>
              <a:t>Jean-Marie Andre (ST Microelectronics), Sven Zeisberg (ZIGPOS)</a:t>
            </a:r>
          </a:p>
        </p:txBody>
      </p:sp>
      <p:sp>
        <p:nvSpPr>
          <p:cNvPr id="6" name="Slide Number Placeholder 5"/>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8911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r>
              <a:rPr lang="de-DE"/>
              <a:t>submission</a:t>
            </a:r>
          </a:p>
        </p:txBody>
      </p:sp>
      <p:sp>
        <p:nvSpPr>
          <p:cNvPr id="5" name="Footer Placeholder 4"/>
          <p:cNvSpPr>
            <a:spLocks noGrp="1"/>
          </p:cNvSpPr>
          <p:nvPr>
            <p:ph type="ftr" sz="quarter" idx="11"/>
          </p:nvPr>
        </p:nvSpPr>
        <p:spPr/>
        <p:txBody>
          <a:bodyPr/>
          <a:lstStyle/>
          <a:p>
            <a:r>
              <a:rPr lang="de-DE"/>
              <a:t>Jean-Marie Andre (ST Microelectronics), Sven Zeisberg (ZIGPOS)</a:t>
            </a:r>
          </a:p>
        </p:txBody>
      </p:sp>
      <p:sp>
        <p:nvSpPr>
          <p:cNvPr id="6" name="Slide Number Placeholder 5"/>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197294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submission</a:t>
            </a:r>
          </a:p>
        </p:txBody>
      </p:sp>
      <p:sp>
        <p:nvSpPr>
          <p:cNvPr id="6" name="Footer Placeholder 5"/>
          <p:cNvSpPr>
            <a:spLocks noGrp="1"/>
          </p:cNvSpPr>
          <p:nvPr>
            <p:ph type="ftr" sz="quarter" idx="11"/>
          </p:nvPr>
        </p:nvSpPr>
        <p:spPr/>
        <p:txBody>
          <a:bodyPr/>
          <a:lstStyle/>
          <a:p>
            <a:r>
              <a:rPr lang="de-DE"/>
              <a:t>Jean-Marie Andre (ST Microelectronics), Sven Zeisberg (ZIGPOS)</a:t>
            </a:r>
          </a:p>
        </p:txBody>
      </p:sp>
      <p:sp>
        <p:nvSpPr>
          <p:cNvPr id="7" name="Slide Number Placeholder 6"/>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3240907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submission</a:t>
            </a:r>
          </a:p>
        </p:txBody>
      </p:sp>
      <p:sp>
        <p:nvSpPr>
          <p:cNvPr id="8" name="Footer Placeholder 7"/>
          <p:cNvSpPr>
            <a:spLocks noGrp="1"/>
          </p:cNvSpPr>
          <p:nvPr>
            <p:ph type="ftr" sz="quarter" idx="11"/>
          </p:nvPr>
        </p:nvSpPr>
        <p:spPr/>
        <p:txBody>
          <a:bodyPr/>
          <a:lstStyle/>
          <a:p>
            <a:r>
              <a:rPr lang="de-DE"/>
              <a:t>Jean-Marie Andre (ST Microelectronics), Sven Zeisberg (ZIGPOS)</a:t>
            </a:r>
          </a:p>
        </p:txBody>
      </p:sp>
      <p:sp>
        <p:nvSpPr>
          <p:cNvPr id="9" name="Slide Number Placeholder 8"/>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374822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r>
              <a:rPr lang="de-DE"/>
              <a:t>submission</a:t>
            </a:r>
          </a:p>
        </p:txBody>
      </p:sp>
      <p:sp>
        <p:nvSpPr>
          <p:cNvPr id="4" name="Footer Placeholder 3"/>
          <p:cNvSpPr>
            <a:spLocks noGrp="1"/>
          </p:cNvSpPr>
          <p:nvPr>
            <p:ph type="ftr" sz="quarter" idx="11"/>
          </p:nvPr>
        </p:nvSpPr>
        <p:spPr/>
        <p:txBody>
          <a:bodyPr/>
          <a:lstStyle/>
          <a:p>
            <a:r>
              <a:rPr lang="de-DE"/>
              <a:t>Jean-Marie Andre (ST Microelectronics), Sven Zeisberg (ZIGPOS)</a:t>
            </a:r>
          </a:p>
        </p:txBody>
      </p:sp>
      <p:sp>
        <p:nvSpPr>
          <p:cNvPr id="5" name="Slide Number Placeholder 4"/>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352372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9" name="Datumsplatzhalter 8"/>
          <p:cNvSpPr>
            <a:spLocks noGrp="1"/>
          </p:cNvSpPr>
          <p:nvPr>
            <p:ph type="dt" sz="half" idx="10"/>
          </p:nvPr>
        </p:nvSpPr>
        <p:spPr>
          <a:xfrm>
            <a:off x="628650" y="6291424"/>
            <a:ext cx="2057400" cy="248169"/>
          </a:xfrm>
        </p:spPr>
        <p:txBody>
          <a:bodyPr/>
          <a:lstStyle>
            <a:lvl1pPr>
              <a:defRPr>
                <a:solidFill>
                  <a:schemeClr val="tx1"/>
                </a:solidFill>
              </a:defRPr>
            </a:lvl1pPr>
          </a:lstStyle>
          <a:p>
            <a:r>
              <a:rPr lang="de-DE"/>
              <a:t>submission</a:t>
            </a:r>
            <a:endParaRPr lang="de-DE" dirty="0"/>
          </a:p>
        </p:txBody>
      </p:sp>
      <p:sp>
        <p:nvSpPr>
          <p:cNvPr id="11" name="Foliennummernplatzhalter 10"/>
          <p:cNvSpPr>
            <a:spLocks noGrp="1"/>
          </p:cNvSpPr>
          <p:nvPr>
            <p:ph type="sldNum" sz="quarter" idx="12"/>
          </p:nvPr>
        </p:nvSpPr>
        <p:spPr>
          <a:xfrm>
            <a:off x="3314700" y="6291424"/>
            <a:ext cx="947057" cy="232978"/>
          </a:xfrm>
        </p:spPr>
        <p:txBody>
          <a:bodyPr/>
          <a:lstStyle/>
          <a:p>
            <a:r>
              <a:rPr lang="de-DE" dirty="0">
                <a:solidFill>
                  <a:schemeClr val="tx1"/>
                </a:solidFill>
              </a:rPr>
              <a:t>Slide</a:t>
            </a:r>
            <a:r>
              <a:rPr lang="de-DE" dirty="0"/>
              <a:t> </a:t>
            </a:r>
            <a:fld id="{4F6648F2-488D-429F-A806-E726EE731F7C}" type="slidenum">
              <a:rPr lang="de-DE" smtClean="0">
                <a:solidFill>
                  <a:schemeClr val="tx1"/>
                </a:solidFill>
              </a:rPr>
              <a:pPr/>
              <a:t>‹Nr.›</a:t>
            </a:fld>
            <a:endParaRPr lang="de-DE" dirty="0">
              <a:solidFill>
                <a:schemeClr val="tx1"/>
              </a:solidFill>
            </a:endParaRPr>
          </a:p>
        </p:txBody>
      </p:sp>
      <p:cxnSp>
        <p:nvCxnSpPr>
          <p:cNvPr id="13" name="Gerader Verbinder 12"/>
          <p:cNvCxnSpPr/>
          <p:nvPr userDrawn="1"/>
        </p:nvCxnSpPr>
        <p:spPr>
          <a:xfrm flipV="1">
            <a:off x="628650" y="6251943"/>
            <a:ext cx="7886700" cy="8164"/>
          </a:xfrm>
          <a:prstGeom prst="line">
            <a:avLst/>
          </a:prstGeom>
          <a:ln w="12700"/>
        </p:spPr>
        <p:style>
          <a:lnRef idx="1">
            <a:schemeClr val="dk1"/>
          </a:lnRef>
          <a:fillRef idx="0">
            <a:schemeClr val="dk1"/>
          </a:fillRef>
          <a:effectRef idx="0">
            <a:schemeClr val="dk1"/>
          </a:effectRef>
          <a:fontRef idx="minor">
            <a:schemeClr val="tx1"/>
          </a:fontRef>
        </p:style>
      </p:cxnSp>
      <p:sp>
        <p:nvSpPr>
          <p:cNvPr id="14" name="Textfeld 13"/>
          <p:cNvSpPr txBox="1"/>
          <p:nvPr userDrawn="1"/>
        </p:nvSpPr>
        <p:spPr>
          <a:xfrm>
            <a:off x="4261757" y="6277008"/>
            <a:ext cx="4359729" cy="276999"/>
          </a:xfrm>
          <a:prstGeom prst="rect">
            <a:avLst/>
          </a:prstGeom>
          <a:noFill/>
        </p:spPr>
        <p:txBody>
          <a:bodyPr wrap="square" rtlCol="0">
            <a:spAutoFit/>
          </a:bodyPr>
          <a:lstStyle/>
          <a:p>
            <a:pPr algn="r"/>
            <a:r>
              <a:rPr lang="en-US" sz="1200" dirty="0"/>
              <a:t>Jean-Marie Andre (ST Microelectronics), Sven Zeisberg (</a:t>
            </a:r>
            <a:r>
              <a:rPr lang="en-US" sz="1200" dirty="0" err="1"/>
              <a:t>Zigpos</a:t>
            </a:r>
            <a:r>
              <a:rPr lang="en-US" sz="1200" dirty="0"/>
              <a:t>)</a:t>
            </a:r>
            <a:endParaRPr lang="de-DE" sz="1200" dirty="0"/>
          </a:p>
        </p:txBody>
      </p:sp>
    </p:spTree>
    <p:extLst>
      <p:ext uri="{BB962C8B-B14F-4D97-AF65-F5344CB8AC3E}">
        <p14:creationId xmlns:p14="http://schemas.microsoft.com/office/powerpoint/2010/main" val="46072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r>
              <a:rPr lang="de-DE"/>
              <a:t>submission</a:t>
            </a:r>
          </a:p>
        </p:txBody>
      </p:sp>
      <p:sp>
        <p:nvSpPr>
          <p:cNvPr id="6" name="Footer Placeholder 5"/>
          <p:cNvSpPr>
            <a:spLocks noGrp="1"/>
          </p:cNvSpPr>
          <p:nvPr>
            <p:ph type="ftr" sz="quarter" idx="11"/>
          </p:nvPr>
        </p:nvSpPr>
        <p:spPr/>
        <p:txBody>
          <a:bodyPr/>
          <a:lstStyle/>
          <a:p>
            <a:r>
              <a:rPr lang="de-DE"/>
              <a:t>Jean-Marie Andre (ST Microelectronics), Sven Zeisberg (ZIGPOS)</a:t>
            </a:r>
          </a:p>
        </p:txBody>
      </p:sp>
      <p:sp>
        <p:nvSpPr>
          <p:cNvPr id="7" name="Slide Number Placeholder 6"/>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1063273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r>
              <a:rPr lang="de-DE"/>
              <a:t>submission</a:t>
            </a:r>
          </a:p>
        </p:txBody>
      </p:sp>
      <p:sp>
        <p:nvSpPr>
          <p:cNvPr id="6" name="Footer Placeholder 5"/>
          <p:cNvSpPr>
            <a:spLocks noGrp="1"/>
          </p:cNvSpPr>
          <p:nvPr>
            <p:ph type="ftr" sz="quarter" idx="11"/>
          </p:nvPr>
        </p:nvSpPr>
        <p:spPr/>
        <p:txBody>
          <a:bodyPr/>
          <a:lstStyle/>
          <a:p>
            <a:r>
              <a:rPr lang="de-DE"/>
              <a:t>Jean-Marie Andre (ST Microelectronics), Sven Zeisberg (ZIGPOS)</a:t>
            </a:r>
          </a:p>
        </p:txBody>
      </p:sp>
      <p:sp>
        <p:nvSpPr>
          <p:cNvPr id="7" name="Slide Number Placeholder 6"/>
          <p:cNvSpPr>
            <a:spLocks noGrp="1"/>
          </p:cNvSpPr>
          <p:nvPr>
            <p:ph type="sldNum" sz="quarter" idx="12"/>
          </p:nvPr>
        </p:nvSpPr>
        <p:spPr/>
        <p:txBody>
          <a:bodyPr/>
          <a:lstStyle/>
          <a:p>
            <a:fld id="{4F6648F2-488D-429F-A806-E726EE731F7C}" type="slidenum">
              <a:rPr lang="de-DE" smtClean="0"/>
              <a:t>‹Nr.›</a:t>
            </a:fld>
            <a:endParaRPr lang="de-DE"/>
          </a:p>
        </p:txBody>
      </p:sp>
    </p:spTree>
    <p:extLst>
      <p:ext uri="{BB962C8B-B14F-4D97-AF65-F5344CB8AC3E}">
        <p14:creationId xmlns:p14="http://schemas.microsoft.com/office/powerpoint/2010/main" val="307626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submission</a:t>
            </a:r>
            <a:endParaRPr lang="de-DE"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r>
              <a:rPr lang="en-US"/>
              <a:t>Jean-Marie Andre (ST Microelectronics), Sven Zeisberg (ZIGPOS)</a:t>
            </a:r>
            <a:endParaRPr lang="de-D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DE"/>
              <a:t>Slide </a:t>
            </a:r>
            <a:fld id="{4F6648F2-488D-429F-A806-E726EE731F7C}" type="slidenum">
              <a:rPr lang="de-DE" smtClean="0"/>
              <a:pPr/>
              <a:t>‹Nr.›</a:t>
            </a:fld>
            <a:endParaRPr lang="de-DE" dirty="0"/>
          </a:p>
        </p:txBody>
      </p:sp>
      <p:cxnSp>
        <p:nvCxnSpPr>
          <p:cNvPr id="7" name="Gerader Verbinder 6"/>
          <p:cNvCxnSpPr/>
          <p:nvPr userDrawn="1"/>
        </p:nvCxnSpPr>
        <p:spPr>
          <a:xfrm>
            <a:off x="628650" y="859536"/>
            <a:ext cx="78867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8" name="Textfeld 7"/>
          <p:cNvSpPr txBox="1"/>
          <p:nvPr userDrawn="1"/>
        </p:nvSpPr>
        <p:spPr>
          <a:xfrm>
            <a:off x="5733288" y="490204"/>
            <a:ext cx="2782062" cy="369332"/>
          </a:xfrm>
          <a:prstGeom prst="rect">
            <a:avLst/>
          </a:prstGeom>
          <a:noFill/>
        </p:spPr>
        <p:txBody>
          <a:bodyPr wrap="square" rtlCol="0">
            <a:spAutoFit/>
          </a:bodyPr>
          <a:lstStyle/>
          <a:p>
            <a:pPr lvl="0" algn="r"/>
            <a:r>
              <a:rPr lang="en-US" sz="1800" dirty="0"/>
              <a:t>doc.: 15-21-0530-00-04ab</a:t>
            </a:r>
          </a:p>
        </p:txBody>
      </p:sp>
      <p:sp>
        <p:nvSpPr>
          <p:cNvPr id="9" name="Textfeld 8"/>
          <p:cNvSpPr txBox="1"/>
          <p:nvPr userDrawn="1"/>
        </p:nvSpPr>
        <p:spPr>
          <a:xfrm>
            <a:off x="628650" y="496112"/>
            <a:ext cx="2782062" cy="369332"/>
          </a:xfrm>
          <a:prstGeom prst="rect">
            <a:avLst/>
          </a:prstGeom>
          <a:noFill/>
        </p:spPr>
        <p:txBody>
          <a:bodyPr wrap="square" rtlCol="0">
            <a:spAutoFit/>
          </a:bodyPr>
          <a:lstStyle/>
          <a:p>
            <a:pPr lvl="0" algn="l"/>
            <a:r>
              <a:rPr lang="en-US" sz="1800" dirty="0"/>
              <a:t>October</a:t>
            </a:r>
            <a:r>
              <a:rPr lang="en-US" sz="1800" baseline="0" dirty="0"/>
              <a:t> 2021</a:t>
            </a:r>
            <a:endParaRPr lang="en-US" sz="1800" dirty="0"/>
          </a:p>
        </p:txBody>
      </p:sp>
    </p:spTree>
    <p:extLst>
      <p:ext uri="{BB962C8B-B14F-4D97-AF65-F5344CB8AC3E}">
        <p14:creationId xmlns:p14="http://schemas.microsoft.com/office/powerpoint/2010/main" val="1549455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22514" y="1172260"/>
            <a:ext cx="8107680" cy="369332"/>
          </a:xfrm>
          <a:prstGeom prst="rect">
            <a:avLst/>
          </a:prstGeom>
        </p:spPr>
        <p:txBody>
          <a:bodyPr wrap="square">
            <a:spAutoFit/>
          </a:bodyPr>
          <a:lstStyle/>
          <a:p>
            <a:pPr algn="ctr"/>
            <a:r>
              <a:rPr lang="en-US" altLang="en-US" b="1" u="sng" dirty="0">
                <a:latin typeface="Times New Roman" panose="02020603050405020304" pitchFamily="18" charset="0"/>
                <a:cs typeface="Times New Roman" panose="02020603050405020304" pitchFamily="18" charset="0"/>
              </a:rPr>
              <a:t>Project: IEEE P802.15 Working Group for Wireless Specialty Networks (WSN)</a:t>
            </a:r>
            <a:endParaRPr lang="en-US" altLang="en-US" sz="1600" b="1" dirty="0">
              <a:latin typeface="Times New Roman" panose="02020603050405020304" pitchFamily="18" charset="0"/>
              <a:cs typeface="Times New Roman" panose="02020603050405020304" pitchFamily="18" charset="0"/>
            </a:endParaRPr>
          </a:p>
        </p:txBody>
      </p:sp>
      <p:sp>
        <p:nvSpPr>
          <p:cNvPr id="3" name="Rectangle 3">
            <a:extLst>
              <a:ext uri="{FF2B5EF4-FFF2-40B4-BE49-F238E27FC236}">
                <a16:creationId xmlns:a16="http://schemas.microsoft.com/office/drawing/2014/main" id="{B26BE74D-F64D-6D40-B661-9C698E439112}"/>
              </a:ext>
            </a:extLst>
          </p:cNvPr>
          <p:cNvSpPr>
            <a:spLocks noChangeArrowheads="1"/>
          </p:cNvSpPr>
          <p:nvPr/>
        </p:nvSpPr>
        <p:spPr bwMode="auto">
          <a:xfrm>
            <a:off x="635727" y="1457326"/>
            <a:ext cx="7872548"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en-US" sz="1600" dirty="0">
              <a:solidFill>
                <a:schemeClr val="tx2"/>
              </a:solidFill>
            </a:endParaRPr>
          </a:p>
          <a:p>
            <a:pPr>
              <a:spcBef>
                <a:spcPct val="0"/>
              </a:spcBef>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DL-TDOA positioning TDMA scheme</a:t>
            </a:r>
          </a:p>
          <a:p>
            <a:pPr>
              <a:spcBef>
                <a:spcPct val="0"/>
              </a:spcBef>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19</a:t>
            </a:r>
            <a:r>
              <a:rPr lang="en-US" altLang="en-US" sz="1600" baseline="30000" dirty="0">
                <a:latin typeface="Times New Roman" panose="02020603050405020304" pitchFamily="18" charset="0"/>
              </a:rPr>
              <a:t>th</a:t>
            </a:r>
            <a:r>
              <a:rPr lang="en-US" altLang="en-US" sz="1600" dirty="0">
                <a:latin typeface="Times New Roman" panose="02020603050405020304" pitchFamily="18" charset="0"/>
              </a:rPr>
              <a:t> October 2021</a:t>
            </a:r>
          </a:p>
          <a:p>
            <a:pPr>
              <a:spcBef>
                <a:spcPct val="0"/>
              </a:spcBef>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Jean-Marie André (ST microelectronics), Sven Zeisberg (</a:t>
            </a:r>
            <a:r>
              <a:rPr lang="en-US" altLang="en-US" sz="1600" dirty="0" err="1">
                <a:latin typeface="Times New Roman" panose="02020603050405020304" pitchFamily="18" charset="0"/>
              </a:rPr>
              <a:t>Zigpos</a:t>
            </a:r>
            <a:r>
              <a:rPr lang="en-US" altLang="en-US" sz="1600" dirty="0">
                <a:latin typeface="Times New Roman" panose="02020603050405020304" pitchFamily="18" charset="0"/>
              </a:rPr>
              <a:t>) </a:t>
            </a:r>
          </a:p>
          <a:p>
            <a:pPr>
              <a:spcBef>
                <a:spcPct val="0"/>
              </a:spcBef>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ST microelectronics, 19 boulevard de la </a:t>
            </a:r>
            <a:r>
              <a:rPr lang="en-US" altLang="en-US" sz="1600" dirty="0" err="1">
                <a:latin typeface="Times New Roman" panose="02020603050405020304" pitchFamily="18" charset="0"/>
              </a:rPr>
              <a:t>mer</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Caspienne</a:t>
            </a:r>
            <a:r>
              <a:rPr lang="en-US" altLang="en-US" sz="1600" dirty="0">
                <a:latin typeface="Times New Roman" panose="02020603050405020304" pitchFamily="18" charset="0"/>
              </a:rPr>
              <a:t>, 73372 Le Bourget du Lac, France</a:t>
            </a:r>
            <a:endParaRPr lang="en-US" altLang="en-US" sz="1600" dirty="0">
              <a:solidFill>
                <a:srgbClr val="FF0000"/>
              </a:solidFill>
              <a:latin typeface="Times New Roman" panose="02020603050405020304" pitchFamily="18" charset="0"/>
            </a:endParaRPr>
          </a:p>
          <a:p>
            <a:pPr>
              <a:spcBef>
                <a:spcPct val="0"/>
              </a:spcBef>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jean-</a:t>
            </a:r>
            <a:r>
              <a:rPr lang="en-US" altLang="en-US" sz="1600" dirty="0" err="1">
                <a:latin typeface="Times New Roman" panose="02020603050405020304" pitchFamily="18" charset="0"/>
              </a:rPr>
              <a:t>marie.andre</a:t>
            </a:r>
            <a:r>
              <a:rPr lang="en-US" altLang="en-US" sz="1600" dirty="0">
                <a:latin typeface="Times New Roman" panose="02020603050405020304" pitchFamily="18" charset="0"/>
              </a:rPr>
              <a:t> {at} st.com, </a:t>
            </a:r>
            <a:r>
              <a:rPr lang="en-US" altLang="en-US" sz="1600" dirty="0" err="1">
                <a:latin typeface="Times New Roman" panose="02020603050405020304" pitchFamily="18" charset="0"/>
              </a:rPr>
              <a:t>sven.zeisberg</a:t>
            </a:r>
            <a:r>
              <a:rPr lang="en-US" altLang="en-US" sz="1600" dirty="0">
                <a:latin typeface="Times New Roman" panose="02020603050405020304" pitchFamily="18" charset="0"/>
              </a:rPr>
              <a:t> {at} zigpos.com </a:t>
            </a:r>
          </a:p>
          <a:p>
            <a:pPr>
              <a:spcBef>
                <a:spcPct val="0"/>
              </a:spcBef>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Call for contributions to IEEE 802.15 TG4ab</a:t>
            </a:r>
          </a:p>
          <a:p>
            <a:pPr>
              <a:spcBef>
                <a:spcPct val="0"/>
              </a:spcBef>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Evolution of 802.15.4(z) to enable efficient industrial positioning systems</a:t>
            </a:r>
          </a:p>
          <a:p>
            <a:pPr>
              <a:spcBef>
                <a:spcPct val="0"/>
              </a:spcBef>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Discussion of how to improve 802.15.4(z) to serve industrial positioning systems</a:t>
            </a:r>
          </a:p>
          <a:p>
            <a:pPr>
              <a:spcBef>
                <a:spcPct val="0"/>
              </a:spcBef>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a:t>
            </a:r>
            <a:r>
              <a:rPr lang="en-US" altLang="en-US" sz="1600" dirty="0">
                <a:solidFill>
                  <a:schemeClr val="tx2"/>
                </a:solidFill>
              </a:rPr>
              <a:t>.	</a:t>
            </a:r>
          </a:p>
          <a:p>
            <a:endParaRPr lang="en-US" altLang="en-US" sz="1600" dirty="0">
              <a:solidFill>
                <a:schemeClr val="tx2"/>
              </a:solidFill>
            </a:endParaRPr>
          </a:p>
        </p:txBody>
      </p:sp>
      <p:sp>
        <p:nvSpPr>
          <p:cNvPr id="4" name="Foliennummernplatzhalter 3"/>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pPr/>
              <a:t>1</a:t>
            </a:fld>
            <a:endParaRPr lang="de-DE" dirty="0"/>
          </a:p>
        </p:txBody>
      </p:sp>
      <p:sp>
        <p:nvSpPr>
          <p:cNvPr id="5" name="Datumsplatzhalter 4"/>
          <p:cNvSpPr>
            <a:spLocks noGrp="1"/>
          </p:cNvSpPr>
          <p:nvPr>
            <p:ph type="dt" sz="half" idx="10"/>
          </p:nvPr>
        </p:nvSpPr>
        <p:spPr/>
        <p:txBody>
          <a:bodyPr/>
          <a:lstStyle/>
          <a:p>
            <a:r>
              <a:rPr lang="de-DE"/>
              <a:t>submission</a:t>
            </a:r>
            <a:endParaRPr lang="de-DE" dirty="0"/>
          </a:p>
        </p:txBody>
      </p:sp>
    </p:spTree>
    <p:extLst>
      <p:ext uri="{BB962C8B-B14F-4D97-AF65-F5344CB8AC3E}">
        <p14:creationId xmlns:p14="http://schemas.microsoft.com/office/powerpoint/2010/main" val="62984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10</a:t>
            </a:fld>
            <a:endParaRPr lang="de-DE" dirty="0">
              <a:solidFill>
                <a:schemeClr val="tx1"/>
              </a:solidFill>
            </a:endParaRPr>
          </a:p>
        </p:txBody>
      </p:sp>
      <p:sp>
        <p:nvSpPr>
          <p:cNvPr id="4" name="Textfeld 3"/>
          <p:cNvSpPr txBox="1"/>
          <p:nvPr/>
        </p:nvSpPr>
        <p:spPr>
          <a:xfrm>
            <a:off x="628650" y="1332411"/>
            <a:ext cx="7888333" cy="3970318"/>
          </a:xfrm>
          <a:prstGeom prst="rect">
            <a:avLst/>
          </a:prstGeom>
          <a:noFill/>
        </p:spPr>
        <p:txBody>
          <a:bodyPr wrap="square" rtlCol="0">
            <a:spAutoFit/>
          </a:bodyPr>
          <a:lstStyle/>
          <a:p>
            <a:r>
              <a:rPr lang="en-US" dirty="0"/>
              <a:t>In this approach, anchors are designating the fixed parts of the location system. We call them satellites and we make the difference between 2 types:</a:t>
            </a:r>
          </a:p>
          <a:p>
            <a:pPr marL="285750" indent="-285750">
              <a:buFont typeface="Arial" panose="020B0604020202020204" pitchFamily="34" charset="0"/>
              <a:buChar char="•"/>
            </a:pPr>
            <a:r>
              <a:rPr lang="en-US" b="1" dirty="0"/>
              <a:t>Full Blown Satellites </a:t>
            </a:r>
            <a:r>
              <a:rPr lang="en-US" dirty="0"/>
              <a:t>are regular anchors, they are connected to the mains and can receive a much as needed.</a:t>
            </a:r>
          </a:p>
          <a:p>
            <a:pPr marL="285750" indent="-285750">
              <a:buFont typeface="Arial" panose="020B0604020202020204" pitchFamily="34" charset="0"/>
              <a:buChar char="•"/>
            </a:pPr>
            <a:r>
              <a:rPr lang="de-DE" b="1" dirty="0" err="1"/>
              <a:t>Battery</a:t>
            </a:r>
            <a:r>
              <a:rPr lang="de-DE" b="1" dirty="0"/>
              <a:t> </a:t>
            </a:r>
            <a:r>
              <a:rPr lang="de-DE" b="1" dirty="0" err="1"/>
              <a:t>Powered</a:t>
            </a:r>
            <a:r>
              <a:rPr lang="de-DE" b="1" dirty="0"/>
              <a:t> </a:t>
            </a:r>
            <a:r>
              <a:rPr lang="de-DE" b="1" dirty="0" err="1"/>
              <a:t>Satellites</a:t>
            </a:r>
            <a:r>
              <a:rPr lang="de-DE" b="1" dirty="0"/>
              <a:t> </a:t>
            </a:r>
            <a:r>
              <a:rPr lang="de-DE" dirty="0" err="1"/>
              <a:t>are</a:t>
            </a:r>
            <a:r>
              <a:rPr lang="de-DE" dirty="0"/>
              <a:t> not </a:t>
            </a:r>
            <a:r>
              <a:rPr lang="de-DE" dirty="0" err="1"/>
              <a:t>connected</a:t>
            </a:r>
            <a:r>
              <a:rPr lang="de-DE" dirty="0"/>
              <a:t> </a:t>
            </a:r>
            <a:r>
              <a:rPr lang="de-DE" dirty="0" err="1"/>
              <a:t>to</a:t>
            </a:r>
            <a:r>
              <a:rPr lang="de-DE" dirty="0"/>
              <a:t> </a:t>
            </a:r>
            <a:r>
              <a:rPr lang="de-DE" dirty="0" err="1"/>
              <a:t>the</a:t>
            </a:r>
            <a:r>
              <a:rPr lang="de-DE" dirty="0"/>
              <a:t> </a:t>
            </a:r>
            <a:r>
              <a:rPr lang="de-DE" dirty="0" err="1"/>
              <a:t>mains</a:t>
            </a:r>
            <a:r>
              <a:rPr lang="de-DE" dirty="0"/>
              <a:t>. </a:t>
            </a:r>
            <a:r>
              <a:rPr lang="de-DE" dirty="0" err="1"/>
              <a:t>They</a:t>
            </a:r>
            <a:r>
              <a:rPr lang="de-DE" dirty="0"/>
              <a:t> </a:t>
            </a:r>
            <a:r>
              <a:rPr lang="de-DE" dirty="0" err="1"/>
              <a:t>are</a:t>
            </a:r>
            <a:r>
              <a:rPr lang="de-DE" dirty="0"/>
              <a:t> easy </a:t>
            </a:r>
            <a:r>
              <a:rPr lang="de-DE" dirty="0" err="1"/>
              <a:t>to</a:t>
            </a:r>
            <a:r>
              <a:rPr lang="de-DE" dirty="0"/>
              <a:t> </a:t>
            </a:r>
            <a:r>
              <a:rPr lang="de-DE" dirty="0" err="1"/>
              <a:t>install</a:t>
            </a:r>
            <a:r>
              <a:rPr lang="de-DE" dirty="0"/>
              <a:t> and </a:t>
            </a:r>
            <a:r>
              <a:rPr lang="de-DE" dirty="0" err="1"/>
              <a:t>very</a:t>
            </a:r>
            <a:r>
              <a:rPr lang="de-DE" dirty="0"/>
              <a:t> </a:t>
            </a:r>
            <a:r>
              <a:rPr lang="de-DE" dirty="0" err="1"/>
              <a:t>useful</a:t>
            </a:r>
            <a:r>
              <a:rPr lang="de-DE" dirty="0"/>
              <a:t> </a:t>
            </a:r>
            <a:r>
              <a:rPr lang="de-DE" dirty="0" err="1"/>
              <a:t>to</a:t>
            </a:r>
            <a:r>
              <a:rPr lang="de-DE" dirty="0"/>
              <a:t> </a:t>
            </a:r>
            <a:r>
              <a:rPr lang="de-DE" dirty="0" err="1"/>
              <a:t>densify</a:t>
            </a:r>
            <a:r>
              <a:rPr lang="de-DE" dirty="0"/>
              <a:t> a </a:t>
            </a:r>
            <a:r>
              <a:rPr lang="de-DE" dirty="0" err="1"/>
              <a:t>place</a:t>
            </a:r>
            <a:r>
              <a:rPr lang="de-DE" dirty="0"/>
              <a:t> </a:t>
            </a:r>
            <a:r>
              <a:rPr lang="de-DE" dirty="0" err="1"/>
              <a:t>where</a:t>
            </a:r>
            <a:r>
              <a:rPr lang="de-DE" dirty="0"/>
              <a:t> </a:t>
            </a:r>
            <a:r>
              <a:rPr lang="de-DE" dirty="0" err="1"/>
              <a:t>accurate</a:t>
            </a:r>
            <a:r>
              <a:rPr lang="de-DE" dirty="0"/>
              <a:t> DL-</a:t>
            </a:r>
            <a:r>
              <a:rPr lang="de-DE" dirty="0" err="1"/>
              <a:t>TDoA</a:t>
            </a:r>
            <a:r>
              <a:rPr lang="de-DE" dirty="0"/>
              <a:t> </a:t>
            </a:r>
            <a:r>
              <a:rPr lang="de-DE" dirty="0" err="1"/>
              <a:t>is</a:t>
            </a:r>
            <a:r>
              <a:rPr lang="de-DE" dirty="0"/>
              <a:t> </a:t>
            </a:r>
            <a:r>
              <a:rPr lang="de-DE" dirty="0" err="1"/>
              <a:t>needed</a:t>
            </a:r>
            <a:r>
              <a:rPr lang="de-DE" dirty="0"/>
              <a:t>.</a:t>
            </a:r>
          </a:p>
          <a:p>
            <a:pPr lvl="1"/>
            <a:r>
              <a:rPr lang="de-DE" dirty="0" err="1"/>
              <a:t>For</a:t>
            </a:r>
            <a:r>
              <a:rPr lang="de-DE" dirty="0"/>
              <a:t> such </a:t>
            </a:r>
            <a:r>
              <a:rPr lang="de-DE" dirty="0" err="1"/>
              <a:t>devices</a:t>
            </a:r>
            <a:r>
              <a:rPr lang="de-DE" dirty="0"/>
              <a:t>, </a:t>
            </a:r>
            <a:r>
              <a:rPr lang="de-DE" dirty="0" err="1"/>
              <a:t>the</a:t>
            </a:r>
            <a:r>
              <a:rPr lang="de-DE" dirty="0"/>
              <a:t> </a:t>
            </a:r>
            <a:r>
              <a:rPr lang="de-DE" dirty="0" err="1"/>
              <a:t>reception</a:t>
            </a:r>
            <a:r>
              <a:rPr lang="de-DE" dirty="0"/>
              <a:t> time </a:t>
            </a:r>
            <a:r>
              <a:rPr lang="de-DE" dirty="0" err="1"/>
              <a:t>must</a:t>
            </a:r>
            <a:r>
              <a:rPr lang="de-DE" dirty="0"/>
              <a:t> </a:t>
            </a:r>
            <a:r>
              <a:rPr lang="de-DE" dirty="0" err="1"/>
              <a:t>be</a:t>
            </a:r>
            <a:r>
              <a:rPr lang="de-DE" dirty="0"/>
              <a:t> </a:t>
            </a:r>
            <a:r>
              <a:rPr lang="de-DE" dirty="0" err="1"/>
              <a:t>minimized</a:t>
            </a:r>
            <a:r>
              <a:rPr lang="de-DE" dirty="0"/>
              <a:t>, in </a:t>
            </a:r>
            <a:r>
              <a:rPr lang="de-DE" dirty="0" err="1"/>
              <a:t>order</a:t>
            </a:r>
            <a:r>
              <a:rPr lang="de-DE" dirty="0"/>
              <a:t> </a:t>
            </a:r>
            <a:r>
              <a:rPr lang="de-DE" dirty="0" err="1"/>
              <a:t>to</a:t>
            </a:r>
            <a:r>
              <a:rPr lang="de-DE" dirty="0"/>
              <a:t> save power and </a:t>
            </a:r>
            <a:r>
              <a:rPr lang="de-DE" dirty="0" err="1"/>
              <a:t>maximize</a:t>
            </a:r>
            <a:r>
              <a:rPr lang="de-DE" dirty="0"/>
              <a:t> </a:t>
            </a:r>
            <a:r>
              <a:rPr lang="de-DE" dirty="0" err="1"/>
              <a:t>lifetime</a:t>
            </a:r>
            <a:r>
              <a:rPr lang="de-DE" dirty="0"/>
              <a:t>.</a:t>
            </a:r>
          </a:p>
          <a:p>
            <a:endParaRPr lang="de-DE" dirty="0"/>
          </a:p>
          <a:p>
            <a:r>
              <a:rPr lang="de-DE" dirty="0" err="1"/>
              <a:t>To</a:t>
            </a:r>
            <a:r>
              <a:rPr lang="de-DE" dirty="0"/>
              <a:t> </a:t>
            </a:r>
            <a:r>
              <a:rPr lang="de-DE" dirty="0" err="1"/>
              <a:t>achieve</a:t>
            </a:r>
            <a:r>
              <a:rPr lang="de-DE" dirty="0"/>
              <a:t> </a:t>
            </a:r>
            <a:r>
              <a:rPr lang="de-DE" dirty="0" err="1"/>
              <a:t>this</a:t>
            </a:r>
            <a:r>
              <a:rPr lang="de-DE" dirty="0"/>
              <a:t> mix, </a:t>
            </a:r>
            <a:r>
              <a:rPr lang="de-DE" dirty="0" err="1"/>
              <a:t>roles</a:t>
            </a:r>
            <a:r>
              <a:rPr lang="de-DE" dirty="0"/>
              <a:t> </a:t>
            </a:r>
            <a:r>
              <a:rPr lang="de-DE" dirty="0" err="1"/>
              <a:t>are</a:t>
            </a:r>
            <a:r>
              <a:rPr lang="de-DE" dirty="0"/>
              <a:t> </a:t>
            </a:r>
            <a:r>
              <a:rPr lang="de-DE" dirty="0" err="1"/>
              <a:t>split</a:t>
            </a:r>
            <a:r>
              <a:rPr lang="de-DE" dirty="0"/>
              <a:t> </a:t>
            </a:r>
            <a:r>
              <a:rPr lang="de-DE" dirty="0" err="1"/>
              <a:t>based</a:t>
            </a:r>
            <a:r>
              <a:rPr lang="de-DE" dirty="0"/>
              <a:t> on power </a:t>
            </a:r>
            <a:r>
              <a:rPr lang="de-DE" dirty="0" err="1"/>
              <a:t>consumption</a:t>
            </a:r>
            <a:r>
              <a:rPr lang="de-DE" dirty="0"/>
              <a:t> </a:t>
            </a:r>
            <a:r>
              <a:rPr lang="de-DE" dirty="0" err="1"/>
              <a:t>profiles</a:t>
            </a:r>
            <a:r>
              <a:rPr lang="de-DE" dirty="0"/>
              <a:t>:</a:t>
            </a:r>
          </a:p>
          <a:p>
            <a:pPr marL="285750" indent="-285750">
              <a:buFont typeface="Arial" panose="020B0604020202020204" pitchFamily="34" charset="0"/>
              <a:buChar char="•"/>
            </a:pPr>
            <a:r>
              <a:rPr lang="de-DE" dirty="0" err="1"/>
              <a:t>Battery</a:t>
            </a:r>
            <a:r>
              <a:rPr lang="de-DE" dirty="0"/>
              <a:t> </a:t>
            </a:r>
            <a:r>
              <a:rPr lang="de-DE" dirty="0" err="1"/>
              <a:t>Powered</a:t>
            </a:r>
            <a:r>
              <a:rPr lang="de-DE" dirty="0"/>
              <a:t> </a:t>
            </a:r>
            <a:r>
              <a:rPr lang="de-DE" dirty="0" err="1"/>
              <a:t>Satellites</a:t>
            </a:r>
            <a:r>
              <a:rPr lang="de-DE" dirty="0"/>
              <a:t> </a:t>
            </a:r>
            <a:r>
              <a:rPr lang="de-DE" dirty="0" err="1"/>
              <a:t>are</a:t>
            </a:r>
            <a:r>
              <a:rPr lang="de-DE" dirty="0"/>
              <a:t> </a:t>
            </a:r>
            <a:r>
              <a:rPr lang="de-DE" dirty="0" err="1"/>
              <a:t>only</a:t>
            </a:r>
            <a:r>
              <a:rPr lang="de-DE" dirty="0"/>
              <a:t> </a:t>
            </a:r>
            <a:r>
              <a:rPr lang="de-DE" dirty="0" err="1"/>
              <a:t>involved</a:t>
            </a:r>
            <a:r>
              <a:rPr lang="de-DE" dirty="0"/>
              <a:t> in </a:t>
            </a:r>
            <a:r>
              <a:rPr lang="de-DE" dirty="0" err="1"/>
              <a:t>the</a:t>
            </a:r>
            <a:r>
              <a:rPr lang="de-DE" dirty="0"/>
              <a:t> Initiation Phase, </a:t>
            </a:r>
            <a:r>
              <a:rPr lang="de-DE" dirty="0" err="1"/>
              <a:t>they</a:t>
            </a:r>
            <a:r>
              <a:rPr lang="de-DE" dirty="0"/>
              <a:t> </a:t>
            </a:r>
            <a:r>
              <a:rPr lang="de-DE" dirty="0" err="1"/>
              <a:t>transmit</a:t>
            </a:r>
            <a:r>
              <a:rPr lang="de-DE" dirty="0"/>
              <a:t> </a:t>
            </a:r>
            <a:r>
              <a:rPr lang="de-DE" dirty="0" err="1"/>
              <a:t>during</a:t>
            </a:r>
            <a:r>
              <a:rPr lang="de-DE" dirty="0"/>
              <a:t> </a:t>
            </a:r>
            <a:r>
              <a:rPr lang="de-DE" dirty="0" err="1"/>
              <a:t>the</a:t>
            </a:r>
            <a:r>
              <a:rPr lang="de-DE" dirty="0"/>
              <a:t> </a:t>
            </a:r>
            <a:r>
              <a:rPr lang="de-DE" dirty="0" err="1"/>
              <a:t>first</a:t>
            </a:r>
            <a:r>
              <a:rPr lang="de-DE" dirty="0"/>
              <a:t> </a:t>
            </a:r>
            <a:r>
              <a:rPr lang="de-DE" dirty="0" err="1"/>
              <a:t>slots</a:t>
            </a:r>
            <a:r>
              <a:rPr lang="de-DE" dirty="0"/>
              <a:t> </a:t>
            </a:r>
            <a:r>
              <a:rPr lang="de-DE" dirty="0" err="1"/>
              <a:t>of</a:t>
            </a:r>
            <a:r>
              <a:rPr lang="de-DE" dirty="0"/>
              <a:t> </a:t>
            </a:r>
            <a:r>
              <a:rPr lang="de-DE" dirty="0" err="1"/>
              <a:t>the</a:t>
            </a:r>
            <a:r>
              <a:rPr lang="de-DE" dirty="0"/>
              <a:t> Initiation Phase.</a:t>
            </a:r>
          </a:p>
          <a:p>
            <a:pPr marL="285750" indent="-285750">
              <a:buFont typeface="Arial" panose="020B0604020202020204" pitchFamily="34" charset="0"/>
              <a:buChar char="•"/>
            </a:pPr>
            <a:r>
              <a:rPr lang="de-DE" dirty="0" err="1"/>
              <a:t>Full</a:t>
            </a:r>
            <a:r>
              <a:rPr lang="de-DE" dirty="0"/>
              <a:t> </a:t>
            </a:r>
            <a:r>
              <a:rPr lang="de-DE" dirty="0" err="1"/>
              <a:t>blown</a:t>
            </a:r>
            <a:r>
              <a:rPr lang="de-DE" dirty="0"/>
              <a:t> </a:t>
            </a:r>
            <a:r>
              <a:rPr lang="de-DE" dirty="0" err="1"/>
              <a:t>satellites</a:t>
            </a:r>
            <a:r>
              <a:rPr lang="de-DE" dirty="0"/>
              <a:t> </a:t>
            </a:r>
            <a:r>
              <a:rPr lang="de-DE" dirty="0" err="1"/>
              <a:t>are</a:t>
            </a:r>
            <a:r>
              <a:rPr lang="de-DE" dirty="0"/>
              <a:t> </a:t>
            </a:r>
            <a:r>
              <a:rPr lang="de-DE" dirty="0" err="1"/>
              <a:t>active</a:t>
            </a:r>
            <a:r>
              <a:rPr lang="de-DE" dirty="0"/>
              <a:t> in </a:t>
            </a:r>
            <a:r>
              <a:rPr lang="de-DE" dirty="0" err="1"/>
              <a:t>the</a:t>
            </a:r>
            <a:r>
              <a:rPr lang="de-DE" dirty="0"/>
              <a:t> Control Phase, </a:t>
            </a:r>
            <a:r>
              <a:rPr lang="de-DE" dirty="0" err="1"/>
              <a:t>as</a:t>
            </a:r>
            <a:r>
              <a:rPr lang="de-DE" dirty="0"/>
              <a:t> </a:t>
            </a:r>
            <a:r>
              <a:rPr lang="de-DE" dirty="0" err="1"/>
              <a:t>well</a:t>
            </a:r>
            <a:r>
              <a:rPr lang="de-DE" dirty="0"/>
              <a:t> </a:t>
            </a:r>
            <a:r>
              <a:rPr lang="de-DE" dirty="0" err="1"/>
              <a:t>as</a:t>
            </a:r>
            <a:r>
              <a:rPr lang="de-DE" dirty="0"/>
              <a:t> in </a:t>
            </a:r>
            <a:r>
              <a:rPr lang="de-DE" dirty="0" err="1"/>
              <a:t>the</a:t>
            </a:r>
            <a:r>
              <a:rPr lang="de-DE" dirty="0"/>
              <a:t> last </a:t>
            </a:r>
            <a:r>
              <a:rPr lang="de-DE" dirty="0" err="1"/>
              <a:t>slots</a:t>
            </a:r>
            <a:r>
              <a:rPr lang="de-DE" dirty="0"/>
              <a:t> </a:t>
            </a:r>
            <a:r>
              <a:rPr lang="de-DE" dirty="0" err="1"/>
              <a:t>of</a:t>
            </a:r>
            <a:r>
              <a:rPr lang="de-DE" dirty="0"/>
              <a:t> </a:t>
            </a:r>
            <a:r>
              <a:rPr lang="de-DE" dirty="0" err="1"/>
              <a:t>the</a:t>
            </a:r>
            <a:r>
              <a:rPr lang="de-DE" dirty="0"/>
              <a:t> </a:t>
            </a:r>
            <a:r>
              <a:rPr lang="de-DE" dirty="0" err="1"/>
              <a:t>initiation</a:t>
            </a:r>
            <a:r>
              <a:rPr lang="de-DE" dirty="0"/>
              <a:t> </a:t>
            </a:r>
            <a:r>
              <a:rPr lang="de-DE" dirty="0" err="1"/>
              <a:t>phase</a:t>
            </a:r>
            <a:r>
              <a:rPr lang="de-DE" dirty="0"/>
              <a:t>.</a:t>
            </a:r>
          </a:p>
        </p:txBody>
      </p:sp>
    </p:spTree>
    <p:extLst>
      <p:ext uri="{BB962C8B-B14F-4D97-AF65-F5344CB8AC3E}">
        <p14:creationId xmlns:p14="http://schemas.microsoft.com/office/powerpoint/2010/main" val="2507907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11</a:t>
            </a:fld>
            <a:endParaRPr lang="de-DE" dirty="0">
              <a:solidFill>
                <a:schemeClr val="tx1"/>
              </a:solidFill>
            </a:endParaRPr>
          </a:p>
        </p:txBody>
      </p:sp>
      <p:pic>
        <p:nvPicPr>
          <p:cNvPr id="6" name="Picture 5">
            <a:extLst>
              <a:ext uri="{FF2B5EF4-FFF2-40B4-BE49-F238E27FC236}">
                <a16:creationId xmlns:a16="http://schemas.microsoft.com/office/drawing/2014/main" id="{3C01A1CF-00F2-4E3B-BACE-B516C0BF2BFE}"/>
              </a:ext>
            </a:extLst>
          </p:cNvPr>
          <p:cNvPicPr>
            <a:picLocks noChangeAspect="1"/>
          </p:cNvPicPr>
          <p:nvPr/>
        </p:nvPicPr>
        <p:blipFill>
          <a:blip r:embed="rId2"/>
          <a:stretch>
            <a:fillRect/>
          </a:stretch>
        </p:blipFill>
        <p:spPr>
          <a:xfrm>
            <a:off x="628650" y="1815054"/>
            <a:ext cx="7506748" cy="4363059"/>
          </a:xfrm>
          <a:prstGeom prst="rect">
            <a:avLst/>
          </a:prstGeom>
        </p:spPr>
      </p:pic>
      <p:sp>
        <p:nvSpPr>
          <p:cNvPr id="7" name="Rectangle: Rounded Corners 6">
            <a:extLst>
              <a:ext uri="{FF2B5EF4-FFF2-40B4-BE49-F238E27FC236}">
                <a16:creationId xmlns:a16="http://schemas.microsoft.com/office/drawing/2014/main" id="{988055A9-B2CF-44DA-BB2F-5381F99F210D}"/>
              </a:ext>
            </a:extLst>
          </p:cNvPr>
          <p:cNvSpPr/>
          <p:nvPr/>
        </p:nvSpPr>
        <p:spPr>
          <a:xfrm>
            <a:off x="5800436" y="4267200"/>
            <a:ext cx="2281382" cy="1034473"/>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4D6D53C-CC29-4E88-AF57-0EA675EE7303}"/>
              </a:ext>
            </a:extLst>
          </p:cNvPr>
          <p:cNvSpPr txBox="1"/>
          <p:nvPr/>
        </p:nvSpPr>
        <p:spPr>
          <a:xfrm>
            <a:off x="8081818" y="4599770"/>
            <a:ext cx="785793" cy="369332"/>
          </a:xfrm>
          <a:prstGeom prst="rect">
            <a:avLst/>
          </a:prstGeom>
          <a:noFill/>
        </p:spPr>
        <p:txBody>
          <a:bodyPr wrap="none" rtlCol="0">
            <a:spAutoFit/>
          </a:bodyPr>
          <a:lstStyle/>
          <a:p>
            <a:r>
              <a:rPr lang="en-US" dirty="0">
                <a:solidFill>
                  <a:schemeClr val="accent1">
                    <a:lumMod val="75000"/>
                  </a:schemeClr>
                </a:solidFill>
              </a:rPr>
              <a:t>Uplink</a:t>
            </a:r>
          </a:p>
        </p:txBody>
      </p:sp>
      <p:sp>
        <p:nvSpPr>
          <p:cNvPr id="9" name="TextBox 8">
            <a:extLst>
              <a:ext uri="{FF2B5EF4-FFF2-40B4-BE49-F238E27FC236}">
                <a16:creationId xmlns:a16="http://schemas.microsoft.com/office/drawing/2014/main" id="{9DEAF717-3795-494E-9346-0CB07A36FFB5}"/>
              </a:ext>
            </a:extLst>
          </p:cNvPr>
          <p:cNvSpPr txBox="1"/>
          <p:nvPr/>
        </p:nvSpPr>
        <p:spPr>
          <a:xfrm>
            <a:off x="2115127" y="1332411"/>
            <a:ext cx="3063211" cy="369332"/>
          </a:xfrm>
          <a:prstGeom prst="rect">
            <a:avLst/>
          </a:prstGeom>
          <a:noFill/>
        </p:spPr>
        <p:txBody>
          <a:bodyPr wrap="none" rtlCol="0">
            <a:spAutoFit/>
          </a:bodyPr>
          <a:lstStyle/>
          <a:p>
            <a:r>
              <a:rPr lang="en-US" dirty="0"/>
              <a:t>Full Blown Satellites: </a:t>
            </a:r>
            <a:r>
              <a:rPr lang="en-US" dirty="0">
                <a:solidFill>
                  <a:schemeClr val="accent4">
                    <a:lumMod val="75000"/>
                  </a:schemeClr>
                </a:solidFill>
              </a:rPr>
              <a:t>RCP</a:t>
            </a:r>
            <a:r>
              <a:rPr lang="en-US" dirty="0"/>
              <a:t> + </a:t>
            </a:r>
            <a:r>
              <a:rPr lang="en-US" dirty="0">
                <a:solidFill>
                  <a:schemeClr val="accent6">
                    <a:lumMod val="75000"/>
                  </a:schemeClr>
                </a:solidFill>
              </a:rPr>
              <a:t>Init</a:t>
            </a:r>
          </a:p>
        </p:txBody>
      </p:sp>
      <p:sp>
        <p:nvSpPr>
          <p:cNvPr id="10" name="Speech Bubble: Rectangle with Corners Rounded 9">
            <a:extLst>
              <a:ext uri="{FF2B5EF4-FFF2-40B4-BE49-F238E27FC236}">
                <a16:creationId xmlns:a16="http://schemas.microsoft.com/office/drawing/2014/main" id="{B9F44CF8-6640-4A12-90F6-5DC8D20AE7AE}"/>
              </a:ext>
            </a:extLst>
          </p:cNvPr>
          <p:cNvSpPr/>
          <p:nvPr/>
        </p:nvSpPr>
        <p:spPr>
          <a:xfrm>
            <a:off x="1293091" y="2235200"/>
            <a:ext cx="1514764" cy="988291"/>
          </a:xfrm>
          <a:prstGeom prst="wedgeRoundRectCallout">
            <a:avLst>
              <a:gd name="adj1" fmla="val 141362"/>
              <a:gd name="adj2" fmla="val -106659"/>
              <a:gd name="adj3" fmla="val 16667"/>
            </a:avLst>
          </a:prstGeom>
          <a:noFill/>
          <a:ln w="762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1" name="Speech Bubble: Rectangle with Corners Rounded 10">
            <a:extLst>
              <a:ext uri="{FF2B5EF4-FFF2-40B4-BE49-F238E27FC236}">
                <a16:creationId xmlns:a16="http://schemas.microsoft.com/office/drawing/2014/main" id="{D14F875C-64B0-4D22-BC1F-524046155A4B}"/>
              </a:ext>
            </a:extLst>
          </p:cNvPr>
          <p:cNvSpPr/>
          <p:nvPr/>
        </p:nvSpPr>
        <p:spPr>
          <a:xfrm>
            <a:off x="4262582" y="2235199"/>
            <a:ext cx="1514764" cy="988291"/>
          </a:xfrm>
          <a:prstGeom prst="wedgeRoundRectCallout">
            <a:avLst>
              <a:gd name="adj1" fmla="val -12296"/>
              <a:gd name="adj2" fmla="val -102921"/>
              <a:gd name="adj3" fmla="val 16667"/>
            </a:avLst>
          </a:prstGeom>
          <a:noFill/>
          <a:ln w="7620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3" name="TextBox 12">
            <a:extLst>
              <a:ext uri="{FF2B5EF4-FFF2-40B4-BE49-F238E27FC236}">
                <a16:creationId xmlns:a16="http://schemas.microsoft.com/office/drawing/2014/main" id="{53172429-145A-469C-A466-40F5B16D0378}"/>
              </a:ext>
            </a:extLst>
          </p:cNvPr>
          <p:cNvSpPr txBox="1"/>
          <p:nvPr/>
        </p:nvSpPr>
        <p:spPr>
          <a:xfrm>
            <a:off x="185864" y="5073222"/>
            <a:ext cx="2391082" cy="646331"/>
          </a:xfrm>
          <a:prstGeom prst="rect">
            <a:avLst/>
          </a:prstGeom>
          <a:solidFill>
            <a:schemeClr val="bg1"/>
          </a:solidFill>
        </p:spPr>
        <p:txBody>
          <a:bodyPr wrap="square" rtlCol="0">
            <a:spAutoFit/>
          </a:bodyPr>
          <a:lstStyle/>
          <a:p>
            <a:r>
              <a:rPr lang="en-US" dirty="0">
                <a:solidFill>
                  <a:schemeClr val="accent6">
                    <a:lumMod val="75000"/>
                  </a:schemeClr>
                </a:solidFill>
              </a:rPr>
              <a:t>Battery Powered Satellites: Init only</a:t>
            </a:r>
          </a:p>
        </p:txBody>
      </p:sp>
      <p:sp>
        <p:nvSpPr>
          <p:cNvPr id="12" name="Speech Bubble: Rectangle with Corners Rounded 11">
            <a:extLst>
              <a:ext uri="{FF2B5EF4-FFF2-40B4-BE49-F238E27FC236}">
                <a16:creationId xmlns:a16="http://schemas.microsoft.com/office/drawing/2014/main" id="{568A25A0-C0F6-4A88-AE2A-C081CBED231D}"/>
              </a:ext>
            </a:extLst>
          </p:cNvPr>
          <p:cNvSpPr/>
          <p:nvPr/>
        </p:nvSpPr>
        <p:spPr>
          <a:xfrm>
            <a:off x="2772987" y="3229265"/>
            <a:ext cx="1514764" cy="988291"/>
          </a:xfrm>
          <a:prstGeom prst="wedgeRoundRectCallout">
            <a:avLst>
              <a:gd name="adj1" fmla="val -101320"/>
              <a:gd name="adj2" fmla="val 165304"/>
              <a:gd name="adj3" fmla="val 16667"/>
            </a:avLst>
          </a:prstGeom>
          <a:noFill/>
          <a:ln w="7620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Tree>
    <p:extLst>
      <p:ext uri="{BB962C8B-B14F-4D97-AF65-F5344CB8AC3E}">
        <p14:creationId xmlns:p14="http://schemas.microsoft.com/office/powerpoint/2010/main" val="3221898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12</a:t>
            </a:fld>
            <a:endParaRPr lang="de-DE" dirty="0">
              <a:solidFill>
                <a:schemeClr val="tx1"/>
              </a:solidFill>
            </a:endParaRPr>
          </a:p>
        </p:txBody>
      </p:sp>
      <p:pic>
        <p:nvPicPr>
          <p:cNvPr id="6" name="Picture 5">
            <a:extLst>
              <a:ext uri="{FF2B5EF4-FFF2-40B4-BE49-F238E27FC236}">
                <a16:creationId xmlns:a16="http://schemas.microsoft.com/office/drawing/2014/main" id="{3C01A1CF-00F2-4E3B-BACE-B516C0BF2BFE}"/>
              </a:ext>
            </a:extLst>
          </p:cNvPr>
          <p:cNvPicPr>
            <a:picLocks noChangeAspect="1"/>
          </p:cNvPicPr>
          <p:nvPr/>
        </p:nvPicPr>
        <p:blipFill>
          <a:blip r:embed="rId2"/>
          <a:stretch>
            <a:fillRect/>
          </a:stretch>
        </p:blipFill>
        <p:spPr>
          <a:xfrm>
            <a:off x="628650" y="1815054"/>
            <a:ext cx="7506748" cy="4363059"/>
          </a:xfrm>
          <a:prstGeom prst="rect">
            <a:avLst/>
          </a:prstGeom>
        </p:spPr>
      </p:pic>
      <p:sp>
        <p:nvSpPr>
          <p:cNvPr id="7" name="Rectangle: Rounded Corners 6">
            <a:extLst>
              <a:ext uri="{FF2B5EF4-FFF2-40B4-BE49-F238E27FC236}">
                <a16:creationId xmlns:a16="http://schemas.microsoft.com/office/drawing/2014/main" id="{988055A9-B2CF-44DA-BB2F-5381F99F210D}"/>
              </a:ext>
            </a:extLst>
          </p:cNvPr>
          <p:cNvSpPr/>
          <p:nvPr/>
        </p:nvSpPr>
        <p:spPr>
          <a:xfrm>
            <a:off x="5800436" y="4267200"/>
            <a:ext cx="2281382" cy="1034473"/>
          </a:xfrm>
          <a:prstGeom prst="round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4D6D53C-CC29-4E88-AF57-0EA675EE7303}"/>
              </a:ext>
            </a:extLst>
          </p:cNvPr>
          <p:cNvSpPr txBox="1"/>
          <p:nvPr/>
        </p:nvSpPr>
        <p:spPr>
          <a:xfrm>
            <a:off x="8081818" y="4599770"/>
            <a:ext cx="785793" cy="369332"/>
          </a:xfrm>
          <a:prstGeom prst="rect">
            <a:avLst/>
          </a:prstGeom>
          <a:noFill/>
        </p:spPr>
        <p:txBody>
          <a:bodyPr wrap="none" rtlCol="0">
            <a:spAutoFit/>
          </a:bodyPr>
          <a:lstStyle/>
          <a:p>
            <a:r>
              <a:rPr lang="en-US" dirty="0">
                <a:solidFill>
                  <a:schemeClr val="accent1">
                    <a:lumMod val="75000"/>
                  </a:schemeClr>
                </a:solidFill>
              </a:rPr>
              <a:t>Uplink</a:t>
            </a:r>
          </a:p>
        </p:txBody>
      </p:sp>
      <p:sp>
        <p:nvSpPr>
          <p:cNvPr id="9" name="TextBox 8">
            <a:extLst>
              <a:ext uri="{FF2B5EF4-FFF2-40B4-BE49-F238E27FC236}">
                <a16:creationId xmlns:a16="http://schemas.microsoft.com/office/drawing/2014/main" id="{9DEAF717-3795-494E-9346-0CB07A36FFB5}"/>
              </a:ext>
            </a:extLst>
          </p:cNvPr>
          <p:cNvSpPr txBox="1"/>
          <p:nvPr/>
        </p:nvSpPr>
        <p:spPr>
          <a:xfrm>
            <a:off x="5019964" y="949497"/>
            <a:ext cx="4157065" cy="923330"/>
          </a:xfrm>
          <a:prstGeom prst="rect">
            <a:avLst/>
          </a:prstGeom>
          <a:noFill/>
        </p:spPr>
        <p:txBody>
          <a:bodyPr wrap="square" rtlCol="0">
            <a:spAutoFit/>
          </a:bodyPr>
          <a:lstStyle/>
          <a:p>
            <a:r>
              <a:rPr lang="en-US" dirty="0"/>
              <a:t>Full Blown Satellites monitor the </a:t>
            </a:r>
            <a:r>
              <a:rPr lang="en-US" dirty="0" err="1"/>
              <a:t>init</a:t>
            </a:r>
            <a:r>
              <a:rPr lang="en-US" dirty="0"/>
              <a:t> messages of their </a:t>
            </a:r>
            <a:r>
              <a:rPr lang="en-US" dirty="0" err="1"/>
              <a:t>neighbours</a:t>
            </a:r>
            <a:r>
              <a:rPr lang="en-US" dirty="0"/>
              <a:t> and transmit a list of </a:t>
            </a:r>
            <a:r>
              <a:rPr lang="en-US" dirty="0">
                <a:solidFill>
                  <a:srgbClr val="FF0000"/>
                </a:solidFill>
              </a:rPr>
              <a:t>time corrections </a:t>
            </a:r>
            <a:r>
              <a:rPr lang="en-US" dirty="0"/>
              <a:t>to be applied</a:t>
            </a:r>
            <a:endParaRPr lang="en-US" dirty="0">
              <a:solidFill>
                <a:schemeClr val="accent6">
                  <a:lumMod val="75000"/>
                </a:schemeClr>
              </a:solidFill>
            </a:endParaRPr>
          </a:p>
        </p:txBody>
      </p:sp>
      <p:sp>
        <p:nvSpPr>
          <p:cNvPr id="11" name="Speech Bubble: Rectangle with Corners Rounded 10">
            <a:extLst>
              <a:ext uri="{FF2B5EF4-FFF2-40B4-BE49-F238E27FC236}">
                <a16:creationId xmlns:a16="http://schemas.microsoft.com/office/drawing/2014/main" id="{D14F875C-64B0-4D22-BC1F-524046155A4B}"/>
              </a:ext>
            </a:extLst>
          </p:cNvPr>
          <p:cNvSpPr/>
          <p:nvPr/>
        </p:nvSpPr>
        <p:spPr>
          <a:xfrm>
            <a:off x="4262582" y="2235199"/>
            <a:ext cx="1514764" cy="988291"/>
          </a:xfrm>
          <a:prstGeom prst="wedgeRoundRectCallout">
            <a:avLst>
              <a:gd name="adj1" fmla="val 62704"/>
              <a:gd name="adj2" fmla="val -89837"/>
              <a:gd name="adj3" fmla="val 16667"/>
            </a:avLst>
          </a:prstGeom>
          <a:noFill/>
          <a:ln w="7620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13" name="TextBox 12">
            <a:extLst>
              <a:ext uri="{FF2B5EF4-FFF2-40B4-BE49-F238E27FC236}">
                <a16:creationId xmlns:a16="http://schemas.microsoft.com/office/drawing/2014/main" id="{53172429-145A-469C-A466-40F5B16D0378}"/>
              </a:ext>
            </a:extLst>
          </p:cNvPr>
          <p:cNvSpPr txBox="1"/>
          <p:nvPr/>
        </p:nvSpPr>
        <p:spPr>
          <a:xfrm>
            <a:off x="93501" y="1007269"/>
            <a:ext cx="3425554" cy="923330"/>
          </a:xfrm>
          <a:prstGeom prst="rect">
            <a:avLst/>
          </a:prstGeom>
          <a:solidFill>
            <a:schemeClr val="bg1"/>
          </a:solidFill>
        </p:spPr>
        <p:txBody>
          <a:bodyPr wrap="square" rtlCol="0">
            <a:spAutoFit/>
          </a:bodyPr>
          <a:lstStyle/>
          <a:p>
            <a:r>
              <a:rPr lang="en-US" dirty="0"/>
              <a:t>Battery Powered Satellites do not set their receiver at every round </a:t>
            </a:r>
          </a:p>
          <a:p>
            <a:r>
              <a:rPr lang="en-US" dirty="0">
                <a:solidFill>
                  <a:schemeClr val="accent6">
                    <a:lumMod val="75000"/>
                  </a:schemeClr>
                </a:solidFill>
              </a:rPr>
              <a:t>=&gt; Init messages may drift</a:t>
            </a:r>
          </a:p>
        </p:txBody>
      </p:sp>
      <p:sp>
        <p:nvSpPr>
          <p:cNvPr id="12" name="Speech Bubble: Rectangle with Corners Rounded 11">
            <a:extLst>
              <a:ext uri="{FF2B5EF4-FFF2-40B4-BE49-F238E27FC236}">
                <a16:creationId xmlns:a16="http://schemas.microsoft.com/office/drawing/2014/main" id="{568A25A0-C0F6-4A88-AE2A-C081CBED231D}"/>
              </a:ext>
            </a:extLst>
          </p:cNvPr>
          <p:cNvSpPr/>
          <p:nvPr/>
        </p:nvSpPr>
        <p:spPr>
          <a:xfrm>
            <a:off x="2772987" y="3229265"/>
            <a:ext cx="1514764" cy="988291"/>
          </a:xfrm>
          <a:prstGeom prst="wedgeRoundRectCallout">
            <a:avLst>
              <a:gd name="adj1" fmla="val -102540"/>
              <a:gd name="adj2" fmla="val -183294"/>
              <a:gd name="adj3" fmla="val 16667"/>
            </a:avLst>
          </a:prstGeom>
          <a:noFill/>
          <a:ln w="7620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4" name="Freeform: Shape 3">
            <a:extLst>
              <a:ext uri="{FF2B5EF4-FFF2-40B4-BE49-F238E27FC236}">
                <a16:creationId xmlns:a16="http://schemas.microsoft.com/office/drawing/2014/main" id="{BA0D2FA8-7E7F-4050-A85A-C7C2D5B1CC85}"/>
              </a:ext>
            </a:extLst>
          </p:cNvPr>
          <p:cNvSpPr/>
          <p:nvPr/>
        </p:nvSpPr>
        <p:spPr>
          <a:xfrm>
            <a:off x="4221018" y="2835564"/>
            <a:ext cx="613915" cy="1265381"/>
          </a:xfrm>
          <a:custGeom>
            <a:avLst/>
            <a:gdLst>
              <a:gd name="connsiteX0" fmla="*/ 0 w 613915"/>
              <a:gd name="connsiteY0" fmla="*/ 1265381 h 1265381"/>
              <a:gd name="connsiteX1" fmla="*/ 554182 w 613915"/>
              <a:gd name="connsiteY1" fmla="*/ 572654 h 1265381"/>
              <a:gd name="connsiteX2" fmla="*/ 572655 w 613915"/>
              <a:gd name="connsiteY2" fmla="*/ 0 h 1265381"/>
            </a:gdLst>
            <a:ahLst/>
            <a:cxnLst>
              <a:cxn ang="0">
                <a:pos x="connsiteX0" y="connsiteY0"/>
              </a:cxn>
              <a:cxn ang="0">
                <a:pos x="connsiteX1" y="connsiteY1"/>
              </a:cxn>
              <a:cxn ang="0">
                <a:pos x="connsiteX2" y="connsiteY2"/>
              </a:cxn>
            </a:cxnLst>
            <a:rect l="l" t="t" r="r" b="b"/>
            <a:pathLst>
              <a:path w="613915" h="1265381">
                <a:moveTo>
                  <a:pt x="0" y="1265381"/>
                </a:moveTo>
                <a:cubicBezTo>
                  <a:pt x="229370" y="1024466"/>
                  <a:pt x="458740" y="783551"/>
                  <a:pt x="554182" y="572654"/>
                </a:cubicBezTo>
                <a:cubicBezTo>
                  <a:pt x="649625" y="361757"/>
                  <a:pt x="611140" y="180878"/>
                  <a:pt x="572655" y="0"/>
                </a:cubicBezTo>
              </a:path>
            </a:pathLst>
          </a:custGeom>
          <a:noFill/>
          <a:ln w="28575">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AC855DE-B6CE-4883-8415-1450E69994DE}"/>
              </a:ext>
            </a:extLst>
          </p:cNvPr>
          <p:cNvSpPr/>
          <p:nvPr/>
        </p:nvSpPr>
        <p:spPr>
          <a:xfrm rot="2260996">
            <a:off x="3819852" y="2571721"/>
            <a:ext cx="456087" cy="1547335"/>
          </a:xfrm>
          <a:custGeom>
            <a:avLst/>
            <a:gdLst>
              <a:gd name="connsiteX0" fmla="*/ 0 w 613915"/>
              <a:gd name="connsiteY0" fmla="*/ 1265381 h 1265381"/>
              <a:gd name="connsiteX1" fmla="*/ 554182 w 613915"/>
              <a:gd name="connsiteY1" fmla="*/ 572654 h 1265381"/>
              <a:gd name="connsiteX2" fmla="*/ 572655 w 613915"/>
              <a:gd name="connsiteY2" fmla="*/ 0 h 1265381"/>
            </a:gdLst>
            <a:ahLst/>
            <a:cxnLst>
              <a:cxn ang="0">
                <a:pos x="connsiteX0" y="connsiteY0"/>
              </a:cxn>
              <a:cxn ang="0">
                <a:pos x="connsiteX1" y="connsiteY1"/>
              </a:cxn>
              <a:cxn ang="0">
                <a:pos x="connsiteX2" y="connsiteY2"/>
              </a:cxn>
            </a:cxnLst>
            <a:rect l="l" t="t" r="r" b="b"/>
            <a:pathLst>
              <a:path w="613915" h="1265381">
                <a:moveTo>
                  <a:pt x="0" y="1265381"/>
                </a:moveTo>
                <a:cubicBezTo>
                  <a:pt x="229370" y="1024466"/>
                  <a:pt x="458740" y="783551"/>
                  <a:pt x="554182" y="572654"/>
                </a:cubicBezTo>
                <a:cubicBezTo>
                  <a:pt x="649625" y="361757"/>
                  <a:pt x="611140" y="180878"/>
                  <a:pt x="572655" y="0"/>
                </a:cubicBezTo>
              </a:path>
            </a:pathLst>
          </a:custGeom>
          <a:noFill/>
          <a:ln w="28575">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88AB20A-09DD-456E-8B60-CF1B73490D19}"/>
              </a:ext>
            </a:extLst>
          </p:cNvPr>
          <p:cNvSpPr/>
          <p:nvPr/>
        </p:nvSpPr>
        <p:spPr>
          <a:xfrm rot="3261693">
            <a:off x="3613660" y="2374949"/>
            <a:ext cx="456087" cy="1547335"/>
          </a:xfrm>
          <a:custGeom>
            <a:avLst/>
            <a:gdLst>
              <a:gd name="connsiteX0" fmla="*/ 0 w 613915"/>
              <a:gd name="connsiteY0" fmla="*/ 1265381 h 1265381"/>
              <a:gd name="connsiteX1" fmla="*/ 554182 w 613915"/>
              <a:gd name="connsiteY1" fmla="*/ 572654 h 1265381"/>
              <a:gd name="connsiteX2" fmla="*/ 572655 w 613915"/>
              <a:gd name="connsiteY2" fmla="*/ 0 h 1265381"/>
            </a:gdLst>
            <a:ahLst/>
            <a:cxnLst>
              <a:cxn ang="0">
                <a:pos x="connsiteX0" y="connsiteY0"/>
              </a:cxn>
              <a:cxn ang="0">
                <a:pos x="connsiteX1" y="connsiteY1"/>
              </a:cxn>
              <a:cxn ang="0">
                <a:pos x="connsiteX2" y="connsiteY2"/>
              </a:cxn>
            </a:cxnLst>
            <a:rect l="l" t="t" r="r" b="b"/>
            <a:pathLst>
              <a:path w="613915" h="1265381">
                <a:moveTo>
                  <a:pt x="0" y="1265381"/>
                </a:moveTo>
                <a:cubicBezTo>
                  <a:pt x="229370" y="1024466"/>
                  <a:pt x="458740" y="783551"/>
                  <a:pt x="554182" y="572654"/>
                </a:cubicBezTo>
                <a:cubicBezTo>
                  <a:pt x="649625" y="361757"/>
                  <a:pt x="611140" y="180878"/>
                  <a:pt x="572655" y="0"/>
                </a:cubicBezTo>
              </a:path>
            </a:pathLst>
          </a:custGeom>
          <a:noFill/>
          <a:ln w="28575">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4246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13</a:t>
            </a:fld>
            <a:endParaRPr lang="de-DE" dirty="0">
              <a:solidFill>
                <a:schemeClr val="tx1"/>
              </a:solidFill>
            </a:endParaRPr>
          </a:p>
        </p:txBody>
      </p:sp>
      <p:sp>
        <p:nvSpPr>
          <p:cNvPr id="4" name="Textfeld 3"/>
          <p:cNvSpPr txBox="1"/>
          <p:nvPr/>
        </p:nvSpPr>
        <p:spPr>
          <a:xfrm>
            <a:off x="628650" y="1332411"/>
            <a:ext cx="7888333" cy="4247317"/>
          </a:xfrm>
          <a:prstGeom prst="rect">
            <a:avLst/>
          </a:prstGeom>
          <a:noFill/>
        </p:spPr>
        <p:txBody>
          <a:bodyPr wrap="square" rtlCol="0">
            <a:spAutoFit/>
          </a:bodyPr>
          <a:lstStyle/>
          <a:p>
            <a:endParaRPr lang="en-US" dirty="0"/>
          </a:p>
          <a:p>
            <a:endParaRPr lang="en-US" dirty="0"/>
          </a:p>
          <a:p>
            <a:r>
              <a:rPr lang="en-US" dirty="0"/>
              <a:t>Sven &amp; Jean-Marie are part of </a:t>
            </a:r>
            <a:r>
              <a:rPr lang="en-US" dirty="0" err="1"/>
              <a:t>omlox</a:t>
            </a:r>
            <a:r>
              <a:rPr lang="en-US" dirty="0"/>
              <a:t>, where they defined an open standard to enable UWB tracking in industrial context</a:t>
            </a:r>
          </a:p>
          <a:p>
            <a:endParaRPr lang="en-US" dirty="0"/>
          </a:p>
          <a:p>
            <a:r>
              <a:rPr lang="en-US" dirty="0" err="1"/>
              <a:t>omlox</a:t>
            </a:r>
            <a:r>
              <a:rPr lang="en-US" dirty="0"/>
              <a:t> v1 was implemented several years ago and offered both TWR and DL-</a:t>
            </a:r>
            <a:r>
              <a:rPr lang="en-US" dirty="0" err="1"/>
              <a:t>TDoA</a:t>
            </a:r>
            <a:r>
              <a:rPr lang="en-US" dirty="0"/>
              <a:t> capabilities. It was deployed in various industrial compounds in Europe &amp; US</a:t>
            </a:r>
          </a:p>
          <a:p>
            <a:endParaRPr lang="en-US" dirty="0"/>
          </a:p>
          <a:p>
            <a:r>
              <a:rPr lang="en-US" dirty="0"/>
              <a:t>We found that in harsh environments, a higher density of anchors was needed. That is where the concept of Battery Powered Satellite was crafted.</a:t>
            </a:r>
          </a:p>
          <a:p>
            <a:endParaRPr lang="en-US" dirty="0"/>
          </a:p>
          <a:p>
            <a:r>
              <a:rPr lang="en-US" dirty="0"/>
              <a:t>This concept and the rest of this presentation are part of the definition of </a:t>
            </a:r>
            <a:r>
              <a:rPr lang="en-US" dirty="0" err="1"/>
              <a:t>omlox</a:t>
            </a:r>
            <a:r>
              <a:rPr lang="en-US" dirty="0"/>
              <a:t> v2, whose release is due by the end of this year.</a:t>
            </a:r>
          </a:p>
          <a:p>
            <a:endParaRPr lang="en-US" dirty="0"/>
          </a:p>
          <a:p>
            <a:r>
              <a:rPr lang="en-US" dirty="0"/>
              <a:t>This disclosure was authorized by the board of </a:t>
            </a:r>
            <a:r>
              <a:rPr lang="en-US" dirty="0" err="1"/>
              <a:t>omlox</a:t>
            </a:r>
            <a:endParaRPr lang="de-DE" dirty="0"/>
          </a:p>
        </p:txBody>
      </p:sp>
      <p:sp>
        <p:nvSpPr>
          <p:cNvPr id="5" name="Title 1">
            <a:extLst>
              <a:ext uri="{FF2B5EF4-FFF2-40B4-BE49-F238E27FC236}">
                <a16:creationId xmlns:a16="http://schemas.microsoft.com/office/drawing/2014/main" id="{38AD5EBB-7137-4DD2-812A-73932A2633D4}"/>
              </a:ext>
            </a:extLst>
          </p:cNvPr>
          <p:cNvSpPr txBox="1">
            <a:spLocks/>
          </p:cNvSpPr>
          <p:nvPr/>
        </p:nvSpPr>
        <p:spPr>
          <a:xfrm>
            <a:off x="743766" y="93133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Background behind this proposal</a:t>
            </a:r>
          </a:p>
        </p:txBody>
      </p:sp>
    </p:spTree>
    <p:extLst>
      <p:ext uri="{BB962C8B-B14F-4D97-AF65-F5344CB8AC3E}">
        <p14:creationId xmlns:p14="http://schemas.microsoft.com/office/powerpoint/2010/main" val="3804137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pPr/>
              <a:t>14</a:t>
            </a:fld>
            <a:endParaRPr lang="de-DE" dirty="0"/>
          </a:p>
        </p:txBody>
      </p:sp>
      <p:sp>
        <p:nvSpPr>
          <p:cNvPr id="3" name="Datumsplatzhalter 2"/>
          <p:cNvSpPr>
            <a:spLocks noGrp="1"/>
          </p:cNvSpPr>
          <p:nvPr>
            <p:ph type="dt" sz="half" idx="10"/>
          </p:nvPr>
        </p:nvSpPr>
        <p:spPr/>
        <p:txBody>
          <a:bodyPr/>
          <a:lstStyle/>
          <a:p>
            <a:r>
              <a:rPr lang="de-DE"/>
              <a:t>submission</a:t>
            </a:r>
            <a:endParaRPr lang="de-DE" dirty="0"/>
          </a:p>
        </p:txBody>
      </p:sp>
      <p:sp>
        <p:nvSpPr>
          <p:cNvPr id="4" name="Textfeld 3"/>
          <p:cNvSpPr txBox="1"/>
          <p:nvPr/>
        </p:nvSpPr>
        <p:spPr>
          <a:xfrm>
            <a:off x="628650" y="1358537"/>
            <a:ext cx="7870916" cy="1384995"/>
          </a:xfrm>
          <a:prstGeom prst="rect">
            <a:avLst/>
          </a:prstGeom>
          <a:noFill/>
        </p:spPr>
        <p:txBody>
          <a:bodyPr wrap="square" rtlCol="0">
            <a:spAutoFit/>
          </a:bodyPr>
          <a:lstStyle/>
          <a:p>
            <a:pPr algn="ctr"/>
            <a:r>
              <a:rPr lang="en-US" sz="2800" dirty="0"/>
              <a:t>Thank you for your kind attention.</a:t>
            </a:r>
          </a:p>
          <a:p>
            <a:endParaRPr lang="en-US" sz="2800" dirty="0"/>
          </a:p>
          <a:p>
            <a:pPr algn="ctr"/>
            <a:r>
              <a:rPr lang="en-US" sz="2800" dirty="0"/>
              <a:t>Are there any questions?</a:t>
            </a:r>
            <a:endParaRPr lang="de-DE" sz="2800" dirty="0"/>
          </a:p>
        </p:txBody>
      </p:sp>
    </p:spTree>
    <p:extLst>
      <p:ext uri="{BB962C8B-B14F-4D97-AF65-F5344CB8AC3E}">
        <p14:creationId xmlns:p14="http://schemas.microsoft.com/office/powerpoint/2010/main" val="323769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2</a:t>
            </a:fld>
            <a:endParaRPr lang="de-DE" dirty="0">
              <a:solidFill>
                <a:schemeClr val="tx1"/>
              </a:solidFill>
            </a:endParaRPr>
          </a:p>
        </p:txBody>
      </p:sp>
      <p:graphicFrame>
        <p:nvGraphicFramePr>
          <p:cNvPr id="6"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35523445"/>
              </p:ext>
            </p:extLst>
          </p:nvPr>
        </p:nvGraphicFramePr>
        <p:xfrm>
          <a:off x="628650" y="916128"/>
          <a:ext cx="7874219" cy="5067116"/>
        </p:xfrm>
        <a:graphic>
          <a:graphicData uri="http://schemas.openxmlformats.org/drawingml/2006/table">
            <a:tbl>
              <a:tblPr firstRow="1" bandRow="1">
                <a:tableStyleId>{5940675A-B579-460E-94D1-54222C63F5DA}</a:tableStyleId>
              </a:tblPr>
              <a:tblGrid>
                <a:gridCol w="4535679">
                  <a:extLst>
                    <a:ext uri="{9D8B030D-6E8A-4147-A177-3AD203B41FA5}">
                      <a16:colId xmlns:a16="http://schemas.microsoft.com/office/drawing/2014/main" val="1745747388"/>
                    </a:ext>
                  </a:extLst>
                </a:gridCol>
                <a:gridCol w="3338540">
                  <a:extLst>
                    <a:ext uri="{9D8B030D-6E8A-4147-A177-3AD203B41FA5}">
                      <a16:colId xmlns:a16="http://schemas.microsoft.com/office/drawing/2014/main" val="1336621721"/>
                    </a:ext>
                  </a:extLst>
                </a:gridCol>
              </a:tblGrid>
              <a:tr h="183091">
                <a:tc>
                  <a:txBody>
                    <a:bodyPr/>
                    <a:lstStyle/>
                    <a:p>
                      <a:pPr>
                        <a:lnSpc>
                          <a:spcPct val="107000"/>
                        </a:lnSpc>
                        <a:spcAft>
                          <a:spcPts val="800"/>
                        </a:spcAft>
                      </a:pPr>
                      <a:r>
                        <a:rPr lang="en-US" sz="1200" b="1">
                          <a:effectLst/>
                        </a:rPr>
                        <a:t>PAR Objective</a:t>
                      </a:r>
                      <a:endParaRPr lang="en-US" sz="1200" b="1">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449925">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15715">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183091">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687345">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proposed</a:t>
                      </a:r>
                      <a:r>
                        <a:rPr lang="en-US" sz="1100" baseline="0" dirty="0">
                          <a:effectLst/>
                          <a:latin typeface="Arial" panose="020B0604020202020204" pitchFamily="34" charset="0"/>
                          <a:ea typeface="Calibri" panose="020F0502020204030204" pitchFamily="34" charset="0"/>
                          <a:cs typeface="Arial" panose="020B0604020202020204" pitchFamily="34" charset="0"/>
                        </a:rPr>
                        <a:t> scheme</a:t>
                      </a:r>
                      <a:r>
                        <a:rPr lang="en-US" sz="1100" dirty="0">
                          <a:effectLst/>
                          <a:latin typeface="Arial" panose="020B0604020202020204" pitchFamily="34" charset="0"/>
                          <a:ea typeface="Calibri" panose="020F0502020204030204" pitchFamily="34" charset="0"/>
                          <a:cs typeface="Arial" panose="020B0604020202020204" pitchFamily="34" charset="0"/>
                        </a:rPr>
                        <a:t> is</a:t>
                      </a:r>
                      <a:r>
                        <a:rPr lang="en-US" sz="1100" baseline="0" dirty="0">
                          <a:effectLst/>
                          <a:latin typeface="Arial" panose="020B0604020202020204" pitchFamily="34" charset="0"/>
                          <a:ea typeface="Calibri" panose="020F0502020204030204" pitchFamily="34" charset="0"/>
                          <a:cs typeface="Arial" panose="020B0604020202020204" pitchFamily="34" charset="0"/>
                        </a:rPr>
                        <a:t> backward compatible with ERDEVs</a:t>
                      </a:r>
                      <a:r>
                        <a:rPr lang="en-US" sz="1100" dirty="0">
                          <a:effectLst/>
                          <a:latin typeface="Arial" panose="020B0604020202020204" pitchFamily="34" charset="0"/>
                          <a:ea typeface="Calibri" panose="020F0502020204030204" pitchFamily="34" charset="0"/>
                          <a:cs typeface="Arial" panose="020B0604020202020204" pitchFamily="34" charset="0"/>
                        </a:rPr>
                        <a:t>.</a:t>
                      </a:r>
                    </a:p>
                  </a:txBody>
                  <a:tcPr marL="62197" marR="62197" marT="0" marB="0"/>
                </a:tc>
                <a:extLst>
                  <a:ext uri="{0D108BD9-81ED-4DB2-BD59-A6C34878D82A}">
                    <a16:rowId xmlns:a16="http://schemas.microsoft.com/office/drawing/2014/main" val="229274704"/>
                  </a:ext>
                </a:extLst>
              </a:tr>
              <a:tr h="183091">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183091">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15715">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proposed</a:t>
                      </a:r>
                      <a:r>
                        <a:rPr lang="en-US" sz="1100" baseline="0" dirty="0">
                          <a:effectLst/>
                          <a:latin typeface="Arial" panose="020B0604020202020204" pitchFamily="34" charset="0"/>
                          <a:ea typeface="Calibri" panose="020F0502020204030204" pitchFamily="34" charset="0"/>
                          <a:cs typeface="Arial" panose="020B0604020202020204" pitchFamily="34" charset="0"/>
                        </a:rPr>
                        <a:t> scheme</a:t>
                      </a:r>
                      <a:r>
                        <a:rPr lang="en-US" sz="1100" dirty="0">
                          <a:effectLst/>
                          <a:latin typeface="Arial" panose="020B0604020202020204" pitchFamily="34" charset="0"/>
                          <a:ea typeface="Calibri" panose="020F0502020204030204" pitchFamily="34" charset="0"/>
                          <a:cs typeface="Arial" panose="020B0604020202020204" pitchFamily="34" charset="0"/>
                        </a:rPr>
                        <a:t> is</a:t>
                      </a:r>
                      <a:r>
                        <a:rPr lang="en-US" sz="1100" baseline="0" dirty="0">
                          <a:effectLst/>
                          <a:latin typeface="Arial" panose="020B0604020202020204" pitchFamily="34" charset="0"/>
                          <a:ea typeface="Calibri" panose="020F0502020204030204" pitchFamily="34" charset="0"/>
                          <a:cs typeface="Arial" panose="020B0604020202020204" pitchFamily="34" charset="0"/>
                        </a:rPr>
                        <a:t> enabling</a:t>
                      </a:r>
                      <a:r>
                        <a:rPr lang="en-US" sz="1100" dirty="0">
                          <a:effectLst/>
                          <a:latin typeface="Arial" panose="020B0604020202020204" pitchFamily="34" charset="0"/>
                          <a:ea typeface="Calibri" panose="020F0502020204030204" pitchFamily="34" charset="0"/>
                          <a:cs typeface="Arial" panose="020B0604020202020204" pitchFamily="34" charset="0"/>
                        </a:rPr>
                        <a:t> increased reliability</a:t>
                      </a:r>
                      <a:r>
                        <a:rPr lang="en-US" sz="1100" baseline="0" dirty="0">
                          <a:effectLst/>
                          <a:latin typeface="Arial" panose="020B0604020202020204" pitchFamily="34" charset="0"/>
                          <a:ea typeface="Calibri" panose="020F0502020204030204" pitchFamily="34" charset="0"/>
                          <a:cs typeface="Arial" panose="020B0604020202020204" pitchFamily="34" charset="0"/>
                        </a:rPr>
                        <a:t> for industrial environments</a:t>
                      </a:r>
                      <a:r>
                        <a:rPr lang="en-US" sz="1100" dirty="0">
                          <a:effectLst/>
                          <a:latin typeface="Arial" panose="020B0604020202020204" pitchFamily="34" charset="0"/>
                          <a:ea typeface="Calibri" panose="020F0502020204030204" pitchFamily="34" charset="0"/>
                          <a:cs typeface="Arial" panose="020B0604020202020204" pitchFamily="34" charset="0"/>
                        </a:rPr>
                        <a:t>.</a:t>
                      </a:r>
                    </a:p>
                  </a:txBody>
                  <a:tcPr marL="62197" marR="62197" marT="0" marB="0"/>
                </a:tc>
                <a:extLst>
                  <a:ext uri="{0D108BD9-81ED-4DB2-BD59-A6C34878D82A}">
                    <a16:rowId xmlns:a16="http://schemas.microsoft.com/office/drawing/2014/main" val="313926360"/>
                  </a:ext>
                </a:extLst>
              </a:tr>
              <a:tr h="183091">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183091">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99950">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15715">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183091">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15715">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473572">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n-lt"/>
                          <a:ea typeface="+mn-ea"/>
                          <a:cs typeface="+mn-cs"/>
                        </a:rPr>
                        <a:t>The</a:t>
                      </a:r>
                      <a:r>
                        <a:rPr lang="en-US" sz="1200" baseline="0" dirty="0">
                          <a:effectLst/>
                          <a:latin typeface="+mn-lt"/>
                          <a:ea typeface="+mn-ea"/>
                          <a:cs typeface="+mn-cs"/>
                        </a:rPr>
                        <a:t> proposed scheme supports infrastructure based positioning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183091">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solidFill>
                            <a:schemeClr val="tx1"/>
                          </a:solidFill>
                          <a:effectLst/>
                        </a:rPr>
                        <a:t>The proposed scheme supports</a:t>
                      </a:r>
                      <a:r>
                        <a:rPr lang="en-US" sz="1200" baseline="0" dirty="0">
                          <a:solidFill>
                            <a:schemeClr val="tx1"/>
                          </a:solidFill>
                          <a:effectLst/>
                        </a:rPr>
                        <a:t> adding low energy consumption anchor nodes in DL-</a:t>
                      </a:r>
                      <a:r>
                        <a:rPr lang="en-US" sz="1200" baseline="0" dirty="0" err="1">
                          <a:solidFill>
                            <a:schemeClr val="tx1"/>
                          </a:solidFill>
                          <a:effectLst/>
                        </a:rPr>
                        <a:t>TDoA</a:t>
                      </a:r>
                      <a:r>
                        <a:rPr lang="en-US" sz="1200" baseline="0" dirty="0">
                          <a:solidFill>
                            <a:schemeClr val="tx1"/>
                          </a:solidFill>
                          <a:effectLst/>
                        </a:rPr>
                        <a: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63880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pPr/>
              <a:t>3</a:t>
            </a:fld>
            <a:endParaRPr lang="de-DE" dirty="0"/>
          </a:p>
        </p:txBody>
      </p:sp>
      <p:sp>
        <p:nvSpPr>
          <p:cNvPr id="3" name="Datumsplatzhalter 2"/>
          <p:cNvSpPr>
            <a:spLocks noGrp="1"/>
          </p:cNvSpPr>
          <p:nvPr>
            <p:ph type="dt" sz="half" idx="10"/>
          </p:nvPr>
        </p:nvSpPr>
        <p:spPr/>
        <p:txBody>
          <a:bodyPr/>
          <a:lstStyle/>
          <a:p>
            <a:r>
              <a:rPr lang="de-DE"/>
              <a:t>submission</a:t>
            </a:r>
            <a:endParaRPr lang="de-DE" dirty="0"/>
          </a:p>
        </p:txBody>
      </p:sp>
      <p:sp>
        <p:nvSpPr>
          <p:cNvPr id="4" name="Textfeld 3"/>
          <p:cNvSpPr txBox="1"/>
          <p:nvPr/>
        </p:nvSpPr>
        <p:spPr>
          <a:xfrm>
            <a:off x="628650" y="1332411"/>
            <a:ext cx="7905750" cy="3570208"/>
          </a:xfrm>
          <a:prstGeom prst="rect">
            <a:avLst/>
          </a:prstGeom>
          <a:noFill/>
        </p:spPr>
        <p:txBody>
          <a:bodyPr wrap="square" rtlCol="0">
            <a:spAutoFit/>
          </a:bodyPr>
          <a:lstStyle/>
          <a:p>
            <a:pPr marL="285750" indent="-285750">
              <a:buClr>
                <a:schemeClr val="accent1">
                  <a:lumMod val="75000"/>
                </a:schemeClr>
              </a:buClr>
              <a:buSzPct val="120000"/>
              <a:buFont typeface="Wingdings" panose="05000000000000000000" pitchFamily="2" charset="2"/>
              <a:buChar char="§"/>
            </a:pPr>
            <a:r>
              <a:rPr lang="en-US" sz="2000" dirty="0"/>
              <a:t>To motivate compatible enhancements of 802.15.4(z) a scalable TDMA based access scheme description for industrial positioning systems is provided for discussion, which is:</a:t>
            </a:r>
          </a:p>
          <a:p>
            <a:pPr>
              <a:buClr>
                <a:schemeClr val="accent1">
                  <a:lumMod val="75000"/>
                </a:schemeClr>
              </a:buClr>
              <a:buSzPct val="120000"/>
            </a:pPr>
            <a:r>
              <a:rPr lang="en-US" sz="800" dirty="0"/>
              <a:t> </a:t>
            </a:r>
          </a:p>
          <a:p>
            <a:pPr marL="800100" lvl="1" indent="-342900">
              <a:buClr>
                <a:schemeClr val="accent1">
                  <a:lumMod val="75000"/>
                </a:schemeClr>
              </a:buClr>
              <a:buSzPct val="120000"/>
              <a:buFont typeface="Wingdings" panose="05000000000000000000" pitchFamily="2" charset="2"/>
              <a:buChar char="ü"/>
            </a:pPr>
            <a:r>
              <a:rPr lang="en-US" sz="2000" dirty="0"/>
              <a:t>enabling DL-TDOA as well as UL-TDOA to co-exist in a given area,</a:t>
            </a:r>
          </a:p>
          <a:p>
            <a:pPr marL="800100" lvl="1" indent="-342900">
              <a:buClr>
                <a:schemeClr val="accent1">
                  <a:lumMod val="75000"/>
                </a:schemeClr>
              </a:buClr>
              <a:buSzPct val="120000"/>
              <a:buFont typeface="Wingdings" panose="05000000000000000000" pitchFamily="2" charset="2"/>
              <a:buChar char="ü"/>
            </a:pPr>
            <a:r>
              <a:rPr lang="en-US" sz="2000" dirty="0"/>
              <a:t>enhancing positioning reliability by avoiding ranging collisions,</a:t>
            </a:r>
          </a:p>
          <a:p>
            <a:pPr marL="800100" lvl="1" indent="-342900">
              <a:buClr>
                <a:schemeClr val="accent1">
                  <a:lumMod val="75000"/>
                </a:schemeClr>
              </a:buClr>
              <a:buSzPct val="120000"/>
              <a:buFont typeface="Wingdings" panose="05000000000000000000" pitchFamily="2" charset="2"/>
              <a:buChar char="ü"/>
            </a:pPr>
            <a:r>
              <a:rPr lang="en-US" sz="2000" dirty="0"/>
              <a:t>allowing full featured anchor nodes and battery powered anchor nodes</a:t>
            </a:r>
          </a:p>
          <a:p>
            <a:pPr marL="800100" lvl="1" indent="-342900">
              <a:buClr>
                <a:schemeClr val="accent1">
                  <a:lumMod val="75000"/>
                </a:schemeClr>
              </a:buClr>
              <a:buSzPct val="120000"/>
              <a:buFont typeface="Wingdings" panose="05000000000000000000" pitchFamily="2" charset="2"/>
              <a:buChar char="ü"/>
            </a:pPr>
            <a:r>
              <a:rPr lang="en-US" sz="2000" dirty="0"/>
              <a:t>deploying block based communication and ranging based “creative deployment” of legacy 802.15.4(z) toolbox</a:t>
            </a:r>
          </a:p>
          <a:p>
            <a:pPr marL="800100" lvl="1" indent="-342900">
              <a:buClr>
                <a:schemeClr val="accent1">
                  <a:lumMod val="75000"/>
                </a:schemeClr>
              </a:buClr>
              <a:buSzPct val="120000"/>
              <a:buFont typeface="Arial" panose="020B0604020202020204" pitchFamily="34" charset="0"/>
              <a:buChar char="•"/>
            </a:pPr>
            <a:endParaRPr lang="en-US" sz="2000" dirty="0"/>
          </a:p>
          <a:p>
            <a:pPr marL="742950" lvl="1" indent="-285750">
              <a:buClr>
                <a:schemeClr val="accent1">
                  <a:lumMod val="75000"/>
                </a:schemeClr>
              </a:buClr>
              <a:buSzPct val="120000"/>
              <a:buFont typeface="Wingdings" panose="05000000000000000000" pitchFamily="2" charset="2"/>
              <a:buChar char="§"/>
            </a:pPr>
            <a:endParaRPr lang="de-DE" dirty="0"/>
          </a:p>
        </p:txBody>
      </p:sp>
    </p:spTree>
    <p:extLst>
      <p:ext uri="{BB962C8B-B14F-4D97-AF65-F5344CB8AC3E}">
        <p14:creationId xmlns:p14="http://schemas.microsoft.com/office/powerpoint/2010/main" val="108787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4</a:t>
            </a:fld>
            <a:endParaRPr lang="de-DE" dirty="0">
              <a:solidFill>
                <a:schemeClr val="tx1"/>
              </a:solidFill>
            </a:endParaRPr>
          </a:p>
        </p:txBody>
      </p:sp>
      <p:sp>
        <p:nvSpPr>
          <p:cNvPr id="4" name="Textfeld 3"/>
          <p:cNvSpPr txBox="1"/>
          <p:nvPr/>
        </p:nvSpPr>
        <p:spPr>
          <a:xfrm>
            <a:off x="685800" y="1688011"/>
            <a:ext cx="7888333" cy="3970318"/>
          </a:xfrm>
          <a:prstGeom prst="rect">
            <a:avLst/>
          </a:prstGeom>
          <a:noFill/>
        </p:spPr>
        <p:txBody>
          <a:bodyPr wrap="square" rtlCol="0">
            <a:spAutoFit/>
          </a:bodyPr>
          <a:lstStyle/>
          <a:p>
            <a:r>
              <a:rPr lang="en-US" dirty="0"/>
              <a:t>DL-</a:t>
            </a:r>
            <a:r>
              <a:rPr lang="en-US" dirty="0" err="1"/>
              <a:t>TDoA</a:t>
            </a:r>
            <a:r>
              <a:rPr lang="en-US" dirty="0"/>
              <a:t> can be viewed as GPS substitute allowing smart devices to compute their location, with substantial improvement over GPS:</a:t>
            </a:r>
          </a:p>
          <a:p>
            <a:pPr marL="285750" indent="-285750">
              <a:buFont typeface="Arial" panose="020B0604020202020204" pitchFamily="34" charset="0"/>
              <a:buChar char="•"/>
            </a:pPr>
            <a:r>
              <a:rPr lang="en-US" dirty="0"/>
              <a:t>Works indoors and wherever a network of “satellites” (anchors) is deployed</a:t>
            </a:r>
          </a:p>
          <a:p>
            <a:pPr marL="285750" indent="-285750">
              <a:buFont typeface="Arial" panose="020B0604020202020204" pitchFamily="34" charset="0"/>
              <a:buChar char="•"/>
            </a:pPr>
            <a:r>
              <a:rPr lang="en-US" dirty="0"/>
              <a:t>High precision</a:t>
            </a:r>
          </a:p>
          <a:p>
            <a:pPr marL="285750" indent="-285750">
              <a:buFont typeface="Arial" panose="020B0604020202020204" pitchFamily="34" charset="0"/>
              <a:buChar char="•"/>
            </a:pPr>
            <a:r>
              <a:rPr lang="en-US" dirty="0"/>
              <a:t>High refresh rate</a:t>
            </a:r>
          </a:p>
          <a:p>
            <a:pPr marL="285750" indent="-285750">
              <a:buFont typeface="Arial" panose="020B0604020202020204" pitchFamily="34" charset="0"/>
              <a:buChar char="•"/>
            </a:pPr>
            <a:r>
              <a:rPr lang="en-US" dirty="0"/>
              <a:t>Unlimited number / density of smart devices, as they don’t transmit</a:t>
            </a:r>
          </a:p>
          <a:p>
            <a:endParaRPr lang="en-US" dirty="0"/>
          </a:p>
          <a:p>
            <a:r>
              <a:rPr lang="en-US" dirty="0"/>
              <a:t>Yet, DL-</a:t>
            </a:r>
            <a:r>
              <a:rPr lang="en-US" dirty="0" err="1"/>
              <a:t>TDoA</a:t>
            </a:r>
            <a:r>
              <a:rPr lang="en-US" dirty="0"/>
              <a:t> comes with some challenges:</a:t>
            </a:r>
          </a:p>
          <a:p>
            <a:pPr marL="285750" indent="-285750">
              <a:buFont typeface="Arial" panose="020B0604020202020204" pitchFamily="34" charset="0"/>
              <a:buChar char="•"/>
            </a:pPr>
            <a:r>
              <a:rPr lang="en-US" dirty="0"/>
              <a:t>Scalability: the synchronization mechanism must be suited to address any constellation of satellites</a:t>
            </a:r>
          </a:p>
          <a:p>
            <a:pPr marL="285750" indent="-285750">
              <a:buFont typeface="Arial" panose="020B0604020202020204" pitchFamily="34" charset="0"/>
              <a:buChar char="•"/>
            </a:pPr>
            <a:r>
              <a:rPr lang="en-US" dirty="0"/>
              <a:t>UL-</a:t>
            </a:r>
            <a:r>
              <a:rPr lang="en-US" dirty="0" err="1"/>
              <a:t>TDoA</a:t>
            </a:r>
            <a:r>
              <a:rPr lang="en-US" dirty="0"/>
              <a:t> compatibility: leverage a synchronous infrastructure to also locate tags</a:t>
            </a:r>
          </a:p>
          <a:p>
            <a:pPr marL="285750" indent="-285750">
              <a:buFont typeface="Arial" panose="020B0604020202020204" pitchFamily="34" charset="0"/>
              <a:buChar char="•"/>
            </a:pPr>
            <a:r>
              <a:rPr lang="en-US" dirty="0"/>
              <a:t>Cost of deployment: more than the cost of a satellite itself, the cost of wiring it is a serious impairment</a:t>
            </a:r>
          </a:p>
          <a:p>
            <a:endParaRPr lang="en-US" dirty="0"/>
          </a:p>
        </p:txBody>
      </p:sp>
      <p:sp>
        <p:nvSpPr>
          <p:cNvPr id="5" name="Title 1">
            <a:extLst>
              <a:ext uri="{FF2B5EF4-FFF2-40B4-BE49-F238E27FC236}">
                <a16:creationId xmlns:a16="http://schemas.microsoft.com/office/drawing/2014/main" id="{6CABA6A6-2334-44C3-9B5F-70D66C20DB05}"/>
              </a:ext>
            </a:extLst>
          </p:cNvPr>
          <p:cNvSpPr txBox="1">
            <a:spLocks/>
          </p:cNvSpPr>
          <p:nvPr/>
        </p:nvSpPr>
        <p:spPr>
          <a:xfrm>
            <a:off x="743766" y="931333"/>
            <a:ext cx="7772400" cy="10668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Interest &amp; Challenges of DL-</a:t>
            </a:r>
            <a:r>
              <a:rPr lang="en-US" sz="3200" dirty="0" err="1"/>
              <a:t>TDoA</a:t>
            </a:r>
            <a:endParaRPr lang="en-US" sz="3200" dirty="0"/>
          </a:p>
        </p:txBody>
      </p:sp>
    </p:spTree>
    <p:extLst>
      <p:ext uri="{BB962C8B-B14F-4D97-AF65-F5344CB8AC3E}">
        <p14:creationId xmlns:p14="http://schemas.microsoft.com/office/powerpoint/2010/main" val="170151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5</a:t>
            </a:fld>
            <a:endParaRPr lang="de-DE" dirty="0">
              <a:solidFill>
                <a:schemeClr val="tx1"/>
              </a:solidFill>
            </a:endParaRPr>
          </a:p>
        </p:txBody>
      </p:sp>
      <p:sp>
        <p:nvSpPr>
          <p:cNvPr id="4" name="Textfeld 3"/>
          <p:cNvSpPr txBox="1"/>
          <p:nvPr/>
        </p:nvSpPr>
        <p:spPr>
          <a:xfrm>
            <a:off x="628650" y="1332411"/>
            <a:ext cx="7888333" cy="369332"/>
          </a:xfrm>
          <a:prstGeom prst="rect">
            <a:avLst/>
          </a:prstGeom>
          <a:noFill/>
        </p:spPr>
        <p:txBody>
          <a:bodyPr wrap="square" rtlCol="0">
            <a:spAutoFit/>
          </a:bodyPr>
          <a:lstStyle/>
          <a:p>
            <a:r>
              <a:rPr lang="en-US" dirty="0"/>
              <a:t>We are proposing a slight adaptation of the round structure as defined in 4z</a:t>
            </a:r>
            <a:endParaRPr lang="de-DE" dirty="0"/>
          </a:p>
        </p:txBody>
      </p:sp>
      <p:pic>
        <p:nvPicPr>
          <p:cNvPr id="6" name="Picture 5">
            <a:extLst>
              <a:ext uri="{FF2B5EF4-FFF2-40B4-BE49-F238E27FC236}">
                <a16:creationId xmlns:a16="http://schemas.microsoft.com/office/drawing/2014/main" id="{961778CC-91F2-4D08-A35A-89503AF1BF81}"/>
              </a:ext>
            </a:extLst>
          </p:cNvPr>
          <p:cNvPicPr>
            <a:picLocks noChangeAspect="1"/>
          </p:cNvPicPr>
          <p:nvPr/>
        </p:nvPicPr>
        <p:blipFill>
          <a:blip r:embed="rId2"/>
          <a:stretch>
            <a:fillRect/>
          </a:stretch>
        </p:blipFill>
        <p:spPr>
          <a:xfrm>
            <a:off x="628650" y="2690472"/>
            <a:ext cx="7773485" cy="2524477"/>
          </a:xfrm>
          <a:prstGeom prst="rect">
            <a:avLst/>
          </a:prstGeom>
        </p:spPr>
      </p:pic>
    </p:spTree>
    <p:extLst>
      <p:ext uri="{BB962C8B-B14F-4D97-AF65-F5344CB8AC3E}">
        <p14:creationId xmlns:p14="http://schemas.microsoft.com/office/powerpoint/2010/main" val="2923328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6</a:t>
            </a:fld>
            <a:endParaRPr lang="de-DE" dirty="0">
              <a:solidFill>
                <a:schemeClr val="tx1"/>
              </a:solidFill>
            </a:endParaRPr>
          </a:p>
        </p:txBody>
      </p:sp>
      <p:sp>
        <p:nvSpPr>
          <p:cNvPr id="4" name="Textfeld 3"/>
          <p:cNvSpPr txBox="1"/>
          <p:nvPr/>
        </p:nvSpPr>
        <p:spPr>
          <a:xfrm>
            <a:off x="628650" y="1332411"/>
            <a:ext cx="7888333" cy="923330"/>
          </a:xfrm>
          <a:prstGeom prst="rect">
            <a:avLst/>
          </a:prstGeom>
          <a:noFill/>
        </p:spPr>
        <p:txBody>
          <a:bodyPr wrap="square" rtlCol="0">
            <a:spAutoFit/>
          </a:bodyPr>
          <a:lstStyle/>
          <a:p>
            <a:r>
              <a:rPr lang="en-US" dirty="0"/>
              <a:t>2 options are taken:</a:t>
            </a:r>
          </a:p>
          <a:p>
            <a:pPr marL="342900" indent="-342900">
              <a:buAutoNum type="alphaLcParenR"/>
            </a:pPr>
            <a:r>
              <a:rPr lang="en-US" dirty="0"/>
              <a:t>Don’t use the measurement report phase in order to improve recurrence</a:t>
            </a:r>
          </a:p>
          <a:p>
            <a:pPr marL="342900" indent="-342900">
              <a:buAutoNum type="alphaLcParenR"/>
            </a:pPr>
            <a:r>
              <a:rPr lang="en-US" dirty="0"/>
              <a:t>Extend the ranging control phase to allow multiple controllers to co-exist</a:t>
            </a:r>
          </a:p>
        </p:txBody>
      </p:sp>
      <p:pic>
        <p:nvPicPr>
          <p:cNvPr id="5" name="Picture 4">
            <a:extLst>
              <a:ext uri="{FF2B5EF4-FFF2-40B4-BE49-F238E27FC236}">
                <a16:creationId xmlns:a16="http://schemas.microsoft.com/office/drawing/2014/main" id="{D4BB79E9-150E-4833-8726-91D8AE6A6335}"/>
              </a:ext>
            </a:extLst>
          </p:cNvPr>
          <p:cNvPicPr>
            <a:picLocks noChangeAspect="1"/>
          </p:cNvPicPr>
          <p:nvPr/>
        </p:nvPicPr>
        <p:blipFill>
          <a:blip r:embed="rId2"/>
          <a:stretch>
            <a:fillRect/>
          </a:stretch>
        </p:blipFill>
        <p:spPr>
          <a:xfrm>
            <a:off x="723524" y="2778218"/>
            <a:ext cx="7509273" cy="2246364"/>
          </a:xfrm>
          <a:prstGeom prst="rect">
            <a:avLst/>
          </a:prstGeom>
        </p:spPr>
      </p:pic>
    </p:spTree>
    <p:extLst>
      <p:ext uri="{BB962C8B-B14F-4D97-AF65-F5344CB8AC3E}">
        <p14:creationId xmlns:p14="http://schemas.microsoft.com/office/powerpoint/2010/main" val="3177665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7</a:t>
            </a:fld>
            <a:endParaRPr lang="de-DE" dirty="0">
              <a:solidFill>
                <a:schemeClr val="tx1"/>
              </a:solidFill>
            </a:endParaRPr>
          </a:p>
        </p:txBody>
      </p:sp>
      <p:sp>
        <p:nvSpPr>
          <p:cNvPr id="4" name="Textfeld 3"/>
          <p:cNvSpPr txBox="1"/>
          <p:nvPr/>
        </p:nvSpPr>
        <p:spPr>
          <a:xfrm>
            <a:off x="628650" y="1332411"/>
            <a:ext cx="7888333" cy="646331"/>
          </a:xfrm>
          <a:prstGeom prst="rect">
            <a:avLst/>
          </a:prstGeom>
          <a:noFill/>
        </p:spPr>
        <p:txBody>
          <a:bodyPr wrap="square" rtlCol="0">
            <a:spAutoFit/>
          </a:bodyPr>
          <a:lstStyle/>
          <a:p>
            <a:r>
              <a:rPr lang="en-US" dirty="0"/>
              <a:t>This is minimizing the evolution compared to 4z: from a local standpoint, the structure is in line with 4z.</a:t>
            </a:r>
            <a:endParaRPr lang="de-DE" dirty="0"/>
          </a:p>
        </p:txBody>
      </p:sp>
      <p:pic>
        <p:nvPicPr>
          <p:cNvPr id="6" name="Picture 5">
            <a:extLst>
              <a:ext uri="{FF2B5EF4-FFF2-40B4-BE49-F238E27FC236}">
                <a16:creationId xmlns:a16="http://schemas.microsoft.com/office/drawing/2014/main" id="{F0A12085-43F2-4E2D-80B7-CDA8948BABE9}"/>
              </a:ext>
            </a:extLst>
          </p:cNvPr>
          <p:cNvPicPr>
            <a:picLocks noChangeAspect="1"/>
          </p:cNvPicPr>
          <p:nvPr/>
        </p:nvPicPr>
        <p:blipFill>
          <a:blip r:embed="rId2"/>
          <a:stretch>
            <a:fillRect/>
          </a:stretch>
        </p:blipFill>
        <p:spPr>
          <a:xfrm>
            <a:off x="932942" y="2114366"/>
            <a:ext cx="7278116" cy="2629267"/>
          </a:xfrm>
          <a:prstGeom prst="rect">
            <a:avLst/>
          </a:prstGeom>
        </p:spPr>
      </p:pic>
    </p:spTree>
    <p:extLst>
      <p:ext uri="{BB962C8B-B14F-4D97-AF65-F5344CB8AC3E}">
        <p14:creationId xmlns:p14="http://schemas.microsoft.com/office/powerpoint/2010/main" val="346829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8</a:t>
            </a:fld>
            <a:endParaRPr lang="de-DE" dirty="0">
              <a:solidFill>
                <a:schemeClr val="tx1"/>
              </a:solidFill>
            </a:endParaRPr>
          </a:p>
        </p:txBody>
      </p:sp>
      <p:sp>
        <p:nvSpPr>
          <p:cNvPr id="4" name="Textfeld 3"/>
          <p:cNvSpPr txBox="1"/>
          <p:nvPr/>
        </p:nvSpPr>
        <p:spPr>
          <a:xfrm>
            <a:off x="628650" y="1332411"/>
            <a:ext cx="7888333" cy="923330"/>
          </a:xfrm>
          <a:prstGeom prst="rect">
            <a:avLst/>
          </a:prstGeom>
          <a:noFill/>
        </p:spPr>
        <p:txBody>
          <a:bodyPr wrap="square" rtlCol="0">
            <a:spAutoFit/>
          </a:bodyPr>
          <a:lstStyle/>
          <a:p>
            <a:r>
              <a:rPr lang="en-US" dirty="0"/>
              <a:t>From a system standpoint, this allows to have multiple controllers synchronized</a:t>
            </a:r>
          </a:p>
          <a:p>
            <a:r>
              <a:rPr lang="en-US" dirty="0"/>
              <a:t>This ensure a scalable synchronization, enabling DL-</a:t>
            </a:r>
            <a:r>
              <a:rPr lang="en-US" dirty="0" err="1"/>
              <a:t>TDoA</a:t>
            </a:r>
            <a:r>
              <a:rPr lang="en-US" dirty="0"/>
              <a:t> across a wide space</a:t>
            </a:r>
          </a:p>
          <a:p>
            <a:r>
              <a:rPr lang="en-US" dirty="0"/>
              <a:t>There is no concept of clusters, as everybody is on the same clock</a:t>
            </a:r>
            <a:endParaRPr lang="de-DE" dirty="0"/>
          </a:p>
        </p:txBody>
      </p:sp>
      <p:pic>
        <p:nvPicPr>
          <p:cNvPr id="6" name="Picture 5">
            <a:extLst>
              <a:ext uri="{FF2B5EF4-FFF2-40B4-BE49-F238E27FC236}">
                <a16:creationId xmlns:a16="http://schemas.microsoft.com/office/drawing/2014/main" id="{BEAAE097-7B12-4D98-8AF7-401EC4E6339D}"/>
              </a:ext>
            </a:extLst>
          </p:cNvPr>
          <p:cNvPicPr>
            <a:picLocks noChangeAspect="1"/>
          </p:cNvPicPr>
          <p:nvPr/>
        </p:nvPicPr>
        <p:blipFill rotWithShape="1">
          <a:blip r:embed="rId2"/>
          <a:srcRect l="4462" t="9322" r="17590"/>
          <a:stretch/>
        </p:blipFill>
        <p:spPr>
          <a:xfrm>
            <a:off x="4261757" y="2763727"/>
            <a:ext cx="4255226" cy="3232611"/>
          </a:xfrm>
          <a:prstGeom prst="rect">
            <a:avLst/>
          </a:prstGeom>
        </p:spPr>
      </p:pic>
    </p:spTree>
    <p:extLst>
      <p:ext uri="{BB962C8B-B14F-4D97-AF65-F5344CB8AC3E}">
        <p14:creationId xmlns:p14="http://schemas.microsoft.com/office/powerpoint/2010/main" val="613102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submission</a:t>
            </a:r>
            <a:endParaRPr lang="de-DE" dirty="0"/>
          </a:p>
        </p:txBody>
      </p:sp>
      <p:sp>
        <p:nvSpPr>
          <p:cNvPr id="3" name="Foliennummernplatzhalter 2"/>
          <p:cNvSpPr>
            <a:spLocks noGrp="1"/>
          </p:cNvSpPr>
          <p:nvPr>
            <p:ph type="sldNum" sz="quarter" idx="12"/>
          </p:nvPr>
        </p:nvSpPr>
        <p:spPr/>
        <p:txBody>
          <a:bodyPr/>
          <a:lstStyle/>
          <a:p>
            <a:r>
              <a:rPr lang="de-DE">
                <a:solidFill>
                  <a:schemeClr val="tx1"/>
                </a:solidFill>
              </a:rPr>
              <a:t>Slide</a:t>
            </a:r>
            <a:r>
              <a:rPr lang="de-DE"/>
              <a:t> </a:t>
            </a:r>
            <a:fld id="{4F6648F2-488D-429F-A806-E726EE731F7C}" type="slidenum">
              <a:rPr lang="de-DE" smtClean="0">
                <a:solidFill>
                  <a:schemeClr val="tx1"/>
                </a:solidFill>
              </a:rPr>
              <a:pPr/>
              <a:t>9</a:t>
            </a:fld>
            <a:endParaRPr lang="de-DE" dirty="0">
              <a:solidFill>
                <a:schemeClr val="tx1"/>
              </a:solidFill>
            </a:endParaRPr>
          </a:p>
        </p:txBody>
      </p:sp>
      <p:sp>
        <p:nvSpPr>
          <p:cNvPr id="4" name="Textfeld 3"/>
          <p:cNvSpPr txBox="1"/>
          <p:nvPr/>
        </p:nvSpPr>
        <p:spPr>
          <a:xfrm>
            <a:off x="628650" y="1332411"/>
            <a:ext cx="7888333" cy="2862322"/>
          </a:xfrm>
          <a:prstGeom prst="rect">
            <a:avLst/>
          </a:prstGeom>
          <a:noFill/>
        </p:spPr>
        <p:txBody>
          <a:bodyPr wrap="square" rtlCol="0">
            <a:spAutoFit/>
          </a:bodyPr>
          <a:lstStyle/>
          <a:p>
            <a:r>
              <a:rPr lang="en-US" dirty="0"/>
              <a:t>As in 802.15.4z, the Ranging Phase is split in 2 parts:</a:t>
            </a:r>
          </a:p>
          <a:p>
            <a:pPr marL="285750" indent="-285750">
              <a:buFont typeface="Arial" panose="020B0604020202020204" pitchFamily="34" charset="0"/>
              <a:buChar char="•"/>
            </a:pPr>
            <a:r>
              <a:rPr lang="en-US" dirty="0"/>
              <a:t>Initiation</a:t>
            </a:r>
          </a:p>
          <a:p>
            <a:pPr marL="285750" indent="-285750">
              <a:buFont typeface="Arial" panose="020B0604020202020204" pitchFamily="34" charset="0"/>
              <a:buChar char="•"/>
            </a:pPr>
            <a:r>
              <a:rPr lang="en-US" dirty="0"/>
              <a:t>Response</a:t>
            </a:r>
          </a:p>
          <a:p>
            <a:endParaRPr lang="en-US" dirty="0"/>
          </a:p>
          <a:p>
            <a:r>
              <a:rPr lang="en-US" dirty="0"/>
              <a:t>The Initiation part of the ranging phase is dedicated to downlink messages. It is used exclusively by fixed anchors, aka </a:t>
            </a:r>
            <a:r>
              <a:rPr lang="en-US" i="1" dirty="0"/>
              <a:t>satellites</a:t>
            </a:r>
            <a:r>
              <a:rPr lang="en-US" dirty="0"/>
              <a:t>. It is sufficient to enable DL-</a:t>
            </a:r>
            <a:r>
              <a:rPr lang="en-US" dirty="0" err="1"/>
              <a:t>TDoA</a:t>
            </a:r>
            <a:r>
              <a:rPr lang="en-US" dirty="0"/>
              <a:t>.</a:t>
            </a:r>
          </a:p>
          <a:p>
            <a:endParaRPr lang="en-US" dirty="0"/>
          </a:p>
          <a:p>
            <a:r>
              <a:rPr lang="en-US" dirty="0"/>
              <a:t>The Response part is left for mobile devices aka </a:t>
            </a:r>
            <a:r>
              <a:rPr lang="en-US" i="1" dirty="0"/>
              <a:t>tags</a:t>
            </a:r>
            <a:r>
              <a:rPr lang="en-US" dirty="0"/>
              <a:t>, to transmit uplink. A number of location possibilities are thus enabled: UL-</a:t>
            </a:r>
            <a:r>
              <a:rPr lang="en-US" dirty="0" err="1"/>
              <a:t>TDoA</a:t>
            </a:r>
            <a:r>
              <a:rPr lang="en-US" dirty="0"/>
              <a:t>, TWR, </a:t>
            </a:r>
            <a:r>
              <a:rPr lang="en-US" dirty="0" err="1"/>
              <a:t>RToF</a:t>
            </a:r>
            <a:r>
              <a:rPr lang="en-US" dirty="0"/>
              <a:t>, etc.</a:t>
            </a:r>
          </a:p>
          <a:p>
            <a:endParaRPr lang="de-DE" dirty="0"/>
          </a:p>
        </p:txBody>
      </p:sp>
      <p:pic>
        <p:nvPicPr>
          <p:cNvPr id="6" name="Picture 5">
            <a:extLst>
              <a:ext uri="{FF2B5EF4-FFF2-40B4-BE49-F238E27FC236}">
                <a16:creationId xmlns:a16="http://schemas.microsoft.com/office/drawing/2014/main" id="{0502E4C1-46F9-4681-9CC9-84E656C92B74}"/>
              </a:ext>
            </a:extLst>
          </p:cNvPr>
          <p:cNvPicPr>
            <a:picLocks noChangeAspect="1"/>
          </p:cNvPicPr>
          <p:nvPr/>
        </p:nvPicPr>
        <p:blipFill>
          <a:blip r:embed="rId2"/>
          <a:stretch>
            <a:fillRect/>
          </a:stretch>
        </p:blipFill>
        <p:spPr>
          <a:xfrm>
            <a:off x="1012537" y="4892964"/>
            <a:ext cx="6934200" cy="914400"/>
          </a:xfrm>
          <a:prstGeom prst="rect">
            <a:avLst/>
          </a:prstGeom>
        </p:spPr>
      </p:pic>
    </p:spTree>
    <p:extLst>
      <p:ext uri="{BB962C8B-B14F-4D97-AF65-F5344CB8AC3E}">
        <p14:creationId xmlns:p14="http://schemas.microsoft.com/office/powerpoint/2010/main" val="339337988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1128</Words>
  <Application>Microsoft Office PowerPoint</Application>
  <PresentationFormat>Bildschirmpräsentation (4:3)</PresentationFormat>
  <Paragraphs>131</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Calibri Light</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sven.zeisberg@htw-dresden.de;Jean-Marie André</dc:creator>
  <cp:lastModifiedBy>Sven Zeisberg</cp:lastModifiedBy>
  <cp:revision>41</cp:revision>
  <dcterms:created xsi:type="dcterms:W3CDTF">2021-10-13T13:12:43Z</dcterms:created>
  <dcterms:modified xsi:type="dcterms:W3CDTF">2021-10-19T11:05:10Z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f8c7287-838c-46dd-b281-b1140229e67a_Enabled">
    <vt:lpwstr>true</vt:lpwstr>
  </property>
  <property fmtid="{D5CDD505-2E9C-101B-9397-08002B2CF9AE}" pid="3" name="MSIP_Label_cf8c7287-838c-46dd-b281-b1140229e67a_SetDate">
    <vt:lpwstr>2021-10-13T20:07:06Z</vt:lpwstr>
  </property>
  <property fmtid="{D5CDD505-2E9C-101B-9397-08002B2CF9AE}" pid="4" name="MSIP_Label_cf8c7287-838c-46dd-b281-b1140229e67a_Method">
    <vt:lpwstr>Privileged</vt:lpwstr>
  </property>
  <property fmtid="{D5CDD505-2E9C-101B-9397-08002B2CF9AE}" pid="5" name="MSIP_Label_cf8c7287-838c-46dd-b281-b1140229e67a_Name">
    <vt:lpwstr>cf8c7287-838c-46dd-b281-b1140229e67a</vt:lpwstr>
  </property>
  <property fmtid="{D5CDD505-2E9C-101B-9397-08002B2CF9AE}" pid="6" name="MSIP_Label_cf8c7287-838c-46dd-b281-b1140229e67a_SiteId">
    <vt:lpwstr>75e027c9-20d5-47d5-b82f-77d7cd041e8f</vt:lpwstr>
  </property>
  <property fmtid="{D5CDD505-2E9C-101B-9397-08002B2CF9AE}" pid="7" name="MSIP_Label_cf8c7287-838c-46dd-b281-b1140229e67a_ActionId">
    <vt:lpwstr>205632a9-66b3-451d-9edb-f01ae8350314</vt:lpwstr>
  </property>
  <property fmtid="{D5CDD505-2E9C-101B-9397-08002B2CF9AE}" pid="8" name="MSIP_Label_cf8c7287-838c-46dd-b281-b1140229e67a_ContentBits">
    <vt:lpwstr>0</vt:lpwstr>
  </property>
</Properties>
</file>