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363" r:id="rId2"/>
    <p:sldId id="322" r:id="rId3"/>
    <p:sldId id="364" r:id="rId4"/>
    <p:sldId id="290" r:id="rId5"/>
    <p:sldId id="365" r:id="rId6"/>
    <p:sldId id="304" r:id="rId7"/>
    <p:sldId id="317" r:id="rId8"/>
    <p:sldId id="302" r:id="rId9"/>
    <p:sldId id="312" r:id="rId10"/>
    <p:sldId id="318" r:id="rId11"/>
    <p:sldId id="361" r:id="rId12"/>
    <p:sldId id="326" r:id="rId13"/>
    <p:sldId id="330" r:id="rId14"/>
    <p:sldId id="336" r:id="rId15"/>
    <p:sldId id="298"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25" d="100"/>
          <a:sy n="125" d="100"/>
        </p:scale>
        <p:origin x="835"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15-21-0526-01-04ab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Oct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1/15-21-0518-01-04ab-15-4ab-september-interim-closing-report.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standards.ieee.org/ipr/copyright-materials.html" TargetMode="External"/><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faqs/copyrights/index.html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October 05,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Support the continued illusion of organization and promote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submitted to </a:t>
            </a:r>
            <a:r>
              <a:rPr lang="en-US" sz="1800" b="1" i="0" u="none" strike="noStrike" baseline="0" dirty="0" err="1">
                <a:latin typeface="Verdana-Bold"/>
              </a:rPr>
              <a:t>NesCom</a:t>
            </a:r>
            <a:r>
              <a:rPr lang="en-US" sz="1800" b="1" i="0" u="none" strike="noStrike" baseline="0" dirty="0">
                <a:latin typeface="Verdana-Bold"/>
              </a:rPr>
              <a:t>):</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dirty="0"/>
              <a:t>This amendment enhances the Ultra Wideband (UWB) physical layers (PHYs) medium access control (MAC), and associated ranging techniques while retaining backward compatibility with enhanced ranging capable devices (ERDEVs).</a:t>
            </a:r>
          </a:p>
          <a:p>
            <a:pPr algn="l"/>
            <a:r>
              <a:rPr lang="en-US" dirty="0"/>
              <a:t>Areas of enhancement include: </a:t>
            </a:r>
          </a:p>
          <a:p>
            <a:pPr marL="457200" indent="-457200" algn="l">
              <a:buFont typeface="Arial" panose="020B0604020202020204" pitchFamily="34" charset="0"/>
              <a:buChar char="•"/>
            </a:pPr>
            <a:r>
              <a:rPr lang="en-US" dirty="0"/>
              <a:t>additional coding, preamble and modulation schemes to support improved link budget and/or reduced air-time relative to IEEE Std 802.15.4 UWB; </a:t>
            </a:r>
          </a:p>
          <a:p>
            <a:pPr marL="457200" indent="-457200" algn="l">
              <a:buFont typeface="Arial" panose="020B0604020202020204" pitchFamily="34" charset="0"/>
              <a:buChar char="•"/>
            </a:pPr>
            <a:r>
              <a:rPr lang="en-US" dirty="0"/>
              <a:t>additional channels and operating frequencies; interference mitigation techniques to support greater device density and higher traffic use cases relative to the IEEE Std 802.15.4 UWB; </a:t>
            </a:r>
          </a:p>
          <a:p>
            <a:pPr marL="457200" indent="-457200" algn="l">
              <a:buFont typeface="Arial" panose="020B0604020202020204" pitchFamily="34" charset="0"/>
              <a:buChar char="•"/>
            </a:pPr>
            <a:r>
              <a:rPr lang="en-US" dirty="0"/>
              <a:t>improvements to accuracy, precision and reliability and interoperability for high-integrity ranging; </a:t>
            </a:r>
          </a:p>
          <a:p>
            <a:pPr marL="457200" indent="-457200" algn="l">
              <a:buFont typeface="Arial" panose="020B0604020202020204" pitchFamily="34" charset="0"/>
              <a:buChar char="•"/>
            </a:pPr>
            <a:r>
              <a:rPr lang="en-US" dirty="0"/>
              <a:t>schemes to reduce complexity and power consumption; </a:t>
            </a:r>
          </a:p>
          <a:p>
            <a:pPr marL="457200" indent="-457200" algn="l">
              <a:buFont typeface="Arial" panose="020B0604020202020204" pitchFamily="34" charset="0"/>
              <a:buChar char="•"/>
            </a:pPr>
            <a:r>
              <a:rPr lang="en-US" dirty="0"/>
              <a:t>definitions for tightly coupled hybrid operation with narrowband signaling to assist UWB; </a:t>
            </a:r>
          </a:p>
          <a:p>
            <a:pPr marL="457200" indent="-457200" algn="l">
              <a:buFont typeface="Arial" panose="020B0604020202020204" pitchFamily="34" charset="0"/>
              <a:buChar char="•"/>
            </a:pPr>
            <a:r>
              <a:rPr lang="en-US" dirty="0"/>
              <a:t>enhanced native discovery and connection setup mechanisms; </a:t>
            </a:r>
          </a:p>
          <a:p>
            <a:pPr marL="457200" indent="-457200" algn="l">
              <a:buFont typeface="Arial" panose="020B0604020202020204" pitchFamily="34" charset="0"/>
              <a:buChar char="•"/>
            </a:pPr>
            <a:r>
              <a:rPr lang="en-US" dirty="0"/>
              <a:t>sensing capabilities to support presence detection and environment mapping; </a:t>
            </a:r>
          </a:p>
          <a:p>
            <a:pPr marL="457200" indent="-457200" algn="l">
              <a:buFont typeface="Arial" panose="020B0604020202020204" pitchFamily="34" charset="0"/>
              <a:buChar char="•"/>
            </a:pPr>
            <a:r>
              <a:rPr lang="en-US" dirty="0"/>
              <a:t>and mechanisms supporting low-power low-latency streaming as well as high data-rate streaming allowing at least 50 Mbit/s of throughput.</a:t>
            </a:r>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10</a:t>
            </a:fld>
            <a:endParaRPr lang="en-US" altLang="en-US"/>
          </a:p>
        </p:txBody>
      </p:sp>
    </p:spTree>
    <p:extLst>
      <p:ext uri="{BB962C8B-B14F-4D97-AF65-F5344CB8AC3E}">
        <p14:creationId xmlns:p14="http://schemas.microsoft.com/office/powerpoint/2010/main" val="3247249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Review and Status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fontScale="77500" lnSpcReduction="20000"/>
          </a:bodyPr>
          <a:lstStyle/>
          <a:p>
            <a:pPr marL="457200" indent="-457200">
              <a:buFont typeface="Arial" panose="020B0604020202020204" pitchFamily="34" charset="0"/>
              <a:buChar char="•"/>
            </a:pPr>
            <a:r>
              <a:rPr lang="en-US" dirty="0"/>
              <a:t>September Closing Report:</a:t>
            </a:r>
          </a:p>
          <a:p>
            <a:pPr marL="857250" lvl="1" indent="-457200">
              <a:buFont typeface="Arial" panose="020B0604020202020204" pitchFamily="34" charset="0"/>
              <a:buChar char="•"/>
            </a:pPr>
            <a:r>
              <a:rPr lang="en-US" dirty="0">
                <a:hlinkClick r:id="rId2"/>
              </a:rPr>
              <a:t>https://mentor.ieee.org/802.15/dcn/21/15-21-0518-01-04ab-15-4ab-september-interim-closing-report.pptx</a:t>
            </a:r>
            <a:endParaRPr lang="en-US" dirty="0"/>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r>
              <a:rPr lang="en-US" dirty="0"/>
              <a:t>Reviewed TGD</a:t>
            </a:r>
          </a:p>
          <a:p>
            <a:pPr marL="857250" lvl="1" indent="-457200">
              <a:buFont typeface="Arial" panose="020B0604020202020204" pitchFamily="34" charset="0"/>
              <a:buChar char="•"/>
            </a:pPr>
            <a:r>
              <a:rPr lang="en-US" dirty="0"/>
              <a:t>Started draft TFD</a:t>
            </a:r>
          </a:p>
          <a:p>
            <a:pPr marL="857250" lvl="1" indent="-457200">
              <a:buFont typeface="Arial" panose="020B0604020202020204" pitchFamily="34" charset="0"/>
              <a:buChar char="•"/>
            </a:pPr>
            <a:r>
              <a:rPr lang="en-US" dirty="0"/>
              <a:t>Heard contributions</a:t>
            </a:r>
          </a:p>
          <a:p>
            <a:pPr marL="857250" lvl="1" indent="-457200">
              <a:buFont typeface="Arial" panose="020B0604020202020204" pitchFamily="34" charset="0"/>
              <a:buChar char="•"/>
            </a:pPr>
            <a:r>
              <a:rPr lang="en-US" dirty="0"/>
              <a:t>Call for more discussion and contributions</a:t>
            </a:r>
          </a:p>
          <a:p>
            <a:pPr marL="457200" indent="-457200">
              <a:buFont typeface="Arial" panose="020B0604020202020204" pitchFamily="34" charset="0"/>
              <a:buChar char="•"/>
            </a:pPr>
            <a:r>
              <a:rPr lang="en-US" dirty="0"/>
              <a:t>TGD Status </a:t>
            </a:r>
          </a:p>
          <a:p>
            <a:pPr marL="457200" indent="-457200">
              <a:buFont typeface="Arial" panose="020B0604020202020204" pitchFamily="34" charset="0"/>
              <a:buChar char="•"/>
            </a:pPr>
            <a:r>
              <a:rPr lang="en-US" dirty="0"/>
              <a:t>TFD Status</a:t>
            </a:r>
          </a:p>
          <a:p>
            <a:pPr marL="457200" indent="-457200">
              <a:buFont typeface="Arial" panose="020B0604020202020204" pitchFamily="34" charset="0"/>
              <a:buChar char="•"/>
            </a:pPr>
            <a:r>
              <a:rPr lang="en-US" dirty="0"/>
              <a:t>TG Organization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70000" lnSpcReduction="20000"/>
          </a:bodyPr>
          <a:lstStyle/>
          <a:p>
            <a:pPr marL="0" indent="0">
              <a:defRPr/>
            </a:pPr>
            <a:r>
              <a:rPr lang="en-US" dirty="0"/>
              <a:t>Proposal:</a:t>
            </a:r>
          </a:p>
          <a:p>
            <a:pPr marL="0" indent="0">
              <a:defRPr/>
            </a:pPr>
            <a:r>
              <a:rPr lang="en-US" dirty="0"/>
              <a:t>Frequency: Bi-weekly </a:t>
            </a:r>
          </a:p>
          <a:p>
            <a:pPr marL="0" indent="0">
              <a:defRPr/>
            </a:pPr>
            <a:r>
              <a:rPr lang="en-US" dirty="0"/>
              <a:t>Phase: Tuesday  </a:t>
            </a:r>
          </a:p>
          <a:p>
            <a:pPr marL="0" indent="0">
              <a:defRPr/>
            </a:pPr>
            <a:r>
              <a:rPr lang="en-US" dirty="0"/>
              <a:t>Time: 10:00 ET (07:00 PT)</a:t>
            </a:r>
          </a:p>
          <a:p>
            <a:pPr marL="0" indent="0">
              <a:defRPr/>
            </a:pPr>
            <a:r>
              <a:rPr lang="en-US" dirty="0"/>
              <a:t>Offset: First call October 5th</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14</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nvGraphicFramePr>
        <p:xfrm>
          <a:off x="5364088" y="2125662"/>
          <a:ext cx="3277582" cy="3751610"/>
        </p:xfrm>
        <a:graphic>
          <a:graphicData uri="http://schemas.openxmlformats.org/drawingml/2006/table">
            <a:tbl>
              <a:tblPr firstRow="1" bandRow="1">
                <a:tableStyleId>{5C22544A-7EE6-4342-B048-85BDC9FD1C3A}</a:tableStyleId>
              </a:tblPr>
              <a:tblGrid>
                <a:gridCol w="1656983">
                  <a:extLst>
                    <a:ext uri="{9D8B030D-6E8A-4147-A177-3AD203B41FA5}">
                      <a16:colId xmlns:a16="http://schemas.microsoft.com/office/drawing/2014/main" val="20000"/>
                    </a:ext>
                  </a:extLst>
                </a:gridCol>
                <a:gridCol w="1620599">
                  <a:extLst>
                    <a:ext uri="{9D8B030D-6E8A-4147-A177-3AD203B41FA5}">
                      <a16:colId xmlns:a16="http://schemas.microsoft.com/office/drawing/2014/main" val="20001"/>
                    </a:ext>
                  </a:extLst>
                </a:gridCol>
              </a:tblGrid>
              <a:tr h="37516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[Sept Interim]</a:t>
                      </a:r>
                    </a:p>
                  </a:txBody>
                  <a:tcPr marL="91420" marR="91420" marT="45700" marB="45700"/>
                </a:tc>
                <a:extLst>
                  <a:ext uri="{0D108BD9-81ED-4DB2-BD59-A6C34878D82A}">
                    <a16:rowId xmlns:a16="http://schemas.microsoft.com/office/drawing/2014/main" val="10001"/>
                  </a:ext>
                </a:extLst>
              </a:tr>
              <a:tr h="37516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5161">
                <a:tc>
                  <a:txBody>
                    <a:bodyPr/>
                    <a:lstStyle/>
                    <a:p>
                      <a:r>
                        <a:rPr lang="en-US" sz="1800" dirty="0">
                          <a:solidFill>
                            <a:schemeClr val="tx1"/>
                          </a:solidFill>
                        </a:rPr>
                        <a:t>October 5</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516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5161">
                <a:tc>
                  <a:txBody>
                    <a:bodyPr/>
                    <a:lstStyle/>
                    <a:p>
                      <a:r>
                        <a:rPr lang="en-US" sz="1800" dirty="0">
                          <a:solidFill>
                            <a:schemeClr val="tx1"/>
                          </a:solidFill>
                        </a:rPr>
                        <a:t>October 19</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516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November 2</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November 9: </a:t>
                      </a:r>
                    </a:p>
                  </a:txBody>
                  <a:tcPr marL="91420" marR="91420" marT="45700" marB="45700"/>
                </a:tc>
                <a:tc>
                  <a:txBody>
                    <a:bodyPr/>
                    <a:lstStyle/>
                    <a:p>
                      <a:r>
                        <a:rPr lang="en-US" sz="1800" b="1" dirty="0">
                          <a:solidFill>
                            <a:srgbClr val="C00000"/>
                          </a:solidFill>
                        </a:rPr>
                        <a:t>Nov Plenary</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499992" y="3933056"/>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499992" y="2996952"/>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15</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16</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October 05,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44131-9E98-4B85-8B40-6A27D8D74B9C}"/>
              </a:ext>
            </a:extLst>
          </p:cNvPr>
          <p:cNvSpPr>
            <a:spLocks noGrp="1"/>
          </p:cNvSpPr>
          <p:nvPr>
            <p:ph type="title"/>
          </p:nvPr>
        </p:nvSpPr>
        <p:spPr/>
        <p:txBody>
          <a:bodyPr/>
          <a:lstStyle/>
          <a:p>
            <a:r>
              <a:rPr lang="en-US" dirty="0"/>
              <a:t>Approval of PAR</a:t>
            </a:r>
          </a:p>
        </p:txBody>
      </p:sp>
      <p:sp>
        <p:nvSpPr>
          <p:cNvPr id="3" name="Content Placeholder 2">
            <a:extLst>
              <a:ext uri="{FF2B5EF4-FFF2-40B4-BE49-F238E27FC236}">
                <a16:creationId xmlns:a16="http://schemas.microsoft.com/office/drawing/2014/main" id="{38D4AFC3-73A6-420D-87CF-6B8E0C7B5833}"/>
              </a:ext>
            </a:extLst>
          </p:cNvPr>
          <p:cNvSpPr>
            <a:spLocks noGrp="1"/>
          </p:cNvSpPr>
          <p:nvPr>
            <p:ph idx="1"/>
          </p:nvPr>
        </p:nvSpPr>
        <p:spPr>
          <a:xfrm>
            <a:off x="767977" y="1584473"/>
            <a:ext cx="7764463" cy="4868863"/>
          </a:xfrm>
        </p:spPr>
        <p:txBody>
          <a:bodyPr>
            <a:normAutofit fontScale="85000" lnSpcReduction="20000"/>
          </a:bodyPr>
          <a:lstStyle/>
          <a:p>
            <a:r>
              <a:rPr lang="en-US" dirty="0">
                <a:solidFill>
                  <a:schemeClr val="accent2">
                    <a:lumMod val="75000"/>
                  </a:schemeClr>
                </a:solidFill>
              </a:rPr>
              <a:t>From the </a:t>
            </a:r>
            <a:r>
              <a:rPr lang="en-US" dirty="0">
                <a:solidFill>
                  <a:schemeClr val="accent2">
                    <a:lumMod val="75000"/>
                  </a:schemeClr>
                </a:solidFill>
                <a:effectLst/>
                <a:latin typeface="Arial" panose="020B0604020202020204" pitchFamily="34" charset="0"/>
              </a:rPr>
              <a:t>IEEE SA Standards Board (SASB) DRAFT Meeting Minutes 23-24 September 2021:</a:t>
            </a:r>
          </a:p>
          <a:p>
            <a:pPr lvl="1"/>
            <a:r>
              <a:rPr lang="en-US" dirty="0">
                <a:effectLst/>
                <a:latin typeface="Arial" panose="020B0604020202020204" pitchFamily="34" charset="0"/>
              </a:rPr>
              <a:t>3.2.3 Consent Agenda, </a:t>
            </a:r>
            <a:r>
              <a:rPr lang="en-US" dirty="0" err="1">
                <a:effectLst/>
                <a:latin typeface="Arial" panose="020B0604020202020204" pitchFamily="34" charset="0"/>
              </a:rPr>
              <a:t>NesCom</a:t>
            </a:r>
            <a:r>
              <a:rPr lang="en-US" dirty="0">
                <a:effectLst/>
                <a:latin typeface="Arial" panose="020B0604020202020204" pitchFamily="34" charset="0"/>
              </a:rPr>
              <a:t> Recommendations, New PARs, IEEE Computer Society/LAN/MAN Standards Committee</a:t>
            </a:r>
          </a:p>
          <a:p>
            <a:pPr lvl="1"/>
            <a:r>
              <a:rPr lang="en-US" dirty="0">
                <a:solidFill>
                  <a:schemeClr val="accent1">
                    <a:lumMod val="50000"/>
                  </a:schemeClr>
                </a:solidFill>
                <a:effectLst/>
                <a:latin typeface="Arial" panose="020B0604020202020204" pitchFamily="34" charset="0"/>
              </a:rPr>
              <a:t>P802.15.4ab </a:t>
            </a:r>
            <a:br>
              <a:rPr lang="en-US" dirty="0">
                <a:solidFill>
                  <a:schemeClr val="accent1">
                    <a:lumMod val="50000"/>
                  </a:schemeClr>
                </a:solidFill>
              </a:rPr>
            </a:br>
            <a:r>
              <a:rPr lang="en-US" dirty="0">
                <a:solidFill>
                  <a:schemeClr val="accent1">
                    <a:lumMod val="50000"/>
                  </a:schemeClr>
                </a:solidFill>
                <a:effectLst/>
                <a:latin typeface="Arial" panose="020B0604020202020204" pitchFamily="34" charset="0"/>
              </a:rPr>
              <a:t>Standard for Low-Rate Wireless Network Amendment: Enhanced Ultra Wide-</a:t>
            </a:r>
            <a:br>
              <a:rPr lang="en-US" dirty="0">
                <a:solidFill>
                  <a:schemeClr val="accent1">
                    <a:lumMod val="50000"/>
                  </a:schemeClr>
                </a:solidFill>
              </a:rPr>
            </a:br>
            <a:r>
              <a:rPr lang="en-US" dirty="0">
                <a:solidFill>
                  <a:schemeClr val="accent1">
                    <a:lumMod val="50000"/>
                  </a:schemeClr>
                </a:solidFill>
                <a:effectLst/>
                <a:latin typeface="Arial" panose="020B0604020202020204" pitchFamily="34" charset="0"/>
              </a:rPr>
              <a:t>Band (UWB) Physical Layers (PHYs) and Associated Medium Access and </a:t>
            </a:r>
            <a:br>
              <a:rPr lang="en-US" dirty="0">
                <a:solidFill>
                  <a:schemeClr val="accent1">
                    <a:lumMod val="50000"/>
                  </a:schemeClr>
                </a:solidFill>
              </a:rPr>
            </a:br>
            <a:r>
              <a:rPr lang="en-US" dirty="0">
                <a:solidFill>
                  <a:schemeClr val="accent1">
                    <a:lumMod val="50000"/>
                  </a:schemeClr>
                </a:solidFill>
                <a:effectLst/>
                <a:latin typeface="Arial" panose="020B0604020202020204" pitchFamily="34" charset="0"/>
              </a:rPr>
              <a:t>Control (MAC) Sublayer Enhancements </a:t>
            </a:r>
            <a:br>
              <a:rPr lang="en-US" dirty="0">
                <a:solidFill>
                  <a:schemeClr val="accent1">
                    <a:lumMod val="50000"/>
                  </a:schemeClr>
                </a:solidFill>
              </a:rPr>
            </a:br>
            <a:r>
              <a:rPr lang="en-US" dirty="0">
                <a:solidFill>
                  <a:schemeClr val="accent1">
                    <a:lumMod val="50000"/>
                  </a:schemeClr>
                </a:solidFill>
                <a:effectLst/>
                <a:latin typeface="Arial" panose="020B0604020202020204" pitchFamily="34" charset="0"/>
              </a:rPr>
              <a:t>Recommendation: Approve new PAR until December 2025</a:t>
            </a:r>
            <a:endParaRPr lang="en-US" dirty="0">
              <a:solidFill>
                <a:schemeClr val="accent1">
                  <a:lumMod val="50000"/>
                </a:schemeClr>
              </a:solidFill>
            </a:endParaRPr>
          </a:p>
        </p:txBody>
      </p:sp>
      <p:sp>
        <p:nvSpPr>
          <p:cNvPr id="4" name="Slide Number Placeholder 3">
            <a:extLst>
              <a:ext uri="{FF2B5EF4-FFF2-40B4-BE49-F238E27FC236}">
                <a16:creationId xmlns:a16="http://schemas.microsoft.com/office/drawing/2014/main" id="{FCD45943-6E51-44C8-9ACF-7CD7C9E2744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512122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755576" y="647228"/>
            <a:ext cx="7764463" cy="792636"/>
          </a:xfrm>
        </p:spPr>
        <p:txBody>
          <a:bodyPr/>
          <a:lstStyle/>
          <a:p>
            <a:r>
              <a:rPr lang="en-US" altLang="en-US" dirty="0">
                <a:solidFill>
                  <a:schemeClr val="bg2">
                    <a:lumMod val="60000"/>
                    <a:lumOff val="40000"/>
                  </a:schemeClr>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997450"/>
          </a:xfrm>
        </p:spPr>
        <p:txBody>
          <a:bodyPr>
            <a:normAutofit/>
          </a:bodyPr>
          <a:lstStyle/>
          <a:p>
            <a:pPr marL="457200" indent="-457200">
              <a:buFont typeface="Arial" panose="020B0604020202020204" pitchFamily="34" charset="0"/>
              <a:buChar char="•"/>
              <a:defRPr/>
            </a:pPr>
            <a:r>
              <a:rPr lang="en-US" dirty="0">
                <a:solidFill>
                  <a:schemeClr val="bg2">
                    <a:lumMod val="60000"/>
                    <a:lumOff val="40000"/>
                  </a:schemeClr>
                </a:solidFill>
              </a:rPr>
              <a:t>Pre-PAR Activity Rules</a:t>
            </a:r>
          </a:p>
          <a:p>
            <a:pPr marL="457200" indent="-457200">
              <a:buFont typeface="Arial" panose="020B0604020202020204" pitchFamily="34" charset="0"/>
              <a:buChar char="•"/>
              <a:defRPr/>
            </a:pPr>
            <a:r>
              <a:rPr lang="en-US" dirty="0">
                <a:solidFill>
                  <a:schemeClr val="bg2">
                    <a:lumMod val="60000"/>
                    <a:lumOff val="40000"/>
                  </a:schemeClr>
                </a:solidFill>
              </a:rPr>
              <a:t>Study Group voting: everyone present can vote</a:t>
            </a:r>
          </a:p>
          <a:p>
            <a:pPr marL="457200" indent="-457200">
              <a:buFont typeface="Arial" panose="020B0604020202020204" pitchFamily="34" charset="0"/>
              <a:buChar char="•"/>
              <a:defRPr/>
            </a:pPr>
            <a:r>
              <a:rPr lang="en-US" dirty="0">
                <a:solidFill>
                  <a:schemeClr val="bg2">
                    <a:lumMod val="60000"/>
                    <a:lumOff val="40000"/>
                  </a:schemeClr>
                </a:solidFill>
              </a:rPr>
              <a:t>Identify yourself and affiliation on first contact</a:t>
            </a:r>
          </a:p>
          <a:p>
            <a:pPr marL="457200" indent="-457200">
              <a:buFont typeface="Arial" panose="020B0604020202020204" pitchFamily="34" charset="0"/>
              <a:buChar char="•"/>
              <a:defRPr/>
            </a:pPr>
            <a:r>
              <a:rPr lang="en-US" dirty="0">
                <a:solidFill>
                  <a:schemeClr val="bg2">
                    <a:lumMod val="60000"/>
                    <a:lumOff val="40000"/>
                  </a:schemeClr>
                </a:solidFill>
              </a:rPr>
              <a:t>Reminder: Individual Participation</a:t>
            </a:r>
          </a:p>
          <a:p>
            <a:pPr marL="457200" indent="-457200">
              <a:buFont typeface="Arial" panose="020B0604020202020204" pitchFamily="34" charset="0"/>
              <a:buChar char="•"/>
              <a:defRPr/>
            </a:pPr>
            <a:endParaRPr lang="en-US" dirty="0">
              <a:solidFill>
                <a:schemeClr val="bg2">
                  <a:lumMod val="60000"/>
                  <a:lumOff val="40000"/>
                </a:schemeClr>
              </a:solidFill>
            </a:endParaRPr>
          </a:p>
          <a:p>
            <a:pPr marL="457200" indent="-457200">
              <a:buFont typeface="Arial" panose="020B0604020202020204" pitchFamily="34" charset="0"/>
              <a:buChar char="•"/>
              <a:defRPr/>
            </a:pPr>
            <a:endParaRPr lang="en-US" dirty="0">
              <a:solidFill>
                <a:schemeClr val="bg2">
                  <a:lumMod val="60000"/>
                  <a:lumOff val="40000"/>
                </a:schemeClr>
              </a:solidFill>
            </a:endParaRPr>
          </a:p>
          <a:p>
            <a:pPr marL="457200" indent="-457200">
              <a:buFont typeface="Arial" panose="020B0604020202020204" pitchFamily="34" charset="0"/>
              <a:buChar char="•"/>
              <a:defRPr/>
            </a:pPr>
            <a:endParaRPr lang="en-US" dirty="0">
              <a:solidFill>
                <a:schemeClr val="bg2">
                  <a:lumMod val="60000"/>
                  <a:lumOff val="40000"/>
                </a:schemeClr>
              </a:solidFill>
            </a:endParaRPr>
          </a:p>
          <a:p>
            <a:pPr marL="0" indent="0">
              <a:defRPr/>
            </a:pPr>
            <a:endParaRPr lang="en-US" dirty="0">
              <a:solidFill>
                <a:schemeClr val="bg2">
                  <a:lumMod val="60000"/>
                  <a:lumOff val="40000"/>
                </a:schemeClr>
              </a:solidFill>
            </a:endParaRPr>
          </a:p>
          <a:p>
            <a:pPr marL="457200" indent="-457200">
              <a:buFont typeface="Arial" panose="020B0604020202020204" pitchFamily="34" charset="0"/>
              <a:buChar char="•"/>
              <a:defRPr/>
            </a:pPr>
            <a:endParaRPr lang="en-US" dirty="0">
              <a:solidFill>
                <a:schemeClr val="bg2">
                  <a:lumMod val="60000"/>
                  <a:lumOff val="40000"/>
                </a:schemeClr>
              </a:solidFill>
            </a:endParaRPr>
          </a:p>
          <a:p>
            <a:pPr>
              <a:defRPr/>
            </a:pPr>
            <a:endParaRPr lang="en-US" dirty="0">
              <a:solidFill>
                <a:schemeClr val="bg2">
                  <a:lumMod val="60000"/>
                  <a:lumOff val="40000"/>
                </a:schemeClr>
              </a:solidFill>
            </a:endParaRPr>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4</a:t>
            </a:fld>
            <a:endParaRPr lang="en-US" altLang="en-US">
              <a:solidFill>
                <a:schemeClr val="tx1"/>
              </a:solidFill>
            </a:endParaRPr>
          </a:p>
        </p:txBody>
      </p:sp>
      <p:sp>
        <p:nvSpPr>
          <p:cNvPr id="2" name="Oval 1">
            <a:extLst>
              <a:ext uri="{FF2B5EF4-FFF2-40B4-BE49-F238E27FC236}">
                <a16:creationId xmlns:a16="http://schemas.microsoft.com/office/drawing/2014/main" id="{7C774905-6F65-4C05-A9F4-6CA994D6C068}"/>
              </a:ext>
            </a:extLst>
          </p:cNvPr>
          <p:cNvSpPr/>
          <p:nvPr/>
        </p:nvSpPr>
        <p:spPr bwMode="auto">
          <a:xfrm>
            <a:off x="827584" y="764703"/>
            <a:ext cx="7705228" cy="5672609"/>
          </a:xfrm>
          <a:prstGeom prst="ellipse">
            <a:avLst/>
          </a:prstGeom>
          <a:noFill/>
          <a:ln w="635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cxnSp>
        <p:nvCxnSpPr>
          <p:cNvPr id="5" name="Straight Connector 4">
            <a:extLst>
              <a:ext uri="{FF2B5EF4-FFF2-40B4-BE49-F238E27FC236}">
                <a16:creationId xmlns:a16="http://schemas.microsoft.com/office/drawing/2014/main" id="{79ACED21-6D82-45E5-9FD9-E4CBEB12405D}"/>
              </a:ext>
            </a:extLst>
          </p:cNvPr>
          <p:cNvCxnSpPr>
            <a:stCxn id="2" idx="7"/>
            <a:endCxn id="2" idx="3"/>
          </p:cNvCxnSpPr>
          <p:nvPr/>
        </p:nvCxnSpPr>
        <p:spPr bwMode="auto">
          <a:xfrm flipH="1">
            <a:off x="1955989" y="1595437"/>
            <a:ext cx="5448418" cy="4011141"/>
          </a:xfrm>
          <a:prstGeom prst="line">
            <a:avLst/>
          </a:prstGeom>
          <a:solidFill>
            <a:srgbClr val="00B8FF"/>
          </a:solidFill>
          <a:ln w="508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 name="TextBox 5">
            <a:extLst>
              <a:ext uri="{FF2B5EF4-FFF2-40B4-BE49-F238E27FC236}">
                <a16:creationId xmlns:a16="http://schemas.microsoft.com/office/drawing/2014/main" id="{6B7D2381-E5FB-4E12-9790-592063707AE0}"/>
              </a:ext>
            </a:extLst>
          </p:cNvPr>
          <p:cNvSpPr txBox="1"/>
          <p:nvPr/>
        </p:nvSpPr>
        <p:spPr>
          <a:xfrm rot="19349730">
            <a:off x="1749973" y="3040811"/>
            <a:ext cx="5666663" cy="1200329"/>
          </a:xfrm>
          <a:prstGeom prst="rect">
            <a:avLst/>
          </a:prstGeom>
          <a:solidFill>
            <a:schemeClr val="accent2">
              <a:lumMod val="20000"/>
              <a:lumOff val="80000"/>
            </a:schemeClr>
          </a:solidFill>
        </p:spPr>
        <p:txBody>
          <a:bodyPr wrap="square" rtlCol="0">
            <a:spAutoFit/>
          </a:bodyPr>
          <a:lstStyle/>
          <a:p>
            <a:r>
              <a:rPr lang="en-US" sz="3600" b="1" dirty="0">
                <a:solidFill>
                  <a:schemeClr val="accent1">
                    <a:lumMod val="50000"/>
                  </a:schemeClr>
                </a:solidFill>
                <a:latin typeface="+mn-lt"/>
              </a:rPr>
              <a:t>No Longer Study Group</a:t>
            </a:r>
          </a:p>
          <a:p>
            <a:r>
              <a:rPr lang="en-US" sz="3600" b="1" dirty="0">
                <a:solidFill>
                  <a:schemeClr val="accent1">
                    <a:lumMod val="50000"/>
                  </a:schemeClr>
                </a:solidFill>
                <a:latin typeface="+mn-lt"/>
              </a:rPr>
              <a:t>Task Group Rules Apply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lstStyle/>
          <a:p>
            <a:pPr marL="457200" indent="-457200">
              <a:buFont typeface="Arial" panose="020B0604020202020204" pitchFamily="34" charset="0"/>
              <a:buChar char="•"/>
            </a:pPr>
            <a:r>
              <a:rPr lang="en-US" dirty="0"/>
              <a:t>Straw Polls: Everyone present are voters</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6</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6"/>
              </a:rPr>
              <a:t>https://standards.ieee.org/content/dam/ieee-standards/stand</a:t>
            </a:r>
          </a:p>
          <a:p>
            <a:pPr>
              <a:defRPr/>
            </a:pPr>
            <a:r>
              <a:rPr lang="en-US" dirty="0">
                <a:hlinkClick r:id="rId7"/>
              </a:rPr>
              <a:t>https://standards.ieee.org/faqs/copyrights/index.htmlards/web/documents/other/ieee-sa-copyright-policy-2019.pdf</a:t>
            </a:r>
            <a:endParaRPr lang="en-US" dirty="0"/>
          </a:p>
          <a:p>
            <a:pPr>
              <a:defRPr/>
            </a:pPr>
            <a:r>
              <a:rPr lang="en-US" dirty="0">
                <a:hlinkClick r:id="rId8"/>
              </a:rPr>
              <a:t>https://standards.ieee.org/ipr/copyright-materials.html</a:t>
            </a:r>
            <a:endParaRPr lang="en-US" dirty="0"/>
          </a:p>
          <a:p>
            <a:pP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a:t>
            </a:r>
          </a:p>
          <a:p>
            <a:pPr marL="514350" indent="-514350">
              <a:buFont typeface="Arial" panose="020B0604020202020204" pitchFamily="34" charset="0"/>
              <a:buAutoNum type="arabicPeriod"/>
            </a:pPr>
            <a:r>
              <a:rPr lang="en-US" altLang="en-US" dirty="0"/>
              <a:t>Status updates</a:t>
            </a:r>
          </a:p>
          <a:p>
            <a:pPr marL="914400" lvl="1" indent="-514350">
              <a:buFont typeface="+mj-lt"/>
              <a:buAutoNum type="alphaLcPeriod"/>
            </a:pPr>
            <a:r>
              <a:rPr lang="en-US" altLang="en-US" dirty="0"/>
              <a:t>TGD</a:t>
            </a:r>
          </a:p>
          <a:p>
            <a:pPr marL="914400" lvl="1" indent="-514350">
              <a:buFont typeface="+mj-lt"/>
              <a:buAutoNum type="alphaLcPeriod"/>
            </a:pPr>
            <a:r>
              <a:rPr lang="en-US" altLang="en-US" dirty="0"/>
              <a:t>TFD</a:t>
            </a:r>
          </a:p>
          <a:p>
            <a:pPr marL="514350" indent="-514350">
              <a:buFont typeface="+mj-lt"/>
              <a:buAutoNum type="arabicPeriod"/>
            </a:pPr>
            <a:endParaRPr lang="en-US" altLang="en-US" dirty="0"/>
          </a:p>
          <a:p>
            <a:pPr marL="514350" indent="-514350">
              <a:buFont typeface="+mj-lt"/>
              <a:buAutoNum type="arabicPeriod"/>
            </a:pPr>
            <a:r>
              <a:rPr lang="en-US" altLang="en-US" dirty="0"/>
              <a:t>Technical discussions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8</a:t>
            </a:fld>
            <a:endParaRPr lang="en-US" altLang="en-US">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38502189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33202</TotalTime>
  <Words>926</Words>
  <Application>Microsoft Office PowerPoint</Application>
  <PresentationFormat>On-screen Show (4:3)</PresentationFormat>
  <Paragraphs>139</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Times New Roman</vt:lpstr>
      <vt:lpstr>Verdana-Bold</vt:lpstr>
      <vt:lpstr>Office Theme</vt:lpstr>
      <vt:lpstr>PowerPoint Presentation</vt:lpstr>
      <vt:lpstr>Task Group 15.4ab Next Generation UWB Amendment</vt:lpstr>
      <vt:lpstr>Approval of PAR</vt:lpstr>
      <vt:lpstr>802.15 Study Group Meeting</vt:lpstr>
      <vt:lpstr>Task Group Rules</vt:lpstr>
      <vt:lpstr>IEEE-SA Patent, Copyright, and Participation Policies</vt:lpstr>
      <vt:lpstr>IEEE 802 Ground Rules</vt:lpstr>
      <vt:lpstr>Proposed Agenda</vt:lpstr>
      <vt:lpstr>Recap</vt:lpstr>
      <vt:lpstr>5.2.b Scope of the project (As submitted to NesCom): </vt:lpstr>
      <vt:lpstr>Review and Status</vt:lpstr>
      <vt:lpstr>Technical Contributions</vt:lpstr>
      <vt:lpstr>Next Steps</vt:lpstr>
      <vt:lpstr>Teleconference Schedule Discussion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186</cp:revision>
  <cp:lastPrinted>2000-03-07T00:55:37Z</cp:lastPrinted>
  <dcterms:created xsi:type="dcterms:W3CDTF">2016-01-17T22:48:36Z</dcterms:created>
  <dcterms:modified xsi:type="dcterms:W3CDTF">2021-10-08T15:30:18Z</dcterms:modified>
  <cp:category/>
</cp:coreProperties>
</file>