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7"/>
  </p:notesMasterIdLst>
  <p:sldIdLst>
    <p:sldId id="287" r:id="rId2"/>
    <p:sldId id="294" r:id="rId3"/>
    <p:sldId id="289" r:id="rId4"/>
    <p:sldId id="293" r:id="rId5"/>
    <p:sldId id="295" r:id="rId6"/>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4646" autoAdjust="0"/>
  </p:normalViewPr>
  <p:slideViewPr>
    <p:cSldViewPr>
      <p:cViewPr varScale="1">
        <p:scale>
          <a:sx n="118" d="100"/>
          <a:sy n="118" d="100"/>
        </p:scale>
        <p:origin x="1742" y="8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DBB2675E-2543-480B-9341-14DF21D2A9E4}"/>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D8441A4B-C8F1-421B-BFD4-7C4535D1B56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964572D5-EAF6-480C-A47F-7F185CD9FC7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A09F5A63-9ACA-441F-8797-737BAFA22727}"/>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5CCB7DB9-1F33-40AB-8B30-6AD99F06122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DF5EB4C-758B-40DF-861B-72DE761D8D92}"/>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B8CC2DE0-C2CA-4CD4-A8D1-62048B8A649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C2A8C07D-8F30-41BE-8373-3275BDD4AE62}"/>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9B4854D6-B5D7-43AF-86C0-166CE15C555B}"/>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51885309-2C31-4A38-A5F4-B970CDB66FD5}"/>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E21D6726-4968-4DDF-B276-2B91C2ED46EC}"/>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F33BEF00-42D9-4225-9656-74514336F233}"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78CFD82E-96FC-4978-91FA-B528F1711260}"/>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8988423A-ACF6-41FA-A7AE-41302CDBC11A}"/>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63FBAD52-009D-4E02-85CE-B25777F16115}"/>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370FC7-7DE4-4BAF-9641-5A93EC51769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443F1407-FCE1-4ACD-93DB-9FC2DBCCE19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D19F68A-143A-4BC6-A76F-0CC825C81D53}"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3D307FAF-885D-4A93-ABA0-A4FB8F135E0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9912359E-9FAC-4CC6-A470-1F9161D91EBB}"/>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1AFB73-C54B-4141-A5D8-889609458DC2}"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7C9F74CF-5586-45AE-8778-70EFC00C6B0D}"/>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F3902F45-C35A-42F6-B3B8-8D3C506BCEF8}"/>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4BA97CBF-D27F-45D7-97AE-0EBE097928A4}"/>
              </a:ext>
            </a:extLst>
          </p:cNvPr>
          <p:cNvSpPr>
            <a:spLocks noGrp="1" noChangeArrowheads="1"/>
          </p:cNvSpPr>
          <p:nvPr>
            <p:ph type="sldNum" idx="10"/>
          </p:nvPr>
        </p:nvSpPr>
        <p:spPr>
          <a:ln/>
        </p:spPr>
        <p:txBody>
          <a:bodyPr/>
          <a:lstStyle>
            <a:lvl1pPr>
              <a:defRPr/>
            </a:lvl1pPr>
          </a:lstStyle>
          <a:p>
            <a:pPr>
              <a:defRPr/>
            </a:pPr>
            <a:r>
              <a:rPr lang="en-US" altLang="en-US"/>
              <a:t>Slide </a:t>
            </a:r>
            <a:fld id="{50C83FAC-7061-47E3-8B34-546EA1F1313E}" type="slidenum">
              <a:rPr lang="en-US" altLang="en-US" smtClean="0"/>
              <a:pPr>
                <a:defRPr/>
              </a:pPr>
              <a:t>‹#›</a:t>
            </a:fld>
            <a:endParaRPr lang="en-US" altLang="en-US"/>
          </a:p>
        </p:txBody>
      </p:sp>
    </p:spTree>
    <p:extLst>
      <p:ext uri="{BB962C8B-B14F-4D97-AF65-F5344CB8AC3E}">
        <p14:creationId xmlns:p14="http://schemas.microsoft.com/office/powerpoint/2010/main" val="445789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E304BE4-42A7-4314-86FF-4E6FFB788120}"/>
              </a:ext>
            </a:extLst>
          </p:cNvPr>
          <p:cNvSpPr>
            <a:spLocks noGrp="1" noChangeArrowheads="1"/>
          </p:cNvSpPr>
          <p:nvPr>
            <p:ph type="sldNum" idx="10"/>
          </p:nvPr>
        </p:nvSpPr>
        <p:spPr>
          <a:ln/>
        </p:spPr>
        <p:txBody>
          <a:bodyPr/>
          <a:lstStyle>
            <a:lvl1pPr>
              <a:defRPr/>
            </a:lvl1pPr>
          </a:lstStyle>
          <a:p>
            <a:pPr>
              <a:defRPr/>
            </a:pPr>
            <a:r>
              <a:rPr lang="en-US" altLang="en-US"/>
              <a:t>Slide </a:t>
            </a:r>
            <a:fld id="{D9D1A179-F821-4A8D-A04A-165EC1E138A3}" type="slidenum">
              <a:rPr lang="en-US" altLang="en-US" smtClean="0"/>
              <a:pPr>
                <a:defRPr/>
              </a:pPr>
              <a:t>‹#›</a:t>
            </a:fld>
            <a:endParaRPr lang="en-US" altLang="en-US"/>
          </a:p>
        </p:txBody>
      </p:sp>
    </p:spTree>
    <p:extLst>
      <p:ext uri="{BB962C8B-B14F-4D97-AF65-F5344CB8AC3E}">
        <p14:creationId xmlns:p14="http://schemas.microsoft.com/office/powerpoint/2010/main" val="3642578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D30657B6-4C92-4205-A34F-41E5965BB2D9}"/>
              </a:ext>
            </a:extLst>
          </p:cNvPr>
          <p:cNvSpPr>
            <a:spLocks noGrp="1" noChangeArrowheads="1"/>
          </p:cNvSpPr>
          <p:nvPr>
            <p:ph type="sldNum" idx="10"/>
          </p:nvPr>
        </p:nvSpPr>
        <p:spPr>
          <a:ln/>
        </p:spPr>
        <p:txBody>
          <a:bodyPr/>
          <a:lstStyle>
            <a:lvl1pPr>
              <a:defRPr/>
            </a:lvl1pPr>
          </a:lstStyle>
          <a:p>
            <a:pPr>
              <a:defRPr/>
            </a:pPr>
            <a:r>
              <a:rPr lang="en-US" altLang="en-US"/>
              <a:t>Slide </a:t>
            </a:r>
            <a:fld id="{A2F296E4-C80C-4616-AB4D-1E9490E26D1E}" type="slidenum">
              <a:rPr lang="en-US" altLang="en-US" smtClean="0"/>
              <a:pPr>
                <a:defRPr/>
              </a:pPr>
              <a:t>‹#›</a:t>
            </a:fld>
            <a:endParaRPr lang="en-US" altLang="en-US"/>
          </a:p>
        </p:txBody>
      </p:sp>
    </p:spTree>
    <p:extLst>
      <p:ext uri="{BB962C8B-B14F-4D97-AF65-F5344CB8AC3E}">
        <p14:creationId xmlns:p14="http://schemas.microsoft.com/office/powerpoint/2010/main" val="2879538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46013A4-8FE8-4229-B7BC-2E688C5D7D61}"/>
              </a:ext>
            </a:extLst>
          </p:cNvPr>
          <p:cNvSpPr>
            <a:spLocks noGrp="1" noChangeArrowheads="1"/>
          </p:cNvSpPr>
          <p:nvPr>
            <p:ph type="sldNum" idx="10"/>
          </p:nvPr>
        </p:nvSpPr>
        <p:spPr>
          <a:ln/>
        </p:spPr>
        <p:txBody>
          <a:bodyPr/>
          <a:lstStyle>
            <a:lvl1pPr>
              <a:defRPr/>
            </a:lvl1pPr>
          </a:lstStyle>
          <a:p>
            <a:pPr>
              <a:defRPr/>
            </a:pPr>
            <a:r>
              <a:rPr lang="en-US" altLang="en-US"/>
              <a:t>Slide </a:t>
            </a:r>
            <a:fld id="{F187470B-50EF-4A48-B024-330BF2280833}" type="slidenum">
              <a:rPr lang="en-US" altLang="en-US" smtClean="0"/>
              <a:pPr>
                <a:defRPr/>
              </a:pPr>
              <a:t>‹#›</a:t>
            </a:fld>
            <a:endParaRPr lang="en-US" altLang="en-US"/>
          </a:p>
        </p:txBody>
      </p:sp>
    </p:spTree>
    <p:extLst>
      <p:ext uri="{BB962C8B-B14F-4D97-AF65-F5344CB8AC3E}">
        <p14:creationId xmlns:p14="http://schemas.microsoft.com/office/powerpoint/2010/main" val="420325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385868EA-6B24-4679-8575-B1EC0BDE143E}"/>
              </a:ext>
            </a:extLst>
          </p:cNvPr>
          <p:cNvSpPr>
            <a:spLocks noGrp="1" noChangeArrowheads="1"/>
          </p:cNvSpPr>
          <p:nvPr>
            <p:ph type="sldNum" idx="10"/>
          </p:nvPr>
        </p:nvSpPr>
        <p:spPr>
          <a:ln/>
        </p:spPr>
        <p:txBody>
          <a:bodyPr/>
          <a:lstStyle>
            <a:lvl1pPr>
              <a:defRPr/>
            </a:lvl1pPr>
          </a:lstStyle>
          <a:p>
            <a:pPr>
              <a:defRPr/>
            </a:pPr>
            <a:r>
              <a:rPr lang="en-US" altLang="en-US"/>
              <a:t>Slide </a:t>
            </a:r>
            <a:fld id="{A4F93A1E-0EC3-45BF-AB9B-BEB974D014DF}" type="slidenum">
              <a:rPr lang="en-US" altLang="en-US" smtClean="0"/>
              <a:pPr>
                <a:defRPr/>
              </a:pPr>
              <a:t>‹#›</a:t>
            </a:fld>
            <a:endParaRPr lang="en-US" altLang="en-US"/>
          </a:p>
        </p:txBody>
      </p:sp>
    </p:spTree>
    <p:extLst>
      <p:ext uri="{BB962C8B-B14F-4D97-AF65-F5344CB8AC3E}">
        <p14:creationId xmlns:p14="http://schemas.microsoft.com/office/powerpoint/2010/main" val="114464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1BF61E6B-9EC9-441F-9987-FFA0CCDD413A}"/>
              </a:ext>
            </a:extLst>
          </p:cNvPr>
          <p:cNvSpPr>
            <a:spLocks noGrp="1" noChangeArrowheads="1"/>
          </p:cNvSpPr>
          <p:nvPr>
            <p:ph type="sldNum" idx="10"/>
          </p:nvPr>
        </p:nvSpPr>
        <p:spPr>
          <a:ln/>
        </p:spPr>
        <p:txBody>
          <a:bodyPr/>
          <a:lstStyle>
            <a:lvl1pPr>
              <a:defRPr/>
            </a:lvl1pPr>
          </a:lstStyle>
          <a:p>
            <a:pPr>
              <a:defRPr/>
            </a:pPr>
            <a:r>
              <a:rPr lang="en-US" altLang="en-US"/>
              <a:t>Slide </a:t>
            </a:r>
            <a:fld id="{3E6F861A-ECE9-40DC-8824-99AB8188EE7A}" type="slidenum">
              <a:rPr lang="en-US" altLang="en-US" smtClean="0"/>
              <a:pPr>
                <a:defRPr/>
              </a:pPr>
              <a:t>‹#›</a:t>
            </a:fld>
            <a:endParaRPr lang="en-US" altLang="en-US"/>
          </a:p>
        </p:txBody>
      </p:sp>
    </p:spTree>
    <p:extLst>
      <p:ext uri="{BB962C8B-B14F-4D97-AF65-F5344CB8AC3E}">
        <p14:creationId xmlns:p14="http://schemas.microsoft.com/office/powerpoint/2010/main" val="3262904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24DD9AAD-0056-4686-B95A-C7969BC1627B}"/>
              </a:ext>
            </a:extLst>
          </p:cNvPr>
          <p:cNvSpPr>
            <a:spLocks noGrp="1" noChangeArrowheads="1"/>
          </p:cNvSpPr>
          <p:nvPr>
            <p:ph type="sldNum" idx="10"/>
          </p:nvPr>
        </p:nvSpPr>
        <p:spPr>
          <a:ln/>
        </p:spPr>
        <p:txBody>
          <a:bodyPr/>
          <a:lstStyle>
            <a:lvl1pPr>
              <a:defRPr/>
            </a:lvl1pPr>
          </a:lstStyle>
          <a:p>
            <a:pPr>
              <a:defRPr/>
            </a:pPr>
            <a:r>
              <a:rPr lang="en-US" altLang="en-US"/>
              <a:t>Slide </a:t>
            </a:r>
            <a:fld id="{667EDA30-9F71-4BC3-81D1-F1FAB6E38F0B}" type="slidenum">
              <a:rPr lang="en-US" altLang="en-US" smtClean="0"/>
              <a:pPr>
                <a:defRPr/>
              </a:pPr>
              <a:t>‹#›</a:t>
            </a:fld>
            <a:endParaRPr lang="en-US" altLang="en-US"/>
          </a:p>
        </p:txBody>
      </p:sp>
    </p:spTree>
    <p:extLst>
      <p:ext uri="{BB962C8B-B14F-4D97-AF65-F5344CB8AC3E}">
        <p14:creationId xmlns:p14="http://schemas.microsoft.com/office/powerpoint/2010/main" val="84642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B52FA981-EC35-44EF-AF17-588288BFE7D3}"/>
              </a:ext>
            </a:extLst>
          </p:cNvPr>
          <p:cNvSpPr>
            <a:spLocks noGrp="1" noChangeArrowheads="1"/>
          </p:cNvSpPr>
          <p:nvPr>
            <p:ph type="sldNum" idx="10"/>
          </p:nvPr>
        </p:nvSpPr>
        <p:spPr>
          <a:ln/>
        </p:spPr>
        <p:txBody>
          <a:bodyPr/>
          <a:lstStyle>
            <a:lvl1pPr>
              <a:defRPr/>
            </a:lvl1pPr>
          </a:lstStyle>
          <a:p>
            <a:pPr>
              <a:defRPr/>
            </a:pPr>
            <a:r>
              <a:rPr lang="en-US" altLang="en-US"/>
              <a:t>Slide </a:t>
            </a:r>
            <a:fld id="{19C68974-EEA2-4D2F-A1A8-D72DCE18A17D}" type="slidenum">
              <a:rPr lang="en-US" altLang="en-US" smtClean="0"/>
              <a:pPr>
                <a:defRPr/>
              </a:pPr>
              <a:t>‹#›</a:t>
            </a:fld>
            <a:endParaRPr lang="en-US" altLang="en-US"/>
          </a:p>
        </p:txBody>
      </p:sp>
    </p:spTree>
    <p:extLst>
      <p:ext uri="{BB962C8B-B14F-4D97-AF65-F5344CB8AC3E}">
        <p14:creationId xmlns:p14="http://schemas.microsoft.com/office/powerpoint/2010/main" val="278849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C00876E-350D-4D03-93EB-648C7A335E8A}"/>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B223389C-7FC9-4CDC-9216-560B2E2AA30A}" type="slidenum">
              <a:rPr lang="en-US" altLang="en-US" smtClean="0"/>
              <a:pPr>
                <a:defRPr/>
              </a:pPr>
              <a:t>‹#›</a:t>
            </a:fld>
            <a:endParaRPr lang="en-US" altLang="en-US"/>
          </a:p>
        </p:txBody>
      </p:sp>
    </p:spTree>
    <p:extLst>
      <p:ext uri="{BB962C8B-B14F-4D97-AF65-F5344CB8AC3E}">
        <p14:creationId xmlns:p14="http://schemas.microsoft.com/office/powerpoint/2010/main" val="1654630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2EA9C053-BCCF-4245-BD7E-160D55CFD636}"/>
              </a:ext>
            </a:extLst>
          </p:cNvPr>
          <p:cNvSpPr>
            <a:spLocks noGrp="1" noChangeArrowheads="1"/>
          </p:cNvSpPr>
          <p:nvPr>
            <p:ph type="sldNum" idx="10"/>
          </p:nvPr>
        </p:nvSpPr>
        <p:spPr>
          <a:ln/>
        </p:spPr>
        <p:txBody>
          <a:bodyPr/>
          <a:lstStyle>
            <a:lvl1pPr>
              <a:defRPr/>
            </a:lvl1pPr>
          </a:lstStyle>
          <a:p>
            <a:pPr>
              <a:defRPr/>
            </a:pPr>
            <a:r>
              <a:rPr lang="en-US" altLang="en-US"/>
              <a:t>Slide </a:t>
            </a:r>
            <a:fld id="{44E57BA6-73D9-46BC-9601-C5871ADE566B}" type="slidenum">
              <a:rPr lang="en-US" altLang="en-US" smtClean="0"/>
              <a:pPr>
                <a:defRPr/>
              </a:pPr>
              <a:t>‹#›</a:t>
            </a:fld>
            <a:endParaRPr lang="en-US" altLang="en-US"/>
          </a:p>
        </p:txBody>
      </p:sp>
    </p:spTree>
    <p:extLst>
      <p:ext uri="{BB962C8B-B14F-4D97-AF65-F5344CB8AC3E}">
        <p14:creationId xmlns:p14="http://schemas.microsoft.com/office/powerpoint/2010/main" val="1202563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52B0C1B-AA54-481B-B49F-81D333E3C5F8}"/>
              </a:ext>
            </a:extLst>
          </p:cNvPr>
          <p:cNvSpPr>
            <a:spLocks noGrp="1" noChangeArrowheads="1"/>
          </p:cNvSpPr>
          <p:nvPr>
            <p:ph type="sldNum" idx="10"/>
          </p:nvPr>
        </p:nvSpPr>
        <p:spPr>
          <a:ln/>
        </p:spPr>
        <p:txBody>
          <a:bodyPr/>
          <a:lstStyle>
            <a:lvl1pPr>
              <a:defRPr/>
            </a:lvl1pPr>
          </a:lstStyle>
          <a:p>
            <a:pPr>
              <a:defRPr/>
            </a:pPr>
            <a:r>
              <a:rPr lang="en-US" altLang="en-US"/>
              <a:t>Slide </a:t>
            </a:r>
            <a:fld id="{B9204739-805A-439F-9ECC-6C617845C270}" type="slidenum">
              <a:rPr lang="en-US" altLang="en-US" smtClean="0"/>
              <a:pPr>
                <a:defRPr/>
              </a:pPr>
              <a:t>‹#›</a:t>
            </a:fld>
            <a:endParaRPr lang="en-US" altLang="en-US"/>
          </a:p>
        </p:txBody>
      </p:sp>
    </p:spTree>
    <p:extLst>
      <p:ext uri="{BB962C8B-B14F-4D97-AF65-F5344CB8AC3E}">
        <p14:creationId xmlns:p14="http://schemas.microsoft.com/office/powerpoint/2010/main" val="1387717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C8DA5A66-34FF-4562-9C40-77151CB71738}"/>
              </a:ext>
            </a:extLst>
          </p:cNvPr>
          <p:cNvSpPr>
            <a:spLocks noChangeArrowheads="1"/>
          </p:cNvSpPr>
          <p:nvPr/>
        </p:nvSpPr>
        <p:spPr bwMode="auto">
          <a:xfrm>
            <a:off x="4572000" y="412750"/>
            <a:ext cx="3962400" cy="184150"/>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15-21-0523-00-wng0</a:t>
            </a:r>
          </a:p>
        </p:txBody>
      </p:sp>
      <p:sp>
        <p:nvSpPr>
          <p:cNvPr id="1027" name="Line 2">
            <a:extLst>
              <a:ext uri="{FF2B5EF4-FFF2-40B4-BE49-F238E27FC236}">
                <a16:creationId xmlns:a16="http://schemas.microsoft.com/office/drawing/2014/main" id="{37B57FA5-7DF9-478B-9C04-AB7D27B2644F}"/>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3DA4FAC4-8155-4755-8A13-20F6E498B844}"/>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A97FC7B-2796-41F5-A58D-B09B750BC005}"/>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September 2021</a:t>
            </a:r>
          </a:p>
        </p:txBody>
      </p:sp>
      <p:sp>
        <p:nvSpPr>
          <p:cNvPr id="1030" name="Text Box 6">
            <a:extLst>
              <a:ext uri="{FF2B5EF4-FFF2-40B4-BE49-F238E27FC236}">
                <a16:creationId xmlns:a16="http://schemas.microsoft.com/office/drawing/2014/main" id="{43BBA0B5-7231-4E45-ADB5-AC975CA065C9}"/>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86097410-5DD0-42D7-A951-0CB8F6979812}"/>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743471BB-D862-400C-837E-123085CF6583}"/>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2D29DD0D-33E2-49A5-AB32-8E2A57CA604B}"/>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28FAE075-7E69-4343-85A3-53F09785CD80}"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43" r:id="rId7"/>
    <p:sldLayoutId id="2147483739" r:id="rId8"/>
    <p:sldLayoutId id="2147483740" r:id="rId9"/>
    <p:sldLayoutId id="2147483741" r:id="rId10"/>
    <p:sldLayoutId id="2147483742"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1/15-21-0473-00-wng0-invitation-to-synthetic-aperture-standards-committee.pptx" TargetMode="External"/><Relationship Id="rId2" Type="http://schemas.openxmlformats.org/officeDocument/2006/relationships/hyperlink" Target="https://mentor.ieee.org/802.15/dcn/21/15-21-0461-00-wng0-the-psdo-process.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32AE682-7C1B-4FFC-962A-3B25DB70C035}"/>
              </a:ext>
            </a:extLst>
          </p:cNvPr>
          <p:cNvSpPr>
            <a:spLocks noChangeArrowheads="1"/>
          </p:cNvSpPr>
          <p:nvPr/>
        </p:nvSpPr>
        <p:spPr bwMode="auto">
          <a:xfrm>
            <a:off x="323528" y="762000"/>
            <a:ext cx="8568952"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8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Wireless Next Generation September Closing Report</a:t>
            </a: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13 September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ben.rolfe</a:t>
            </a:r>
            <a:r>
              <a:rPr lang="en-US" altLang="en-US" sz="1600" dirty="0">
                <a:latin typeface="Times New Roman" panose="02020603050405020304" pitchFamily="18" charset="0"/>
              </a:rPr>
              <a:t>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Wireless Next Generation Standing Committee</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Closing report </a:t>
            </a:r>
            <a:r>
              <a:rPr lang="en-US" altLang="en-US" sz="1600" u="sng" dirty="0">
                <a:latin typeface="Times New Roman" panose="02020603050405020304" pitchFamily="18" charset="0"/>
              </a:rPr>
              <a:t>and meeting minutes </a:t>
            </a:r>
            <a:r>
              <a:rPr lang="en-US" altLang="en-US" sz="1600" dirty="0">
                <a:latin typeface="Times New Roman" panose="02020603050405020304" pitchFamily="18" charset="0"/>
              </a:rPr>
              <a:t>for the September WNG meeting</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Continue the illusion of organization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E30072B-69E3-4040-BB84-6C8397A65041}"/>
              </a:ext>
            </a:extLst>
          </p:cNvPr>
          <p:cNvSpPr>
            <a:spLocks noGrp="1"/>
          </p:cNvSpPr>
          <p:nvPr>
            <p:ph type="sldNum" idx="10"/>
          </p:nvPr>
        </p:nvSpPr>
        <p:spPr/>
        <p:txBody>
          <a:bodyPr/>
          <a:lstStyle/>
          <a:p>
            <a:pPr>
              <a:defRPr/>
            </a:pPr>
            <a:r>
              <a:rPr lang="en-US" altLang="en-US"/>
              <a:t>Slid</a:t>
            </a:r>
            <a:fld id="{B223389C-7FC9-4CDC-9216-560B2E2AA30A}" type="slidenum">
              <a:rPr lang="en-US" altLang="en-US" smtClean="0"/>
              <a:pPr>
                <a:defRPr/>
              </a:pPr>
              <a:t>2</a:t>
            </a:fld>
            <a:endParaRPr lang="en-US" altLang="en-US"/>
          </a:p>
        </p:txBody>
      </p:sp>
      <p:pic>
        <p:nvPicPr>
          <p:cNvPr id="3" name="Picture 4">
            <a:extLst>
              <a:ext uri="{FF2B5EF4-FFF2-40B4-BE49-F238E27FC236}">
                <a16:creationId xmlns:a16="http://schemas.microsoft.com/office/drawing/2014/main" id="{3429626F-69F1-444A-8227-790AB7D5D29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4331594" y="-1227138"/>
            <a:ext cx="839787" cy="554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A5487A7-AFD3-477B-98C7-8F904D723B77}"/>
              </a:ext>
            </a:extLst>
          </p:cNvPr>
          <p:cNvSpPr/>
          <p:nvPr/>
        </p:nvSpPr>
        <p:spPr bwMode="auto">
          <a:xfrm>
            <a:off x="1979712" y="2276872"/>
            <a:ext cx="5544616" cy="2520280"/>
          </a:xfrm>
          <a:prstGeom prst="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2800" b="0" i="0" u="none" strike="noStrike" cap="none" normalizeH="0" baseline="0" dirty="0">
                <a:ln>
                  <a:noFill/>
                </a:ln>
                <a:solidFill>
                  <a:schemeClr val="bg1"/>
                </a:solidFill>
                <a:effectLst/>
                <a:latin typeface="Lucida Console" panose="020B0609040504020204" pitchFamily="49" charset="0"/>
                <a:ea typeface="ＭＳ Ｐゴシック" charset="0"/>
                <a:cs typeface="ＭＳ Ｐゴシック" charset="0"/>
              </a:rPr>
              <a:t>September 2021 Wireless Interim</a:t>
            </a:r>
          </a:p>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sz="2800" dirty="0">
                <a:latin typeface="Lucida Console" panose="020B0609040504020204" pitchFamily="49" charset="0"/>
                <a:ea typeface="ＭＳ Ｐゴシック" charset="0"/>
                <a:cs typeface="ＭＳ Ｐゴシック" charset="0"/>
              </a:rPr>
              <a:t>Virtual Session</a:t>
            </a:r>
          </a:p>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sz="2800" dirty="0">
                <a:latin typeface="Lucida Console" panose="020B0609040504020204" pitchFamily="49" charset="0"/>
                <a:ea typeface="ＭＳ Ｐゴシック" charset="0"/>
                <a:cs typeface="ＭＳ Ｐゴシック" charset="0"/>
              </a:rPr>
              <a:t>Wednesday Sept 15</a:t>
            </a:r>
            <a:r>
              <a:rPr lang="en-US" sz="2800" baseline="30000" dirty="0">
                <a:latin typeface="Lucida Console" panose="020B0609040504020204" pitchFamily="49" charset="0"/>
                <a:ea typeface="ＭＳ Ｐゴシック" charset="0"/>
                <a:cs typeface="ＭＳ Ｐゴシック" charset="0"/>
              </a:rPr>
              <a:t>th</a:t>
            </a:r>
            <a:r>
              <a:rPr lang="en-US" sz="2800" dirty="0">
                <a:latin typeface="Lucida Console" panose="020B0609040504020204" pitchFamily="49" charset="0"/>
                <a:ea typeface="ＭＳ Ｐゴシック" charset="0"/>
                <a:cs typeface="ＭＳ Ｐゴシック" charset="0"/>
              </a:rPr>
              <a:t> 2021 11:00 ET</a:t>
            </a:r>
          </a:p>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242880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62E815-511C-4C20-9618-D06793E51411}"/>
              </a:ext>
            </a:extLst>
          </p:cNvPr>
          <p:cNvSpPr>
            <a:spLocks noGrp="1"/>
          </p:cNvSpPr>
          <p:nvPr>
            <p:ph idx="1"/>
          </p:nvPr>
        </p:nvSpPr>
        <p:spPr>
          <a:xfrm>
            <a:off x="611188" y="765175"/>
            <a:ext cx="7153275" cy="5789613"/>
          </a:xfrm>
        </p:spPr>
        <p:txBody>
          <a:bodyPr>
            <a:normAutofit/>
          </a:bodyPr>
          <a:lstStyle/>
          <a:p>
            <a:pPr marL="0" indent="0" algn="ctr">
              <a:defRPr/>
            </a:pPr>
            <a:r>
              <a:rPr lang="en-US" b="1" dirty="0"/>
              <a:t>Agenda Sept 15 2021</a:t>
            </a:r>
          </a:p>
          <a:p>
            <a:pPr marL="0" indent="0" algn="ctr">
              <a:defRPr/>
            </a:pPr>
            <a:endParaRPr lang="en-US" dirty="0"/>
          </a:p>
          <a:p>
            <a:pPr marL="514350" indent="-514350">
              <a:buFont typeface="+mj-lt"/>
              <a:buAutoNum type="arabicPeriod"/>
              <a:defRPr/>
            </a:pPr>
            <a:r>
              <a:rPr lang="en-US" sz="2800" dirty="0"/>
              <a:t>Opening and Meeting Reminders</a:t>
            </a:r>
          </a:p>
          <a:p>
            <a:pPr marL="514350" indent="-514350">
              <a:buFont typeface="+mj-lt"/>
              <a:buAutoNum type="arabicPeriod"/>
              <a:defRPr/>
            </a:pPr>
            <a:r>
              <a:rPr lang="en-US" sz="2800" dirty="0"/>
              <a:t>Presentations</a:t>
            </a:r>
          </a:p>
          <a:p>
            <a:pPr marL="914400" lvl="1" indent="-514350">
              <a:buFont typeface="+mj-lt"/>
              <a:buAutoNum type="arabicPeriod"/>
              <a:defRPr/>
            </a:pPr>
            <a:r>
              <a:rPr lang="en-US" sz="2400" dirty="0"/>
              <a:t>The PSDO Process (Yee)</a:t>
            </a:r>
          </a:p>
          <a:p>
            <a:pPr marL="914400" lvl="1" indent="-514350">
              <a:buFont typeface="+mj-lt"/>
              <a:buAutoNum type="arabicPeriod"/>
              <a:defRPr/>
            </a:pPr>
            <a:r>
              <a:rPr lang="en-US" sz="2400" dirty="0"/>
              <a:t>Virtual meeting time slotting (Kinney)</a:t>
            </a:r>
          </a:p>
          <a:p>
            <a:pPr marL="914400" lvl="1" indent="-514350">
              <a:buFont typeface="+mj-lt"/>
              <a:buAutoNum type="arabicPeriod"/>
              <a:defRPr/>
            </a:pPr>
            <a:r>
              <a:rPr lang="en-US" sz="2400" dirty="0"/>
              <a:t>Synthetic Aperture Standards (</a:t>
            </a:r>
            <a:r>
              <a:rPr lang="en-US" sz="2400" dirty="0" err="1"/>
              <a:t>Vouras</a:t>
            </a:r>
            <a:r>
              <a:rPr lang="en-US" sz="2400" dirty="0"/>
              <a:t>)</a:t>
            </a:r>
          </a:p>
          <a:p>
            <a:pPr marL="514350" indent="-514350">
              <a:buFont typeface="+mj-lt"/>
              <a:buAutoNum type="arabicPeriod"/>
              <a:defRPr/>
            </a:pPr>
            <a:r>
              <a:rPr lang="en-US" sz="2800" dirty="0"/>
              <a:t>Any other business</a:t>
            </a:r>
          </a:p>
          <a:p>
            <a:pPr marL="514350" indent="-514350">
              <a:buFont typeface="+mj-lt"/>
              <a:buAutoNum type="arabicPeriod"/>
              <a:defRPr/>
            </a:pPr>
            <a:r>
              <a:rPr lang="en-US" sz="2800" dirty="0"/>
              <a:t>Adjourn</a:t>
            </a:r>
          </a:p>
          <a:p>
            <a:pPr marL="514350" indent="-514350">
              <a:buFont typeface="+mj-lt"/>
              <a:buAutoNum type="arabicPeriod"/>
              <a:defRPr/>
            </a:pPr>
            <a:endParaRPr lang="en-US" dirty="0"/>
          </a:p>
          <a:p>
            <a:pPr marL="914400" lvl="1" indent="-514350">
              <a:buFont typeface="+mj-lt"/>
              <a:buAutoNum type="arabicPeriod"/>
              <a:defRPr/>
            </a:pPr>
            <a:endParaRPr lang="en-US" dirty="0"/>
          </a:p>
          <a:p>
            <a:pPr marL="914400" lvl="1" indent="-514350">
              <a:buFont typeface="+mj-lt"/>
              <a:buAutoNum type="arabicPeriod"/>
              <a:defRPr/>
            </a:pPr>
            <a:endParaRPr lang="en-US" dirty="0"/>
          </a:p>
        </p:txBody>
      </p:sp>
      <p:sp>
        <p:nvSpPr>
          <p:cNvPr id="7171" name="Slide Number Placeholder 3">
            <a:extLst>
              <a:ext uri="{FF2B5EF4-FFF2-40B4-BE49-F238E27FC236}">
                <a16:creationId xmlns:a16="http://schemas.microsoft.com/office/drawing/2014/main" id="{912F2507-FF66-46D2-958C-409346330F58}"/>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BF741CE6-E1D1-414E-BA5D-AE210D83D8FD}" type="slidenum">
              <a:rPr lang="en-US" altLang="en-US" smtClean="0">
                <a:solidFill>
                  <a:schemeClr val="tx1"/>
                </a:solidFill>
              </a:rPr>
              <a:pPr/>
              <a:t>3</a:t>
            </a:fld>
            <a:endParaRPr lang="en-US" altLang="en-US">
              <a:solidFill>
                <a:schemeClr val="tx1"/>
              </a:solidFill>
            </a:endParaRPr>
          </a:p>
        </p:txBody>
      </p:sp>
      <p:pic>
        <p:nvPicPr>
          <p:cNvPr id="7172" name="Picture 4">
            <a:extLst>
              <a:ext uri="{FF2B5EF4-FFF2-40B4-BE49-F238E27FC236}">
                <a16:creationId xmlns:a16="http://schemas.microsoft.com/office/drawing/2014/main" id="{99A76B1B-0395-4D1B-8A43-4EC98E1DDEC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64463" y="765175"/>
            <a:ext cx="839787" cy="554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6E826-D8CF-4E67-95C7-CF03D66C8399}"/>
              </a:ext>
            </a:extLst>
          </p:cNvPr>
          <p:cNvSpPr>
            <a:spLocks noGrp="1"/>
          </p:cNvSpPr>
          <p:nvPr>
            <p:ph type="title"/>
          </p:nvPr>
        </p:nvSpPr>
        <p:spPr/>
        <p:txBody>
          <a:bodyPr/>
          <a:lstStyle/>
          <a:p>
            <a:r>
              <a:rPr lang="en-US" dirty="0"/>
              <a:t>Documents Presented</a:t>
            </a:r>
          </a:p>
        </p:txBody>
      </p:sp>
      <p:sp>
        <p:nvSpPr>
          <p:cNvPr id="3" name="Content Placeholder 2">
            <a:extLst>
              <a:ext uri="{FF2B5EF4-FFF2-40B4-BE49-F238E27FC236}">
                <a16:creationId xmlns:a16="http://schemas.microsoft.com/office/drawing/2014/main" id="{2FC8F5AB-F26E-4B44-BD40-B52F18C600AE}"/>
              </a:ext>
            </a:extLst>
          </p:cNvPr>
          <p:cNvSpPr>
            <a:spLocks noGrp="1"/>
          </p:cNvSpPr>
          <p:nvPr>
            <p:ph idx="1"/>
          </p:nvPr>
        </p:nvSpPr>
        <p:spPr>
          <a:xfrm>
            <a:off x="609600" y="1371601"/>
            <a:ext cx="7764463" cy="3857600"/>
          </a:xfrm>
        </p:spPr>
        <p:txBody>
          <a:bodyPr>
            <a:normAutofit fontScale="92500" lnSpcReduction="20000"/>
          </a:bodyPr>
          <a:lstStyle/>
          <a:p>
            <a:br>
              <a:rPr lang="en-US" dirty="0"/>
            </a:br>
            <a:r>
              <a:rPr lang="en-US" dirty="0"/>
              <a:t>PSDO Process: </a:t>
            </a:r>
            <a:r>
              <a:rPr lang="en-US" dirty="0">
                <a:hlinkClick r:id="rId2"/>
              </a:rPr>
              <a:t>https://mentor.ieee.org/802.15/dcn/21/15-21-0461-00-wng0-the-psdo-process.pptx</a:t>
            </a:r>
            <a:r>
              <a:rPr lang="en-US" dirty="0"/>
              <a:t>. </a:t>
            </a:r>
          </a:p>
          <a:p>
            <a:pPr marL="400050" lvl="1" indent="0">
              <a:defRPr/>
            </a:pPr>
            <a:endParaRPr lang="en-US" sz="3200" dirty="0"/>
          </a:p>
          <a:p>
            <a:pPr marL="400050" lvl="1" indent="0">
              <a:defRPr/>
            </a:pPr>
            <a:r>
              <a:rPr lang="en-US" sz="3200" dirty="0"/>
              <a:t>Synthetic Aperture Standards:</a:t>
            </a:r>
          </a:p>
          <a:p>
            <a:pPr marL="400050" lvl="1" indent="0">
              <a:defRPr/>
            </a:pPr>
            <a:r>
              <a:rPr lang="en-US" sz="3200" dirty="0">
                <a:hlinkClick r:id="rId3"/>
              </a:rPr>
              <a:t>https://mentor.ieee.org/802.15/dcn/21/15-21-0473-00-wng0-invitation-to-synthetic-aperture-standards-committee.pptx</a:t>
            </a:r>
            <a:endParaRPr lang="en-US" sz="3200" dirty="0"/>
          </a:p>
          <a:p>
            <a:pPr marL="400050" lvl="1" indent="0">
              <a:defRPr/>
            </a:pPr>
            <a:endParaRPr lang="en-US" sz="3200" dirty="0"/>
          </a:p>
          <a:p>
            <a:pPr marL="400050" lvl="1" indent="0">
              <a:defRPr/>
            </a:pPr>
            <a:endParaRPr lang="en-US" dirty="0"/>
          </a:p>
          <a:p>
            <a:endParaRPr lang="en-US" dirty="0"/>
          </a:p>
        </p:txBody>
      </p:sp>
      <p:sp>
        <p:nvSpPr>
          <p:cNvPr id="4" name="Slide Number Placeholder 3">
            <a:extLst>
              <a:ext uri="{FF2B5EF4-FFF2-40B4-BE49-F238E27FC236}">
                <a16:creationId xmlns:a16="http://schemas.microsoft.com/office/drawing/2014/main" id="{AECD7437-CBED-42EB-9F69-D31E6BF30A83}"/>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4</a:t>
            </a:fld>
            <a:endParaRPr lang="en-US" altLang="en-US"/>
          </a:p>
        </p:txBody>
      </p:sp>
    </p:spTree>
    <p:extLst>
      <p:ext uri="{BB962C8B-B14F-4D97-AF65-F5344CB8AC3E}">
        <p14:creationId xmlns:p14="http://schemas.microsoft.com/office/powerpoint/2010/main" val="3616380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EEBC4-0CC7-4619-8208-34404203B4FE}"/>
              </a:ext>
            </a:extLst>
          </p:cNvPr>
          <p:cNvSpPr>
            <a:spLocks noGrp="1"/>
          </p:cNvSpPr>
          <p:nvPr>
            <p:ph type="title"/>
          </p:nvPr>
        </p:nvSpPr>
        <p:spPr/>
        <p:txBody>
          <a:bodyPr/>
          <a:lstStyle/>
          <a:p>
            <a:r>
              <a:rPr lang="en-US" dirty="0"/>
              <a:t>Minutes</a:t>
            </a:r>
          </a:p>
        </p:txBody>
      </p:sp>
      <p:sp>
        <p:nvSpPr>
          <p:cNvPr id="3" name="Content Placeholder 2">
            <a:extLst>
              <a:ext uri="{FF2B5EF4-FFF2-40B4-BE49-F238E27FC236}">
                <a16:creationId xmlns:a16="http://schemas.microsoft.com/office/drawing/2014/main" id="{F5876AFA-ECA1-423F-890B-168302C21DBD}"/>
              </a:ext>
            </a:extLst>
          </p:cNvPr>
          <p:cNvSpPr>
            <a:spLocks noGrp="1"/>
          </p:cNvSpPr>
          <p:nvPr>
            <p:ph idx="1"/>
          </p:nvPr>
        </p:nvSpPr>
        <p:spPr>
          <a:xfrm>
            <a:off x="609600" y="1844824"/>
            <a:ext cx="7764463" cy="4395639"/>
          </a:xfrm>
        </p:spPr>
        <p:txBody>
          <a:bodyPr>
            <a:normAutofit fontScale="70000" lnSpcReduction="20000"/>
          </a:bodyPr>
          <a:lstStyle/>
          <a:p>
            <a:pPr marL="514350" indent="-514350">
              <a:buFont typeface="+mj-lt"/>
              <a:buAutoNum type="arabicPeriod"/>
            </a:pPr>
            <a:r>
              <a:rPr lang="en-US" dirty="0"/>
              <a:t>Meeting called to order at 11:02 ET</a:t>
            </a:r>
          </a:p>
          <a:p>
            <a:pPr marL="514350" indent="-514350">
              <a:buFont typeface="+mj-lt"/>
              <a:buAutoNum type="arabicPeriod"/>
            </a:pPr>
            <a:r>
              <a:rPr lang="en-US" dirty="0"/>
              <a:t>Agenda presented and approved by unanimous consent</a:t>
            </a:r>
          </a:p>
          <a:p>
            <a:pPr marL="514350" indent="-514350">
              <a:buFont typeface="+mj-lt"/>
              <a:buAutoNum type="arabicPeriod"/>
            </a:pPr>
            <a:r>
              <a:rPr lang="en-US" dirty="0"/>
              <a:t>Presentation on the PSDO process (Yee). Discussion follows.</a:t>
            </a:r>
          </a:p>
          <a:p>
            <a:pPr marL="514350" indent="-514350">
              <a:buFont typeface="+mj-lt"/>
              <a:buAutoNum type="arabicPeriod"/>
            </a:pPr>
            <a:r>
              <a:rPr lang="en-US" dirty="0"/>
              <a:t>Virtual meeting time slotting presented and discussed (Kinney).</a:t>
            </a:r>
          </a:p>
          <a:p>
            <a:pPr marL="514350" indent="-514350">
              <a:buFont typeface="+mj-lt"/>
              <a:buAutoNum type="arabicPeriod"/>
            </a:pPr>
            <a:r>
              <a:rPr lang="en-US" dirty="0"/>
              <a:t>Presentation on Synthetic Aperture measurement techniques and current standardization effort (</a:t>
            </a:r>
            <a:r>
              <a:rPr lang="en-US" dirty="0" err="1"/>
              <a:t>Vouras</a:t>
            </a:r>
            <a:r>
              <a:rPr lang="en-US" dirty="0"/>
              <a:t>). Discussion follows.</a:t>
            </a:r>
          </a:p>
          <a:p>
            <a:pPr marL="514350" indent="-514350">
              <a:buFont typeface="+mj-lt"/>
              <a:buAutoNum type="arabicPeriod"/>
            </a:pPr>
            <a:r>
              <a:rPr lang="en-US" dirty="0"/>
              <a:t>Any other business: none heard</a:t>
            </a:r>
          </a:p>
          <a:p>
            <a:pPr marL="514350" indent="-514350">
              <a:buFont typeface="+mj-lt"/>
              <a:buAutoNum type="arabicPeriod"/>
            </a:pPr>
            <a:r>
              <a:rPr lang="en-US" dirty="0"/>
              <a:t>Reminder: requests for WNG presentations.</a:t>
            </a:r>
          </a:p>
          <a:p>
            <a:pPr marL="514350" indent="-514350">
              <a:buFont typeface="+mj-lt"/>
              <a:buAutoNum type="arabicPeriod"/>
            </a:pPr>
            <a:r>
              <a:rPr lang="en-US" dirty="0"/>
              <a:t>Adjourned at 12:55 ET</a:t>
            </a:r>
          </a:p>
          <a:p>
            <a:pPr marL="514350" indent="-514350">
              <a:buFont typeface="+mj-lt"/>
              <a:buAutoNum type="arabicPeriod"/>
            </a:pPr>
            <a:endParaRPr lang="en-US" dirty="0"/>
          </a:p>
          <a:p>
            <a:pPr marL="514350" indent="-514350">
              <a:buFont typeface="+mj-lt"/>
              <a:buAutoNum type="arabicPeriod"/>
            </a:pPr>
            <a:endParaRPr lang="en-US" dirty="0"/>
          </a:p>
        </p:txBody>
      </p:sp>
      <p:sp>
        <p:nvSpPr>
          <p:cNvPr id="4" name="Slide Number Placeholder 3">
            <a:extLst>
              <a:ext uri="{FF2B5EF4-FFF2-40B4-BE49-F238E27FC236}">
                <a16:creationId xmlns:a16="http://schemas.microsoft.com/office/drawing/2014/main" id="{E97A5F16-CFE0-4DF2-868F-00E1C4C817EA}"/>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5</a:t>
            </a:fld>
            <a:endParaRPr lang="en-US" altLang="en-US"/>
          </a:p>
        </p:txBody>
      </p:sp>
    </p:spTree>
    <p:extLst>
      <p:ext uri="{BB962C8B-B14F-4D97-AF65-F5344CB8AC3E}">
        <p14:creationId xmlns:p14="http://schemas.microsoft.com/office/powerpoint/2010/main" val="20883967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8755</TotalTime>
  <Words>360</Words>
  <Application>Microsoft Office PowerPoint</Application>
  <PresentationFormat>On-screen Show (4:3)</PresentationFormat>
  <Paragraphs>48</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Lucida Console</vt:lpstr>
      <vt:lpstr>Times New Roman</vt:lpstr>
      <vt:lpstr>Office Theme</vt:lpstr>
      <vt:lpstr>PowerPoint Presentation</vt:lpstr>
      <vt:lpstr>PowerPoint Presentation</vt:lpstr>
      <vt:lpstr>PowerPoint Presentation</vt:lpstr>
      <vt:lpstr>Documents Presented</vt:lpstr>
      <vt:lpstr>Minutes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Phil Beecher</dc:creator>
  <cp:keywords/>
  <dc:description/>
  <cp:lastModifiedBy>Benjamin Rolfe</cp:lastModifiedBy>
  <cp:revision>72</cp:revision>
  <cp:lastPrinted>2000-03-07T00:55:37Z</cp:lastPrinted>
  <dcterms:created xsi:type="dcterms:W3CDTF">2016-01-17T22:48:36Z</dcterms:created>
  <dcterms:modified xsi:type="dcterms:W3CDTF">2021-09-22T13:53:22Z</dcterms:modified>
  <cp:category/>
</cp:coreProperties>
</file>