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7"/>
  </p:notesMasterIdLst>
  <p:sldIdLst>
    <p:sldId id="287" r:id="rId2"/>
    <p:sldId id="294" r:id="rId3"/>
    <p:sldId id="289" r:id="rId4"/>
    <p:sldId id="293" r:id="rId5"/>
    <p:sldId id="295" r:id="rId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46" autoAdjust="0"/>
  </p:normalViewPr>
  <p:slideViewPr>
    <p:cSldViewPr>
      <p:cViewPr varScale="1">
        <p:scale>
          <a:sx n="118" d="100"/>
          <a:sy n="118" d="100"/>
        </p:scale>
        <p:origin x="1742" y="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E304BE4-42A7-4314-86FF-4E6FFB788120}"/>
              </a:ext>
            </a:extLst>
          </p:cNvPr>
          <p:cNvSpPr>
            <a:spLocks noGrp="1" noChangeArrowheads="1"/>
          </p:cNvSpPr>
          <p:nvPr>
            <p:ph type="sldNum" idx="10"/>
          </p:nvPr>
        </p:nvSpPr>
        <p:spPr>
          <a:ln/>
        </p:spPr>
        <p:txBody>
          <a:bodyPr/>
          <a:lstStyle>
            <a:lvl1pPr>
              <a:defRPr/>
            </a:lvl1pPr>
          </a:lstStyle>
          <a:p>
            <a:pPr>
              <a:defRPr/>
            </a:pPr>
            <a:r>
              <a:rPr lang="en-US" altLang="en-US"/>
              <a:t>Slide </a:t>
            </a:r>
            <a:fld id="{D9D1A179-F821-4A8D-A04A-165EC1E138A3}" type="slidenum">
              <a:rPr lang="en-US" altLang="en-US" smtClean="0"/>
              <a:pPr>
                <a:defRPr/>
              </a:pPr>
              <a:t>‹#›</a:t>
            </a:fld>
            <a:endParaRPr lang="en-US" altLang="en-US"/>
          </a:p>
        </p:txBody>
      </p:sp>
    </p:spTree>
    <p:extLst>
      <p:ext uri="{BB962C8B-B14F-4D97-AF65-F5344CB8AC3E}">
        <p14:creationId xmlns:p14="http://schemas.microsoft.com/office/powerpoint/2010/main" val="364257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D30657B6-4C92-4205-A34F-41E5965BB2D9}"/>
              </a:ext>
            </a:extLst>
          </p:cNvPr>
          <p:cNvSpPr>
            <a:spLocks noGrp="1" noChangeArrowheads="1"/>
          </p:cNvSpPr>
          <p:nvPr>
            <p:ph type="sldNum" idx="10"/>
          </p:nvPr>
        </p:nvSpPr>
        <p:spPr>
          <a:ln/>
        </p:spPr>
        <p:txBody>
          <a:bodyPr/>
          <a:lstStyle>
            <a:lvl1pPr>
              <a:defRPr/>
            </a:lvl1pPr>
          </a:lstStyle>
          <a:p>
            <a:pPr>
              <a:defRPr/>
            </a:pPr>
            <a:r>
              <a:rPr lang="en-US" altLang="en-US"/>
              <a:t>Slide </a:t>
            </a:r>
            <a:fld id="{A2F296E4-C80C-4616-AB4D-1E9490E26D1E}" type="slidenum">
              <a:rPr lang="en-US" altLang="en-US" smtClean="0"/>
              <a:pPr>
                <a:defRPr/>
              </a:pPr>
              <a:t>‹#›</a:t>
            </a:fld>
            <a:endParaRPr lang="en-US" altLang="en-US"/>
          </a:p>
        </p:txBody>
      </p:sp>
    </p:spTree>
    <p:extLst>
      <p:ext uri="{BB962C8B-B14F-4D97-AF65-F5344CB8AC3E}">
        <p14:creationId xmlns:p14="http://schemas.microsoft.com/office/powerpoint/2010/main" val="287953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2EA9C053-BCCF-4245-BD7E-160D55CFD636}"/>
              </a:ext>
            </a:extLst>
          </p:cNvPr>
          <p:cNvSpPr>
            <a:spLocks noGrp="1" noChangeArrowheads="1"/>
          </p:cNvSpPr>
          <p:nvPr>
            <p:ph type="sldNum" idx="10"/>
          </p:nvPr>
        </p:nvSpPr>
        <p:spPr>
          <a:ln/>
        </p:spPr>
        <p:txBody>
          <a:bodyPr/>
          <a:lstStyle>
            <a:lvl1pPr>
              <a:defRPr/>
            </a:lvl1pPr>
          </a:lstStyle>
          <a:p>
            <a:pPr>
              <a:defRPr/>
            </a:pPr>
            <a:r>
              <a:rPr lang="en-US" altLang="en-US"/>
              <a:t>Slide </a:t>
            </a:r>
            <a:fld id="{44E57BA6-73D9-46BC-9601-C5871ADE566B}" type="slidenum">
              <a:rPr lang="en-US" altLang="en-US" smtClean="0"/>
              <a:pPr>
                <a:defRPr/>
              </a:pPr>
              <a:t>‹#›</a:t>
            </a:fld>
            <a:endParaRPr lang="en-US" altLang="en-US"/>
          </a:p>
        </p:txBody>
      </p:sp>
    </p:spTree>
    <p:extLst>
      <p:ext uri="{BB962C8B-B14F-4D97-AF65-F5344CB8AC3E}">
        <p14:creationId xmlns:p14="http://schemas.microsoft.com/office/powerpoint/2010/main" val="120256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52B0C1B-AA54-481B-B49F-81D333E3C5F8}"/>
              </a:ext>
            </a:extLst>
          </p:cNvPr>
          <p:cNvSpPr>
            <a:spLocks noGrp="1" noChangeArrowheads="1"/>
          </p:cNvSpPr>
          <p:nvPr>
            <p:ph type="sldNum" idx="10"/>
          </p:nvPr>
        </p:nvSpPr>
        <p:spPr>
          <a:ln/>
        </p:spPr>
        <p:txBody>
          <a:bodyPr/>
          <a:lstStyle>
            <a:lvl1pPr>
              <a:defRPr/>
            </a:lvl1pPr>
          </a:lstStyle>
          <a:p>
            <a:pPr>
              <a:defRPr/>
            </a:pPr>
            <a:r>
              <a:rPr lang="en-US" altLang="en-US"/>
              <a:t>Slide </a:t>
            </a:r>
            <a:fld id="{B9204739-805A-439F-9ECC-6C617845C270}" type="slidenum">
              <a:rPr lang="en-US" altLang="en-US" smtClean="0"/>
              <a:pPr>
                <a:defRPr/>
              </a:pPr>
              <a:t>‹#›</a:t>
            </a:fld>
            <a:endParaRPr lang="en-US" altLang="en-US"/>
          </a:p>
        </p:txBody>
      </p:sp>
    </p:spTree>
    <p:extLst>
      <p:ext uri="{BB962C8B-B14F-4D97-AF65-F5344CB8AC3E}">
        <p14:creationId xmlns:p14="http://schemas.microsoft.com/office/powerpoint/2010/main" val="138771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572000" y="412750"/>
            <a:ext cx="3962400" cy="184150"/>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15-21-0523-00-wng0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2021</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 id="2147483739" r:id="rId8"/>
    <p:sldLayoutId id="2147483740" r:id="rId9"/>
    <p:sldLayoutId id="2147483741" r:id="rId10"/>
    <p:sldLayoutId id="2147483742"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1/15-21-0473-00-wng0-invitation-to-synthetic-aperture-standards-committee.pptx" TargetMode="External"/><Relationship Id="rId2" Type="http://schemas.openxmlformats.org/officeDocument/2006/relationships/hyperlink" Target="https://mentor.ieee.org/802.15/dcn/21/15-21-0461-00-wng0-the-psdo-process.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323528" y="762000"/>
            <a:ext cx="8568952"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8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Wireless Next Generation September Closing Report</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13 September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 Standing Committee</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Closing report </a:t>
            </a:r>
            <a:r>
              <a:rPr lang="en-US" altLang="en-US" sz="1600" u="sng" dirty="0">
                <a:latin typeface="Times New Roman" panose="02020603050405020304" pitchFamily="18" charset="0"/>
              </a:rPr>
              <a:t>and meeting minutes </a:t>
            </a:r>
            <a:r>
              <a:rPr lang="en-US" altLang="en-US" sz="1600" dirty="0">
                <a:latin typeface="Times New Roman" panose="02020603050405020304" pitchFamily="18" charset="0"/>
              </a:rPr>
              <a:t>for the September WNG meeting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30072B-69E3-4040-BB84-6C8397A65041}"/>
              </a:ext>
            </a:extLst>
          </p:cNvPr>
          <p:cNvSpPr>
            <a:spLocks noGrp="1"/>
          </p:cNvSpPr>
          <p:nvPr>
            <p:ph type="sldNum" idx="10"/>
          </p:nvPr>
        </p:nvSpPr>
        <p:spPr/>
        <p:txBody>
          <a:bodyPr/>
          <a:lstStyle/>
          <a:p>
            <a:pPr>
              <a:defRPr/>
            </a:pPr>
            <a:r>
              <a:rPr lang="en-US" altLang="en-US"/>
              <a:t>Slid</a:t>
            </a:r>
            <a:fld id="{B223389C-7FC9-4CDC-9216-560B2E2AA30A}" type="slidenum">
              <a:rPr lang="en-US" altLang="en-US" smtClean="0"/>
              <a:pPr>
                <a:defRPr/>
              </a:pPr>
              <a:t>2</a:t>
            </a:fld>
            <a:endParaRPr lang="en-US" altLang="en-US"/>
          </a:p>
        </p:txBody>
      </p:sp>
      <p:pic>
        <p:nvPicPr>
          <p:cNvPr id="3" name="Picture 4">
            <a:extLst>
              <a:ext uri="{FF2B5EF4-FFF2-40B4-BE49-F238E27FC236}">
                <a16:creationId xmlns:a16="http://schemas.microsoft.com/office/drawing/2014/main" id="{3429626F-69F1-444A-8227-790AB7D5D2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331594" y="-1227138"/>
            <a:ext cx="839787"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A5487A7-AFD3-477B-98C7-8F904D723B77}"/>
              </a:ext>
            </a:extLst>
          </p:cNvPr>
          <p:cNvSpPr/>
          <p:nvPr/>
        </p:nvSpPr>
        <p:spPr bwMode="auto">
          <a:xfrm>
            <a:off x="1979712" y="2276872"/>
            <a:ext cx="5544616" cy="252028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800" b="0" i="0" u="none" strike="noStrike" cap="none" normalizeH="0" baseline="0" dirty="0">
                <a:ln>
                  <a:noFill/>
                </a:ln>
                <a:solidFill>
                  <a:schemeClr val="bg1"/>
                </a:solidFill>
                <a:effectLst/>
                <a:latin typeface="Lucida Console" panose="020B0609040504020204" pitchFamily="49" charset="0"/>
                <a:ea typeface="ＭＳ Ｐゴシック" charset="0"/>
                <a:cs typeface="ＭＳ Ｐゴシック" charset="0"/>
              </a:rPr>
              <a:t>September 2021 Wireless Interim</a:t>
            </a:r>
          </a:p>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2800" dirty="0">
                <a:latin typeface="Lucida Console" panose="020B0609040504020204" pitchFamily="49" charset="0"/>
                <a:ea typeface="ＭＳ Ｐゴシック" charset="0"/>
                <a:cs typeface="ＭＳ Ｐゴシック" charset="0"/>
              </a:rPr>
              <a:t>Virtual Session</a:t>
            </a:r>
          </a:p>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2800" dirty="0">
                <a:latin typeface="Lucida Console" panose="020B0609040504020204" pitchFamily="49" charset="0"/>
                <a:ea typeface="ＭＳ Ｐゴシック" charset="0"/>
                <a:cs typeface="ＭＳ Ｐゴシック" charset="0"/>
              </a:rPr>
              <a:t>Wednesday Sept 15</a:t>
            </a:r>
            <a:r>
              <a:rPr lang="en-US" sz="2800" baseline="30000" dirty="0">
                <a:latin typeface="Lucida Console" panose="020B0609040504020204" pitchFamily="49" charset="0"/>
                <a:ea typeface="ＭＳ Ｐゴシック" charset="0"/>
                <a:cs typeface="ＭＳ Ｐゴシック" charset="0"/>
              </a:rPr>
              <a:t>th</a:t>
            </a:r>
            <a:r>
              <a:rPr lang="en-US" sz="2800" dirty="0">
                <a:latin typeface="Lucida Console" panose="020B0609040504020204" pitchFamily="49" charset="0"/>
                <a:ea typeface="ＭＳ Ｐゴシック" charset="0"/>
                <a:cs typeface="ＭＳ Ｐゴシック" charset="0"/>
              </a:rPr>
              <a:t> 2021 11:00 ET</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242880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62E815-511C-4C20-9618-D06793E51411}"/>
              </a:ext>
            </a:extLst>
          </p:cNvPr>
          <p:cNvSpPr>
            <a:spLocks noGrp="1"/>
          </p:cNvSpPr>
          <p:nvPr>
            <p:ph idx="1"/>
          </p:nvPr>
        </p:nvSpPr>
        <p:spPr>
          <a:xfrm>
            <a:off x="611188" y="765175"/>
            <a:ext cx="7153275" cy="5789613"/>
          </a:xfrm>
        </p:spPr>
        <p:txBody>
          <a:bodyPr>
            <a:normAutofit/>
          </a:bodyPr>
          <a:lstStyle/>
          <a:p>
            <a:pPr marL="0" indent="0" algn="ctr">
              <a:defRPr/>
            </a:pPr>
            <a:r>
              <a:rPr lang="en-US" b="1" dirty="0"/>
              <a:t>Agenda Sept 15 2021</a:t>
            </a:r>
          </a:p>
          <a:p>
            <a:pPr marL="0" indent="0" algn="ctr">
              <a:defRPr/>
            </a:pPr>
            <a:endParaRPr lang="en-US" dirty="0"/>
          </a:p>
          <a:p>
            <a:pPr marL="514350" indent="-514350">
              <a:buFont typeface="+mj-lt"/>
              <a:buAutoNum type="arabicPeriod"/>
              <a:defRPr/>
            </a:pPr>
            <a:r>
              <a:rPr lang="en-US" sz="2800" dirty="0"/>
              <a:t>Opening and Meeting Reminders</a:t>
            </a:r>
          </a:p>
          <a:p>
            <a:pPr marL="514350" indent="-514350">
              <a:buFont typeface="+mj-lt"/>
              <a:buAutoNum type="arabicPeriod"/>
              <a:defRPr/>
            </a:pPr>
            <a:r>
              <a:rPr lang="en-US" sz="2800" dirty="0"/>
              <a:t>Presentations</a:t>
            </a:r>
          </a:p>
          <a:p>
            <a:pPr marL="914400" lvl="1" indent="-514350">
              <a:buFont typeface="+mj-lt"/>
              <a:buAutoNum type="arabicPeriod"/>
              <a:defRPr/>
            </a:pPr>
            <a:r>
              <a:rPr lang="en-US" sz="2400" dirty="0"/>
              <a:t>The PSDO Process (Yee)</a:t>
            </a:r>
          </a:p>
          <a:p>
            <a:pPr marL="914400" lvl="1" indent="-514350">
              <a:buFont typeface="+mj-lt"/>
              <a:buAutoNum type="arabicPeriod"/>
              <a:defRPr/>
            </a:pPr>
            <a:r>
              <a:rPr lang="en-US" sz="2400" dirty="0"/>
              <a:t>Virtual meeting time slotting (Kinney)</a:t>
            </a:r>
          </a:p>
          <a:p>
            <a:pPr marL="914400" lvl="1" indent="-514350">
              <a:buFont typeface="+mj-lt"/>
              <a:buAutoNum type="arabicPeriod"/>
              <a:defRPr/>
            </a:pPr>
            <a:r>
              <a:rPr lang="en-US" sz="2400" dirty="0"/>
              <a:t>Synthetic Aperture Standards (</a:t>
            </a:r>
            <a:r>
              <a:rPr lang="en-US" sz="2400" dirty="0" err="1"/>
              <a:t>Vouras</a:t>
            </a:r>
            <a:r>
              <a:rPr lang="en-US" sz="2400" dirty="0"/>
              <a:t>)</a:t>
            </a:r>
          </a:p>
          <a:p>
            <a:pPr marL="514350" indent="-514350">
              <a:buFont typeface="+mj-lt"/>
              <a:buAutoNum type="arabicPeriod"/>
              <a:defRPr/>
            </a:pPr>
            <a:r>
              <a:rPr lang="en-US" sz="2800" dirty="0"/>
              <a:t>Any other business</a:t>
            </a:r>
          </a:p>
          <a:p>
            <a:pPr marL="514350" indent="-514350">
              <a:buFont typeface="+mj-lt"/>
              <a:buAutoNum type="arabicPeriod"/>
              <a:defRPr/>
            </a:pPr>
            <a:r>
              <a:rPr lang="en-US" sz="2800" dirty="0"/>
              <a:t>Adjourn</a:t>
            </a:r>
          </a:p>
          <a:p>
            <a:pPr marL="514350" indent="-514350">
              <a:buFont typeface="+mj-lt"/>
              <a:buAutoNum type="arabicPeriod"/>
              <a:defRPr/>
            </a:pPr>
            <a:endParaRPr lang="en-US" dirty="0"/>
          </a:p>
          <a:p>
            <a:pPr marL="914400" lvl="1" indent="-514350">
              <a:buFont typeface="+mj-lt"/>
              <a:buAutoNum type="arabicPeriod"/>
              <a:defRPr/>
            </a:pPr>
            <a:endParaRPr lang="en-US" dirty="0"/>
          </a:p>
          <a:p>
            <a:pPr marL="914400" lvl="1" indent="-514350">
              <a:buFont typeface="+mj-lt"/>
              <a:buAutoNum type="arabicPeriod"/>
              <a:defRPr/>
            </a:pPr>
            <a:endParaRPr lang="en-US" dirty="0"/>
          </a:p>
        </p:txBody>
      </p:sp>
      <p:sp>
        <p:nvSpPr>
          <p:cNvPr id="7171" name="Slide Number Placeholder 3">
            <a:extLst>
              <a:ext uri="{FF2B5EF4-FFF2-40B4-BE49-F238E27FC236}">
                <a16:creationId xmlns:a16="http://schemas.microsoft.com/office/drawing/2014/main" id="{912F2507-FF66-46D2-958C-409346330F58}"/>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BF741CE6-E1D1-414E-BA5D-AE210D83D8FD}" type="slidenum">
              <a:rPr lang="en-US" altLang="en-US" smtClean="0">
                <a:solidFill>
                  <a:schemeClr val="tx1"/>
                </a:solidFill>
              </a:rPr>
              <a:pPr/>
              <a:t>3</a:t>
            </a:fld>
            <a:endParaRPr lang="en-US" altLang="en-US">
              <a:solidFill>
                <a:schemeClr val="tx1"/>
              </a:solidFill>
            </a:endParaRPr>
          </a:p>
        </p:txBody>
      </p:sp>
      <p:pic>
        <p:nvPicPr>
          <p:cNvPr id="7172" name="Picture 4">
            <a:extLst>
              <a:ext uri="{FF2B5EF4-FFF2-40B4-BE49-F238E27FC236}">
                <a16:creationId xmlns:a16="http://schemas.microsoft.com/office/drawing/2014/main" id="{99A76B1B-0395-4D1B-8A43-4EC98E1DDE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4463" y="765175"/>
            <a:ext cx="839787"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E826-D8CF-4E67-95C7-CF03D66C8399}"/>
              </a:ext>
            </a:extLst>
          </p:cNvPr>
          <p:cNvSpPr>
            <a:spLocks noGrp="1"/>
          </p:cNvSpPr>
          <p:nvPr>
            <p:ph type="title"/>
          </p:nvPr>
        </p:nvSpPr>
        <p:spPr/>
        <p:txBody>
          <a:bodyPr/>
          <a:lstStyle/>
          <a:p>
            <a:r>
              <a:rPr lang="en-US" dirty="0"/>
              <a:t>Documents Presented</a:t>
            </a:r>
          </a:p>
        </p:txBody>
      </p:sp>
      <p:sp>
        <p:nvSpPr>
          <p:cNvPr id="3" name="Content Placeholder 2">
            <a:extLst>
              <a:ext uri="{FF2B5EF4-FFF2-40B4-BE49-F238E27FC236}">
                <a16:creationId xmlns:a16="http://schemas.microsoft.com/office/drawing/2014/main" id="{2FC8F5AB-F26E-4B44-BD40-B52F18C600AE}"/>
              </a:ext>
            </a:extLst>
          </p:cNvPr>
          <p:cNvSpPr>
            <a:spLocks noGrp="1"/>
          </p:cNvSpPr>
          <p:nvPr>
            <p:ph idx="1"/>
          </p:nvPr>
        </p:nvSpPr>
        <p:spPr>
          <a:xfrm>
            <a:off x="609600" y="1371601"/>
            <a:ext cx="7764463" cy="3857600"/>
          </a:xfrm>
        </p:spPr>
        <p:txBody>
          <a:bodyPr>
            <a:normAutofit fontScale="92500" lnSpcReduction="20000"/>
          </a:bodyPr>
          <a:lstStyle/>
          <a:p>
            <a:br>
              <a:rPr lang="en-US" dirty="0"/>
            </a:br>
            <a:r>
              <a:rPr lang="en-US" dirty="0"/>
              <a:t>PSDO Process: </a:t>
            </a:r>
            <a:r>
              <a:rPr lang="en-US" dirty="0">
                <a:hlinkClick r:id="rId2"/>
              </a:rPr>
              <a:t>https://mentor.ieee.org/802.15/dcn/21/15-21-0461-00-wng0-the-psdo-process.pptx</a:t>
            </a:r>
            <a:r>
              <a:rPr lang="en-US" dirty="0"/>
              <a:t>. </a:t>
            </a:r>
          </a:p>
          <a:p>
            <a:pPr marL="400050" lvl="1" indent="0">
              <a:defRPr/>
            </a:pPr>
            <a:endParaRPr lang="en-US" sz="3200" dirty="0"/>
          </a:p>
          <a:p>
            <a:pPr marL="400050" lvl="1" indent="0">
              <a:defRPr/>
            </a:pPr>
            <a:r>
              <a:rPr lang="en-US" sz="3200" dirty="0"/>
              <a:t>Synthetic Aperture Standards:</a:t>
            </a:r>
          </a:p>
          <a:p>
            <a:pPr marL="400050" lvl="1" indent="0">
              <a:defRPr/>
            </a:pPr>
            <a:r>
              <a:rPr lang="en-US" sz="3200" dirty="0">
                <a:hlinkClick r:id="rId3"/>
              </a:rPr>
              <a:t>https://mentor.ieee.org/802.15/dcn/21/15-21-0473-00-wng0-invitation-to-synthetic-aperture-standards-committee.pptx</a:t>
            </a:r>
            <a:endParaRPr lang="en-US" sz="3200" dirty="0"/>
          </a:p>
          <a:p>
            <a:pPr marL="400050" lvl="1" indent="0">
              <a:defRPr/>
            </a:pPr>
            <a:endParaRPr lang="en-US" sz="3200" dirty="0"/>
          </a:p>
          <a:p>
            <a:pPr marL="400050" lvl="1" indent="0">
              <a:defRPr/>
            </a:pPr>
            <a:endParaRPr lang="en-US" dirty="0"/>
          </a:p>
          <a:p>
            <a:endParaRPr lang="en-US" dirty="0"/>
          </a:p>
        </p:txBody>
      </p:sp>
      <p:sp>
        <p:nvSpPr>
          <p:cNvPr id="4" name="Slide Number Placeholder 3">
            <a:extLst>
              <a:ext uri="{FF2B5EF4-FFF2-40B4-BE49-F238E27FC236}">
                <a16:creationId xmlns:a16="http://schemas.microsoft.com/office/drawing/2014/main" id="{AECD7437-CBED-42EB-9F69-D31E6BF30A83}"/>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4</a:t>
            </a:fld>
            <a:endParaRPr lang="en-US" altLang="en-US"/>
          </a:p>
        </p:txBody>
      </p:sp>
    </p:spTree>
    <p:extLst>
      <p:ext uri="{BB962C8B-B14F-4D97-AF65-F5344CB8AC3E}">
        <p14:creationId xmlns:p14="http://schemas.microsoft.com/office/powerpoint/2010/main" val="361638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EEBC4-0CC7-4619-8208-34404203B4FE}"/>
              </a:ext>
            </a:extLst>
          </p:cNvPr>
          <p:cNvSpPr>
            <a:spLocks noGrp="1"/>
          </p:cNvSpPr>
          <p:nvPr>
            <p:ph type="title"/>
          </p:nvPr>
        </p:nvSpPr>
        <p:spPr/>
        <p:txBody>
          <a:bodyPr/>
          <a:lstStyle/>
          <a:p>
            <a:r>
              <a:rPr lang="en-US" dirty="0"/>
              <a:t>Minutes</a:t>
            </a:r>
          </a:p>
        </p:txBody>
      </p:sp>
      <p:sp>
        <p:nvSpPr>
          <p:cNvPr id="3" name="Content Placeholder 2">
            <a:extLst>
              <a:ext uri="{FF2B5EF4-FFF2-40B4-BE49-F238E27FC236}">
                <a16:creationId xmlns:a16="http://schemas.microsoft.com/office/drawing/2014/main" id="{F5876AFA-ECA1-423F-890B-168302C21DBD}"/>
              </a:ext>
            </a:extLst>
          </p:cNvPr>
          <p:cNvSpPr>
            <a:spLocks noGrp="1"/>
          </p:cNvSpPr>
          <p:nvPr>
            <p:ph idx="1"/>
          </p:nvPr>
        </p:nvSpPr>
        <p:spPr>
          <a:xfrm>
            <a:off x="609600" y="1844824"/>
            <a:ext cx="7764463" cy="4395639"/>
          </a:xfrm>
        </p:spPr>
        <p:txBody>
          <a:bodyPr>
            <a:normAutofit fontScale="70000" lnSpcReduction="20000"/>
          </a:bodyPr>
          <a:lstStyle/>
          <a:p>
            <a:pPr marL="514350" indent="-514350">
              <a:buFont typeface="+mj-lt"/>
              <a:buAutoNum type="arabicPeriod"/>
            </a:pPr>
            <a:r>
              <a:rPr lang="en-US" dirty="0"/>
              <a:t>Meeting called to order at 11:02 ET</a:t>
            </a:r>
          </a:p>
          <a:p>
            <a:pPr marL="514350" indent="-514350">
              <a:buFont typeface="+mj-lt"/>
              <a:buAutoNum type="arabicPeriod"/>
            </a:pPr>
            <a:r>
              <a:rPr lang="en-US" dirty="0"/>
              <a:t>Agenda presented and approved by unanimous consent</a:t>
            </a:r>
          </a:p>
          <a:p>
            <a:pPr marL="514350" indent="-514350">
              <a:buFont typeface="+mj-lt"/>
              <a:buAutoNum type="arabicPeriod"/>
            </a:pPr>
            <a:r>
              <a:rPr lang="en-US" dirty="0"/>
              <a:t>Presentation on the PSDO process (Yee). Discussion follows.</a:t>
            </a:r>
          </a:p>
          <a:p>
            <a:pPr marL="514350" indent="-514350">
              <a:buFont typeface="+mj-lt"/>
              <a:buAutoNum type="arabicPeriod"/>
            </a:pPr>
            <a:r>
              <a:rPr lang="en-US" dirty="0"/>
              <a:t>Virtual meeting time slotting presented and discussed (Kinney).</a:t>
            </a:r>
          </a:p>
          <a:p>
            <a:pPr marL="514350" indent="-514350">
              <a:buFont typeface="+mj-lt"/>
              <a:buAutoNum type="arabicPeriod"/>
            </a:pPr>
            <a:r>
              <a:rPr lang="en-US" dirty="0"/>
              <a:t>Presentation on Synthetic Aperture measurement techniques and current standardization effort (</a:t>
            </a:r>
            <a:r>
              <a:rPr lang="en-US" dirty="0" err="1"/>
              <a:t>Vouras</a:t>
            </a:r>
            <a:r>
              <a:rPr lang="en-US" dirty="0"/>
              <a:t>). Discussion follows.</a:t>
            </a:r>
          </a:p>
          <a:p>
            <a:pPr marL="514350" indent="-514350">
              <a:buFont typeface="+mj-lt"/>
              <a:buAutoNum type="arabicPeriod"/>
            </a:pPr>
            <a:r>
              <a:rPr lang="en-US" dirty="0"/>
              <a:t>Any other business: none heard</a:t>
            </a:r>
          </a:p>
          <a:p>
            <a:pPr marL="514350" indent="-514350">
              <a:buFont typeface="+mj-lt"/>
              <a:buAutoNum type="arabicPeriod"/>
            </a:pPr>
            <a:r>
              <a:rPr lang="en-US" dirty="0"/>
              <a:t>Reminder: requests for WNG presentations.</a:t>
            </a:r>
          </a:p>
          <a:p>
            <a:pPr marL="514350" indent="-514350">
              <a:buFont typeface="+mj-lt"/>
              <a:buAutoNum type="arabicPeriod"/>
            </a:pPr>
            <a:r>
              <a:rPr lang="en-US" dirty="0"/>
              <a:t>Adjourned at 12:55 ET</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E97A5F16-CFE0-4DF2-868F-00E1C4C817EA}"/>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5</a:t>
            </a:fld>
            <a:endParaRPr lang="en-US" altLang="en-US"/>
          </a:p>
        </p:txBody>
      </p:sp>
    </p:spTree>
    <p:extLst>
      <p:ext uri="{BB962C8B-B14F-4D97-AF65-F5344CB8AC3E}">
        <p14:creationId xmlns:p14="http://schemas.microsoft.com/office/powerpoint/2010/main" val="2088396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8755</TotalTime>
  <Words>360</Words>
  <Application>Microsoft Office PowerPoint</Application>
  <PresentationFormat>On-screen Show (4:3)</PresentationFormat>
  <Paragraphs>48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Lucida Console</vt:lpstr>
      <vt:lpstr>Times New Roman</vt:lpstr>
      <vt:lpstr>Office Theme</vt:lpstr>
      <vt:lpstr>PowerPoint Presentation</vt:lpstr>
      <vt:lpstr>PowerPoint Presentation</vt:lpstr>
      <vt:lpstr>PowerPoint Presentation</vt:lpstr>
      <vt:lpstr>Documents Presented</vt:lpstr>
      <vt:lpstr>Minutes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Benjamin Rolfe</cp:lastModifiedBy>
  <cp:revision>72</cp:revision>
  <cp:lastPrinted>2000-03-07T00:55:37Z</cp:lastPrinted>
  <dcterms:created xsi:type="dcterms:W3CDTF">2016-01-17T22:48:36Z</dcterms:created>
  <dcterms:modified xsi:type="dcterms:W3CDTF">2021-09-22T13:53:22Z</dcterms:modified>
  <cp:category/>
</cp:coreProperties>
</file>