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3" r:id="rId2"/>
    <p:sldId id="264" r:id="rId3"/>
    <p:sldId id="402" r:id="rId4"/>
    <p:sldId id="403" r:id="rId5"/>
    <p:sldId id="384" r:id="rId6"/>
    <p:sldId id="284" r:id="rId7"/>
    <p:sldId id="293" r:id="rId8"/>
    <p:sldId id="330" r:id="rId9"/>
    <p:sldId id="276" r:id="rId10"/>
    <p:sldId id="277" r:id="rId11"/>
    <p:sldId id="405" r:id="rId12"/>
    <p:sldId id="407" r:id="rId13"/>
    <p:sldId id="406" r:id="rId14"/>
    <p:sldId id="408" r:id="rId15"/>
    <p:sldId id="409" r:id="rId16"/>
    <p:sldId id="404" r:id="rId17"/>
    <p:sldId id="279"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446" y="60"/>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US"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7</a:t>
            </a:fld>
            <a:endParaRPr lang="en-US" altLang="ja-JP"/>
          </a:p>
        </p:txBody>
      </p:sp>
    </p:spTree>
    <p:extLst>
      <p:ext uri="{BB962C8B-B14F-4D97-AF65-F5344CB8AC3E}">
        <p14:creationId xmlns:p14="http://schemas.microsoft.com/office/powerpoint/2010/main" val="3527851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15</a:t>
            </a:fld>
            <a:endParaRPr kumimoji="1" lang="ja-JP" altLang="en-US" dirty="0"/>
          </a:p>
        </p:txBody>
      </p:sp>
    </p:spTree>
    <p:extLst>
      <p:ext uri="{BB962C8B-B14F-4D97-AF65-F5344CB8AC3E}">
        <p14:creationId xmlns:p14="http://schemas.microsoft.com/office/powerpoint/2010/main" val="3432652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A74E34EE-81E2-40F7-8686-B4F5D37334F3}"/>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40C5D694-5ED3-4F22-9CDA-259B9D723755}"/>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&lt;September,2021&gt;</a:t>
            </a:r>
            <a:endParaRPr lang="en-001"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C6BA5B0A-481E-4B7C-BA11-AC3BEA7B6B45}"/>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760D64D9-58AA-4A2C-A14B-F0477101EE83}"/>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&lt;September,2021&gt;</a:t>
            </a:r>
            <a:endParaRPr lang="en-001"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3" name="フッター プレースホルダー 2">
            <a:extLst>
              <a:ext uri="{FF2B5EF4-FFF2-40B4-BE49-F238E27FC236}">
                <a16:creationId xmlns:a16="http://schemas.microsoft.com/office/drawing/2014/main" id="{7735A8E6-C358-4DC1-B4B2-71B70B5CDD94}"/>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6" name="日付プレースホルダー 3">
            <a:extLst>
              <a:ext uri="{FF2B5EF4-FFF2-40B4-BE49-F238E27FC236}">
                <a16:creationId xmlns:a16="http://schemas.microsoft.com/office/drawing/2014/main" id="{3C96CF75-7000-4F6C-999D-00BCAEC21E89}"/>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&lt;September,2021&gt;</a:t>
            </a:r>
            <a:endParaRPr lang="en-001"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A33DB2F-9D80-4BF2-AF24-22643245FCD7}"/>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5" name="日付プレースホルダー 3">
            <a:extLst>
              <a:ext uri="{FF2B5EF4-FFF2-40B4-BE49-F238E27FC236}">
                <a16:creationId xmlns:a16="http://schemas.microsoft.com/office/drawing/2014/main" id="{7803AF42-18EB-44B7-AE05-A9160752D7D0}"/>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&lt;September,2021&gt;</a:t>
            </a:r>
            <a:endParaRPr lang="en-001" dirty="0"/>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CC441E8-D729-4B39-9D1F-A5663AFCF846}"/>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2B37FCD4-5AB7-46CE-ACC5-B0D4CFBDAC74}"/>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&lt;September,2021&gt;</a:t>
            </a:r>
            <a:endParaRPr lang="en-001" dirty="0"/>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 </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685800" y="400739"/>
            <a:ext cx="7772400" cy="215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solidFill>
                  <a:sysClr val="windowText" lastClr="000000"/>
                </a:solidFill>
                <a:latin typeface="+mn-lt"/>
                <a:ea typeface="ＭＳ Ｐゴシック" charset="-128"/>
              </a:rPr>
              <a:t>doc.: IEEE 802. 15-21-0519-01-04aa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4" name="日付プレースホルダー 3">
            <a:extLst>
              <a:ext uri="{FF2B5EF4-FFF2-40B4-BE49-F238E27FC236}">
                <a16:creationId xmlns:a16="http://schemas.microsoft.com/office/drawing/2014/main" id="{16A26C6F-B2A6-4AAD-AACC-98344C9241BC}"/>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b="1">
                <a:solidFill>
                  <a:schemeClr val="tx1"/>
                </a:solidFill>
              </a:defRPr>
            </a:lvl1pPr>
          </a:lstStyle>
          <a:p>
            <a:r>
              <a:rPr lang="en-US"/>
              <a:t>&lt;September,2021&gt;</a:t>
            </a:r>
            <a:endParaRPr lang="en-00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September Virtual Interim 2021 Closing report]</a:t>
            </a:r>
            <a:r>
              <a:rPr lang="en-US" altLang="ja-JP" sz="1600" dirty="0">
                <a:ea typeface="ＭＳ Ｐゴシック" charset="-128"/>
              </a:rPr>
              <a:t>	</a:t>
            </a:r>
          </a:p>
          <a:p>
            <a:r>
              <a:rPr lang="en-US" altLang="ja-JP" sz="1600" b="1" dirty="0">
                <a:ea typeface="ＭＳ Ｐゴシック" charset="-128"/>
              </a:rPr>
              <a:t>Date Submitted: [22</a:t>
            </a:r>
            <a:r>
              <a:rPr lang="en-US" altLang="ja-JP" sz="1600" b="1" baseline="30000" dirty="0">
                <a:ea typeface="ＭＳ Ｐゴシック" charset="-128"/>
              </a:rPr>
              <a:t>th</a:t>
            </a:r>
            <a:r>
              <a:rPr lang="en-US" altLang="ja-JP" sz="1600" b="1" dirty="0">
                <a:ea typeface="ＭＳ Ｐゴシック" charset="-128"/>
              </a:rPr>
              <a:t> September, 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TG4aa JRE closing report from Virtual September Interim sessions,2021]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2" name="フッター プレースホルダー 1">
            <a:extLst>
              <a:ext uri="{FF2B5EF4-FFF2-40B4-BE49-F238E27FC236}">
                <a16:creationId xmlns:a16="http://schemas.microsoft.com/office/drawing/2014/main" id="{E2385EAB-4115-449E-9C40-54081B24E893}"/>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0F71FEEF-3021-42D6-81BA-5FF5A0055261}"/>
              </a:ext>
            </a:extLst>
          </p:cNvPr>
          <p:cNvSpPr>
            <a:spLocks noGrp="1"/>
          </p:cNvSpPr>
          <p:nvPr>
            <p:ph type="dt" sz="half" idx="2"/>
          </p:nvPr>
        </p:nvSpPr>
        <p:spPr/>
        <p:txBody>
          <a:bodyPr/>
          <a:lstStyle/>
          <a:p>
            <a:r>
              <a:rPr lang="en-US"/>
              <a:t>&lt;September,2021&gt;</a:t>
            </a:r>
            <a:endParaRPr lang="en-001"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10</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&lt;September,2021&gt;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71500" y="1524955"/>
            <a:ext cx="9001000" cy="4704617"/>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a:t>Motion: Task Group TG4aa approves the comment resolutions in the spreadsheet that is posted to Mentor[15-21-0495-01-04aa] as the Response To Individual Ballot Comments of Standards Association ballot.</a:t>
            </a:r>
          </a:p>
          <a:p>
            <a:pPr fontAlgn="auto">
              <a:spcAft>
                <a:spcPts val="0"/>
              </a:spcAft>
              <a:buFont typeface="Arial" pitchFamily="34" charset="0"/>
              <a:buNone/>
              <a:defRPr/>
            </a:pPr>
            <a:endParaRPr lang="en-US" i="1" kern="0" dirty="0"/>
          </a:p>
          <a:p>
            <a:pPr fontAlgn="auto">
              <a:spcAft>
                <a:spcPts val="0"/>
              </a:spcAft>
              <a:buNone/>
              <a:defRPr/>
            </a:pPr>
            <a:r>
              <a:rPr lang="en-US" i="1" kern="0" dirty="0" err="1"/>
              <a:t>Moved:Phil</a:t>
            </a:r>
            <a:r>
              <a:rPr lang="en-US" i="1" kern="0" dirty="0"/>
              <a:t> Beecher(Wi-SUN Alliance)</a:t>
            </a:r>
          </a:p>
          <a:p>
            <a:pPr fontAlgn="auto">
              <a:spcAft>
                <a:spcPts val="0"/>
              </a:spcAft>
              <a:buNone/>
              <a:defRPr/>
            </a:pPr>
            <a:r>
              <a:rPr lang="en-US" i="1" kern="0" dirty="0"/>
              <a:t>Seconded: Don Sturek(ITRON)</a:t>
            </a:r>
          </a:p>
          <a:p>
            <a:pPr fontAlgn="auto">
              <a:spcAft>
                <a:spcPts val="0"/>
              </a:spcAft>
              <a:buNone/>
              <a:defRPr/>
            </a:pPr>
            <a:r>
              <a:rPr lang="en-US" i="1" dirty="0"/>
              <a:t>There is no discussion or objections.</a:t>
            </a:r>
          </a:p>
          <a:p>
            <a:pPr marL="0" indent="0">
              <a:buNone/>
            </a:pPr>
            <a:r>
              <a:rPr lang="en-US" i="1" dirty="0"/>
              <a:t>The motion is approved  unanimous consent</a:t>
            </a:r>
            <a:endParaRPr lang="en-US" i="1" kern="0" dirty="0"/>
          </a:p>
          <a:p>
            <a:pPr fontAlgn="auto">
              <a:spcAft>
                <a:spcPts val="0"/>
              </a:spcAft>
              <a:buFont typeface="Arial" pitchFamily="34" charset="0"/>
              <a:buNone/>
              <a:defRPr/>
            </a:pPr>
            <a:endParaRPr lang="en-US" i="1" kern="0" dirty="0"/>
          </a:p>
          <a:p>
            <a:pPr fontAlgn="auto">
              <a:spcAft>
                <a:spcPts val="0"/>
              </a:spcAft>
              <a:buFont typeface="Arial" pitchFamily="34" charset="0"/>
              <a:buNone/>
              <a:defRPr/>
            </a:pPr>
            <a:endParaRPr lang="en-US" i="1"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467544" y="765137"/>
            <a:ext cx="8458200" cy="454496"/>
          </a:xfrm>
          <a:prstGeom prst="rect">
            <a:avLst/>
          </a:prstGeom>
        </p:spPr>
        <p:txBody>
          <a:bodyPr rtlCol="0">
            <a:normAutofit fontScale="85000" lnSpcReduction="2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sz="1600" dirty="0"/>
              <a:t>TG Motion 1: Approve the comment resolutions in the spreadsheet that is posted to Mentor</a:t>
            </a:r>
          </a:p>
          <a:p>
            <a:pPr fontAlgn="auto">
              <a:spcAft>
                <a:spcPts val="0"/>
              </a:spcAft>
              <a:defRPr/>
            </a:pPr>
            <a:r>
              <a:rPr lang="en-US" sz="1600" kern="0" dirty="0"/>
              <a:t>(Task Group only)</a:t>
            </a:r>
          </a:p>
        </p:txBody>
      </p:sp>
    </p:spTree>
    <p:extLst>
      <p:ext uri="{BB962C8B-B14F-4D97-AF65-F5344CB8AC3E}">
        <p14:creationId xmlns:p14="http://schemas.microsoft.com/office/powerpoint/2010/main" val="1589598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11</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&lt;September,2021&gt;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err="1"/>
              <a:t>Motion:Task</a:t>
            </a:r>
            <a:r>
              <a:rPr lang="en-US" i="1" dirty="0"/>
              <a:t> Group TG4aa requests 802.15WG to review and approve the CSD [15-20-0319-00-04aa], and the CA document [15-21-0083-08-04aa]; and requests unconditional approval from the EC to submit P802.15.4aa_D9 to Standards Association Recirculation ballot.</a:t>
            </a:r>
            <a:endParaRPr lang="en-US" dirty="0"/>
          </a:p>
          <a:p>
            <a:pPr fontAlgn="auto">
              <a:spcAft>
                <a:spcPts val="0"/>
              </a:spcAft>
              <a:buFont typeface="Arial" pitchFamily="34" charset="0"/>
              <a:buNone/>
              <a:defRPr/>
            </a:pPr>
            <a:endParaRPr lang="en-US" i="1" kern="0" dirty="0"/>
          </a:p>
          <a:p>
            <a:pPr fontAlgn="auto">
              <a:spcAft>
                <a:spcPts val="0"/>
              </a:spcAft>
              <a:buNone/>
              <a:defRPr/>
            </a:pPr>
            <a:r>
              <a:rPr lang="en-US" i="1" kern="0" dirty="0" err="1"/>
              <a:t>Moved:Don</a:t>
            </a:r>
            <a:r>
              <a:rPr lang="en-US" i="1" kern="0" dirty="0"/>
              <a:t> Sturek(ITRON)</a:t>
            </a:r>
          </a:p>
          <a:p>
            <a:pPr fontAlgn="auto">
              <a:spcAft>
                <a:spcPts val="0"/>
              </a:spcAft>
              <a:buNone/>
              <a:defRPr/>
            </a:pPr>
            <a:r>
              <a:rPr lang="en-US" i="1" kern="0" dirty="0"/>
              <a:t>Seconded: Kunal Shah(ITRON)</a:t>
            </a:r>
          </a:p>
          <a:p>
            <a:pPr marL="0" indent="0">
              <a:buNone/>
            </a:pPr>
            <a:r>
              <a:rPr lang="en-US" i="1" dirty="0"/>
              <a:t>There is no discussion or objections.</a:t>
            </a:r>
          </a:p>
          <a:p>
            <a:pPr marL="0" indent="0">
              <a:buNone/>
            </a:pPr>
            <a:r>
              <a:rPr lang="en-US" i="1" dirty="0"/>
              <a:t>The motion is approved  unanimous consent</a:t>
            </a:r>
            <a:endParaRPr lang="en-US" i="1" kern="0" dirty="0"/>
          </a:p>
          <a:p>
            <a:pPr fontAlgn="auto">
              <a:spcAft>
                <a:spcPts val="0"/>
              </a:spcAft>
              <a:buFont typeface="Arial" pitchFamily="34" charset="0"/>
              <a:buNone/>
              <a:defRPr/>
            </a:pPr>
            <a:endParaRPr lang="en-US" kern="0" dirty="0">
              <a:solidFill>
                <a:schemeClr val="bg1"/>
              </a:solidFill>
            </a:endParaRP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764704"/>
            <a:ext cx="7772400" cy="454496"/>
          </a:xfrm>
          <a:prstGeom prst="rect">
            <a:avLst/>
          </a:prstGeom>
        </p:spPr>
        <p:txBody>
          <a:bodyPr rtlCol="0">
            <a:normAutofit fontScale="77500" lnSpcReduction="2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a:t>
            </a:r>
            <a:r>
              <a:rPr lang="en-US" dirty="0"/>
              <a:t>Motion 2: Approve the draft for recirculation</a:t>
            </a:r>
            <a:endParaRPr lang="en-US" kern="0" dirty="0"/>
          </a:p>
        </p:txBody>
      </p:sp>
    </p:spTree>
    <p:extLst>
      <p:ext uri="{BB962C8B-B14F-4D97-AF65-F5344CB8AC3E}">
        <p14:creationId xmlns:p14="http://schemas.microsoft.com/office/powerpoint/2010/main" val="3823886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12</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&lt;September,2021&gt;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indent="0">
              <a:buNone/>
            </a:pPr>
            <a:r>
              <a:rPr lang="en-US" i="1" u="sng" dirty="0"/>
              <a:t> WG Motion SA Ballot recirculation</a:t>
            </a:r>
          </a:p>
          <a:p>
            <a:pPr marL="0" indent="0">
              <a:buNone/>
            </a:pPr>
            <a:endParaRPr lang="en-US" i="1" u="sng" dirty="0"/>
          </a:p>
          <a:p>
            <a:pPr marL="0" indent="0">
              <a:buNone/>
            </a:pPr>
            <a:r>
              <a:rPr lang="en-US" i="1" dirty="0"/>
              <a:t>802.15 has reviewed and approves the CSD [15-20-0319-00-04aa], and the CA document [15-21-0083-08-04aa]; and approves forwarding draft P802.15.4aa_D9 to Standards Association Recirculation ballot.</a:t>
            </a:r>
          </a:p>
          <a:p>
            <a:pPr marL="0" indent="0">
              <a:buNone/>
            </a:pPr>
            <a:endParaRPr lang="en-US" i="1" dirty="0"/>
          </a:p>
          <a:p>
            <a:pPr marL="0" indent="0">
              <a:buNone/>
            </a:pPr>
            <a:r>
              <a:rPr lang="en-US" i="1" dirty="0"/>
              <a:t>    Moved by: Takashi </a:t>
            </a:r>
            <a:r>
              <a:rPr lang="en-US" i="1" dirty="0" err="1"/>
              <a:t>Kuramochi</a:t>
            </a:r>
            <a:endParaRPr lang="en-US" i="1" dirty="0"/>
          </a:p>
          <a:p>
            <a:pPr marL="0" indent="0">
              <a:buNone/>
            </a:pPr>
            <a:r>
              <a:rPr lang="en-US" i="1" dirty="0"/>
              <a:t>    Seconded by: Rick Alfvin</a:t>
            </a:r>
            <a:endParaRPr lang="en-US" i="1" kern="0" dirty="0">
              <a:solidFill>
                <a:schemeClr val="bg1"/>
              </a:solidFill>
            </a:endParaRPr>
          </a:p>
          <a:p>
            <a:pPr marL="0" indent="0">
              <a:buNone/>
            </a:pPr>
            <a:r>
              <a:rPr lang="en-US" i="1" dirty="0">
                <a:solidFill>
                  <a:schemeClr val="bg1"/>
                </a:solidFill>
              </a:rPr>
              <a:t>There is no discussion or objections.</a:t>
            </a:r>
          </a:p>
          <a:p>
            <a:pPr marL="0" indent="0">
              <a:buNone/>
            </a:pPr>
            <a:r>
              <a:rPr lang="en-US" i="1" dirty="0">
                <a:solidFill>
                  <a:schemeClr val="bg1"/>
                </a:solidFill>
              </a:rPr>
              <a:t>The motion is approved  unanimous consent</a:t>
            </a:r>
            <a:endParaRPr lang="en-US" i="1" kern="0" dirty="0">
              <a:solidFill>
                <a:schemeClr val="bg1"/>
              </a:solidFill>
            </a:endParaRPr>
          </a:p>
          <a:p>
            <a:pPr marL="0" indent="0" fontAlgn="auto">
              <a:spcAft>
                <a:spcPts val="0"/>
              </a:spcAft>
              <a:buNone/>
              <a:defRPr/>
            </a:pPr>
            <a:endParaRPr lang="en-US" i="1" kern="0" dirty="0">
              <a:solidFill>
                <a:schemeClr val="bg1"/>
              </a:solidFill>
            </a:endParaRPr>
          </a:p>
          <a:p>
            <a:pPr marL="0" indent="0" fontAlgn="auto">
              <a:spcAft>
                <a:spcPts val="0"/>
              </a:spcAft>
              <a:buNone/>
              <a:defRPr/>
            </a:pPr>
            <a:endParaRPr lang="en-US" i="1" kern="0" dirty="0"/>
          </a:p>
        </p:txBody>
      </p:sp>
    </p:spTree>
    <p:extLst>
      <p:ext uri="{BB962C8B-B14F-4D97-AF65-F5344CB8AC3E}">
        <p14:creationId xmlns:p14="http://schemas.microsoft.com/office/powerpoint/2010/main" val="2273983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13</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&lt;September,2021&gt;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400" i="1" dirty="0"/>
              <a:t>Task Group TG4aa requests 802.15WG to</a:t>
            </a:r>
            <a:r>
              <a:rPr lang="en-US" sz="2200" i="1" kern="0" dirty="0"/>
              <a:t> approve the formation of a Comment Resolution Group (CRG) for the Standards Association Recirculation balloting of the P802.15.4aa_D9 with the following membership: Takashi </a:t>
            </a:r>
            <a:r>
              <a:rPr lang="en-US" sz="2200" i="1" kern="0" dirty="0" err="1"/>
              <a:t>Kuramochi</a:t>
            </a:r>
            <a:r>
              <a:rPr lang="en-US" sz="2200" i="1" kern="0" dirty="0"/>
              <a:t>(Chair), Hiroshi Harada, Kunal Shah, Henk De Ruijter, and Kiyoshi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None/>
              <a:defRPr/>
            </a:pPr>
            <a:r>
              <a:rPr lang="en-US" sz="2400" i="1" kern="0" dirty="0" err="1"/>
              <a:t>Moved:Phil</a:t>
            </a:r>
            <a:r>
              <a:rPr lang="en-US" sz="2400" i="1" kern="0" dirty="0"/>
              <a:t> Beecher(Wi-SUN Alliance)</a:t>
            </a:r>
          </a:p>
          <a:p>
            <a:pPr fontAlgn="auto">
              <a:spcAft>
                <a:spcPts val="0"/>
              </a:spcAft>
              <a:buNone/>
              <a:defRPr/>
            </a:pPr>
            <a:r>
              <a:rPr lang="en-US" sz="2400" i="1" kern="0" dirty="0"/>
              <a:t>Seconded: Don Sturek(ITRON)</a:t>
            </a:r>
          </a:p>
          <a:p>
            <a:pPr fontAlgn="auto">
              <a:spcAft>
                <a:spcPts val="0"/>
              </a:spcAft>
              <a:buNone/>
              <a:defRPr/>
            </a:pPr>
            <a:r>
              <a:rPr lang="en-US" sz="2400" i="1" dirty="0"/>
              <a:t>There is no discussion or objections.</a:t>
            </a:r>
          </a:p>
          <a:p>
            <a:pPr marL="0" indent="0">
              <a:buNone/>
            </a:pPr>
            <a:r>
              <a:rPr lang="en-US" sz="2400" i="1" dirty="0"/>
              <a:t>The motion is approved  unanimous consent</a:t>
            </a:r>
            <a:endParaRPr lang="en-US" sz="2400" i="1" kern="0" dirty="0"/>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fontScale="925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Motion3:Approve the CRG formation</a:t>
            </a:r>
          </a:p>
        </p:txBody>
      </p:sp>
    </p:spTree>
    <p:extLst>
      <p:ext uri="{BB962C8B-B14F-4D97-AF65-F5344CB8AC3E}">
        <p14:creationId xmlns:p14="http://schemas.microsoft.com/office/powerpoint/2010/main" val="1076067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14</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&lt;September,2021&gt;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850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indent="0">
              <a:buNone/>
            </a:pPr>
            <a:r>
              <a:rPr lang="en-US" sz="2400" i="1" u="sng" dirty="0"/>
              <a:t>WG Motion to form TG4aa CRG:</a:t>
            </a:r>
            <a:endParaRPr lang="en-US" sz="2400" i="1" dirty="0"/>
          </a:p>
          <a:p>
            <a:pPr marL="0" indent="0">
              <a:buNone/>
            </a:pPr>
            <a:r>
              <a:rPr lang="en-US" sz="2400" i="1" dirty="0"/>
              <a:t>Move that 802.15 WG approve the formation of a Comment Resolution Group (CRG) for the Standards Association Recirculation balloting of the P802.15.4aa_D9 with the following membership: Takashi </a:t>
            </a:r>
            <a:r>
              <a:rPr lang="en-US" sz="2400" i="1" dirty="0" err="1"/>
              <a:t>Kuramochi</a:t>
            </a:r>
            <a:r>
              <a:rPr lang="en-US" sz="2400" i="1" dirty="0"/>
              <a:t>(Chair), Hiroshi Harada, Kunal Shah, Henk De Ruijter, and Kiyoshi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0" indent="0">
              <a:buNone/>
            </a:pPr>
            <a:r>
              <a:rPr lang="en-US" sz="2400" i="1" dirty="0"/>
              <a:t> </a:t>
            </a:r>
          </a:p>
          <a:p>
            <a:pPr marL="0" indent="0">
              <a:buNone/>
            </a:pPr>
            <a:r>
              <a:rPr lang="en-US" sz="2400" i="1" dirty="0"/>
              <a:t>Moved by: Takashi </a:t>
            </a:r>
            <a:r>
              <a:rPr lang="en-US" sz="2400" i="1" dirty="0" err="1"/>
              <a:t>Kuramochi</a:t>
            </a:r>
            <a:endParaRPr lang="en-US" sz="2400" i="1" dirty="0"/>
          </a:p>
          <a:p>
            <a:pPr marL="0" indent="0">
              <a:buNone/>
            </a:pPr>
            <a:r>
              <a:rPr lang="en-US" sz="2400" i="1" dirty="0"/>
              <a:t>Second </a:t>
            </a:r>
            <a:r>
              <a:rPr lang="en-US" sz="2400" i="1" dirty="0" err="1"/>
              <a:t>by:Richard</a:t>
            </a:r>
            <a:r>
              <a:rPr lang="en-US" sz="2400" i="1" dirty="0"/>
              <a:t> Alfvin</a:t>
            </a:r>
          </a:p>
          <a:p>
            <a:pPr marL="0" indent="0" fontAlgn="auto">
              <a:spcAft>
                <a:spcPts val="0"/>
              </a:spcAft>
              <a:buNone/>
              <a:defRPr/>
            </a:pPr>
            <a:endParaRPr lang="en-US" sz="2400" i="1" kern="0" dirty="0">
              <a:solidFill>
                <a:schemeClr val="bg1"/>
              </a:solidFill>
            </a:endParaRPr>
          </a:p>
          <a:p>
            <a:pPr marL="0" indent="0">
              <a:buNone/>
            </a:pPr>
            <a:r>
              <a:rPr lang="en-US" sz="2400" i="1" dirty="0">
                <a:solidFill>
                  <a:schemeClr val="bg1"/>
                </a:solidFill>
              </a:rPr>
              <a:t>There is no discussion or objections.</a:t>
            </a:r>
          </a:p>
          <a:p>
            <a:pPr marL="0" indent="0">
              <a:buNone/>
            </a:pPr>
            <a:r>
              <a:rPr lang="en-US" sz="2400" i="1" dirty="0">
                <a:solidFill>
                  <a:schemeClr val="bg1"/>
                </a:solidFill>
              </a:rPr>
              <a:t>The motion is approved  unanimous consent</a:t>
            </a:r>
            <a:endParaRPr lang="en-US" sz="2400" i="1" kern="0" dirty="0">
              <a:solidFill>
                <a:schemeClr val="bg1"/>
              </a:solidFill>
            </a:endParaRPr>
          </a:p>
          <a:p>
            <a:pPr marL="0" indent="0" fontAlgn="auto">
              <a:spcAft>
                <a:spcPts val="0"/>
              </a:spcAft>
              <a:buNone/>
              <a:defRPr/>
            </a:pPr>
            <a:endParaRPr lang="en-US" sz="2400" i="1" kern="0" dirty="0">
              <a:solidFill>
                <a:schemeClr val="bg1"/>
              </a:solidFill>
            </a:endParaRPr>
          </a:p>
          <a:p>
            <a:pPr marL="0" indent="0" fontAlgn="auto">
              <a:spcAft>
                <a:spcPts val="0"/>
              </a:spcAft>
              <a:buNone/>
              <a:defRPr/>
            </a:pPr>
            <a:endParaRPr lang="en-US" sz="2400" i="1" kern="0" dirty="0"/>
          </a:p>
        </p:txBody>
      </p:sp>
    </p:spTree>
    <p:extLst>
      <p:ext uri="{BB962C8B-B14F-4D97-AF65-F5344CB8AC3E}">
        <p14:creationId xmlns:p14="http://schemas.microsoft.com/office/powerpoint/2010/main" val="2096369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Plan for November Plenary</a:t>
            </a:r>
            <a:endParaRPr kumimoji="1" lang="ja-JP" altLang="en-US" b="1" dirty="0"/>
          </a:p>
        </p:txBody>
      </p:sp>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&lt;September,2021&gt;</a:t>
            </a:r>
            <a:endParaRPr lang="en-US" altLang="ja-JP" dirty="0"/>
          </a:p>
        </p:txBody>
      </p:sp>
      <p:sp>
        <p:nvSpPr>
          <p:cNvPr id="9" name="テキスト ボックス 8">
            <a:extLst>
              <a:ext uri="{FF2B5EF4-FFF2-40B4-BE49-F238E27FC236}">
                <a16:creationId xmlns:a16="http://schemas.microsoft.com/office/drawing/2014/main" id="{A957004C-0403-4A63-AC22-B6488CC9BF69}"/>
              </a:ext>
            </a:extLst>
          </p:cNvPr>
          <p:cNvSpPr txBox="1"/>
          <p:nvPr/>
        </p:nvSpPr>
        <p:spPr>
          <a:xfrm>
            <a:off x="899592" y="1556792"/>
            <a:ext cx="7344816" cy="1323439"/>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&amp; resolve comments on SA ballot.</a:t>
            </a:r>
          </a:p>
          <a:p>
            <a:r>
              <a:rPr lang="en-US" sz="2000" dirty="0">
                <a:latin typeface="Meiryo UI" panose="020B0604030504040204" pitchFamily="50" charset="-128"/>
                <a:ea typeface="Meiryo UI" panose="020B0604030504040204" pitchFamily="50" charset="-128"/>
              </a:rPr>
              <a:t>Slots</a:t>
            </a:r>
          </a:p>
          <a:p>
            <a:pPr marL="342900" indent="-34290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2 slots are planned on EST EV1.</a:t>
            </a:r>
          </a:p>
        </p:txBody>
      </p:sp>
      <p:graphicFrame>
        <p:nvGraphicFramePr>
          <p:cNvPr id="7" name="コンテンツ プレースホルダー 8">
            <a:extLst>
              <a:ext uri="{FF2B5EF4-FFF2-40B4-BE49-F238E27FC236}">
                <a16:creationId xmlns:a16="http://schemas.microsoft.com/office/drawing/2014/main" id="{71D3B218-B59F-4332-A385-6A039BB25BCB}"/>
              </a:ext>
            </a:extLst>
          </p:cNvPr>
          <p:cNvGraphicFramePr>
            <a:graphicFrameLocks noGrp="1"/>
          </p:cNvGraphicFramePr>
          <p:nvPr>
            <p:ph idx="1"/>
            <p:extLst>
              <p:ext uri="{D42A27DB-BD31-4B8C-83A1-F6EECF244321}">
                <p14:modId xmlns:p14="http://schemas.microsoft.com/office/powerpoint/2010/main" val="3703714688"/>
              </p:ext>
            </p:extLst>
          </p:nvPr>
        </p:nvGraphicFramePr>
        <p:xfrm>
          <a:off x="251520" y="2890163"/>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8</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9</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10</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11</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12</a:t>
                      </a:r>
                      <a:r>
                        <a:rPr kumimoji="1" lang="en-US" altLang="ja-JP" sz="1100" baseline="30000" dirty="0"/>
                        <a:t>th</a:t>
                      </a:r>
                      <a:r>
                        <a:rPr kumimoji="1" lang="en-US" altLang="ja-JP" sz="1100" dirty="0"/>
                        <a:t> Nov</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1" u="none" dirty="0">
                        <a:solidFill>
                          <a:srgbClr val="0000FF"/>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Opening</a:t>
                      </a:r>
                      <a:endParaRPr kumimoji="1" lang="en-US" altLang="ja-JP"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0" name="コンテンツ プレースホルダー 8">
            <a:extLst>
              <a:ext uri="{FF2B5EF4-FFF2-40B4-BE49-F238E27FC236}">
                <a16:creationId xmlns:a16="http://schemas.microsoft.com/office/drawing/2014/main" id="{722D440D-B16B-416B-BD8B-82EEF7527811}"/>
              </a:ext>
            </a:extLst>
          </p:cNvPr>
          <p:cNvGraphicFramePr>
            <a:graphicFrameLocks/>
          </p:cNvGraphicFramePr>
          <p:nvPr>
            <p:extLst>
              <p:ext uri="{D42A27DB-BD31-4B8C-83A1-F6EECF244321}">
                <p14:modId xmlns:p14="http://schemas.microsoft.com/office/powerpoint/2010/main" val="3043052167"/>
              </p:ext>
            </p:extLst>
          </p:nvPr>
        </p:nvGraphicFramePr>
        <p:xfrm>
          <a:off x="251520" y="4711769"/>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15</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16</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17</a:t>
                      </a:r>
                      <a:r>
                        <a:rPr kumimoji="1" lang="en-US" altLang="ja-JP" sz="1100" baseline="30000" dirty="0"/>
                        <a:t>nd</a:t>
                      </a:r>
                      <a:r>
                        <a:rPr kumimoji="1" lang="en-US" altLang="ja-JP" sz="1100" dirty="0"/>
                        <a:t> Nov</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18</a:t>
                      </a:r>
                      <a:r>
                        <a:rPr kumimoji="1" lang="en-US" altLang="ja-JP" sz="1100" baseline="30000" dirty="0"/>
                        <a:t>rd</a:t>
                      </a:r>
                      <a:r>
                        <a:rPr kumimoji="1" lang="en-US" altLang="ja-JP" sz="1100" dirty="0"/>
                        <a:t> Nov</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19</a:t>
                      </a:r>
                      <a:r>
                        <a:rPr kumimoji="1" lang="en-US" altLang="ja-JP" sz="1100" baseline="30000" dirty="0"/>
                        <a:t>th</a:t>
                      </a:r>
                      <a:r>
                        <a:rPr kumimoji="1" lang="en-US" altLang="ja-JP" sz="1100" dirty="0"/>
                        <a:t> Nov</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Closing</a:t>
                      </a: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3" name="フッター プレースホルダー 2">
            <a:extLst>
              <a:ext uri="{FF2B5EF4-FFF2-40B4-BE49-F238E27FC236}">
                <a16:creationId xmlns:a16="http://schemas.microsoft.com/office/drawing/2014/main" id="{DEE58825-530D-4FB7-A740-F56D657551F0}"/>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4" name="スライド番号プレースホルダー 3">
            <a:extLst>
              <a:ext uri="{FF2B5EF4-FFF2-40B4-BE49-F238E27FC236}">
                <a16:creationId xmlns:a16="http://schemas.microsoft.com/office/drawing/2014/main" id="{59FB8FFF-7110-4143-A475-A933E496728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15</a:t>
            </a:fld>
            <a:endParaRPr lang="en-US" altLang="ja-JP" dirty="0"/>
          </a:p>
        </p:txBody>
      </p:sp>
    </p:spTree>
    <p:extLst>
      <p:ext uri="{BB962C8B-B14F-4D97-AF65-F5344CB8AC3E}">
        <p14:creationId xmlns:p14="http://schemas.microsoft.com/office/powerpoint/2010/main" val="3145223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4876A6-9E71-43AE-81C4-A305B9CA494D}"/>
              </a:ext>
            </a:extLst>
          </p:cNvPr>
          <p:cNvSpPr>
            <a:spLocks noGrp="1"/>
          </p:cNvSpPr>
          <p:nvPr>
            <p:ph type="title"/>
          </p:nvPr>
        </p:nvSpPr>
        <p:spPr/>
        <p:txBody>
          <a:bodyPr/>
          <a:lstStyle/>
          <a:p>
            <a:r>
              <a:rPr lang="en-US" dirty="0"/>
              <a:t>Next Steps</a:t>
            </a:r>
          </a:p>
        </p:txBody>
      </p:sp>
      <p:sp>
        <p:nvSpPr>
          <p:cNvPr id="4" name="スライド番号プレースホルダー 3">
            <a:extLst>
              <a:ext uri="{FF2B5EF4-FFF2-40B4-BE49-F238E27FC236}">
                <a16:creationId xmlns:a16="http://schemas.microsoft.com/office/drawing/2014/main" id="{4561C933-E075-4FB4-9EFC-9BBBE839D4B5}"/>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16</a:t>
            </a:fld>
            <a:endParaRPr lang="en-US" altLang="ja-JP"/>
          </a:p>
        </p:txBody>
      </p:sp>
      <p:sp>
        <p:nvSpPr>
          <p:cNvPr id="5" name="フッター プレースホルダー 4">
            <a:extLst>
              <a:ext uri="{FF2B5EF4-FFF2-40B4-BE49-F238E27FC236}">
                <a16:creationId xmlns:a16="http://schemas.microsoft.com/office/drawing/2014/main" id="{EF9DA45D-BF1F-4DDA-BD82-957FD05F5643}"/>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6" name="日付プレースホルダー 5">
            <a:extLst>
              <a:ext uri="{FF2B5EF4-FFF2-40B4-BE49-F238E27FC236}">
                <a16:creationId xmlns:a16="http://schemas.microsoft.com/office/drawing/2014/main" id="{1A01C41E-DF73-4748-8B43-7DB6E467C1B1}"/>
              </a:ext>
            </a:extLst>
          </p:cNvPr>
          <p:cNvSpPr>
            <a:spLocks noGrp="1"/>
          </p:cNvSpPr>
          <p:nvPr>
            <p:ph type="dt" sz="half" idx="2"/>
          </p:nvPr>
        </p:nvSpPr>
        <p:spPr/>
        <p:txBody>
          <a:bodyPr/>
          <a:lstStyle/>
          <a:p>
            <a:r>
              <a:rPr lang="en-US"/>
              <a:t>&lt;September,2021&gt;</a:t>
            </a:r>
            <a:endParaRPr lang="en-001" dirty="0"/>
          </a:p>
        </p:txBody>
      </p:sp>
      <p:graphicFrame>
        <p:nvGraphicFramePr>
          <p:cNvPr id="7" name="Table 5">
            <a:extLst>
              <a:ext uri="{FF2B5EF4-FFF2-40B4-BE49-F238E27FC236}">
                <a16:creationId xmlns:a16="http://schemas.microsoft.com/office/drawing/2014/main" id="{EA196F91-7FDC-4F83-A207-825D501FF215}"/>
              </a:ext>
            </a:extLst>
          </p:cNvPr>
          <p:cNvGraphicFramePr>
            <a:graphicFrameLocks noGrp="1"/>
          </p:cNvGraphicFramePr>
          <p:nvPr>
            <p:extLst>
              <p:ext uri="{D42A27DB-BD31-4B8C-83A1-F6EECF244321}">
                <p14:modId xmlns:p14="http://schemas.microsoft.com/office/powerpoint/2010/main" val="1019308151"/>
              </p:ext>
            </p:extLst>
          </p:nvPr>
        </p:nvGraphicFramePr>
        <p:xfrm>
          <a:off x="107505" y="1522690"/>
          <a:ext cx="8573261" cy="2225040"/>
        </p:xfrm>
        <a:graphic>
          <a:graphicData uri="http://schemas.openxmlformats.org/drawingml/2006/table">
            <a:tbl>
              <a:tblPr firstRow="1" bandRow="1">
                <a:tableStyleId>{00A15C55-8517-42AA-B614-E9B94910E393}</a:tableStyleId>
              </a:tblPr>
              <a:tblGrid>
                <a:gridCol w="2062480">
                  <a:extLst>
                    <a:ext uri="{9D8B030D-6E8A-4147-A177-3AD203B41FA5}">
                      <a16:colId xmlns:a16="http://schemas.microsoft.com/office/drawing/2014/main" val="503046018"/>
                    </a:ext>
                  </a:extLst>
                </a:gridCol>
                <a:gridCol w="2062544">
                  <a:extLst>
                    <a:ext uri="{9D8B030D-6E8A-4147-A177-3AD203B41FA5}">
                      <a16:colId xmlns:a16="http://schemas.microsoft.com/office/drawing/2014/main" val="571804262"/>
                    </a:ext>
                  </a:extLst>
                </a:gridCol>
                <a:gridCol w="2367344">
                  <a:extLst>
                    <a:ext uri="{9D8B030D-6E8A-4147-A177-3AD203B41FA5}">
                      <a16:colId xmlns:a16="http://schemas.microsoft.com/office/drawing/2014/main" val="2957723909"/>
                    </a:ext>
                  </a:extLst>
                </a:gridCol>
                <a:gridCol w="2080893">
                  <a:extLst>
                    <a:ext uri="{9D8B030D-6E8A-4147-A177-3AD203B41FA5}">
                      <a16:colId xmlns:a16="http://schemas.microsoft.com/office/drawing/2014/main" val="2208329121"/>
                    </a:ext>
                  </a:extLst>
                </a:gridCol>
              </a:tblGrid>
              <a:tr h="370840">
                <a:tc>
                  <a:txBody>
                    <a:bodyPr/>
                    <a:lstStyle/>
                    <a:p>
                      <a:pPr algn="ctr"/>
                      <a:endParaRPr lang="en-US" dirty="0"/>
                    </a:p>
                  </a:txBody>
                  <a:tcPr/>
                </a:tc>
                <a:tc>
                  <a:txBody>
                    <a:bodyPr/>
                    <a:lstStyle/>
                    <a:p>
                      <a:pPr algn="ctr"/>
                      <a:r>
                        <a:rPr lang="en-US" dirty="0"/>
                        <a:t>Open</a:t>
                      </a:r>
                    </a:p>
                  </a:txBody>
                  <a:tcPr/>
                </a:tc>
                <a:tc>
                  <a:txBody>
                    <a:bodyPr/>
                    <a:lstStyle/>
                    <a:p>
                      <a:pPr algn="ctr"/>
                      <a:r>
                        <a:rPr lang="en-US" dirty="0"/>
                        <a:t>Close</a:t>
                      </a:r>
                    </a:p>
                  </a:txBody>
                  <a:tcPr/>
                </a:tc>
                <a:tc>
                  <a:txBody>
                    <a:bodyPr/>
                    <a:lstStyle/>
                    <a:p>
                      <a:pPr algn="ctr"/>
                      <a:r>
                        <a:rPr lang="en-US" dirty="0"/>
                        <a:t>Status</a:t>
                      </a:r>
                    </a:p>
                  </a:txBody>
                  <a:tcPr/>
                </a:tc>
                <a:extLst>
                  <a:ext uri="{0D108BD9-81ED-4DB2-BD59-A6C34878D82A}">
                    <a16:rowId xmlns:a16="http://schemas.microsoft.com/office/drawing/2014/main" val="2921654569"/>
                  </a:ext>
                </a:extLst>
              </a:tr>
              <a:tr h="370840">
                <a:tc>
                  <a:txBody>
                    <a:bodyPr/>
                    <a:lstStyle/>
                    <a:p>
                      <a:r>
                        <a:rPr lang="en-US" dirty="0"/>
                        <a:t>First SA Ballot</a:t>
                      </a:r>
                    </a:p>
                  </a:txBody>
                  <a:tcPr/>
                </a:tc>
                <a:tc>
                  <a:txBody>
                    <a:bodyPr/>
                    <a:lstStyle/>
                    <a:p>
                      <a:r>
                        <a:rPr lang="en-US" dirty="0"/>
                        <a:t>15</a:t>
                      </a:r>
                      <a:r>
                        <a:rPr lang="en-US" baseline="30000" dirty="0"/>
                        <a:t>th</a:t>
                      </a:r>
                      <a:r>
                        <a:rPr lang="en-US" dirty="0"/>
                        <a:t> August,2021</a:t>
                      </a:r>
                    </a:p>
                  </a:txBody>
                  <a:tcPr/>
                </a:tc>
                <a:tc>
                  <a:txBody>
                    <a:bodyPr/>
                    <a:lstStyle/>
                    <a:p>
                      <a:r>
                        <a:rPr lang="en-US" dirty="0"/>
                        <a:t>14</a:t>
                      </a:r>
                      <a:r>
                        <a:rPr lang="en-US" baseline="30000" dirty="0"/>
                        <a:t>th</a:t>
                      </a:r>
                      <a:r>
                        <a:rPr lang="en-US" dirty="0"/>
                        <a:t> September,2021</a:t>
                      </a:r>
                    </a:p>
                  </a:txBody>
                  <a:tcPr/>
                </a:tc>
                <a:tc>
                  <a:txBody>
                    <a:bodyPr/>
                    <a:lstStyle/>
                    <a:p>
                      <a:r>
                        <a:rPr lang="en-US" dirty="0"/>
                        <a:t>Done</a:t>
                      </a:r>
                    </a:p>
                  </a:txBody>
                  <a:tcPr/>
                </a:tc>
                <a:extLst>
                  <a:ext uri="{0D108BD9-81ED-4DB2-BD59-A6C34878D82A}">
                    <a16:rowId xmlns:a16="http://schemas.microsoft.com/office/drawing/2014/main" val="3962704897"/>
                  </a:ext>
                </a:extLst>
              </a:tr>
              <a:tr h="370840">
                <a:tc>
                  <a:txBody>
                    <a:bodyPr/>
                    <a:lstStyle/>
                    <a:p>
                      <a:r>
                        <a:rPr lang="en-US" dirty="0"/>
                        <a:t>Second SA Ballot</a:t>
                      </a:r>
                    </a:p>
                  </a:txBody>
                  <a:tcPr/>
                </a:tc>
                <a:tc>
                  <a:txBody>
                    <a:bodyPr/>
                    <a:lstStyle/>
                    <a:p>
                      <a:r>
                        <a:rPr lang="en-US" dirty="0"/>
                        <a:t>1</a:t>
                      </a:r>
                      <a:r>
                        <a:rPr lang="en-US" baseline="30000" dirty="0"/>
                        <a:t>st</a:t>
                      </a:r>
                      <a:r>
                        <a:rPr lang="en-US" dirty="0"/>
                        <a:t> October,2021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15</a:t>
                      </a:r>
                      <a:r>
                        <a:rPr lang="en-US" baseline="30000" dirty="0"/>
                        <a:t>th</a:t>
                      </a:r>
                      <a:r>
                        <a:rPr lang="en-US" dirty="0"/>
                        <a:t> October,2021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2427733451"/>
                  </a:ext>
                </a:extLst>
              </a:tr>
              <a:tr h="370840">
                <a:tc>
                  <a:txBody>
                    <a:bodyPr/>
                    <a:lstStyle/>
                    <a:p>
                      <a:r>
                        <a:rPr lang="en-US" dirty="0"/>
                        <a:t>Third SA Ballot</a:t>
                      </a:r>
                    </a:p>
                  </a:txBody>
                  <a:tcPr/>
                </a:tc>
                <a:tc>
                  <a:txBody>
                    <a:bodyPr/>
                    <a:lstStyle/>
                    <a:p>
                      <a:r>
                        <a:rPr lang="en-US" dirty="0"/>
                        <a:t>28</a:t>
                      </a:r>
                      <a:r>
                        <a:rPr lang="en-US" baseline="30000" dirty="0"/>
                        <a:t>th</a:t>
                      </a:r>
                      <a:r>
                        <a:rPr lang="en-US" dirty="0"/>
                        <a:t> October,2021</a:t>
                      </a:r>
                    </a:p>
                  </a:txBody>
                  <a:tcPr/>
                </a:tc>
                <a:tc>
                  <a:txBody>
                    <a:bodyPr/>
                    <a:lstStyle/>
                    <a:p>
                      <a:r>
                        <a:rPr lang="en-US" dirty="0"/>
                        <a:t>13</a:t>
                      </a:r>
                      <a:r>
                        <a:rPr lang="en-US" baseline="30000" dirty="0"/>
                        <a:t>th</a:t>
                      </a:r>
                      <a:r>
                        <a:rPr lang="en-US" dirty="0"/>
                        <a:t> November,2021</a:t>
                      </a:r>
                    </a:p>
                  </a:txBody>
                  <a:tcPr/>
                </a:tc>
                <a:tc>
                  <a:txBody>
                    <a:bodyPr/>
                    <a:lstStyle/>
                    <a:p>
                      <a:endParaRPr lang="en-US" dirty="0"/>
                    </a:p>
                  </a:txBody>
                  <a:tcPr/>
                </a:tc>
                <a:extLst>
                  <a:ext uri="{0D108BD9-81ED-4DB2-BD59-A6C34878D82A}">
                    <a16:rowId xmlns:a16="http://schemas.microsoft.com/office/drawing/2014/main" val="1211832182"/>
                  </a:ext>
                </a:extLst>
              </a:tr>
              <a:tr h="370840">
                <a:tc>
                  <a:txBody>
                    <a:bodyPr/>
                    <a:lstStyle/>
                    <a:p>
                      <a:r>
                        <a:rPr lang="en-US" dirty="0"/>
                        <a:t>EC to </a:t>
                      </a:r>
                      <a:r>
                        <a:rPr lang="en-US" dirty="0" err="1"/>
                        <a:t>RevCom</a:t>
                      </a:r>
                      <a:endParaRPr lang="en-US" dirty="0"/>
                    </a:p>
                  </a:txBody>
                  <a:tcPr/>
                </a:tc>
                <a:tc>
                  <a:txBody>
                    <a:bodyPr/>
                    <a:lstStyle/>
                    <a:p>
                      <a:r>
                        <a:rPr lang="en-US" dirty="0"/>
                        <a:t>January,2022</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96449969"/>
                  </a:ext>
                </a:extLst>
              </a:tr>
              <a:tr h="370840">
                <a:tc>
                  <a:txBody>
                    <a:bodyPr/>
                    <a:lstStyle/>
                    <a:p>
                      <a:r>
                        <a:rPr lang="en-US" dirty="0" err="1"/>
                        <a:t>RevCom</a:t>
                      </a:r>
                      <a:r>
                        <a:rPr lang="en-US" dirty="0"/>
                        <a:t> to SASB</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173524616"/>
                  </a:ext>
                </a:extLst>
              </a:tr>
            </a:tbl>
          </a:graphicData>
        </a:graphic>
      </p:graphicFrame>
      <p:sp>
        <p:nvSpPr>
          <p:cNvPr id="8" name="テキスト ボックス 7">
            <a:extLst>
              <a:ext uri="{FF2B5EF4-FFF2-40B4-BE49-F238E27FC236}">
                <a16:creationId xmlns:a16="http://schemas.microsoft.com/office/drawing/2014/main" id="{1DFF448D-B72E-4DA7-8AC7-BF999C4494B7}"/>
              </a:ext>
            </a:extLst>
          </p:cNvPr>
          <p:cNvSpPr txBox="1"/>
          <p:nvPr/>
        </p:nvSpPr>
        <p:spPr>
          <a:xfrm>
            <a:off x="222598" y="5369590"/>
            <a:ext cx="8773396" cy="1015663"/>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CRG meeting will be planned on </a:t>
            </a:r>
          </a:p>
          <a:p>
            <a:pPr marL="342900" indent="-342900">
              <a:buFont typeface="Arial" panose="020B0604020202020204" pitchFamily="34" charset="0"/>
              <a:buChar char="•"/>
            </a:pPr>
            <a:r>
              <a:rPr lang="en-US" sz="2000" dirty="0">
                <a:latin typeface="Meiryo UI" panose="020B0604030504040204" pitchFamily="50" charset="-128"/>
                <a:ea typeface="Meiryo UI" panose="020B0604030504040204" pitchFamily="50" charset="-128"/>
              </a:rPr>
              <a:t>EDT 17:00-18:00 Thursday 7</a:t>
            </a:r>
            <a:r>
              <a:rPr lang="en-US" sz="2000" baseline="30000" dirty="0">
                <a:latin typeface="Meiryo UI" panose="020B0604030504040204" pitchFamily="50" charset="-128"/>
                <a:ea typeface="Meiryo UI" panose="020B0604030504040204" pitchFamily="50" charset="-128"/>
              </a:rPr>
              <a:t>th</a:t>
            </a:r>
            <a:r>
              <a:rPr lang="en-US" sz="2000" dirty="0">
                <a:latin typeface="Meiryo UI" panose="020B0604030504040204" pitchFamily="50" charset="-128"/>
                <a:ea typeface="Meiryo UI" panose="020B0604030504040204" pitchFamily="50" charset="-128"/>
              </a:rPr>
              <a:t> October 2021</a:t>
            </a:r>
          </a:p>
          <a:p>
            <a:pPr marL="342900" indent="-342900">
              <a:buFont typeface="Arial" panose="020B0604020202020204" pitchFamily="34" charset="0"/>
              <a:buChar char="•"/>
            </a:pPr>
            <a:r>
              <a:rPr lang="en-US" sz="2000" dirty="0">
                <a:latin typeface="Meiryo UI" panose="020B0604030504040204" pitchFamily="50" charset="-128"/>
                <a:ea typeface="Meiryo UI" panose="020B0604030504040204" pitchFamily="50" charset="-128"/>
              </a:rPr>
              <a:t>EDT 17:00-18:00 Thursday 14</a:t>
            </a:r>
            <a:r>
              <a:rPr lang="en-US" sz="2000" baseline="30000" dirty="0">
                <a:latin typeface="Meiryo UI" panose="020B0604030504040204" pitchFamily="50" charset="-128"/>
                <a:ea typeface="Meiryo UI" panose="020B0604030504040204" pitchFamily="50" charset="-128"/>
              </a:rPr>
              <a:t>th</a:t>
            </a:r>
            <a:r>
              <a:rPr lang="en-US" sz="2000" dirty="0">
                <a:latin typeface="Meiryo UI" panose="020B0604030504040204" pitchFamily="50" charset="-128"/>
                <a:ea typeface="Meiryo UI" panose="020B0604030504040204" pitchFamily="50" charset="-128"/>
              </a:rPr>
              <a:t> October 2021</a:t>
            </a:r>
          </a:p>
        </p:txBody>
      </p:sp>
      <p:sp>
        <p:nvSpPr>
          <p:cNvPr id="9" name="テキスト ボックス 8">
            <a:extLst>
              <a:ext uri="{FF2B5EF4-FFF2-40B4-BE49-F238E27FC236}">
                <a16:creationId xmlns:a16="http://schemas.microsoft.com/office/drawing/2014/main" id="{81FBEC60-1E41-4379-B4E3-4A2E164DB20A}"/>
              </a:ext>
            </a:extLst>
          </p:cNvPr>
          <p:cNvSpPr txBox="1"/>
          <p:nvPr/>
        </p:nvSpPr>
        <p:spPr>
          <a:xfrm>
            <a:off x="139900" y="3933056"/>
            <a:ext cx="8773396" cy="1015663"/>
          </a:xfrm>
          <a:prstGeom prst="rect">
            <a:avLst/>
          </a:prstGeom>
          <a:noFill/>
        </p:spPr>
        <p:txBody>
          <a:bodyPr wrap="square" rtlCol="0">
            <a:spAutoFit/>
          </a:bodyPr>
          <a:lstStyle/>
          <a:p>
            <a:r>
              <a:rPr lang="en-US" sz="2000" i="1" dirty="0">
                <a:latin typeface="Times New Roman 見出し"/>
              </a:rPr>
              <a:t>1.Response To Individual Ballot Comments of Standards Association ballot via </a:t>
            </a:r>
            <a:r>
              <a:rPr lang="en-US" sz="2000" i="1" dirty="0" err="1">
                <a:latin typeface="Times New Roman 見出し"/>
              </a:rPr>
              <a:t>myProject</a:t>
            </a:r>
            <a:r>
              <a:rPr lang="en-US" sz="2000" i="1" dirty="0">
                <a:latin typeface="Times New Roman 見出し"/>
              </a:rPr>
              <a:t>.</a:t>
            </a:r>
          </a:p>
          <a:p>
            <a:r>
              <a:rPr lang="en-US" sz="2000" i="1" dirty="0">
                <a:latin typeface="Times New Roman 見出し"/>
                <a:ea typeface="Meiryo UI" panose="020B0604030504040204" pitchFamily="50" charset="-128"/>
              </a:rPr>
              <a:t>2.Initiate Recirculation ballot  via </a:t>
            </a:r>
            <a:r>
              <a:rPr lang="en-US" sz="2000" i="1" dirty="0" err="1">
                <a:latin typeface="Times New Roman 見出し"/>
                <a:ea typeface="Meiryo UI" panose="020B0604030504040204" pitchFamily="50" charset="-128"/>
              </a:rPr>
              <a:t>myProject</a:t>
            </a:r>
            <a:endParaRPr lang="en-US" sz="2000" i="1" dirty="0">
              <a:latin typeface="Times New Roman 見出し"/>
              <a:ea typeface="Meiryo UI" panose="020B0604030504040204" pitchFamily="50" charset="-128"/>
            </a:endParaRPr>
          </a:p>
        </p:txBody>
      </p:sp>
    </p:spTree>
    <p:extLst>
      <p:ext uri="{BB962C8B-B14F-4D97-AF65-F5344CB8AC3E}">
        <p14:creationId xmlns:p14="http://schemas.microsoft.com/office/powerpoint/2010/main" val="3474089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17</a:t>
            </a:fld>
            <a:endParaRPr lang="en-US" altLang="ja-JP"/>
          </a:p>
        </p:txBody>
      </p:sp>
      <p:sp>
        <p:nvSpPr>
          <p:cNvPr id="4" name="フッター プレースホルダー 3">
            <a:extLst>
              <a:ext uri="{FF2B5EF4-FFF2-40B4-BE49-F238E27FC236}">
                <a16:creationId xmlns:a16="http://schemas.microsoft.com/office/drawing/2014/main" id="{837F1A04-F126-464A-825A-9DF427E6701C}"/>
              </a:ext>
            </a:extLst>
          </p:cNvPr>
          <p:cNvSpPr>
            <a:spLocks noGrp="1"/>
          </p:cNvSpPr>
          <p:nvPr>
            <p:ph type="ftr" sz="quarter" idx="13"/>
          </p:nvPr>
        </p:nvSpPr>
        <p:spPr/>
        <p:txBody>
          <a:bodyPr/>
          <a:lstStyle/>
          <a:p>
            <a:r>
              <a:rPr lang="en-US" altLang="ja-JP" dirty="0"/>
              <a:t>Takashi </a:t>
            </a:r>
            <a:r>
              <a:rPr lang="en-US" altLang="ja-JP" dirty="0" err="1"/>
              <a:t>Kuramochi</a:t>
            </a:r>
            <a:r>
              <a:rPr lang="en-US" altLang="ja-JP" dirty="0"/>
              <a:t>, LAPIS TECHNOLOGY </a:t>
            </a:r>
          </a:p>
        </p:txBody>
      </p:sp>
      <p:sp>
        <p:nvSpPr>
          <p:cNvPr id="5" name="日付プレースホルダー 4">
            <a:extLst>
              <a:ext uri="{FF2B5EF4-FFF2-40B4-BE49-F238E27FC236}">
                <a16:creationId xmlns:a16="http://schemas.microsoft.com/office/drawing/2014/main" id="{D4B3220A-F587-41EC-B793-013C0F64B65A}"/>
              </a:ext>
            </a:extLst>
          </p:cNvPr>
          <p:cNvSpPr>
            <a:spLocks noGrp="1"/>
          </p:cNvSpPr>
          <p:nvPr>
            <p:ph type="dt" sz="half" idx="2"/>
          </p:nvPr>
        </p:nvSpPr>
        <p:spPr/>
        <p:txBody>
          <a:bodyPr/>
          <a:lstStyle/>
          <a:p>
            <a:r>
              <a:rPr lang="en-US"/>
              <a:t>&lt;September,2021&gt;</a:t>
            </a:r>
            <a:endParaRPr lang="en-001" dirty="0"/>
          </a:p>
        </p:txBody>
      </p:sp>
    </p:spTree>
    <p:extLst>
      <p:ext uri="{BB962C8B-B14F-4D97-AF65-F5344CB8AC3E}">
        <p14:creationId xmlns:p14="http://schemas.microsoft.com/office/powerpoint/2010/main" val="78523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TG4aa JRE</a:t>
            </a:r>
            <a:br>
              <a:rPr lang="en-US" altLang="ja-JP" dirty="0"/>
            </a:br>
            <a:r>
              <a:rPr lang="en-US" altLang="ja-JP" dirty="0"/>
              <a:t>Virtual September Interim </a:t>
            </a:r>
            <a:br>
              <a:rPr lang="en-US" altLang="ja-JP" dirty="0"/>
            </a:br>
            <a:r>
              <a:rPr lang="en-US" altLang="ja-JP" dirty="0"/>
              <a:t>Closing report </a:t>
            </a:r>
            <a:br>
              <a:rPr lang="en-US" altLang="ja-JP" dirty="0"/>
            </a:br>
            <a:r>
              <a:rPr lang="en-US" altLang="ja-JP" dirty="0"/>
              <a:t>on</a:t>
            </a:r>
            <a:br>
              <a:rPr lang="en-US" altLang="ja-JP" dirty="0"/>
            </a:br>
            <a:r>
              <a:rPr lang="en-US" altLang="ja-JP" dirty="0"/>
              <a:t>September 22</a:t>
            </a:r>
            <a:r>
              <a:rPr lang="en-US" altLang="ja-JP" baseline="30000" dirty="0"/>
              <a:t>th</a:t>
            </a:r>
            <a:r>
              <a:rPr lang="en-US" altLang="ja-JP" dirty="0"/>
              <a:t> ,2021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2" name="フッター プレースホルダー 1">
            <a:extLst>
              <a:ext uri="{FF2B5EF4-FFF2-40B4-BE49-F238E27FC236}">
                <a16:creationId xmlns:a16="http://schemas.microsoft.com/office/drawing/2014/main" id="{0B78052F-FC24-4132-AE48-CD02FF5E93EA}"/>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9C70E3CE-AE2D-493A-970F-FEA970E1868C}"/>
              </a:ext>
            </a:extLst>
          </p:cNvPr>
          <p:cNvSpPr>
            <a:spLocks noGrp="1"/>
          </p:cNvSpPr>
          <p:nvPr>
            <p:ph type="dt" sz="half" idx="2"/>
          </p:nvPr>
        </p:nvSpPr>
        <p:spPr/>
        <p:txBody>
          <a:bodyPr/>
          <a:lstStyle/>
          <a:p>
            <a:r>
              <a:rPr lang="en-US"/>
              <a:t>&lt;September,2021&gt;</a:t>
            </a:r>
            <a:endParaRPr lang="en-001"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About TG4aa</a:t>
            </a:r>
            <a:endParaRPr kumimoji="1" lang="ja-JP" altLang="en-US" b="1" u="sng" dirty="0"/>
          </a:p>
        </p:txBody>
      </p:sp>
      <p:sp>
        <p:nvSpPr>
          <p:cNvPr id="3" name="コンテンツ プレースホルダー 2"/>
          <p:cNvSpPr>
            <a:spLocks noGrp="1"/>
          </p:cNvSpPr>
          <p:nvPr>
            <p:ph idx="1"/>
          </p:nvPr>
        </p:nvSpPr>
        <p:spPr>
          <a:xfrm>
            <a:off x="0" y="2924944"/>
            <a:ext cx="8964488" cy="3171056"/>
          </a:xfrm>
        </p:spPr>
        <p:txBody>
          <a:bodyPr/>
          <a:lstStyle/>
          <a:p>
            <a:pPr marL="457200" lvl="1" indent="0">
              <a:buNone/>
            </a:pPr>
            <a:endParaRPr lang="en-US" altLang="ja-JP" sz="2800" dirty="0"/>
          </a:p>
          <a:p>
            <a:pPr lvl="1"/>
            <a:r>
              <a:rPr lang="en-US" altLang="ja-JP" sz="2800" dirty="0"/>
              <a:t>Chair :Takashi </a:t>
            </a:r>
            <a:r>
              <a:rPr lang="en-US" altLang="ja-JP" sz="2800" dirty="0" err="1"/>
              <a:t>Kuramochi</a:t>
            </a:r>
            <a:r>
              <a:rPr lang="en-US" altLang="ja-JP" sz="2800" dirty="0"/>
              <a:t>(LAPIS)</a:t>
            </a:r>
          </a:p>
          <a:p>
            <a:pPr lvl="1"/>
            <a:r>
              <a:rPr lang="en-US" altLang="ja-JP" sz="2800" dirty="0"/>
              <a:t>Vice-Chair : Hiroshi Harada(Kyoto University) </a:t>
            </a:r>
          </a:p>
          <a:p>
            <a:pPr lvl="1"/>
            <a:r>
              <a:rPr lang="en-US" altLang="ja-JP" sz="2800" dirty="0"/>
              <a:t>Vice-Chair : Kunal Shah(ITRON)</a:t>
            </a:r>
          </a:p>
          <a:p>
            <a:pPr lvl="1"/>
            <a:r>
              <a:rPr lang="en-US" altLang="ja-JP" sz="2800" dirty="0"/>
              <a:t>Secretary : Kiyoshi Fukui(OKI)</a:t>
            </a:r>
          </a:p>
          <a:p>
            <a:pPr lvl="1"/>
            <a:r>
              <a:rPr lang="en-US" altLang="ja-JP" sz="2800" dirty="0"/>
              <a:t>Technical Editor : Kiyoshi Fukui(OKI)</a:t>
            </a:r>
          </a:p>
          <a:p>
            <a:pPr marL="457200" lvl="1" indent="0">
              <a:buNone/>
            </a:pPr>
            <a:endParaRPr lang="en-US" altLang="ja-JP" sz="2800" dirty="0"/>
          </a:p>
          <a:p>
            <a:endParaRPr kumimoji="1" lang="ja-JP" altLang="en-US" sz="32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4" name="日付プレースホルダー 3">
            <a:extLst>
              <a:ext uri="{FF2B5EF4-FFF2-40B4-BE49-F238E27FC236}">
                <a16:creationId xmlns:a16="http://schemas.microsoft.com/office/drawing/2014/main" id="{387ABDA3-C520-420E-AF27-3433AA592E7B}"/>
              </a:ext>
            </a:extLst>
          </p:cNvPr>
          <p:cNvSpPr>
            <a:spLocks noGrp="1"/>
          </p:cNvSpPr>
          <p:nvPr>
            <p:ph type="dt" sz="half" idx="2"/>
          </p:nvPr>
        </p:nvSpPr>
        <p:spPr/>
        <p:txBody>
          <a:bodyPr/>
          <a:lstStyle/>
          <a:p>
            <a:r>
              <a:rPr lang="en-US"/>
              <a:t>&lt;September,2021&gt;</a:t>
            </a:r>
            <a:endParaRPr lang="en-001" dirty="0"/>
          </a:p>
        </p:txBody>
      </p:sp>
      <p:sp>
        <p:nvSpPr>
          <p:cNvPr id="5" name="テキスト ボックス 4">
            <a:extLst>
              <a:ext uri="{FF2B5EF4-FFF2-40B4-BE49-F238E27FC236}">
                <a16:creationId xmlns:a16="http://schemas.microsoft.com/office/drawing/2014/main" id="{EC18CA8E-6BF0-4B5B-B539-F6C01FFB3B73}"/>
              </a:ext>
            </a:extLst>
          </p:cNvPr>
          <p:cNvSpPr txBox="1"/>
          <p:nvPr/>
        </p:nvSpPr>
        <p:spPr>
          <a:xfrm>
            <a:off x="251520" y="1916832"/>
            <a:ext cx="8496944" cy="1292662"/>
          </a:xfrm>
          <a:prstGeom prst="rect">
            <a:avLst/>
          </a:prstGeom>
          <a:noFill/>
        </p:spPr>
        <p:txBody>
          <a:bodyPr wrap="square" rtlCol="0">
            <a:spAutoFit/>
          </a:bodyPr>
          <a:lstStyle/>
          <a:p>
            <a:pPr marL="644525" indent="-644525" fontAlgn="b">
              <a:lnSpc>
                <a:spcPct val="80000"/>
              </a:lnSpc>
              <a:spcAft>
                <a:spcPts val="600"/>
              </a:spcAft>
              <a:buFontTx/>
              <a:buNone/>
              <a:tabLst>
                <a:tab pos="446088" algn="l"/>
              </a:tabLst>
              <a:defRPr/>
            </a:pPr>
            <a:r>
              <a:rPr lang="en-US" sz="2000" dirty="0">
                <a:latin typeface="Arial Rounded MT Bold" pitchFamily="34" charset="0"/>
                <a:cs typeface="Arial" charset="0"/>
              </a:rPr>
              <a:t>TG 4aa – Japanese Rate Enhancement (JRE) amendment</a:t>
            </a:r>
          </a:p>
          <a:p>
            <a:pPr marL="457200" indent="-457200" fontAlgn="b">
              <a:lnSpc>
                <a:spcPct val="80000"/>
              </a:lnSpc>
              <a:spcAft>
                <a:spcPts val="600"/>
              </a:spcAft>
              <a:buFontTx/>
              <a:buNone/>
              <a:tabLst>
                <a:tab pos="446088" algn="l"/>
              </a:tabLst>
              <a:defRPr/>
            </a:pPr>
            <a:r>
              <a:rPr lang="en-US" sz="2000" dirty="0">
                <a:latin typeface="Arial Rounded MT Bold" pitchFamily="34" charset="0"/>
                <a:cs typeface="Arial" charset="0"/>
              </a:rPr>
              <a:t>	Objective: data rate extensions for the SUN FSK modulation and channel parameters focusing on the Japanese frequency band</a:t>
            </a:r>
          </a:p>
          <a:p>
            <a:endParaRPr lang="en-US" sz="2000" dirty="0"/>
          </a:p>
        </p:txBody>
      </p:sp>
    </p:spTree>
    <p:extLst>
      <p:ext uri="{BB962C8B-B14F-4D97-AF65-F5344CB8AC3E}">
        <p14:creationId xmlns:p14="http://schemas.microsoft.com/office/powerpoint/2010/main" val="2413943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September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762706"/>
          <a:ext cx="8352926" cy="204216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400" dirty="0"/>
                    </a:p>
                  </a:txBody>
                  <a:tcPr/>
                </a:tc>
                <a:tc>
                  <a:txBody>
                    <a:bodyPr/>
                    <a:lstStyle/>
                    <a:p>
                      <a:pPr algn="ctr"/>
                      <a:r>
                        <a:rPr kumimoji="1" lang="en-US" altLang="ja-JP" sz="1400" dirty="0"/>
                        <a:t>Monday</a:t>
                      </a:r>
                    </a:p>
                    <a:p>
                      <a:pPr algn="ctr"/>
                      <a:r>
                        <a:rPr kumimoji="1" lang="en-US" altLang="ja-JP" sz="1400" dirty="0"/>
                        <a:t>13</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Tuesday</a:t>
                      </a:r>
                    </a:p>
                    <a:p>
                      <a:pPr algn="ctr"/>
                      <a:r>
                        <a:rPr kumimoji="1" lang="en-US" altLang="ja-JP" sz="1400" dirty="0"/>
                        <a:t>14</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Wednesday</a:t>
                      </a:r>
                    </a:p>
                    <a:p>
                      <a:pPr algn="ctr"/>
                      <a:r>
                        <a:rPr kumimoji="1" lang="en-US" altLang="ja-JP" sz="1400" dirty="0"/>
                        <a:t>15</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Thursday</a:t>
                      </a:r>
                    </a:p>
                    <a:p>
                      <a:pPr algn="ctr"/>
                      <a:r>
                        <a:rPr kumimoji="1" lang="en-US" altLang="ja-JP" sz="1400" dirty="0"/>
                        <a:t>16</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Friday</a:t>
                      </a:r>
                    </a:p>
                    <a:p>
                      <a:pPr algn="ctr"/>
                      <a:r>
                        <a:rPr kumimoji="1" lang="en-US" altLang="ja-JP" sz="1400" dirty="0"/>
                        <a:t>17</a:t>
                      </a:r>
                      <a:r>
                        <a:rPr kumimoji="1" lang="en-US" altLang="ja-JP" sz="1400" baseline="30000" dirty="0"/>
                        <a:t>th</a:t>
                      </a:r>
                      <a:r>
                        <a:rPr kumimoji="1" lang="en-US" altLang="ja-JP" sz="1400" dirty="0"/>
                        <a:t> September</a:t>
                      </a:r>
                      <a:endParaRPr kumimoji="1" lang="ja-JP" altLang="en-US" sz="1400" dirty="0"/>
                    </a:p>
                  </a:txBody>
                  <a:tcPr anchor="ctr"/>
                </a:tc>
                <a:extLst>
                  <a:ext uri="{0D108BD9-81ED-4DB2-BD59-A6C34878D82A}">
                    <a16:rowId xmlns:a16="http://schemas.microsoft.com/office/drawing/2014/main" val="10000"/>
                  </a:ext>
                </a:extLst>
              </a:tr>
              <a:tr h="172819">
                <a:tc>
                  <a:txBody>
                    <a:bodyPr/>
                    <a:lstStyle/>
                    <a:p>
                      <a:pPr algn="ctr"/>
                      <a:r>
                        <a:rPr kumimoji="1" lang="en-US" altLang="ja-JP" sz="1400" dirty="0"/>
                        <a:t>AM1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Opening</a:t>
                      </a:r>
                      <a:endParaRPr kumimoji="1" lang="en-US" altLang="ja-JP"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400" dirty="0"/>
                        <a:t>AM2</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400" dirty="0"/>
                        <a:t>PM1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400" dirty="0"/>
                        <a:t>PM2</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ja-JP" altLang="en-US"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400" dirty="0"/>
                        <a:t>EV1</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u="none" dirty="0"/>
                        <a:t>TG4aa-JRE</a:t>
                      </a:r>
                      <a:endParaRPr kumimoji="1" lang="en-US" altLang="ja-JP" sz="1400" u="none" dirty="0">
                        <a:solidFill>
                          <a:schemeClr val="tx1"/>
                        </a:solidFill>
                      </a:endParaRPr>
                    </a:p>
                  </a:txBody>
                  <a:tcPr anchor="ctr">
                    <a:solidFill>
                      <a:srgbClr val="FFFF00"/>
                    </a:solidFill>
                  </a:tcP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400" dirty="0"/>
                    </a:p>
                  </a:txBody>
                  <a:tcPr/>
                </a:tc>
                <a:tc>
                  <a:txBody>
                    <a:bodyPr/>
                    <a:lstStyle/>
                    <a:p>
                      <a:pPr algn="ctr"/>
                      <a:r>
                        <a:rPr kumimoji="1" lang="en-US" altLang="ja-JP" sz="1400" dirty="0"/>
                        <a:t>Monday</a:t>
                      </a:r>
                    </a:p>
                    <a:p>
                      <a:pPr algn="ctr"/>
                      <a:r>
                        <a:rPr kumimoji="1" lang="en-US" altLang="ja-JP" sz="1400" dirty="0"/>
                        <a:t>20</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Tuesday</a:t>
                      </a:r>
                    </a:p>
                    <a:p>
                      <a:pPr algn="ctr"/>
                      <a:r>
                        <a:rPr kumimoji="1" lang="en-US" altLang="ja-JP" sz="1400" dirty="0"/>
                        <a:t>21</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Wednesday</a:t>
                      </a:r>
                    </a:p>
                    <a:p>
                      <a:pPr algn="ctr"/>
                      <a:r>
                        <a:rPr kumimoji="1" lang="en-US" altLang="ja-JP" sz="1400" dirty="0"/>
                        <a:t>22</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Thursday</a:t>
                      </a:r>
                    </a:p>
                    <a:p>
                      <a:pPr algn="ctr"/>
                      <a:r>
                        <a:rPr kumimoji="1" lang="en-US" altLang="ja-JP" sz="1400" dirty="0"/>
                        <a:t>23</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Friday</a:t>
                      </a:r>
                    </a:p>
                    <a:p>
                      <a:pPr algn="ctr"/>
                      <a:r>
                        <a:rPr kumimoji="1" lang="en-US" altLang="ja-JP" sz="1400" dirty="0"/>
                        <a:t>24</a:t>
                      </a:r>
                      <a:r>
                        <a:rPr kumimoji="1" lang="en-US" altLang="ja-JP" sz="1400" baseline="30000" dirty="0"/>
                        <a:t>th</a:t>
                      </a:r>
                      <a:r>
                        <a:rPr kumimoji="1" lang="en-US" altLang="ja-JP" sz="1400" dirty="0"/>
                        <a:t> September</a:t>
                      </a:r>
                      <a:endParaRPr kumimoji="1" lang="ja-JP" altLang="en-US" sz="1400" dirty="0"/>
                    </a:p>
                  </a:txBody>
                  <a:tcPr anchor="ctr"/>
                </a:tc>
                <a:extLst>
                  <a:ext uri="{0D108BD9-81ED-4DB2-BD59-A6C34878D82A}">
                    <a16:rowId xmlns:a16="http://schemas.microsoft.com/office/drawing/2014/main" val="10000"/>
                  </a:ext>
                </a:extLst>
              </a:tr>
              <a:tr h="172819">
                <a:tc>
                  <a:txBody>
                    <a:bodyPr/>
                    <a:lstStyle/>
                    <a:p>
                      <a:pPr algn="ctr"/>
                      <a:r>
                        <a:rPr kumimoji="1" lang="en-US" altLang="ja-JP" sz="1400" dirty="0"/>
                        <a:t>AM1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Closing</a:t>
                      </a: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400" dirty="0"/>
                        <a:t>AM2</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400" dirty="0"/>
                        <a:t>PM1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400" dirty="0"/>
                        <a:t>PM2</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400" dirty="0"/>
                        <a:t>EV1</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u="none" dirty="0"/>
                        <a:t>TG4aa-JRE</a:t>
                      </a:r>
                      <a:endParaRPr kumimoji="1" lang="en-US" altLang="ja-JP" sz="14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3440130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504053"/>
          </a:xfrm>
        </p:spPr>
        <p:txBody>
          <a:bodyPr/>
          <a:lstStyle/>
          <a:p>
            <a:r>
              <a:rPr lang="en-US" u="sng" dirty="0"/>
              <a:t>Current Status of TG4aa</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5</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&lt;September,2021&gt;</a:t>
            </a:r>
            <a:endParaRPr lang="en-US" altLang="ja-JP" dirty="0"/>
          </a:p>
        </p:txBody>
      </p:sp>
      <p:pic>
        <p:nvPicPr>
          <p:cNvPr id="5" name="図 4">
            <a:extLst>
              <a:ext uri="{FF2B5EF4-FFF2-40B4-BE49-F238E27FC236}">
                <a16:creationId xmlns:a16="http://schemas.microsoft.com/office/drawing/2014/main" id="{3AA7E418-AE4C-434B-9664-29936CF4D05E}"/>
              </a:ext>
            </a:extLst>
          </p:cNvPr>
          <p:cNvPicPr>
            <a:picLocks noChangeAspect="1"/>
          </p:cNvPicPr>
          <p:nvPr/>
        </p:nvPicPr>
        <p:blipFill>
          <a:blip r:embed="rId2"/>
          <a:stretch>
            <a:fillRect/>
          </a:stretch>
        </p:blipFill>
        <p:spPr>
          <a:xfrm>
            <a:off x="31648" y="1742513"/>
            <a:ext cx="4479449" cy="3384377"/>
          </a:xfrm>
          <a:prstGeom prst="rect">
            <a:avLst/>
          </a:prstGeom>
        </p:spPr>
      </p:pic>
      <p:pic>
        <p:nvPicPr>
          <p:cNvPr id="6" name="図 5">
            <a:extLst>
              <a:ext uri="{FF2B5EF4-FFF2-40B4-BE49-F238E27FC236}">
                <a16:creationId xmlns:a16="http://schemas.microsoft.com/office/drawing/2014/main" id="{C725E4AB-E4CB-44A1-854C-08140916FF44}"/>
              </a:ext>
            </a:extLst>
          </p:cNvPr>
          <p:cNvPicPr>
            <a:picLocks noChangeAspect="1"/>
          </p:cNvPicPr>
          <p:nvPr/>
        </p:nvPicPr>
        <p:blipFill>
          <a:blip r:embed="rId3"/>
          <a:stretch>
            <a:fillRect/>
          </a:stretch>
        </p:blipFill>
        <p:spPr>
          <a:xfrm>
            <a:off x="4511097" y="1670507"/>
            <a:ext cx="4601257" cy="3456384"/>
          </a:xfrm>
          <a:prstGeom prst="rect">
            <a:avLst/>
          </a:prstGeom>
        </p:spPr>
      </p:pic>
      <p:cxnSp>
        <p:nvCxnSpPr>
          <p:cNvPr id="10" name="直線コネクタ 9">
            <a:extLst>
              <a:ext uri="{FF2B5EF4-FFF2-40B4-BE49-F238E27FC236}">
                <a16:creationId xmlns:a16="http://schemas.microsoft.com/office/drawing/2014/main" id="{F4062B2C-A2D3-43E2-B31D-8CB0BFDB3EC1}"/>
              </a:ext>
            </a:extLst>
          </p:cNvPr>
          <p:cNvCxnSpPr/>
          <p:nvPr/>
        </p:nvCxnSpPr>
        <p:spPr bwMode="auto">
          <a:xfrm>
            <a:off x="2371400" y="4766850"/>
            <a:ext cx="2232248"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ADE44277-2ACF-43B6-A420-EEEF48C2FCB7}"/>
              </a:ext>
            </a:extLst>
          </p:cNvPr>
          <p:cNvCxnSpPr/>
          <p:nvPr/>
        </p:nvCxnSpPr>
        <p:spPr bwMode="auto">
          <a:xfrm flipV="1">
            <a:off x="4603648" y="2336333"/>
            <a:ext cx="0" cy="243051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D2B2CCFE-4B8D-431B-828C-B57F2D8439E3}"/>
              </a:ext>
            </a:extLst>
          </p:cNvPr>
          <p:cNvCxnSpPr/>
          <p:nvPr/>
        </p:nvCxnSpPr>
        <p:spPr bwMode="auto">
          <a:xfrm>
            <a:off x="4598286" y="2341096"/>
            <a:ext cx="648072"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a:extLst>
              <a:ext uri="{FF2B5EF4-FFF2-40B4-BE49-F238E27FC236}">
                <a16:creationId xmlns:a16="http://schemas.microsoft.com/office/drawing/2014/main" id="{C2822DF3-FEFA-4EBF-A05D-B0C64933BDF5}"/>
              </a:ext>
            </a:extLst>
          </p:cNvPr>
          <p:cNvSpPr/>
          <p:nvPr/>
        </p:nvSpPr>
        <p:spPr bwMode="auto">
          <a:xfrm>
            <a:off x="31648" y="1670506"/>
            <a:ext cx="9080704"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571D9F72-DAD1-4EFF-AE46-14EE8C9ED5E7}"/>
              </a:ext>
            </a:extLst>
          </p:cNvPr>
          <p:cNvSpPr/>
          <p:nvPr/>
        </p:nvSpPr>
        <p:spPr bwMode="auto">
          <a:xfrm flipH="1">
            <a:off x="4243609" y="4796729"/>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EB6962B0-A87F-454E-A81E-DF068477242D}"/>
              </a:ext>
            </a:extLst>
          </p:cNvPr>
          <p:cNvSpPr/>
          <p:nvPr/>
        </p:nvSpPr>
        <p:spPr bwMode="auto">
          <a:xfrm flipH="1">
            <a:off x="8856802" y="4796729"/>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20" name="グラフィックス 19" descr="走る">
            <a:extLst>
              <a:ext uri="{FF2B5EF4-FFF2-40B4-BE49-F238E27FC236}">
                <a16:creationId xmlns:a16="http://schemas.microsoft.com/office/drawing/2014/main" id="{2D466788-1694-454E-8A23-D2FF88A9C2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39534" y="3825045"/>
            <a:ext cx="544415" cy="544415"/>
          </a:xfrm>
          <a:prstGeom prst="rect">
            <a:avLst/>
          </a:prstGeom>
        </p:spPr>
      </p:pic>
      <p:sp>
        <p:nvSpPr>
          <p:cNvPr id="22" name="テキスト ボックス 21">
            <a:extLst>
              <a:ext uri="{FF2B5EF4-FFF2-40B4-BE49-F238E27FC236}">
                <a16:creationId xmlns:a16="http://schemas.microsoft.com/office/drawing/2014/main" id="{D9DDD1E3-5A78-4698-AB48-66132FCA6D0B}"/>
              </a:ext>
            </a:extLst>
          </p:cNvPr>
          <p:cNvSpPr txBox="1"/>
          <p:nvPr/>
        </p:nvSpPr>
        <p:spPr>
          <a:xfrm>
            <a:off x="6104918" y="4286075"/>
            <a:ext cx="1091751" cy="276999"/>
          </a:xfrm>
          <a:prstGeom prst="rect">
            <a:avLst/>
          </a:prstGeom>
          <a:noFill/>
        </p:spPr>
        <p:txBody>
          <a:bodyPr wrap="square" rtlCol="0">
            <a:spAutoFit/>
          </a:bodyPr>
          <a:lstStyle/>
          <a:p>
            <a:r>
              <a:rPr lang="en-US" b="1" dirty="0">
                <a:solidFill>
                  <a:schemeClr val="accent6"/>
                </a:solidFill>
              </a:rPr>
              <a:t>We are here!</a:t>
            </a:r>
          </a:p>
        </p:txBody>
      </p:sp>
      <p:sp>
        <p:nvSpPr>
          <p:cNvPr id="2" name="吹き出し: 四角形 1">
            <a:extLst>
              <a:ext uri="{FF2B5EF4-FFF2-40B4-BE49-F238E27FC236}">
                <a16:creationId xmlns:a16="http://schemas.microsoft.com/office/drawing/2014/main" id="{13E30E2C-3BEE-4ED6-A178-F7CA59A0EE04}"/>
              </a:ext>
            </a:extLst>
          </p:cNvPr>
          <p:cNvSpPr/>
          <p:nvPr/>
        </p:nvSpPr>
        <p:spPr bwMode="auto">
          <a:xfrm>
            <a:off x="2743200" y="5229200"/>
            <a:ext cx="2980928" cy="886172"/>
          </a:xfrm>
          <a:prstGeom prst="wedgeRectCallout">
            <a:avLst>
              <a:gd name="adj1" fmla="val 69312"/>
              <a:gd name="adj2" fmla="val -132048"/>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1.SA Initial Ballot :Closed</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2.Comment resolutions :Done.</a:t>
            </a:r>
          </a:p>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Meiryo UI" panose="020B0604030504040204" pitchFamily="50" charset="-128"/>
                <a:ea typeface="Meiryo UI" panose="020B0604030504040204" pitchFamily="50" charset="-128"/>
              </a:rPr>
              <a:t>3. Amendment of the draft :Done</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4. </a:t>
            </a:r>
            <a:r>
              <a:rPr lang="en-US" dirty="0">
                <a:latin typeface="Meiryo UI" panose="020B0604030504040204" pitchFamily="50" charset="-128"/>
                <a:ea typeface="Meiryo UI" panose="020B0604030504040204" pitchFamily="50" charset="-128"/>
              </a:rPr>
              <a:t>Recirculation SA Ballot: Ready</a:t>
            </a:r>
            <a:endParaRPr kumimoji="0" 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47296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208912" cy="654968"/>
          </a:xfrm>
        </p:spPr>
        <p:txBody>
          <a:bodyPr/>
          <a:lstStyle/>
          <a:p>
            <a:r>
              <a:rPr lang="en-US" altLang="ja-JP" dirty="0"/>
              <a:t>Agenda </a:t>
            </a:r>
            <a:r>
              <a:rPr kumimoji="1" lang="en-US" altLang="ja-JP" dirty="0"/>
              <a:t>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6</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Motion for SA Recirculation ballot and CRG formation</a:t>
            </a:r>
          </a:p>
          <a:p>
            <a:pPr marL="0" indent="0">
              <a:buNone/>
            </a:pPr>
            <a:endParaRPr lang="en-US" altLang="ja-JP" dirty="0"/>
          </a:p>
          <a:p>
            <a:pPr>
              <a:buFont typeface="Wingdings" panose="05000000000000000000" pitchFamily="2" charset="2"/>
              <a:buChar char="q"/>
            </a:pPr>
            <a:r>
              <a:rPr lang="en-US" altLang="ja-JP" dirty="0"/>
              <a:t>Session1:</a:t>
            </a:r>
            <a:endParaRPr lang="en-US" dirty="0"/>
          </a:p>
          <a:p>
            <a:r>
              <a:rPr lang="en-US" dirty="0"/>
              <a:t>Review SA Ballot results</a:t>
            </a:r>
          </a:p>
          <a:p>
            <a:r>
              <a:rPr lang="en-US" dirty="0"/>
              <a:t>Resolve comments for SA ballot of 802.15.4aa d08.</a:t>
            </a:r>
          </a:p>
          <a:p>
            <a:endParaRPr lang="en-US" dirty="0"/>
          </a:p>
          <a:p>
            <a:pPr>
              <a:buFont typeface="Wingdings" panose="05000000000000000000" pitchFamily="2" charset="2"/>
              <a:buChar char="q"/>
            </a:pPr>
            <a:r>
              <a:rPr lang="en-US" altLang="ja-JP" dirty="0"/>
              <a:t>Session2:</a:t>
            </a:r>
          </a:p>
          <a:p>
            <a:r>
              <a:rPr lang="en-US" altLang="ja-JP" dirty="0"/>
              <a:t>Review updated draft (802.15.4aa d09)</a:t>
            </a:r>
          </a:p>
          <a:p>
            <a:r>
              <a:rPr lang="en-US" dirty="0"/>
              <a:t>TG motion for SA recirculation ballot and CRG formation</a:t>
            </a:r>
          </a:p>
          <a:p>
            <a:r>
              <a:rPr lang="en-US" dirty="0"/>
              <a:t>Next Steps</a:t>
            </a:r>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05157"/>
            <a:ext cx="7772400" cy="1066800"/>
          </a:xfrm>
        </p:spPr>
        <p:txBody>
          <a:bodyPr/>
          <a:lstStyle/>
          <a:p>
            <a:r>
              <a:rPr lang="en-US" altLang="ja-JP" dirty="0">
                <a:latin typeface="Meiryo UI" panose="020B0604030504040204" pitchFamily="50" charset="-128"/>
                <a:ea typeface="Meiryo UI" panose="020B0604030504040204" pitchFamily="50" charset="-128"/>
              </a:rPr>
              <a:t>Accomplishments:</a:t>
            </a:r>
          </a:p>
        </p:txBody>
      </p:sp>
      <p:sp>
        <p:nvSpPr>
          <p:cNvPr id="3" name="コンテンツ プレースホルダー 2"/>
          <p:cNvSpPr>
            <a:spLocks noGrp="1"/>
          </p:cNvSpPr>
          <p:nvPr>
            <p:ph idx="1"/>
          </p:nvPr>
        </p:nvSpPr>
        <p:spPr>
          <a:xfrm>
            <a:off x="0" y="1371600"/>
            <a:ext cx="9144000" cy="4114800"/>
          </a:xfrm>
        </p:spPr>
        <p:txBody>
          <a:bodyPr/>
          <a:lstStyle/>
          <a:p>
            <a:pPr marL="514350" indent="-514350">
              <a:buFont typeface="+mj-lt"/>
              <a:buAutoNum type="arabicPeriod"/>
            </a:pPr>
            <a:r>
              <a:rPr lang="en-US" altLang="ja-JP" dirty="0">
                <a:solidFill>
                  <a:schemeClr val="tx2"/>
                </a:solidFill>
                <a:latin typeface="Meiryo UI" panose="020B0604030504040204" pitchFamily="50" charset="-128"/>
                <a:ea typeface="Meiryo UI" panose="020B0604030504040204" pitchFamily="50" charset="-128"/>
              </a:rPr>
              <a:t>Review SA ballot results</a:t>
            </a:r>
            <a:br>
              <a:rPr lang="en-US" altLang="ja-JP" dirty="0">
                <a:solidFill>
                  <a:schemeClr val="tx2"/>
                </a:solidFill>
                <a:latin typeface="Meiryo UI" panose="020B0604030504040204" pitchFamily="50" charset="-128"/>
                <a:ea typeface="Meiryo UI" panose="020B0604030504040204" pitchFamily="50" charset="-128"/>
              </a:rPr>
            </a:br>
            <a:endParaRPr lang="en-US" altLang="ja-JP" dirty="0">
              <a:solidFill>
                <a:schemeClr val="tx2"/>
              </a:solidFill>
              <a:latin typeface="Meiryo UI" panose="020B0604030504040204" pitchFamily="50" charset="-128"/>
              <a:ea typeface="Meiryo UI" panose="020B0604030504040204" pitchFamily="50" charset="-128"/>
            </a:endParaRPr>
          </a:p>
          <a:p>
            <a:pPr marL="514350" indent="-514350">
              <a:buFont typeface="+mj-lt"/>
              <a:buAutoNum type="arabicPeriod"/>
            </a:pPr>
            <a:r>
              <a:rPr lang="en-US" dirty="0">
                <a:solidFill>
                  <a:schemeClr val="tx2"/>
                </a:solidFill>
                <a:latin typeface="Meiryo UI" panose="020B0604030504040204" pitchFamily="50" charset="-128"/>
                <a:ea typeface="Meiryo UI" panose="020B0604030504040204" pitchFamily="50" charset="-128"/>
              </a:rPr>
              <a:t>Resolve comments for SA ballot of 802.15.4aa d08</a:t>
            </a:r>
            <a:br>
              <a:rPr lang="en-US" dirty="0">
                <a:solidFill>
                  <a:schemeClr val="tx2"/>
                </a:solidFill>
                <a:latin typeface="Meiryo UI" panose="020B0604030504040204" pitchFamily="50" charset="-128"/>
                <a:ea typeface="Meiryo UI" panose="020B0604030504040204" pitchFamily="50" charset="-128"/>
              </a:rPr>
            </a:br>
            <a:r>
              <a:rPr lang="en-US" dirty="0">
                <a:solidFill>
                  <a:schemeClr val="tx2"/>
                </a:solidFill>
                <a:latin typeface="Meiryo UI" panose="020B0604030504040204" pitchFamily="50" charset="-128"/>
                <a:ea typeface="Meiryo UI" panose="020B0604030504040204" pitchFamily="50" charset="-128"/>
              </a:rPr>
              <a:t>(DOC:15-21-0495-01-04aa)</a:t>
            </a:r>
            <a:endParaRPr lang="en-US" altLang="ja-JP" dirty="0">
              <a:solidFill>
                <a:schemeClr val="tx2"/>
              </a:solidFill>
              <a:latin typeface="Meiryo UI" panose="020B0604030504040204" pitchFamily="50" charset="-128"/>
              <a:ea typeface="Meiryo UI" panose="020B0604030504040204" pitchFamily="50" charset="-128"/>
            </a:endParaRPr>
          </a:p>
          <a:p>
            <a:pPr marL="514350" indent="-514350">
              <a:buFont typeface="+mj-lt"/>
              <a:buAutoNum type="arabicPeriod"/>
            </a:pPr>
            <a:endParaRPr lang="en-US" altLang="ja-JP" dirty="0">
              <a:solidFill>
                <a:schemeClr val="tx2"/>
              </a:solidFill>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dirty="0">
                <a:solidFill>
                  <a:schemeClr val="tx2"/>
                </a:solidFill>
                <a:latin typeface="Meiryo UI" panose="020B0604030504040204" pitchFamily="50" charset="-128"/>
                <a:ea typeface="Meiryo UI" panose="020B0604030504040204" pitchFamily="50" charset="-128"/>
              </a:rPr>
              <a:t>Review updated draft (802.15.4aa/D09)</a:t>
            </a:r>
          </a:p>
          <a:p>
            <a:pPr marL="514350" indent="-514350">
              <a:buFont typeface="+mj-lt"/>
              <a:buAutoNum type="arabicPeriod"/>
            </a:pPr>
            <a:endParaRPr lang="en-US" altLang="ja-JP" dirty="0">
              <a:solidFill>
                <a:schemeClr val="tx2"/>
              </a:solidFill>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dirty="0">
                <a:solidFill>
                  <a:schemeClr val="tx2"/>
                </a:solidFill>
                <a:latin typeface="Meiryo UI" panose="020B0604030504040204" pitchFamily="50" charset="-128"/>
                <a:ea typeface="Meiryo UI" panose="020B0604030504040204" pitchFamily="50" charset="-128"/>
              </a:rPr>
              <a:t>Three TG motions were moved.</a:t>
            </a:r>
            <a:br>
              <a:rPr lang="en-US" altLang="ja-JP" dirty="0">
                <a:solidFill>
                  <a:schemeClr val="tx2"/>
                </a:solidFill>
                <a:latin typeface="Meiryo UI" panose="020B0604030504040204" pitchFamily="50" charset="-128"/>
                <a:ea typeface="Meiryo UI" panose="020B0604030504040204" pitchFamily="50" charset="-128"/>
              </a:rPr>
            </a:br>
            <a:endParaRPr lang="en-US" altLang="ja-JP" dirty="0">
              <a:solidFill>
                <a:schemeClr val="tx2"/>
              </a:solidFill>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dirty="0">
                <a:solidFill>
                  <a:schemeClr val="tx2"/>
                </a:solidFill>
                <a:latin typeface="Meiryo UI" panose="020B0604030504040204" pitchFamily="50" charset="-128"/>
                <a:ea typeface="Meiryo UI" panose="020B0604030504040204" pitchFamily="50" charset="-128"/>
              </a:rPr>
              <a:t>Planned November Plenary(# of Sessions)</a:t>
            </a:r>
          </a:p>
          <a:p>
            <a:pPr marL="514350" indent="-514350">
              <a:buFont typeface="+mj-lt"/>
              <a:buAutoNum type="arabicPeriod"/>
            </a:pPr>
            <a:endParaRPr lang="en-US" altLang="ja-JP" dirty="0">
              <a:solidFill>
                <a:schemeClr val="tx2"/>
              </a:solidFill>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dirty="0">
                <a:solidFill>
                  <a:schemeClr val="tx2"/>
                </a:solidFill>
                <a:latin typeface="Meiryo UI" panose="020B0604030504040204" pitchFamily="50" charset="-128"/>
                <a:ea typeface="Meiryo UI" panose="020B0604030504040204" pitchFamily="50" charset="-128"/>
              </a:rPr>
              <a:t>Minutes posted(15-21-0517-00-04aa)</a:t>
            </a:r>
            <a:br>
              <a:rPr lang="en-US" altLang="ja-JP" dirty="0">
                <a:solidFill>
                  <a:schemeClr val="tx2"/>
                </a:solidFill>
                <a:latin typeface="Meiryo UI" panose="020B0604030504040204" pitchFamily="50" charset="-128"/>
                <a:ea typeface="Meiryo UI" panose="020B0604030504040204" pitchFamily="50" charset="-128"/>
              </a:rPr>
            </a:br>
            <a:endParaRPr kumimoji="1" lang="ja-JP" altLang="en-US" dirty="0">
              <a:solidFill>
                <a:schemeClr val="tx2"/>
              </a:solidFill>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4" name="フッター プレースホルダー 3">
            <a:extLst>
              <a:ext uri="{FF2B5EF4-FFF2-40B4-BE49-F238E27FC236}">
                <a16:creationId xmlns:a16="http://schemas.microsoft.com/office/drawing/2014/main" id="{4174C51D-A1D7-4272-8D4F-639BDCA1D781}"/>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5" name="日付プレースホルダー 4">
            <a:extLst>
              <a:ext uri="{FF2B5EF4-FFF2-40B4-BE49-F238E27FC236}">
                <a16:creationId xmlns:a16="http://schemas.microsoft.com/office/drawing/2014/main" id="{B0CE79A9-2245-4B4F-80A7-1E445131F4A9}"/>
              </a:ext>
            </a:extLst>
          </p:cNvPr>
          <p:cNvSpPr>
            <a:spLocks noGrp="1"/>
          </p:cNvSpPr>
          <p:nvPr>
            <p:ph type="dt" sz="half" idx="2"/>
          </p:nvPr>
        </p:nvSpPr>
        <p:spPr/>
        <p:txBody>
          <a:bodyPr/>
          <a:lstStyle/>
          <a:p>
            <a:r>
              <a:rPr lang="en-US"/>
              <a:t>&lt;September,2021&gt;</a:t>
            </a:r>
            <a:endParaRPr lang="en-001" dirty="0"/>
          </a:p>
        </p:txBody>
      </p:sp>
    </p:spTree>
    <p:extLst>
      <p:ext uri="{BB962C8B-B14F-4D97-AF65-F5344CB8AC3E}">
        <p14:creationId xmlns:p14="http://schemas.microsoft.com/office/powerpoint/2010/main" val="4202394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Review SA Initial ballot results</a:t>
            </a:r>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8</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&lt;September,2021&gt;</a:t>
            </a:r>
            <a:endParaRPr lang="en-US" altLang="ja-JP" dirty="0"/>
          </a:p>
        </p:txBody>
      </p:sp>
      <p:graphicFrame>
        <p:nvGraphicFramePr>
          <p:cNvPr id="8" name="Table 6">
            <a:extLst>
              <a:ext uri="{FF2B5EF4-FFF2-40B4-BE49-F238E27FC236}">
                <a16:creationId xmlns:a16="http://schemas.microsoft.com/office/drawing/2014/main" id="{3425F4C4-8377-447A-AFDF-5EDBD28043E5}"/>
              </a:ext>
            </a:extLst>
          </p:cNvPr>
          <p:cNvGraphicFramePr>
            <a:graphicFrameLocks noGrp="1"/>
          </p:cNvGraphicFramePr>
          <p:nvPr>
            <p:extLst>
              <p:ext uri="{D42A27DB-BD31-4B8C-83A1-F6EECF244321}">
                <p14:modId xmlns:p14="http://schemas.microsoft.com/office/powerpoint/2010/main" val="3773912954"/>
              </p:ext>
            </p:extLst>
          </p:nvPr>
        </p:nvGraphicFramePr>
        <p:xfrm>
          <a:off x="323528" y="2170323"/>
          <a:ext cx="8436394" cy="1911072"/>
        </p:xfrm>
        <a:graphic>
          <a:graphicData uri="http://schemas.openxmlformats.org/drawingml/2006/table">
            <a:tbl>
              <a:tblPr firstRow="1" bandRow="1">
                <a:tableStyleId>{ED083AE6-46FA-4A59-8FB0-9F97EB10719F}</a:tableStyleId>
              </a:tblPr>
              <a:tblGrid>
                <a:gridCol w="646430">
                  <a:extLst>
                    <a:ext uri="{9D8B030D-6E8A-4147-A177-3AD203B41FA5}">
                      <a16:colId xmlns:a16="http://schemas.microsoft.com/office/drawing/2014/main" val="20000"/>
                    </a:ext>
                  </a:extLst>
                </a:gridCol>
                <a:gridCol w="699031">
                  <a:extLst>
                    <a:ext uri="{9D8B030D-6E8A-4147-A177-3AD203B41FA5}">
                      <a16:colId xmlns:a16="http://schemas.microsoft.com/office/drawing/2014/main" val="20001"/>
                    </a:ext>
                  </a:extLst>
                </a:gridCol>
                <a:gridCol w="1909142">
                  <a:extLst>
                    <a:ext uri="{9D8B030D-6E8A-4147-A177-3AD203B41FA5}">
                      <a16:colId xmlns:a16="http://schemas.microsoft.com/office/drawing/2014/main" val="20002"/>
                    </a:ext>
                  </a:extLst>
                </a:gridCol>
                <a:gridCol w="1342407">
                  <a:extLst>
                    <a:ext uri="{9D8B030D-6E8A-4147-A177-3AD203B41FA5}">
                      <a16:colId xmlns:a16="http://schemas.microsoft.com/office/drawing/2014/main" val="20003"/>
                    </a:ext>
                  </a:extLst>
                </a:gridCol>
                <a:gridCol w="406162">
                  <a:extLst>
                    <a:ext uri="{9D8B030D-6E8A-4147-A177-3AD203B41FA5}">
                      <a16:colId xmlns:a16="http://schemas.microsoft.com/office/drawing/2014/main" val="20004"/>
                    </a:ext>
                  </a:extLst>
                </a:gridCol>
                <a:gridCol w="509032">
                  <a:extLst>
                    <a:ext uri="{9D8B030D-6E8A-4147-A177-3AD203B41FA5}">
                      <a16:colId xmlns:a16="http://schemas.microsoft.com/office/drawing/2014/main" val="20005"/>
                    </a:ext>
                  </a:extLst>
                </a:gridCol>
                <a:gridCol w="381774">
                  <a:extLst>
                    <a:ext uri="{9D8B030D-6E8A-4147-A177-3AD203B41FA5}">
                      <a16:colId xmlns:a16="http://schemas.microsoft.com/office/drawing/2014/main" val="20006"/>
                    </a:ext>
                  </a:extLst>
                </a:gridCol>
                <a:gridCol w="379030">
                  <a:extLst>
                    <a:ext uri="{9D8B030D-6E8A-4147-A177-3AD203B41FA5}">
                      <a16:colId xmlns:a16="http://schemas.microsoft.com/office/drawing/2014/main" val="20007"/>
                    </a:ext>
                  </a:extLst>
                </a:gridCol>
                <a:gridCol w="381774">
                  <a:extLst>
                    <a:ext uri="{9D8B030D-6E8A-4147-A177-3AD203B41FA5}">
                      <a16:colId xmlns:a16="http://schemas.microsoft.com/office/drawing/2014/main" val="20008"/>
                    </a:ext>
                  </a:extLst>
                </a:gridCol>
                <a:gridCol w="445403">
                  <a:extLst>
                    <a:ext uri="{9D8B030D-6E8A-4147-A177-3AD203B41FA5}">
                      <a16:colId xmlns:a16="http://schemas.microsoft.com/office/drawing/2014/main" val="20009"/>
                    </a:ext>
                  </a:extLst>
                </a:gridCol>
                <a:gridCol w="445403">
                  <a:extLst>
                    <a:ext uri="{9D8B030D-6E8A-4147-A177-3AD203B41FA5}">
                      <a16:colId xmlns:a16="http://schemas.microsoft.com/office/drawing/2014/main" val="20010"/>
                    </a:ext>
                  </a:extLst>
                </a:gridCol>
                <a:gridCol w="445403">
                  <a:extLst>
                    <a:ext uri="{9D8B030D-6E8A-4147-A177-3AD203B41FA5}">
                      <a16:colId xmlns:a16="http://schemas.microsoft.com/office/drawing/2014/main" val="20011"/>
                    </a:ext>
                  </a:extLst>
                </a:gridCol>
                <a:gridCol w="445403">
                  <a:extLst>
                    <a:ext uri="{9D8B030D-6E8A-4147-A177-3AD203B41FA5}">
                      <a16:colId xmlns:a16="http://schemas.microsoft.com/office/drawing/2014/main" val="2898396015"/>
                    </a:ext>
                  </a:extLst>
                </a:gridCol>
              </a:tblGrid>
              <a:tr h="96619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Type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mn-lt"/>
                          <a:ea typeface="Times New Roman" pitchFamily="18" charset="0"/>
                          <a:cs typeface="Arial" charset="0"/>
                        </a:rPr>
                        <a:t>%Approve</a:t>
                      </a:r>
                      <a:endParaRPr kumimoji="0" lang="en-GB" sz="1200" b="1" i="0" u="none" strike="noStrike" cap="none" normalizeH="0" baseline="0" dirty="0">
                        <a:ln>
                          <a:noFill/>
                        </a:ln>
                        <a:solidFill>
                          <a:schemeClr val="tx1"/>
                        </a:solidFill>
                        <a:effectLst/>
                        <a:latin typeface="+mn-lt"/>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mn-lt"/>
                          <a:ea typeface="Times New Roman" pitchFamily="18" charset="0"/>
                          <a:cs typeface="Arial" charset="0"/>
                        </a:rPr>
                        <a:t>Comments</a:t>
                      </a:r>
                    </a:p>
                  </a:txBody>
                  <a:tcPr vert="eaVert" anchor="ctr" horzOverflow="overflow"/>
                </a:tc>
                <a:extLst>
                  <a:ext uri="{0D108BD9-81ED-4DB2-BD59-A6C34878D82A}">
                    <a16:rowId xmlns:a16="http://schemas.microsoft.com/office/drawing/2014/main" val="10000"/>
                  </a:ext>
                </a:extLst>
              </a:tr>
              <a:tr h="491294">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Initial</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14-September-2021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IEEE Standards Association Ballot for IEEE P802.15.4aa/D08</a:t>
                      </a:r>
                      <a:endParaRPr lang="en-US" sz="1400" dirty="0">
                        <a:solidFill>
                          <a:schemeClr val="tx1"/>
                        </a:solidFill>
                        <a:latin typeface="Arial" panose="020B0604020202020204" pitchFamily="34" charset="0"/>
                        <a:cs typeface="Arial" panose="020B0604020202020204" pitchFamily="34" charset="0"/>
                      </a:endParaRP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SA Initial Ballot</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71</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55</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77</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53</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98</a:t>
                      </a:r>
                    </a:p>
                  </a:txBody>
                  <a:tcP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5</a:t>
                      </a:r>
                    </a:p>
                  </a:txBody>
                  <a:tcPr/>
                </a:tc>
                <a:extLst>
                  <a:ext uri="{0D108BD9-81ED-4DB2-BD59-A6C34878D82A}">
                    <a16:rowId xmlns:a16="http://schemas.microsoft.com/office/drawing/2014/main" val="10001"/>
                  </a:ext>
                </a:extLst>
              </a:tr>
            </a:tbl>
          </a:graphicData>
        </a:graphic>
      </p:graphicFrame>
      <p:sp>
        <p:nvSpPr>
          <p:cNvPr id="9" name="テキスト ボックス 8">
            <a:extLst>
              <a:ext uri="{FF2B5EF4-FFF2-40B4-BE49-F238E27FC236}">
                <a16:creationId xmlns:a16="http://schemas.microsoft.com/office/drawing/2014/main" id="{0ECB4455-5F64-4609-9441-0867FA23FFE0}"/>
              </a:ext>
            </a:extLst>
          </p:cNvPr>
          <p:cNvSpPr txBox="1"/>
          <p:nvPr/>
        </p:nvSpPr>
        <p:spPr>
          <a:xfrm>
            <a:off x="323528" y="4365104"/>
            <a:ext cx="8386422" cy="954107"/>
          </a:xfrm>
          <a:prstGeom prst="rect">
            <a:avLst/>
          </a:prstGeom>
          <a:noFill/>
        </p:spPr>
        <p:txBody>
          <a:bodyPr wrap="square" rtlCol="0">
            <a:spAutoFit/>
          </a:bodyPr>
          <a:lstStyle/>
          <a:p>
            <a:r>
              <a:rPr lang="en-US" sz="2800" dirty="0">
                <a:latin typeface="+mn-lt"/>
              </a:rPr>
              <a:t>Initial SA Ballot for P802.15.4aa/D08 was quorate , and passed.</a:t>
            </a:r>
          </a:p>
        </p:txBody>
      </p:sp>
    </p:spTree>
    <p:extLst>
      <p:ext uri="{BB962C8B-B14F-4D97-AF65-F5344CB8AC3E}">
        <p14:creationId xmlns:p14="http://schemas.microsoft.com/office/powerpoint/2010/main" val="3955274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8E8D2C56-EB12-4A81-918D-AA079CE1ED60}"/>
              </a:ext>
            </a:extLst>
          </p:cNvPr>
          <p:cNvSpPr>
            <a:spLocks noGrp="1"/>
          </p:cNvSpPr>
          <p:nvPr>
            <p:ph type="title"/>
          </p:nvPr>
        </p:nvSpPr>
        <p:spPr/>
        <p:txBody>
          <a:bodyPr/>
          <a:lstStyle/>
          <a:p>
            <a:r>
              <a:rPr lang="en-US" altLang="ja-JP" dirty="0"/>
              <a:t>TG Motions</a:t>
            </a:r>
            <a:endParaRPr lang="en-US" dirty="0"/>
          </a:p>
        </p:txBody>
      </p:sp>
      <p:sp>
        <p:nvSpPr>
          <p:cNvPr id="7" name="コンテンツ プレースホルダー 6">
            <a:extLst>
              <a:ext uri="{FF2B5EF4-FFF2-40B4-BE49-F238E27FC236}">
                <a16:creationId xmlns:a16="http://schemas.microsoft.com/office/drawing/2014/main" id="{6878D759-7B7D-4519-B390-B6A94123D666}"/>
              </a:ext>
            </a:extLst>
          </p:cNvPr>
          <p:cNvSpPr>
            <a:spLocks noGrp="1"/>
          </p:cNvSpPr>
          <p:nvPr>
            <p:ph idx="1"/>
          </p:nvPr>
        </p:nvSpPr>
        <p:spPr>
          <a:xfrm>
            <a:off x="251520" y="1981200"/>
            <a:ext cx="8206680" cy="4114800"/>
          </a:xfrm>
        </p:spPr>
        <p:txBody>
          <a:bodyPr/>
          <a:lstStyle/>
          <a:p>
            <a:pPr marL="0" indent="0">
              <a:buNone/>
            </a:pPr>
            <a:r>
              <a:rPr lang="en-US" dirty="0"/>
              <a:t>Three TG motions were moved.</a:t>
            </a:r>
          </a:p>
          <a:p>
            <a:pPr marL="0" indent="0">
              <a:buNone/>
            </a:pPr>
            <a:r>
              <a:rPr lang="en-US" dirty="0"/>
              <a:t>-Motion 1: Approve the comment resolutions in the spreadsheet that is</a:t>
            </a:r>
            <a:br>
              <a:rPr lang="en-US" dirty="0"/>
            </a:br>
            <a:r>
              <a:rPr lang="en-US" dirty="0"/>
              <a:t>	    posted to Mentor</a:t>
            </a:r>
            <a:r>
              <a:rPr lang="en-US" dirty="0">
                <a:solidFill>
                  <a:schemeClr val="tx2"/>
                </a:solidFill>
                <a:latin typeface="Meiryo UI" panose="020B0604030504040204" pitchFamily="50" charset="-128"/>
                <a:ea typeface="Meiryo UI" panose="020B0604030504040204" pitchFamily="50" charset="-128"/>
              </a:rPr>
              <a:t>(DOC:15-21-0495-01-04aa)</a:t>
            </a:r>
            <a:r>
              <a:rPr lang="en-US" dirty="0"/>
              <a:t>.</a:t>
            </a:r>
          </a:p>
          <a:p>
            <a:pPr marL="0" indent="0">
              <a:buNone/>
            </a:pPr>
            <a:r>
              <a:rPr lang="en-US" dirty="0"/>
              <a:t>		</a:t>
            </a:r>
            <a:r>
              <a:rPr lang="en-US" dirty="0">
                <a:sym typeface="Wingdings" panose="05000000000000000000" pitchFamily="2" charset="2"/>
              </a:rPr>
              <a:t> This Motion doesn’t go WG Motion</a:t>
            </a:r>
            <a:endParaRPr lang="en-US" dirty="0"/>
          </a:p>
          <a:p>
            <a:pPr marL="0" indent="0">
              <a:buNone/>
            </a:pPr>
            <a:endParaRPr lang="en-US" dirty="0"/>
          </a:p>
          <a:p>
            <a:pPr marL="0" indent="0">
              <a:buNone/>
            </a:pPr>
            <a:r>
              <a:rPr lang="en-US" dirty="0"/>
              <a:t>-Motion 2: Approve the draft for recirculation</a:t>
            </a:r>
          </a:p>
          <a:p>
            <a:pPr marL="0" indent="0">
              <a:buNone/>
            </a:pPr>
            <a:r>
              <a:rPr lang="en-US" dirty="0"/>
              <a:t>		</a:t>
            </a:r>
            <a:r>
              <a:rPr lang="en-US" dirty="0">
                <a:sym typeface="Wingdings" panose="05000000000000000000" pitchFamily="2" charset="2"/>
              </a:rPr>
              <a:t> This Motion goes WG Motion</a:t>
            </a:r>
            <a:endParaRPr lang="en-US" dirty="0"/>
          </a:p>
          <a:p>
            <a:pPr marL="0" indent="0">
              <a:buNone/>
            </a:pPr>
            <a:endParaRPr lang="en-US" dirty="0"/>
          </a:p>
          <a:p>
            <a:pPr marL="0" indent="0">
              <a:buNone/>
            </a:pPr>
            <a:r>
              <a:rPr lang="en-US" dirty="0"/>
              <a:t>-Motion 3: Approve the CRG formation</a:t>
            </a:r>
          </a:p>
          <a:p>
            <a:pPr marL="0" indent="0">
              <a:buNone/>
            </a:pPr>
            <a:r>
              <a:rPr lang="en-US" dirty="0"/>
              <a:t>	</a:t>
            </a:r>
            <a:r>
              <a:rPr lang="en-US" dirty="0">
                <a:sym typeface="Wingdings" panose="05000000000000000000" pitchFamily="2" charset="2"/>
              </a:rPr>
              <a:t> 	 This Motion goes WG Motion</a:t>
            </a:r>
            <a:r>
              <a:rPr lang="en-US" dirty="0"/>
              <a:t> </a:t>
            </a:r>
          </a:p>
        </p:txBody>
      </p:sp>
      <p:sp>
        <p:nvSpPr>
          <p:cNvPr id="2" name="スライド番号プレースホルダー 1">
            <a:extLst>
              <a:ext uri="{FF2B5EF4-FFF2-40B4-BE49-F238E27FC236}">
                <a16:creationId xmlns:a16="http://schemas.microsoft.com/office/drawing/2014/main" id="{DB6881C0-3E88-4FBC-9C14-8F4625E967AA}"/>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9</a:t>
            </a:fld>
            <a:endParaRPr lang="en-US" altLang="ja-JP" dirty="0"/>
          </a:p>
        </p:txBody>
      </p:sp>
      <p:sp>
        <p:nvSpPr>
          <p:cNvPr id="4" name="フッター プレースホルダー 3">
            <a:extLst>
              <a:ext uri="{FF2B5EF4-FFF2-40B4-BE49-F238E27FC236}">
                <a16:creationId xmlns:a16="http://schemas.microsoft.com/office/drawing/2014/main" id="{30551510-4146-427B-8F3B-B1B580026F7F}"/>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CB94DFD0-4B8F-4B06-A97E-C1214C0CA110}"/>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2801119353"/>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2846</TotalTime>
  <Words>1135</Words>
  <Application>Microsoft Office PowerPoint</Application>
  <PresentationFormat>画面に合わせる (4:3)</PresentationFormat>
  <Paragraphs>283</Paragraphs>
  <Slides>17</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17</vt:i4>
      </vt:variant>
    </vt:vector>
  </HeadingPairs>
  <TitlesOfParts>
    <vt:vector size="24" baseType="lpstr">
      <vt:lpstr>Meiryo UI</vt:lpstr>
      <vt:lpstr>Times New Roman 見出し</vt:lpstr>
      <vt:lpstr>Arial</vt:lpstr>
      <vt:lpstr>Arial Rounded MT Bold</vt:lpstr>
      <vt:lpstr>Times New Roman</vt:lpstr>
      <vt:lpstr>Wingdings</vt:lpstr>
      <vt:lpstr>15-20-xxxx-00-jre0-ig-jre-call-for-contributions</vt:lpstr>
      <vt:lpstr>PowerPoint プレゼンテーション</vt:lpstr>
      <vt:lpstr>IEEE 802.15 TG4aa JRE Virtual September Interim  Closing report  on September 22th ,2021</vt:lpstr>
      <vt:lpstr>About TG4aa</vt:lpstr>
      <vt:lpstr>TG4aa JRE sessions in September Interim</vt:lpstr>
      <vt:lpstr>Current Status of TG4aa</vt:lpstr>
      <vt:lpstr>Agenda for TG4aa meetings</vt:lpstr>
      <vt:lpstr>Accomplishments:</vt:lpstr>
      <vt:lpstr>Review SA Initial ballot results</vt:lpstr>
      <vt:lpstr>TG Motions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Plan for November Plenary</vt:lpstr>
      <vt:lpstr>Next Steps</vt:lpstr>
      <vt:lpstr>Contacts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264</cp:revision>
  <cp:lastPrinted>1998-02-10T13:28:06Z</cp:lastPrinted>
  <dcterms:created xsi:type="dcterms:W3CDTF">2020-02-10T05:27:43Z</dcterms:created>
  <dcterms:modified xsi:type="dcterms:W3CDTF">2021-09-22T14:05:15Z</dcterms:modified>
</cp:coreProperties>
</file>