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8"/>
  </p:notesMasterIdLst>
  <p:handoutMasterIdLst>
    <p:handoutMasterId r:id="rId9"/>
  </p:handoutMasterIdLst>
  <p:sldIdLst>
    <p:sldId id="259" r:id="rId2"/>
    <p:sldId id="938" r:id="rId3"/>
    <p:sldId id="990" r:id="rId4"/>
    <p:sldId id="1018" r:id="rId5"/>
    <p:sldId id="965" r:id="rId6"/>
    <p:sldId id="1012" r:id="rId7"/>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27" autoAdjust="0"/>
    <p:restoredTop sz="96869" autoAdjust="0"/>
  </p:normalViewPr>
  <p:slideViewPr>
    <p:cSldViewPr>
      <p:cViewPr varScale="1">
        <p:scale>
          <a:sx n="153" d="100"/>
          <a:sy n="153" d="100"/>
        </p:scale>
        <p:origin x="474" y="156"/>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September_2021</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doc.:IEEE802.15-21-0516r0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September_2021</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mentor.ieee.org/802.15/dcn/21/15-21-0457-02-016t-sept-2021-interim-meeting-presentation.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5/dcn/21/15-21-0097-15-016t-16t-system-requirements-document.docx" TargetMode="External"/><Relationship Id="rId2" Type="http://schemas.openxmlformats.org/officeDocument/2006/relationships/hyperlink" Target="https://mentor.ieee.org/802.15/dcn/20/15-20-0213-13-016t-ieee-802-16t-use-cases.xlsx" TargetMode="External"/><Relationship Id="rId1" Type="http://schemas.openxmlformats.org/officeDocument/2006/relationships/slideLayout" Target="../slideLayouts/slideLayout2.xml"/><Relationship Id="rId4" Type="http://schemas.openxmlformats.org/officeDocument/2006/relationships/hyperlink" Target="https://mentor.ieee.org/802.15/dcn/21/15-21-0306-05-016t-16t-system-description-document.doc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September 2021 Wireless Interim Closing report</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2021-09-21</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Closing report</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Agenda September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44463" y="3899694"/>
            <a:ext cx="8382000" cy="2348706"/>
          </a:xfrm>
        </p:spPr>
        <p:txBody>
          <a:bodyPr>
            <a:normAutofit fontScale="55000" lnSpcReduction="20000"/>
          </a:bodyPr>
          <a:lstStyle/>
          <a:p>
            <a:r>
              <a:rPr lang="en-US" sz="4000" dirty="0"/>
              <a:t>AGENDA</a:t>
            </a:r>
          </a:p>
          <a:p>
            <a:r>
              <a:rPr lang="en-US" dirty="0"/>
              <a:t>Introductions, Secretary, Review and Approve Agenda</a:t>
            </a:r>
          </a:p>
          <a:p>
            <a:r>
              <a:rPr lang="en-US" dirty="0"/>
              <a:t>Policy Review</a:t>
            </a:r>
          </a:p>
          <a:p>
            <a:r>
              <a:rPr lang="en-US" dirty="0"/>
              <a:t>Review of the Use Cases Spreadsheet</a:t>
            </a:r>
          </a:p>
          <a:p>
            <a:r>
              <a:rPr lang="en-US" dirty="0"/>
              <a:t>Review and approval of SRD updates</a:t>
            </a:r>
          </a:p>
          <a:p>
            <a:r>
              <a:rPr lang="en-US" dirty="0"/>
              <a:t>Review and approval of SDD</a:t>
            </a:r>
          </a:p>
          <a:p>
            <a:r>
              <a:rPr lang="en-US" dirty="0"/>
              <a:t>Planning for Draft Development</a:t>
            </a:r>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September_2021</a:t>
            </a:r>
          </a:p>
        </p:txBody>
      </p:sp>
      <p:sp>
        <p:nvSpPr>
          <p:cNvPr id="8" name="TextBox 7">
            <a:extLst>
              <a:ext uri="{FF2B5EF4-FFF2-40B4-BE49-F238E27FC236}">
                <a16:creationId xmlns:a16="http://schemas.microsoft.com/office/drawing/2014/main" id="{379BA53D-4AC8-4104-847B-ECD6DB995F68}"/>
              </a:ext>
            </a:extLst>
          </p:cNvPr>
          <p:cNvSpPr txBox="1"/>
          <p:nvPr/>
        </p:nvSpPr>
        <p:spPr>
          <a:xfrm>
            <a:off x="990078" y="1371600"/>
            <a:ext cx="6097044" cy="1384995"/>
          </a:xfrm>
          <a:prstGeom prst="rect">
            <a:avLst/>
          </a:prstGeom>
          <a:noFill/>
        </p:spPr>
        <p:txBody>
          <a:bodyPr wrap="square">
            <a:spAutoFit/>
          </a:bodyPr>
          <a:lstStyle/>
          <a:p>
            <a:r>
              <a:rPr lang="en-US" sz="2800" dirty="0"/>
              <a:t>Meeting schedule for September Interim</a:t>
            </a:r>
          </a:p>
          <a:p>
            <a:pPr lvl="1"/>
            <a:r>
              <a:rPr lang="en-US" sz="2800" dirty="0"/>
              <a:t>Tuesday Sept 14</a:t>
            </a:r>
            <a:r>
              <a:rPr lang="en-US" sz="2800" baseline="30000" dirty="0"/>
              <a:t>th</a:t>
            </a:r>
            <a:r>
              <a:rPr lang="en-US" sz="2800" dirty="0"/>
              <a:t> (PM1 slot)</a:t>
            </a:r>
          </a:p>
          <a:p>
            <a:pPr lvl="1"/>
            <a:r>
              <a:rPr lang="en-US" sz="2800" dirty="0"/>
              <a:t>Tuesday Sept 21</a:t>
            </a:r>
            <a:r>
              <a:rPr lang="en-US" sz="2800" baseline="30000" dirty="0"/>
              <a:t>st</a:t>
            </a:r>
            <a:r>
              <a:rPr lang="en-US" sz="2800" dirty="0"/>
              <a:t> (PM2 slot)</a:t>
            </a:r>
          </a:p>
        </p:txBody>
      </p:sp>
      <p:sp>
        <p:nvSpPr>
          <p:cNvPr id="9" name="TextBox 8">
            <a:extLst>
              <a:ext uri="{FF2B5EF4-FFF2-40B4-BE49-F238E27FC236}">
                <a16:creationId xmlns:a16="http://schemas.microsoft.com/office/drawing/2014/main" id="{04620A7F-69B7-4C81-8172-E361C578D890}"/>
              </a:ext>
            </a:extLst>
          </p:cNvPr>
          <p:cNvSpPr txBox="1"/>
          <p:nvPr/>
        </p:nvSpPr>
        <p:spPr>
          <a:xfrm>
            <a:off x="853858" y="2958306"/>
            <a:ext cx="7832942" cy="523220"/>
          </a:xfrm>
          <a:prstGeom prst="rect">
            <a:avLst/>
          </a:prstGeom>
          <a:noFill/>
        </p:spPr>
        <p:txBody>
          <a:bodyPr wrap="square">
            <a:spAutoFit/>
          </a:bodyPr>
          <a:lstStyle/>
          <a:p>
            <a:r>
              <a:rPr lang="en-US" sz="2800" dirty="0"/>
              <a:t>Meeting Presentation in </a:t>
            </a:r>
            <a:r>
              <a:rPr lang="en-US" sz="2800" dirty="0">
                <a:hlinkClick r:id="rId2"/>
              </a:rPr>
              <a:t>802.15-21-0457r2</a:t>
            </a:r>
            <a:r>
              <a:rPr lang="en-US" sz="2800" dirty="0"/>
              <a:t> </a:t>
            </a:r>
          </a:p>
        </p:txBody>
      </p:sp>
    </p:spTree>
    <p:extLst>
      <p:ext uri="{BB962C8B-B14F-4D97-AF65-F5344CB8AC3E}">
        <p14:creationId xmlns:p14="http://schemas.microsoft.com/office/powerpoint/2010/main" val="2006485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September Interim</a:t>
            </a:r>
          </a:p>
        </p:txBody>
      </p:sp>
      <p:sp>
        <p:nvSpPr>
          <p:cNvPr id="4" name="Footer Placeholder 3">
            <a:extLst>
              <a:ext uri="{FF2B5EF4-FFF2-40B4-BE49-F238E27FC236}">
                <a16:creationId xmlns:a16="http://schemas.microsoft.com/office/drawing/2014/main" id="{32BC02E6-14A9-4417-B10C-007682B6AEA0}"/>
              </a:ext>
            </a:extLst>
          </p:cNvPr>
          <p:cNvSpPr>
            <a:spLocks noGrp="1"/>
          </p:cNvSpPr>
          <p:nvPr>
            <p:ph type="ftr" sz="quarter" idx="11"/>
          </p:nvPr>
        </p:nvSpPr>
        <p:spPr/>
        <p:txBody>
          <a:bodyPr/>
          <a:lstStyle/>
          <a:p>
            <a:r>
              <a:rPr lang="en-US"/>
              <a:t>Tim Godfrey, EPRI</a:t>
            </a:r>
          </a:p>
        </p:txBody>
      </p:sp>
      <p:sp>
        <p:nvSpPr>
          <p:cNvPr id="15" name="Slide Number Placeholder 14">
            <a:extLst>
              <a:ext uri="{FF2B5EF4-FFF2-40B4-BE49-F238E27FC236}">
                <a16:creationId xmlns:a16="http://schemas.microsoft.com/office/drawing/2014/main" id="{AD3FD41F-FBC4-4721-A0F6-9AFBAC699FDF}"/>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5" name="Date Placeholder 4">
            <a:extLst>
              <a:ext uri="{FF2B5EF4-FFF2-40B4-BE49-F238E27FC236}">
                <a16:creationId xmlns:a16="http://schemas.microsoft.com/office/drawing/2014/main" id="{A97FB7FA-1D33-46AB-86CE-9C33D26E0432}"/>
              </a:ext>
            </a:extLst>
          </p:cNvPr>
          <p:cNvSpPr>
            <a:spLocks noGrp="1"/>
          </p:cNvSpPr>
          <p:nvPr>
            <p:ph type="dt" sz="half" idx="10"/>
          </p:nvPr>
        </p:nvSpPr>
        <p:spPr/>
        <p:txBody>
          <a:bodyPr/>
          <a:lstStyle/>
          <a:p>
            <a:r>
              <a:rPr lang="en-US" dirty="0"/>
              <a:t>September_2021</a:t>
            </a:r>
          </a:p>
        </p:txBody>
      </p:sp>
      <p:graphicFrame>
        <p:nvGraphicFramePr>
          <p:cNvPr id="9" name="Table 8">
            <a:extLst>
              <a:ext uri="{FF2B5EF4-FFF2-40B4-BE49-F238E27FC236}">
                <a16:creationId xmlns:a16="http://schemas.microsoft.com/office/drawing/2014/main" id="{EBB1481E-DF1A-47BD-A83A-51E63A75C77A}"/>
              </a:ext>
            </a:extLst>
          </p:cNvPr>
          <p:cNvGraphicFramePr>
            <a:graphicFrameLocks noGrp="1"/>
          </p:cNvGraphicFramePr>
          <p:nvPr>
            <p:extLst>
              <p:ext uri="{D42A27DB-BD31-4B8C-83A1-F6EECF244321}">
                <p14:modId xmlns:p14="http://schemas.microsoft.com/office/powerpoint/2010/main" val="3551818639"/>
              </p:ext>
            </p:extLst>
          </p:nvPr>
        </p:nvGraphicFramePr>
        <p:xfrm>
          <a:off x="457200" y="2743200"/>
          <a:ext cx="10515600" cy="914400"/>
        </p:xfrm>
        <a:graphic>
          <a:graphicData uri="http://schemas.openxmlformats.org/drawingml/2006/table">
            <a:tbl>
              <a:tblPr/>
              <a:tblGrid>
                <a:gridCol w="1752600">
                  <a:extLst>
                    <a:ext uri="{9D8B030D-6E8A-4147-A177-3AD203B41FA5}">
                      <a16:colId xmlns:a16="http://schemas.microsoft.com/office/drawing/2014/main" val="3793099244"/>
                    </a:ext>
                  </a:extLst>
                </a:gridCol>
                <a:gridCol w="1752600">
                  <a:extLst>
                    <a:ext uri="{9D8B030D-6E8A-4147-A177-3AD203B41FA5}">
                      <a16:colId xmlns:a16="http://schemas.microsoft.com/office/drawing/2014/main" val="3773778142"/>
                    </a:ext>
                  </a:extLst>
                </a:gridCol>
                <a:gridCol w="1752600">
                  <a:extLst>
                    <a:ext uri="{9D8B030D-6E8A-4147-A177-3AD203B41FA5}">
                      <a16:colId xmlns:a16="http://schemas.microsoft.com/office/drawing/2014/main" val="2478768138"/>
                    </a:ext>
                  </a:extLst>
                </a:gridCol>
                <a:gridCol w="1752600">
                  <a:extLst>
                    <a:ext uri="{9D8B030D-6E8A-4147-A177-3AD203B41FA5}">
                      <a16:colId xmlns:a16="http://schemas.microsoft.com/office/drawing/2014/main" val="3512869179"/>
                    </a:ext>
                  </a:extLst>
                </a:gridCol>
                <a:gridCol w="1752600">
                  <a:extLst>
                    <a:ext uri="{9D8B030D-6E8A-4147-A177-3AD203B41FA5}">
                      <a16:colId xmlns:a16="http://schemas.microsoft.com/office/drawing/2014/main" val="3078752031"/>
                    </a:ext>
                  </a:extLst>
                </a:gridCol>
                <a:gridCol w="1752600">
                  <a:extLst>
                    <a:ext uri="{9D8B030D-6E8A-4147-A177-3AD203B41FA5}">
                      <a16:colId xmlns:a16="http://schemas.microsoft.com/office/drawing/2014/main" val="2892000849"/>
                    </a:ext>
                  </a:extLst>
                </a:gridCol>
              </a:tblGrid>
              <a:tr h="0">
                <a:tc>
                  <a:txBody>
                    <a:bodyPr/>
                    <a:lstStyle/>
                    <a:p>
                      <a:r>
                        <a:rPr lang="en-US" dirty="0"/>
                        <a:t>2021</a:t>
                      </a:r>
                    </a:p>
                  </a:txBody>
                  <a:tcPr anchor="ctr">
                    <a:lnL>
                      <a:noFill/>
                    </a:lnL>
                    <a:lnR>
                      <a:noFill/>
                    </a:lnR>
                    <a:lnT>
                      <a:noFill/>
                    </a:lnT>
                    <a:lnB>
                      <a:noFill/>
                    </a:lnB>
                  </a:tcPr>
                </a:tc>
                <a:tc>
                  <a:txBody>
                    <a:bodyPr/>
                    <a:lstStyle/>
                    <a:p>
                      <a:r>
                        <a:rPr lang="en-US"/>
                        <a:t>459</a:t>
                      </a:r>
                    </a:p>
                  </a:txBody>
                  <a:tcPr anchor="ctr">
                    <a:lnL>
                      <a:noFill/>
                    </a:lnL>
                    <a:lnR>
                      <a:noFill/>
                    </a:lnR>
                    <a:lnT>
                      <a:noFill/>
                    </a:lnT>
                    <a:lnB>
                      <a:noFill/>
                    </a:lnB>
                  </a:tcPr>
                </a:tc>
                <a:tc>
                  <a:txBody>
                    <a:bodyPr/>
                    <a:lstStyle/>
                    <a:p>
                      <a:r>
                        <a:rPr lang="en-US" dirty="0"/>
                        <a:t>0</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Proposed Point-to-Point Implementation</a:t>
                      </a:r>
                    </a:p>
                  </a:txBody>
                  <a:tcPr anchor="ctr">
                    <a:lnL>
                      <a:noFill/>
                    </a:lnL>
                    <a:lnR>
                      <a:noFill/>
                    </a:lnR>
                    <a:lnT>
                      <a:noFill/>
                    </a:lnT>
                    <a:lnB>
                      <a:noFill/>
                    </a:lnB>
                  </a:tcPr>
                </a:tc>
                <a:tc>
                  <a:txBody>
                    <a:bodyPr/>
                    <a:lstStyle/>
                    <a:p>
                      <a:r>
                        <a:rPr lang="en-US" dirty="0"/>
                        <a:t>Menashe Shahar (</a:t>
                      </a:r>
                      <a:r>
                        <a:rPr lang="en-US" dirty="0" err="1"/>
                        <a:t>Ondas</a:t>
                      </a:r>
                      <a:r>
                        <a:rPr lang="en-US" dirty="0"/>
                        <a:t> Networks)</a:t>
                      </a:r>
                    </a:p>
                  </a:txBody>
                  <a:tcPr anchor="ctr">
                    <a:lnL>
                      <a:noFill/>
                    </a:lnL>
                    <a:lnR>
                      <a:noFill/>
                    </a:lnR>
                    <a:lnT>
                      <a:noFill/>
                    </a:lnT>
                    <a:lnB>
                      <a:noFill/>
                    </a:lnB>
                  </a:tcPr>
                </a:tc>
                <a:extLst>
                  <a:ext uri="{0D108BD9-81ED-4DB2-BD59-A6C34878D82A}">
                    <a16:rowId xmlns:a16="http://schemas.microsoft.com/office/drawing/2014/main" val="451112694"/>
                  </a:ext>
                </a:extLst>
              </a:tr>
            </a:tbl>
          </a:graphicData>
        </a:graphic>
      </p:graphicFrame>
      <p:graphicFrame>
        <p:nvGraphicFramePr>
          <p:cNvPr id="11" name="Table 10">
            <a:extLst>
              <a:ext uri="{FF2B5EF4-FFF2-40B4-BE49-F238E27FC236}">
                <a16:creationId xmlns:a16="http://schemas.microsoft.com/office/drawing/2014/main" id="{05DBB8AB-1EF8-47DD-862C-784DCC69E3CA}"/>
              </a:ext>
            </a:extLst>
          </p:cNvPr>
          <p:cNvGraphicFramePr>
            <a:graphicFrameLocks noGrp="1"/>
          </p:cNvGraphicFramePr>
          <p:nvPr>
            <p:extLst>
              <p:ext uri="{D42A27DB-BD31-4B8C-83A1-F6EECF244321}">
                <p14:modId xmlns:p14="http://schemas.microsoft.com/office/powerpoint/2010/main" val="1583898823"/>
              </p:ext>
            </p:extLst>
          </p:nvPr>
        </p:nvGraphicFramePr>
        <p:xfrm>
          <a:off x="533400" y="1777068"/>
          <a:ext cx="10515600" cy="914400"/>
        </p:xfrm>
        <a:graphic>
          <a:graphicData uri="http://schemas.openxmlformats.org/drawingml/2006/table">
            <a:tbl>
              <a:tblPr/>
              <a:tblGrid>
                <a:gridCol w="1752600">
                  <a:extLst>
                    <a:ext uri="{9D8B030D-6E8A-4147-A177-3AD203B41FA5}">
                      <a16:colId xmlns:a16="http://schemas.microsoft.com/office/drawing/2014/main" val="2937496830"/>
                    </a:ext>
                  </a:extLst>
                </a:gridCol>
                <a:gridCol w="1752600">
                  <a:extLst>
                    <a:ext uri="{9D8B030D-6E8A-4147-A177-3AD203B41FA5}">
                      <a16:colId xmlns:a16="http://schemas.microsoft.com/office/drawing/2014/main" val="2488277458"/>
                    </a:ext>
                  </a:extLst>
                </a:gridCol>
                <a:gridCol w="1752600">
                  <a:extLst>
                    <a:ext uri="{9D8B030D-6E8A-4147-A177-3AD203B41FA5}">
                      <a16:colId xmlns:a16="http://schemas.microsoft.com/office/drawing/2014/main" val="60630928"/>
                    </a:ext>
                  </a:extLst>
                </a:gridCol>
                <a:gridCol w="1752600">
                  <a:extLst>
                    <a:ext uri="{9D8B030D-6E8A-4147-A177-3AD203B41FA5}">
                      <a16:colId xmlns:a16="http://schemas.microsoft.com/office/drawing/2014/main" val="3877715260"/>
                    </a:ext>
                  </a:extLst>
                </a:gridCol>
                <a:gridCol w="1752600">
                  <a:extLst>
                    <a:ext uri="{9D8B030D-6E8A-4147-A177-3AD203B41FA5}">
                      <a16:colId xmlns:a16="http://schemas.microsoft.com/office/drawing/2014/main" val="4233534361"/>
                    </a:ext>
                  </a:extLst>
                </a:gridCol>
                <a:gridCol w="1752600">
                  <a:extLst>
                    <a:ext uri="{9D8B030D-6E8A-4147-A177-3AD203B41FA5}">
                      <a16:colId xmlns:a16="http://schemas.microsoft.com/office/drawing/2014/main" val="1392615341"/>
                    </a:ext>
                  </a:extLst>
                </a:gridCol>
              </a:tblGrid>
              <a:tr h="0">
                <a:tc>
                  <a:txBody>
                    <a:bodyPr/>
                    <a:lstStyle/>
                    <a:p>
                      <a:r>
                        <a:rPr lang="en-US"/>
                        <a:t>021</a:t>
                      </a:r>
                    </a:p>
                  </a:txBody>
                  <a:tcPr anchor="ctr">
                    <a:lnL>
                      <a:noFill/>
                    </a:lnL>
                    <a:lnR>
                      <a:noFill/>
                    </a:lnR>
                    <a:lnT>
                      <a:noFill/>
                    </a:lnT>
                    <a:lnB>
                      <a:noFill/>
                    </a:lnB>
                  </a:tcPr>
                </a:tc>
                <a:tc>
                  <a:txBody>
                    <a:bodyPr/>
                    <a:lstStyle/>
                    <a:p>
                      <a:r>
                        <a:rPr lang="en-US" dirty="0"/>
                        <a:t>97</a:t>
                      </a:r>
                    </a:p>
                  </a:txBody>
                  <a:tcPr anchor="ctr">
                    <a:lnL>
                      <a:noFill/>
                    </a:lnL>
                    <a:lnR>
                      <a:noFill/>
                    </a:lnR>
                    <a:lnT>
                      <a:noFill/>
                    </a:lnT>
                    <a:lnB>
                      <a:noFill/>
                    </a:lnB>
                  </a:tcPr>
                </a:tc>
                <a:tc>
                  <a:txBody>
                    <a:bodyPr/>
                    <a:lstStyle/>
                    <a:p>
                      <a:r>
                        <a:rPr lang="en-US"/>
                        <a:t>13</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16t System Requirements Document</a:t>
                      </a:r>
                    </a:p>
                  </a:txBody>
                  <a:tcPr anchor="ctr">
                    <a:lnL>
                      <a:noFill/>
                    </a:lnL>
                    <a:lnR>
                      <a:noFill/>
                    </a:lnR>
                    <a:lnT>
                      <a:noFill/>
                    </a:lnT>
                    <a:lnB>
                      <a:noFill/>
                    </a:lnB>
                  </a:tcPr>
                </a:tc>
                <a:tc>
                  <a:txBody>
                    <a:bodyPr/>
                    <a:lstStyle/>
                    <a:p>
                      <a:r>
                        <a:rPr lang="en-US" dirty="0"/>
                        <a:t>Sarat Eruvuru (TTCI)</a:t>
                      </a:r>
                    </a:p>
                  </a:txBody>
                  <a:tcPr anchor="ctr">
                    <a:lnL>
                      <a:noFill/>
                    </a:lnL>
                    <a:lnR>
                      <a:noFill/>
                    </a:lnR>
                    <a:lnT>
                      <a:noFill/>
                    </a:lnT>
                    <a:lnB>
                      <a:noFill/>
                    </a:lnB>
                  </a:tcPr>
                </a:tc>
                <a:extLst>
                  <a:ext uri="{0D108BD9-81ED-4DB2-BD59-A6C34878D82A}">
                    <a16:rowId xmlns:a16="http://schemas.microsoft.com/office/drawing/2014/main" val="2082611853"/>
                  </a:ext>
                </a:extLst>
              </a:tr>
            </a:tbl>
          </a:graphicData>
        </a:graphic>
      </p:graphicFrame>
      <p:sp>
        <p:nvSpPr>
          <p:cNvPr id="3" name="TextBox 2">
            <a:extLst>
              <a:ext uri="{FF2B5EF4-FFF2-40B4-BE49-F238E27FC236}">
                <a16:creationId xmlns:a16="http://schemas.microsoft.com/office/drawing/2014/main" id="{FFFEDB14-3151-47FB-A52B-2B108C05C7B9}"/>
              </a:ext>
            </a:extLst>
          </p:cNvPr>
          <p:cNvSpPr txBox="1"/>
          <p:nvPr/>
        </p:nvSpPr>
        <p:spPr>
          <a:xfrm>
            <a:off x="152400" y="1447800"/>
            <a:ext cx="1741952" cy="369332"/>
          </a:xfrm>
          <a:prstGeom prst="rect">
            <a:avLst/>
          </a:prstGeom>
          <a:solidFill>
            <a:schemeClr val="accent2">
              <a:lumMod val="20000"/>
              <a:lumOff val="80000"/>
            </a:schemeClr>
          </a:solidFill>
        </p:spPr>
        <p:txBody>
          <a:bodyPr wrap="none" rtlCol="0">
            <a:spAutoFit/>
          </a:bodyPr>
          <a:lstStyle/>
          <a:p>
            <a:r>
              <a:rPr lang="en-US" dirty="0"/>
              <a:t>Tuesday, Sept 14</a:t>
            </a:r>
          </a:p>
        </p:txBody>
      </p:sp>
      <p:sp>
        <p:nvSpPr>
          <p:cNvPr id="10" name="TextBox 9">
            <a:extLst>
              <a:ext uri="{FF2B5EF4-FFF2-40B4-BE49-F238E27FC236}">
                <a16:creationId xmlns:a16="http://schemas.microsoft.com/office/drawing/2014/main" id="{5125F453-D604-43B3-99D2-BE4C08D78A60}"/>
              </a:ext>
            </a:extLst>
          </p:cNvPr>
          <p:cNvSpPr txBox="1"/>
          <p:nvPr/>
        </p:nvSpPr>
        <p:spPr>
          <a:xfrm>
            <a:off x="117764" y="4106408"/>
            <a:ext cx="1741952" cy="369332"/>
          </a:xfrm>
          <a:prstGeom prst="rect">
            <a:avLst/>
          </a:prstGeom>
          <a:solidFill>
            <a:schemeClr val="accent2">
              <a:lumMod val="20000"/>
              <a:lumOff val="80000"/>
            </a:schemeClr>
          </a:solidFill>
        </p:spPr>
        <p:txBody>
          <a:bodyPr wrap="none" rtlCol="0">
            <a:spAutoFit/>
          </a:bodyPr>
          <a:lstStyle/>
          <a:p>
            <a:r>
              <a:rPr lang="en-US" dirty="0"/>
              <a:t>Tuesday, Sept 21</a:t>
            </a:r>
          </a:p>
        </p:txBody>
      </p:sp>
      <p:graphicFrame>
        <p:nvGraphicFramePr>
          <p:cNvPr id="6" name="Table 5">
            <a:extLst>
              <a:ext uri="{FF2B5EF4-FFF2-40B4-BE49-F238E27FC236}">
                <a16:creationId xmlns:a16="http://schemas.microsoft.com/office/drawing/2014/main" id="{9E6279C8-FE11-4BA4-AA93-311FC08D4B7E}"/>
              </a:ext>
            </a:extLst>
          </p:cNvPr>
          <p:cNvGraphicFramePr>
            <a:graphicFrameLocks noGrp="1"/>
          </p:cNvGraphicFramePr>
          <p:nvPr>
            <p:extLst>
              <p:ext uri="{D42A27DB-BD31-4B8C-83A1-F6EECF244321}">
                <p14:modId xmlns:p14="http://schemas.microsoft.com/office/powerpoint/2010/main" val="3427758156"/>
              </p:ext>
            </p:extLst>
          </p:nvPr>
        </p:nvGraphicFramePr>
        <p:xfrm>
          <a:off x="304798" y="5251513"/>
          <a:ext cx="10744202" cy="1188720"/>
        </p:xfrm>
        <a:graphic>
          <a:graphicData uri="http://schemas.openxmlformats.org/drawingml/2006/table">
            <a:tbl>
              <a:tblPr/>
              <a:tblGrid>
                <a:gridCol w="1634990">
                  <a:extLst>
                    <a:ext uri="{9D8B030D-6E8A-4147-A177-3AD203B41FA5}">
                      <a16:colId xmlns:a16="http://schemas.microsoft.com/office/drawing/2014/main" val="452222590"/>
                    </a:ext>
                  </a:extLst>
                </a:gridCol>
                <a:gridCol w="1434782">
                  <a:extLst>
                    <a:ext uri="{9D8B030D-6E8A-4147-A177-3AD203B41FA5}">
                      <a16:colId xmlns:a16="http://schemas.microsoft.com/office/drawing/2014/main" val="2514218971"/>
                    </a:ext>
                  </a:extLst>
                </a:gridCol>
                <a:gridCol w="1534886">
                  <a:extLst>
                    <a:ext uri="{9D8B030D-6E8A-4147-A177-3AD203B41FA5}">
                      <a16:colId xmlns:a16="http://schemas.microsoft.com/office/drawing/2014/main" val="2675811750"/>
                    </a:ext>
                  </a:extLst>
                </a:gridCol>
                <a:gridCol w="1534886">
                  <a:extLst>
                    <a:ext uri="{9D8B030D-6E8A-4147-A177-3AD203B41FA5}">
                      <a16:colId xmlns:a16="http://schemas.microsoft.com/office/drawing/2014/main" val="1496607509"/>
                    </a:ext>
                  </a:extLst>
                </a:gridCol>
                <a:gridCol w="1534886">
                  <a:extLst>
                    <a:ext uri="{9D8B030D-6E8A-4147-A177-3AD203B41FA5}">
                      <a16:colId xmlns:a16="http://schemas.microsoft.com/office/drawing/2014/main" val="3224090886"/>
                    </a:ext>
                  </a:extLst>
                </a:gridCol>
                <a:gridCol w="1534886">
                  <a:extLst>
                    <a:ext uri="{9D8B030D-6E8A-4147-A177-3AD203B41FA5}">
                      <a16:colId xmlns:a16="http://schemas.microsoft.com/office/drawing/2014/main" val="1001231789"/>
                    </a:ext>
                  </a:extLst>
                </a:gridCol>
                <a:gridCol w="1534886">
                  <a:extLst>
                    <a:ext uri="{9D8B030D-6E8A-4147-A177-3AD203B41FA5}">
                      <a16:colId xmlns:a16="http://schemas.microsoft.com/office/drawing/2014/main" val="1092122331"/>
                    </a:ext>
                  </a:extLst>
                </a:gridCol>
              </a:tblGrid>
              <a:tr h="1188720">
                <a:tc>
                  <a:txBody>
                    <a:bodyPr/>
                    <a:lstStyle/>
                    <a:p>
                      <a:r>
                        <a:rPr lang="en-US" sz="1800" dirty="0"/>
                        <a:t>20-Sep-2021 ET</a:t>
                      </a:r>
                    </a:p>
                  </a:txBody>
                  <a:tcPr anchor="ctr">
                    <a:lnL>
                      <a:noFill/>
                    </a:lnL>
                    <a:lnR>
                      <a:noFill/>
                    </a:lnR>
                    <a:lnT>
                      <a:noFill/>
                    </a:lnT>
                    <a:lnB>
                      <a:noFill/>
                    </a:lnB>
                  </a:tcPr>
                </a:tc>
                <a:tc>
                  <a:txBody>
                    <a:bodyPr/>
                    <a:lstStyle/>
                    <a:p>
                      <a:r>
                        <a:rPr lang="en-US" sz="1800"/>
                        <a:t>2020</a:t>
                      </a:r>
                    </a:p>
                  </a:txBody>
                  <a:tcPr anchor="ctr">
                    <a:lnL>
                      <a:noFill/>
                    </a:lnL>
                    <a:lnR>
                      <a:noFill/>
                    </a:lnR>
                    <a:lnT>
                      <a:noFill/>
                    </a:lnT>
                    <a:lnB>
                      <a:noFill/>
                    </a:lnB>
                  </a:tcPr>
                </a:tc>
                <a:tc>
                  <a:txBody>
                    <a:bodyPr/>
                    <a:lstStyle/>
                    <a:p>
                      <a:r>
                        <a:rPr lang="en-US" sz="1800"/>
                        <a:t>213</a:t>
                      </a:r>
                    </a:p>
                  </a:txBody>
                  <a:tcPr anchor="ctr">
                    <a:lnL>
                      <a:noFill/>
                    </a:lnL>
                    <a:lnR>
                      <a:noFill/>
                    </a:lnR>
                    <a:lnT>
                      <a:noFill/>
                    </a:lnT>
                    <a:lnB>
                      <a:noFill/>
                    </a:lnB>
                  </a:tcPr>
                </a:tc>
                <a:tc>
                  <a:txBody>
                    <a:bodyPr/>
                    <a:lstStyle/>
                    <a:p>
                      <a:r>
                        <a:rPr lang="en-US" sz="1800" dirty="0"/>
                        <a:t>12</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a:t>IEEE 802.16t Use Cases</a:t>
                      </a:r>
                    </a:p>
                  </a:txBody>
                  <a:tcPr anchor="ctr">
                    <a:lnL>
                      <a:noFill/>
                    </a:lnL>
                    <a:lnR>
                      <a:noFill/>
                    </a:lnR>
                    <a:lnT>
                      <a:noFill/>
                    </a:lnT>
                    <a:lnB>
                      <a:noFill/>
                    </a:lnB>
                  </a:tcPr>
                </a:tc>
                <a:tc>
                  <a:txBody>
                    <a:bodyPr/>
                    <a:lstStyle/>
                    <a:p>
                      <a:r>
                        <a:rPr lang="en-US" sz="1800" dirty="0"/>
                        <a:t>Royce Connerley (Union Pacific Railroad)</a:t>
                      </a:r>
                    </a:p>
                  </a:txBody>
                  <a:tcPr anchor="ctr">
                    <a:lnL>
                      <a:noFill/>
                    </a:lnL>
                    <a:lnR>
                      <a:noFill/>
                    </a:lnR>
                    <a:lnT>
                      <a:noFill/>
                    </a:lnT>
                    <a:lnB>
                      <a:noFill/>
                    </a:lnB>
                  </a:tcPr>
                </a:tc>
                <a:extLst>
                  <a:ext uri="{0D108BD9-81ED-4DB2-BD59-A6C34878D82A}">
                    <a16:rowId xmlns:a16="http://schemas.microsoft.com/office/drawing/2014/main" val="1325306132"/>
                  </a:ext>
                </a:extLst>
              </a:tr>
            </a:tbl>
          </a:graphicData>
        </a:graphic>
      </p:graphicFrame>
      <p:graphicFrame>
        <p:nvGraphicFramePr>
          <p:cNvPr id="7" name="Table 6">
            <a:extLst>
              <a:ext uri="{FF2B5EF4-FFF2-40B4-BE49-F238E27FC236}">
                <a16:creationId xmlns:a16="http://schemas.microsoft.com/office/drawing/2014/main" id="{5030C996-1D7D-4370-B796-F5B98FA41044}"/>
              </a:ext>
            </a:extLst>
          </p:cNvPr>
          <p:cNvGraphicFramePr>
            <a:graphicFrameLocks noGrp="1"/>
          </p:cNvGraphicFramePr>
          <p:nvPr>
            <p:extLst>
              <p:ext uri="{D42A27DB-BD31-4B8C-83A1-F6EECF244321}">
                <p14:modId xmlns:p14="http://schemas.microsoft.com/office/powerpoint/2010/main" val="2566438021"/>
              </p:ext>
            </p:extLst>
          </p:nvPr>
        </p:nvGraphicFramePr>
        <p:xfrm>
          <a:off x="304798" y="4420996"/>
          <a:ext cx="10667999" cy="914400"/>
        </p:xfrm>
        <a:graphic>
          <a:graphicData uri="http://schemas.openxmlformats.org/drawingml/2006/table">
            <a:tbl>
              <a:tblPr/>
              <a:tblGrid>
                <a:gridCol w="1752602">
                  <a:extLst>
                    <a:ext uri="{9D8B030D-6E8A-4147-A177-3AD203B41FA5}">
                      <a16:colId xmlns:a16="http://schemas.microsoft.com/office/drawing/2014/main" val="1352862406"/>
                    </a:ext>
                  </a:extLst>
                </a:gridCol>
                <a:gridCol w="1295397">
                  <a:extLst>
                    <a:ext uri="{9D8B030D-6E8A-4147-A177-3AD203B41FA5}">
                      <a16:colId xmlns:a16="http://schemas.microsoft.com/office/drawing/2014/main" val="2413490021"/>
                    </a:ext>
                  </a:extLst>
                </a:gridCol>
                <a:gridCol w="1524000">
                  <a:extLst>
                    <a:ext uri="{9D8B030D-6E8A-4147-A177-3AD203B41FA5}">
                      <a16:colId xmlns:a16="http://schemas.microsoft.com/office/drawing/2014/main" val="142212393"/>
                    </a:ext>
                  </a:extLst>
                </a:gridCol>
                <a:gridCol w="1524000">
                  <a:extLst>
                    <a:ext uri="{9D8B030D-6E8A-4147-A177-3AD203B41FA5}">
                      <a16:colId xmlns:a16="http://schemas.microsoft.com/office/drawing/2014/main" val="2200151706"/>
                    </a:ext>
                  </a:extLst>
                </a:gridCol>
                <a:gridCol w="1524000">
                  <a:extLst>
                    <a:ext uri="{9D8B030D-6E8A-4147-A177-3AD203B41FA5}">
                      <a16:colId xmlns:a16="http://schemas.microsoft.com/office/drawing/2014/main" val="116072609"/>
                    </a:ext>
                  </a:extLst>
                </a:gridCol>
                <a:gridCol w="1524000">
                  <a:extLst>
                    <a:ext uri="{9D8B030D-6E8A-4147-A177-3AD203B41FA5}">
                      <a16:colId xmlns:a16="http://schemas.microsoft.com/office/drawing/2014/main" val="2137923855"/>
                    </a:ext>
                  </a:extLst>
                </a:gridCol>
                <a:gridCol w="1524000">
                  <a:extLst>
                    <a:ext uri="{9D8B030D-6E8A-4147-A177-3AD203B41FA5}">
                      <a16:colId xmlns:a16="http://schemas.microsoft.com/office/drawing/2014/main" val="3150897188"/>
                    </a:ext>
                  </a:extLst>
                </a:gridCol>
              </a:tblGrid>
              <a:tr h="0">
                <a:tc>
                  <a:txBody>
                    <a:bodyPr/>
                    <a:lstStyle/>
                    <a:p>
                      <a:r>
                        <a:rPr lang="en-US" dirty="0"/>
                        <a:t>17-Sep-2021 ET</a:t>
                      </a:r>
                    </a:p>
                  </a:txBody>
                  <a:tcPr anchor="ctr">
                    <a:lnL>
                      <a:noFill/>
                    </a:lnL>
                    <a:lnR>
                      <a:noFill/>
                    </a:lnR>
                    <a:lnT>
                      <a:noFill/>
                    </a:lnT>
                    <a:lnB>
                      <a:noFill/>
                    </a:lnB>
                  </a:tcPr>
                </a:tc>
                <a:tc>
                  <a:txBody>
                    <a:bodyPr/>
                    <a:lstStyle/>
                    <a:p>
                      <a:r>
                        <a:rPr lang="en-US" dirty="0"/>
                        <a:t>2021</a:t>
                      </a:r>
                    </a:p>
                  </a:txBody>
                  <a:tcPr anchor="ctr">
                    <a:lnL>
                      <a:noFill/>
                    </a:lnL>
                    <a:lnR>
                      <a:noFill/>
                    </a:lnR>
                    <a:lnT>
                      <a:noFill/>
                    </a:lnT>
                    <a:lnB>
                      <a:noFill/>
                    </a:lnB>
                  </a:tcPr>
                </a:tc>
                <a:tc>
                  <a:txBody>
                    <a:bodyPr/>
                    <a:lstStyle/>
                    <a:p>
                      <a:r>
                        <a:rPr lang="en-US"/>
                        <a:t>97</a:t>
                      </a:r>
                    </a:p>
                  </a:txBody>
                  <a:tcPr anchor="ctr">
                    <a:lnL>
                      <a:noFill/>
                    </a:lnL>
                    <a:lnR>
                      <a:noFill/>
                    </a:lnR>
                    <a:lnT>
                      <a:noFill/>
                    </a:lnT>
                    <a:lnB>
                      <a:noFill/>
                    </a:lnB>
                  </a:tcPr>
                </a:tc>
                <a:tc>
                  <a:txBody>
                    <a:bodyPr/>
                    <a:lstStyle/>
                    <a:p>
                      <a:r>
                        <a:rPr lang="en-US"/>
                        <a:t>14</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16t System Requirements Document</a:t>
                      </a:r>
                    </a:p>
                  </a:txBody>
                  <a:tcPr anchor="ctr">
                    <a:lnL>
                      <a:noFill/>
                    </a:lnL>
                    <a:lnR>
                      <a:noFill/>
                    </a:lnR>
                    <a:lnT>
                      <a:noFill/>
                    </a:lnT>
                    <a:lnB>
                      <a:noFill/>
                    </a:lnB>
                  </a:tcPr>
                </a:tc>
                <a:tc>
                  <a:txBody>
                    <a:bodyPr/>
                    <a:lstStyle/>
                    <a:p>
                      <a:r>
                        <a:rPr lang="en-US" dirty="0" err="1"/>
                        <a:t>Bivesh</a:t>
                      </a:r>
                      <a:r>
                        <a:rPr lang="en-US" dirty="0"/>
                        <a:t> </a:t>
                      </a:r>
                      <a:r>
                        <a:rPr lang="en-US" dirty="0" err="1"/>
                        <a:t>Paudyal</a:t>
                      </a:r>
                      <a:r>
                        <a:rPr lang="en-US" dirty="0"/>
                        <a:t> (TTCI)</a:t>
                      </a:r>
                    </a:p>
                  </a:txBody>
                  <a:tcPr anchor="ctr">
                    <a:lnL>
                      <a:noFill/>
                    </a:lnL>
                    <a:lnR>
                      <a:noFill/>
                    </a:lnR>
                    <a:lnT>
                      <a:noFill/>
                    </a:lnT>
                    <a:lnB>
                      <a:noFill/>
                    </a:lnB>
                  </a:tcPr>
                </a:tc>
                <a:extLst>
                  <a:ext uri="{0D108BD9-81ED-4DB2-BD59-A6C34878D82A}">
                    <a16:rowId xmlns:a16="http://schemas.microsoft.com/office/drawing/2014/main" val="2543966462"/>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A8FA0-B394-49EA-B69D-5F4CEF288B9D}"/>
              </a:ext>
            </a:extLst>
          </p:cNvPr>
          <p:cNvSpPr>
            <a:spLocks noGrp="1"/>
          </p:cNvSpPr>
          <p:nvPr>
            <p:ph type="title"/>
          </p:nvPr>
        </p:nvSpPr>
        <p:spPr/>
        <p:txBody>
          <a:bodyPr/>
          <a:lstStyle/>
          <a:p>
            <a:r>
              <a:rPr lang="en-US" dirty="0"/>
              <a:t>Document Updates</a:t>
            </a:r>
          </a:p>
        </p:txBody>
      </p:sp>
      <p:sp>
        <p:nvSpPr>
          <p:cNvPr id="3" name="Content Placeholder 2">
            <a:extLst>
              <a:ext uri="{FF2B5EF4-FFF2-40B4-BE49-F238E27FC236}">
                <a16:creationId xmlns:a16="http://schemas.microsoft.com/office/drawing/2014/main" id="{512994F4-888A-49CA-A881-05AD6499BED6}"/>
              </a:ext>
            </a:extLst>
          </p:cNvPr>
          <p:cNvSpPr>
            <a:spLocks noGrp="1"/>
          </p:cNvSpPr>
          <p:nvPr>
            <p:ph idx="1"/>
          </p:nvPr>
        </p:nvSpPr>
        <p:spPr/>
        <p:txBody>
          <a:bodyPr>
            <a:normAutofit fontScale="85000" lnSpcReduction="20000"/>
          </a:bodyPr>
          <a:lstStyle/>
          <a:p>
            <a:r>
              <a:rPr lang="en-US" dirty="0"/>
              <a:t>Use Cases – updated to fill missing goodput values</a:t>
            </a:r>
          </a:p>
          <a:p>
            <a:pPr lvl="1"/>
            <a:r>
              <a:rPr lang="en-US" dirty="0"/>
              <a:t>Updated to </a:t>
            </a:r>
            <a:r>
              <a:rPr lang="en-US" dirty="0">
                <a:hlinkClick r:id="rId2"/>
              </a:rPr>
              <a:t>802.15-20-0213r13</a:t>
            </a:r>
            <a:endParaRPr lang="en-US" dirty="0"/>
          </a:p>
          <a:p>
            <a:endParaRPr lang="en-US" dirty="0"/>
          </a:p>
          <a:p>
            <a:r>
              <a:rPr lang="en-US" dirty="0"/>
              <a:t>System Requirements Document (SRD)</a:t>
            </a:r>
          </a:p>
          <a:p>
            <a:pPr lvl="1"/>
            <a:r>
              <a:rPr lang="en-US" dirty="0"/>
              <a:t>Update from meeting discussion posted as </a:t>
            </a:r>
            <a:r>
              <a:rPr lang="en-US" dirty="0">
                <a:hlinkClick r:id="rId3"/>
              </a:rPr>
              <a:t>802.15-21-0097r15</a:t>
            </a:r>
            <a:endParaRPr lang="en-US" dirty="0"/>
          </a:p>
          <a:p>
            <a:pPr lvl="1"/>
            <a:r>
              <a:rPr lang="en-US" dirty="0" err="1"/>
              <a:t>Juha</a:t>
            </a:r>
            <a:r>
              <a:rPr lang="en-US" dirty="0"/>
              <a:t> – will update figure with throughput and post as 802.15-21-0097r16</a:t>
            </a:r>
          </a:p>
          <a:p>
            <a:endParaRPr lang="en-US" dirty="0"/>
          </a:p>
          <a:p>
            <a:pPr lvl="1"/>
            <a:endParaRPr lang="en-US" dirty="0"/>
          </a:p>
          <a:p>
            <a:r>
              <a:rPr lang="en-US" dirty="0"/>
              <a:t>System Description Document (SDD)</a:t>
            </a:r>
          </a:p>
          <a:p>
            <a:pPr lvl="1"/>
            <a:r>
              <a:rPr lang="en-US" dirty="0"/>
              <a:t>SDD update has uploaded as </a:t>
            </a:r>
            <a:r>
              <a:rPr lang="en-US" dirty="0">
                <a:hlinkClick r:id="rId4"/>
              </a:rPr>
              <a:t>802.15-21-306r5</a:t>
            </a:r>
            <a:r>
              <a:rPr lang="en-US" dirty="0"/>
              <a:t> containing meeting discussion</a:t>
            </a:r>
          </a:p>
          <a:p>
            <a:pPr lvl="1"/>
            <a:r>
              <a:rPr lang="en-US" dirty="0"/>
              <a:t>Further changes pending:</a:t>
            </a:r>
          </a:p>
          <a:p>
            <a:pPr lvl="2"/>
            <a:r>
              <a:rPr lang="en-US" dirty="0"/>
              <a:t>Changes related to “Effective Channel” to be uploaded as 306r6</a:t>
            </a:r>
          </a:p>
          <a:p>
            <a:pPr lvl="2"/>
            <a:r>
              <a:rPr lang="en-US" dirty="0"/>
              <a:t>Cyber Security section to be uploaded as 306r7</a:t>
            </a:r>
          </a:p>
        </p:txBody>
      </p:sp>
      <p:sp>
        <p:nvSpPr>
          <p:cNvPr id="4" name="Date Placeholder 3">
            <a:extLst>
              <a:ext uri="{FF2B5EF4-FFF2-40B4-BE49-F238E27FC236}">
                <a16:creationId xmlns:a16="http://schemas.microsoft.com/office/drawing/2014/main" id="{FD684A99-5AF0-45E4-8A66-E1C588763BE0}"/>
              </a:ext>
            </a:extLst>
          </p:cNvPr>
          <p:cNvSpPr>
            <a:spLocks noGrp="1"/>
          </p:cNvSpPr>
          <p:nvPr>
            <p:ph type="dt" sz="half" idx="10"/>
          </p:nvPr>
        </p:nvSpPr>
        <p:spPr/>
        <p:txBody>
          <a:bodyPr/>
          <a:lstStyle/>
          <a:p>
            <a:r>
              <a:rPr lang="en-US"/>
              <a:t>September_2021</a:t>
            </a:r>
            <a:endParaRPr lang="en-US" dirty="0"/>
          </a:p>
        </p:txBody>
      </p:sp>
      <p:sp>
        <p:nvSpPr>
          <p:cNvPr id="5" name="Footer Placeholder 4">
            <a:extLst>
              <a:ext uri="{FF2B5EF4-FFF2-40B4-BE49-F238E27FC236}">
                <a16:creationId xmlns:a16="http://schemas.microsoft.com/office/drawing/2014/main" id="{765B1887-A594-4B61-9474-94E328BAC6D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23E9400-ADE7-468F-9981-DA618AC08396}"/>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Tree>
    <p:extLst>
      <p:ext uri="{BB962C8B-B14F-4D97-AF65-F5344CB8AC3E}">
        <p14:creationId xmlns:p14="http://schemas.microsoft.com/office/powerpoint/2010/main" val="3660149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a:bodyPr>
          <a:lstStyle/>
          <a:p>
            <a:r>
              <a:rPr lang="en-US" dirty="0"/>
              <a:t>TG16t October Teleconference</a:t>
            </a:r>
          </a:p>
          <a:p>
            <a:pPr lvl="1"/>
            <a:r>
              <a:rPr lang="en-US" dirty="0"/>
              <a:t>11am PT, 2pm ET - Wednesday Oct 13</a:t>
            </a:r>
            <a:r>
              <a:rPr lang="en-US" baseline="30000" dirty="0"/>
              <a:t>th</a:t>
            </a:r>
            <a:endParaRPr lang="en-US" dirty="0"/>
          </a:p>
          <a:p>
            <a:pPr lvl="1"/>
            <a:endParaRPr lang="en-US" dirty="0"/>
          </a:p>
          <a:p>
            <a:pPr lvl="1"/>
            <a:endParaRPr lang="en-US" dirty="0"/>
          </a:p>
          <a:p>
            <a:pPr lvl="1"/>
            <a:endParaRPr lang="en-US" dirty="0"/>
          </a:p>
          <a:p>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September_2021</a:t>
            </a:r>
          </a:p>
        </p:txBody>
      </p:sp>
    </p:spTree>
    <p:extLst>
      <p:ext uri="{BB962C8B-B14F-4D97-AF65-F5344CB8AC3E}">
        <p14:creationId xmlns:p14="http://schemas.microsoft.com/office/powerpoint/2010/main" val="3919235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8A866-0A65-449A-B3D6-11A565E653DF}"/>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41481B26-339E-4FEE-85C1-664289727024}"/>
              </a:ext>
            </a:extLst>
          </p:cNvPr>
          <p:cNvSpPr>
            <a:spLocks noGrp="1"/>
          </p:cNvSpPr>
          <p:nvPr>
            <p:ph idx="1"/>
          </p:nvPr>
        </p:nvSpPr>
        <p:spPr/>
        <p:txBody>
          <a:bodyPr/>
          <a:lstStyle/>
          <a:p>
            <a:r>
              <a:rPr lang="en-US" dirty="0"/>
              <a:t>Complete review of SRD and SDD</a:t>
            </a:r>
          </a:p>
          <a:p>
            <a:r>
              <a:rPr lang="en-US" dirty="0"/>
              <a:t>Initiate draft development, issue call for contributions to Draft</a:t>
            </a:r>
          </a:p>
          <a:p>
            <a:endParaRPr lang="en-US" dirty="0"/>
          </a:p>
        </p:txBody>
      </p:sp>
      <p:sp>
        <p:nvSpPr>
          <p:cNvPr id="4" name="Date Placeholder 3">
            <a:extLst>
              <a:ext uri="{FF2B5EF4-FFF2-40B4-BE49-F238E27FC236}">
                <a16:creationId xmlns:a16="http://schemas.microsoft.com/office/drawing/2014/main" id="{E1CC6222-ED4B-474B-9CDB-AF3051ADCBC6}"/>
              </a:ext>
            </a:extLst>
          </p:cNvPr>
          <p:cNvSpPr>
            <a:spLocks noGrp="1"/>
          </p:cNvSpPr>
          <p:nvPr>
            <p:ph type="dt" sz="half" idx="10"/>
          </p:nvPr>
        </p:nvSpPr>
        <p:spPr/>
        <p:txBody>
          <a:bodyPr/>
          <a:lstStyle/>
          <a:p>
            <a:r>
              <a:rPr lang="en-US" dirty="0"/>
              <a:t>September_2021</a:t>
            </a:r>
          </a:p>
        </p:txBody>
      </p:sp>
      <p:sp>
        <p:nvSpPr>
          <p:cNvPr id="5" name="Footer Placeholder 4">
            <a:extLst>
              <a:ext uri="{FF2B5EF4-FFF2-40B4-BE49-F238E27FC236}">
                <a16:creationId xmlns:a16="http://schemas.microsoft.com/office/drawing/2014/main" id="{EBC313F7-B9EE-4ECA-AC65-50B84DA2FC4F}"/>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339EEF7-37B6-4D6C-A0EB-1ABDB5A126D8}"/>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Tree>
    <p:extLst>
      <p:ext uri="{BB962C8B-B14F-4D97-AF65-F5344CB8AC3E}">
        <p14:creationId xmlns:p14="http://schemas.microsoft.com/office/powerpoint/2010/main" val="2793981029"/>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11842</TotalTime>
  <Words>442</Words>
  <Application>Microsoft Office PowerPoint</Application>
  <PresentationFormat>Widescreen</PresentationFormat>
  <Paragraphs>94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Custom Design</vt:lpstr>
      <vt:lpstr>PowerPoint Presentation</vt:lpstr>
      <vt:lpstr>TG16t Agenda September Interim Agenda</vt:lpstr>
      <vt:lpstr>Contributions for September Interim</vt:lpstr>
      <vt:lpstr>Document Updates</vt:lpstr>
      <vt:lpstr>Teleconference Planning</vt:lpstr>
      <vt:lpstr>Next Steps</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391</cp:revision>
  <cp:lastPrinted>1998-02-10T13:28:06Z</cp:lastPrinted>
  <dcterms:created xsi:type="dcterms:W3CDTF">2020-01-06T16:34:14Z</dcterms:created>
  <dcterms:modified xsi:type="dcterms:W3CDTF">2021-09-21T22:02:10Z</dcterms:modified>
</cp:coreProperties>
</file>