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9" r:id="rId2"/>
    <p:sldId id="260" r:id="rId3"/>
    <p:sldId id="4948" r:id="rId4"/>
    <p:sldId id="5080" r:id="rId5"/>
    <p:sldId id="5081" r:id="rId6"/>
    <p:sldId id="256" r:id="rId7"/>
    <p:sldId id="285" r:id="rId8"/>
    <p:sldId id="4946" r:id="rId9"/>
    <p:sldId id="283"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47" autoAdjust="0"/>
  </p:normalViewPr>
  <p:slideViewPr>
    <p:cSldViewPr snapToGrid="0">
      <p:cViewPr varScale="1">
        <p:scale>
          <a:sx n="61" d="100"/>
          <a:sy n="61" d="100"/>
        </p:scale>
        <p:origin x="284" y="44"/>
      </p:cViewPr>
      <p:guideLst/>
    </p:cSldViewPr>
  </p:slideViewPr>
  <p:notesTextViewPr>
    <p:cViewPr>
      <p:scale>
        <a:sx n="1" d="1"/>
        <a:sy n="1" d="1"/>
      </p:scale>
      <p:origin x="0" y="0"/>
    </p:cViewPr>
  </p:notesTextViewPr>
  <p:sorterViewPr>
    <p:cViewPr>
      <p:scale>
        <a:sx n="100" d="100"/>
        <a:sy n="100" d="100"/>
      </p:scale>
      <p:origin x="0" y="-1268"/>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2021/9/22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25315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extLst>
      <p:ext uri="{BB962C8B-B14F-4D97-AF65-F5344CB8AC3E}">
        <p14:creationId xmlns:p14="http://schemas.microsoft.com/office/powerpoint/2010/main" val="2467422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10</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81000" y="836613"/>
            <a:ext cx="8367713" cy="5472112"/>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フッター プレースホルダ 8">
            <a:extLst>
              <a:ext uri="{FF2B5EF4-FFF2-40B4-BE49-F238E27FC236}">
                <a16:creationId xmlns:a16="http://schemas.microsoft.com/office/drawing/2014/main" id="{FF404211-7D43-4B25-ABE7-82A3E772F12A}"/>
              </a:ext>
            </a:extLst>
          </p:cNvPr>
          <p:cNvSpPr>
            <a:spLocks noGrp="1"/>
          </p:cNvSpPr>
          <p:nvPr>
            <p:ph type="ftr" sz="quarter" idx="10"/>
          </p:nvPr>
        </p:nvSpPr>
        <p:spPr/>
        <p:txBody>
          <a:bodyPr/>
          <a:lstStyle>
            <a:lvl1pPr>
              <a:defRPr/>
            </a:lvl1pPr>
          </a:lstStyle>
          <a:p>
            <a:pPr>
              <a:defRPr/>
            </a:pPr>
            <a:endParaRPr lang="en-US" altLang="ja-JP" dirty="0"/>
          </a:p>
        </p:txBody>
      </p:sp>
    </p:spTree>
    <p:extLst>
      <p:ext uri="{BB962C8B-B14F-4D97-AF65-F5344CB8AC3E}">
        <p14:creationId xmlns:p14="http://schemas.microsoft.com/office/powerpoint/2010/main" val="33279459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802.15-21-0512-00-06a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ieeesa.webex.com/ieeesa/j.php?MTID=md6252a4ff42ce5b643c322b7d1ff5185" TargetMode="External"/><Relationship Id="rId2" Type="http://schemas.openxmlformats.org/officeDocument/2006/relationships/notesSlide" Target="../notesSlides/notesSlide3.xml"/><Relationship Id="rId1" Type="http://schemas.openxmlformats.org/officeDocument/2006/relationships/slideLayout" Target="../slideLayouts/slideLayout9.xml"/><Relationship Id="rId5" Type="http://schemas.openxmlformats.org/officeDocument/2006/relationships/hyperlink" Target="https://ieeesa.webex.com/ieeesa/j.php?MTID=m779f64f8e31dfd126eaf896c5105b582" TargetMode="External"/><Relationship Id="rId4" Type="http://schemas.openxmlformats.org/officeDocument/2006/relationships/hyperlink" Target="https://ieeesa.webex.com/ieeesa/j.php?MTID=mb0e6b0b6d23ce9d5430cd4a2b0154fa0"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[SG15.6a Closing Report  September 2021]	</a:t>
            </a:r>
          </a:p>
          <a:p>
            <a:r>
              <a:rPr lang="en-US" altLang="ja-JP" sz="1600" b="1" dirty="0">
                <a:ea typeface="ＭＳ Ｐゴシック" charset="-128"/>
              </a:rPr>
              <a:t>Date Submitted: </a:t>
            </a:r>
            <a:r>
              <a:rPr lang="en-US" altLang="ja-JP" sz="1600" dirty="0">
                <a:ea typeface="ＭＳ Ｐゴシック" charset="-128"/>
              </a:rPr>
              <a:t>[22 September 2021]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SG15.6a for Amendment of P802.15.6-2012 with Enhanced Dependability September 2021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September 2021</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10</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September 2021</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SG15.6a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 with </a:t>
            </a:r>
            <a:r>
              <a:rPr lang="en-US" altLang="ja-JP" dirty="0" err="1">
                <a:ea typeface="ＭＳ Ｐゴシック" pitchFamily="50" charset="-128"/>
              </a:rPr>
              <a:t>Webex</a:t>
            </a:r>
            <a:br>
              <a:rPr lang="en-US" altLang="ja-JP" dirty="0">
                <a:ea typeface="ＭＳ Ｐゴシック" pitchFamily="50" charset="-128"/>
              </a:rPr>
            </a:br>
            <a:r>
              <a:rPr lang="en-US" altLang="ja-JP" dirty="0">
                <a:ea typeface="ＭＳ Ｐゴシック" pitchFamily="50" charset="-128"/>
              </a:rPr>
              <a:t>September 22</a:t>
            </a:r>
            <a:r>
              <a:rPr lang="en-US" altLang="ja-JP" baseline="30000" dirty="0">
                <a:ea typeface="ＭＳ Ｐゴシック" pitchFamily="50" charset="-128"/>
              </a:rPr>
              <a:t>nd</a:t>
            </a:r>
            <a:r>
              <a:rPr lang="en-US" altLang="ja-JP" dirty="0">
                <a:ea typeface="ＭＳ Ｐゴシック" pitchFamily="50" charset="-128"/>
              </a:rPr>
              <a:t>, 2021</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 (YNU/YRP-IAI)</a:t>
            </a:r>
            <a:br>
              <a:rPr lang="en-US" altLang="ja-JP" sz="28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September 2021</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94969" y="1607472"/>
            <a:ext cx="8731045" cy="4765060"/>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buNone/>
            </a:pPr>
            <a:r>
              <a:rPr lang="en-US" altLang="ja-JP" sz="2000" b="1" dirty="0"/>
              <a:t>Action:  </a:t>
            </a:r>
          </a:p>
          <a:p>
            <a:pPr>
              <a:buFont typeface="Arial" panose="020B0604020202020204" pitchFamily="34" charset="0"/>
              <a:buChar char="•"/>
            </a:pPr>
            <a:r>
              <a:rPr lang="en-US" altLang="ja-JP" sz="2000" dirty="0"/>
              <a:t>Formation of Task Group </a:t>
            </a:r>
          </a:p>
          <a:p>
            <a:pPr>
              <a:buFont typeface="Arial" panose="020B0604020202020204" pitchFamily="34" charset="0"/>
              <a:buChar char="•"/>
            </a:pPr>
            <a:r>
              <a:rPr lang="en-US" altLang="ja-JP" sz="2000" dirty="0"/>
              <a:t>Drafting Technical Requirement for IEEE802.15.6a; Amendment of Std.802.15.6</a:t>
            </a:r>
          </a:p>
          <a:p>
            <a:pPr>
              <a:buFont typeface="Arial" panose="020B0604020202020204" pitchFamily="34" charset="0"/>
              <a:buChar char="•"/>
            </a:pPr>
            <a:r>
              <a:rPr lang="en-US" altLang="ja-JP" sz="2000" dirty="0"/>
              <a:t>Reviewing Major Use Cases</a:t>
            </a:r>
          </a:p>
          <a:p>
            <a:pPr>
              <a:buFont typeface="Arial" panose="020B0604020202020204" pitchFamily="34" charset="0"/>
              <a:buChar char="•"/>
            </a:pPr>
            <a:r>
              <a:rPr lang="en-US" altLang="ja-JP" sz="2000" dirty="0"/>
              <a:t>Reviewing previous discussion on technical requirement in IG-DEP</a:t>
            </a:r>
          </a:p>
          <a:p>
            <a:pPr>
              <a:buFont typeface="Arial" panose="020B0604020202020204" pitchFamily="34" charset="0"/>
              <a:buChar char="•"/>
            </a:pPr>
            <a:r>
              <a:rPr lang="en-US" altLang="ja-JP" sz="2000" dirty="0"/>
              <a:t>Joint session among .6a/.4ab/.14/ as to uniqueness and commonality in drafting technical requirement </a:t>
            </a:r>
          </a:p>
          <a:p>
            <a:pPr marL="0" indent="0">
              <a:buNone/>
            </a:pPr>
            <a:r>
              <a:rPr lang="en-US" altLang="ja-JP" sz="2000" b="1" dirty="0"/>
              <a:t> Next Things to Do</a:t>
            </a:r>
            <a:r>
              <a:rPr lang="ja-JP" altLang="en-US" sz="2000" b="1" dirty="0"/>
              <a:t>：</a:t>
            </a:r>
            <a:endParaRPr lang="en-US" altLang="ja-JP" sz="2000" b="1" dirty="0"/>
          </a:p>
          <a:p>
            <a:pPr marL="0" indent="0">
              <a:buNone/>
            </a:pPr>
            <a:r>
              <a:rPr lang="en-US" altLang="ja-JP" sz="2000" dirty="0"/>
              <a:t> Finalizing Technical Requirement after </a:t>
            </a:r>
            <a:r>
              <a:rPr lang="en-US" altLang="ja-JP" sz="2000" dirty="0" err="1"/>
              <a:t>NesCom</a:t>
            </a:r>
            <a:r>
              <a:rPr lang="en-US" altLang="ja-JP" sz="2000" dirty="0"/>
              <a:t> Approval on Sept. 22nd</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540774" y="1054407"/>
            <a:ext cx="8347587" cy="553065"/>
          </a:xfrm>
        </p:spPr>
        <p:txBody>
          <a:bodyPr/>
          <a:lstStyle/>
          <a:p>
            <a:r>
              <a:rPr kumimoji="1" lang="en-US" altLang="ja-JP" sz="3200" b="1" dirty="0"/>
              <a:t>Objectives of SG 6a – Enhanced Dependability Body Area Network (</a:t>
            </a:r>
            <a:r>
              <a:rPr kumimoji="1" lang="en-US" altLang="ja-JP" sz="3200" b="1" dirty="0">
                <a:solidFill>
                  <a:srgbClr val="0000FF"/>
                </a:solidFill>
              </a:rPr>
              <a:t>ED-BAN</a:t>
            </a:r>
            <a:r>
              <a:rPr kumimoji="1" lang="en-US" altLang="ja-JP" sz="3200" b="1" dirty="0"/>
              <a:t>)</a:t>
            </a:r>
            <a:br>
              <a:rPr kumimoji="1" lang="en-US" altLang="ja-JP" sz="3200" b="1" dirty="0"/>
            </a:b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September 2021</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graphicFrame>
        <p:nvGraphicFramePr>
          <p:cNvPr id="6" name="表 5">
            <a:extLst>
              <a:ext uri="{FF2B5EF4-FFF2-40B4-BE49-F238E27FC236}">
                <a16:creationId xmlns:a16="http://schemas.microsoft.com/office/drawing/2014/main" id="{09AC7C1B-3CC5-4EB9-A2F4-705AD25663C5}"/>
              </a:ext>
            </a:extLst>
          </p:cNvPr>
          <p:cNvGraphicFramePr>
            <a:graphicFrameLocks noGrp="1"/>
          </p:cNvGraphicFramePr>
          <p:nvPr/>
        </p:nvGraphicFramePr>
        <p:xfrm>
          <a:off x="141514" y="2123701"/>
          <a:ext cx="8915394" cy="3995064"/>
        </p:xfrm>
        <a:graphic>
          <a:graphicData uri="http://schemas.openxmlformats.org/drawingml/2006/table">
            <a:tbl>
              <a:tblPr/>
              <a:tblGrid>
                <a:gridCol w="276672">
                  <a:extLst>
                    <a:ext uri="{9D8B030D-6E8A-4147-A177-3AD203B41FA5}">
                      <a16:colId xmlns:a16="http://schemas.microsoft.com/office/drawing/2014/main" val="3985483017"/>
                    </a:ext>
                  </a:extLst>
                </a:gridCol>
                <a:gridCol w="276672">
                  <a:extLst>
                    <a:ext uri="{9D8B030D-6E8A-4147-A177-3AD203B41FA5}">
                      <a16:colId xmlns:a16="http://schemas.microsoft.com/office/drawing/2014/main" val="3916652624"/>
                    </a:ext>
                  </a:extLst>
                </a:gridCol>
                <a:gridCol w="553344">
                  <a:extLst>
                    <a:ext uri="{9D8B030D-6E8A-4147-A177-3AD203B41FA5}">
                      <a16:colId xmlns:a16="http://schemas.microsoft.com/office/drawing/2014/main" val="1975623671"/>
                    </a:ext>
                  </a:extLst>
                </a:gridCol>
                <a:gridCol w="553344">
                  <a:extLst>
                    <a:ext uri="{9D8B030D-6E8A-4147-A177-3AD203B41FA5}">
                      <a16:colId xmlns:a16="http://schemas.microsoft.com/office/drawing/2014/main" val="284493947"/>
                    </a:ext>
                  </a:extLst>
                </a:gridCol>
                <a:gridCol w="465974">
                  <a:extLst>
                    <a:ext uri="{9D8B030D-6E8A-4147-A177-3AD203B41FA5}">
                      <a16:colId xmlns:a16="http://schemas.microsoft.com/office/drawing/2014/main" val="3087600604"/>
                    </a:ext>
                  </a:extLst>
                </a:gridCol>
                <a:gridCol w="465974">
                  <a:extLst>
                    <a:ext uri="{9D8B030D-6E8A-4147-A177-3AD203B41FA5}">
                      <a16:colId xmlns:a16="http://schemas.microsoft.com/office/drawing/2014/main" val="3355131629"/>
                    </a:ext>
                  </a:extLst>
                </a:gridCol>
                <a:gridCol w="465974">
                  <a:extLst>
                    <a:ext uri="{9D8B030D-6E8A-4147-A177-3AD203B41FA5}">
                      <a16:colId xmlns:a16="http://schemas.microsoft.com/office/drawing/2014/main" val="3062385816"/>
                    </a:ext>
                  </a:extLst>
                </a:gridCol>
                <a:gridCol w="465974">
                  <a:extLst>
                    <a:ext uri="{9D8B030D-6E8A-4147-A177-3AD203B41FA5}">
                      <a16:colId xmlns:a16="http://schemas.microsoft.com/office/drawing/2014/main" val="20448604"/>
                    </a:ext>
                  </a:extLst>
                </a:gridCol>
                <a:gridCol w="465974">
                  <a:extLst>
                    <a:ext uri="{9D8B030D-6E8A-4147-A177-3AD203B41FA5}">
                      <a16:colId xmlns:a16="http://schemas.microsoft.com/office/drawing/2014/main" val="672607938"/>
                    </a:ext>
                  </a:extLst>
                </a:gridCol>
                <a:gridCol w="465974">
                  <a:extLst>
                    <a:ext uri="{9D8B030D-6E8A-4147-A177-3AD203B41FA5}">
                      <a16:colId xmlns:a16="http://schemas.microsoft.com/office/drawing/2014/main" val="12405402"/>
                    </a:ext>
                  </a:extLst>
                </a:gridCol>
                <a:gridCol w="465974">
                  <a:extLst>
                    <a:ext uri="{9D8B030D-6E8A-4147-A177-3AD203B41FA5}">
                      <a16:colId xmlns:a16="http://schemas.microsoft.com/office/drawing/2014/main" val="3239274873"/>
                    </a:ext>
                  </a:extLst>
                </a:gridCol>
                <a:gridCol w="465974">
                  <a:extLst>
                    <a:ext uri="{9D8B030D-6E8A-4147-A177-3AD203B41FA5}">
                      <a16:colId xmlns:a16="http://schemas.microsoft.com/office/drawing/2014/main" val="729192943"/>
                    </a:ext>
                  </a:extLst>
                </a:gridCol>
                <a:gridCol w="276672">
                  <a:extLst>
                    <a:ext uri="{9D8B030D-6E8A-4147-A177-3AD203B41FA5}">
                      <a16:colId xmlns:a16="http://schemas.microsoft.com/office/drawing/2014/main" val="3511719672"/>
                    </a:ext>
                  </a:extLst>
                </a:gridCol>
                <a:gridCol w="407729">
                  <a:extLst>
                    <a:ext uri="{9D8B030D-6E8A-4147-A177-3AD203B41FA5}">
                      <a16:colId xmlns:a16="http://schemas.microsoft.com/office/drawing/2014/main" val="1113518462"/>
                    </a:ext>
                  </a:extLst>
                </a:gridCol>
                <a:gridCol w="465974">
                  <a:extLst>
                    <a:ext uri="{9D8B030D-6E8A-4147-A177-3AD203B41FA5}">
                      <a16:colId xmlns:a16="http://schemas.microsoft.com/office/drawing/2014/main" val="3759944048"/>
                    </a:ext>
                  </a:extLst>
                </a:gridCol>
                <a:gridCol w="309435">
                  <a:extLst>
                    <a:ext uri="{9D8B030D-6E8A-4147-A177-3AD203B41FA5}">
                      <a16:colId xmlns:a16="http://schemas.microsoft.com/office/drawing/2014/main" val="2117534681"/>
                    </a:ext>
                  </a:extLst>
                </a:gridCol>
                <a:gridCol w="465974">
                  <a:extLst>
                    <a:ext uri="{9D8B030D-6E8A-4147-A177-3AD203B41FA5}">
                      <a16:colId xmlns:a16="http://schemas.microsoft.com/office/drawing/2014/main" val="4151398957"/>
                    </a:ext>
                  </a:extLst>
                </a:gridCol>
                <a:gridCol w="465974">
                  <a:extLst>
                    <a:ext uri="{9D8B030D-6E8A-4147-A177-3AD203B41FA5}">
                      <a16:colId xmlns:a16="http://schemas.microsoft.com/office/drawing/2014/main" val="698502662"/>
                    </a:ext>
                  </a:extLst>
                </a:gridCol>
                <a:gridCol w="422289">
                  <a:extLst>
                    <a:ext uri="{9D8B030D-6E8A-4147-A177-3AD203B41FA5}">
                      <a16:colId xmlns:a16="http://schemas.microsoft.com/office/drawing/2014/main" val="3834581279"/>
                    </a:ext>
                  </a:extLst>
                </a:gridCol>
                <a:gridCol w="422289">
                  <a:extLst>
                    <a:ext uri="{9D8B030D-6E8A-4147-A177-3AD203B41FA5}">
                      <a16:colId xmlns:a16="http://schemas.microsoft.com/office/drawing/2014/main" val="4134532281"/>
                    </a:ext>
                  </a:extLst>
                </a:gridCol>
                <a:gridCol w="291234">
                  <a:extLst>
                    <a:ext uri="{9D8B030D-6E8A-4147-A177-3AD203B41FA5}">
                      <a16:colId xmlns:a16="http://schemas.microsoft.com/office/drawing/2014/main" val="4080803995"/>
                    </a:ext>
                  </a:extLst>
                </a:gridCol>
              </a:tblGrid>
              <a:tr h="183451">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Wednesday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Friday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Tuesday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Wednesday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Thursday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Friday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Sunday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Monday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Tuesday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 Wednesday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62165377"/>
                  </a:ext>
                </a:extLst>
              </a:tr>
              <a:tr h="183451">
                <a:tc>
                  <a:txBody>
                    <a:bodyPr/>
                    <a:lstStyle/>
                    <a:p>
                      <a:pPr algn="r" fontAlgn="b"/>
                      <a:r>
                        <a:rPr lang="en-US" sz="600" b="1" i="0" u="none" strike="noStrike">
                          <a:effectLst/>
                          <a:latin typeface="Arial" panose="020B0604020202020204" pitchFamily="34" charset="0"/>
                        </a:rPr>
                        <a:t>EDT</a:t>
                      </a:r>
                    </a:p>
                  </a:txBody>
                  <a:tcPr marL="3165" marR="3165" marT="3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effectLst/>
                          <a:latin typeface="Arial" panose="020B0604020202020204" pitchFamily="34" charset="0"/>
                        </a:rPr>
                        <a:t>PDT</a:t>
                      </a:r>
                    </a:p>
                  </a:txBody>
                  <a:tcPr marL="3165" marR="3165" marT="31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8-Sep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10-Sep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14-Sep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15-Sep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16-Sep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17-Sep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r>
                        <a:rPr lang="en-US" sz="600" b="1" i="0" u="none" strike="noStrike">
                          <a:effectLst/>
                          <a:latin typeface="Arial" panose="020B0604020202020204" pitchFamily="34" charset="0"/>
                        </a:rPr>
                        <a:t>UTC</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19-Sep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20-Sep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21-Sep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22-Sep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r>
                        <a:rPr lang="en-US" sz="600" b="1" i="0" u="none" strike="noStrike">
                          <a:effectLst/>
                          <a:latin typeface="Arial" panose="020B0604020202020204" pitchFamily="34" charset="0"/>
                        </a:rPr>
                        <a:t>JST</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3530626"/>
                  </a:ext>
                </a:extLst>
              </a:tr>
              <a:tr h="183451">
                <a:tc>
                  <a:txBody>
                    <a:bodyPr/>
                    <a:lstStyle/>
                    <a:p>
                      <a:pPr algn="r" fontAlgn="b"/>
                      <a:r>
                        <a:rPr lang="en-US" altLang="ja-JP" sz="600" b="1" i="0" u="none" strike="noStrike">
                          <a:effectLst/>
                          <a:latin typeface="Arial" panose="020B0604020202020204" pitchFamily="34" charset="0"/>
                        </a:rPr>
                        <a:t>5:00</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altLang="ja-JP" sz="600" b="1" i="0" u="none" strike="noStrike">
                          <a:effectLst/>
                          <a:latin typeface="Arial" panose="020B0604020202020204" pitchFamily="34" charset="0"/>
                        </a:rPr>
                        <a:t>2:00</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9:00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18:00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26125769"/>
                  </a:ext>
                </a:extLst>
              </a:tr>
              <a:tr h="183451">
                <a:tc>
                  <a:txBody>
                    <a:bodyPr/>
                    <a:lstStyle/>
                    <a:p>
                      <a:pPr algn="r" fontAlgn="b"/>
                      <a:r>
                        <a:rPr lang="en-US" altLang="ja-JP" sz="600" b="1" i="0" u="none" strike="noStrike">
                          <a:effectLst/>
                          <a:latin typeface="Arial" panose="020B0604020202020204" pitchFamily="34" charset="0"/>
                        </a:rPr>
                        <a:t>6:00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3:00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19:00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83156055"/>
                  </a:ext>
                </a:extLst>
              </a:tr>
              <a:tr h="183451">
                <a:tc>
                  <a:txBody>
                    <a:bodyPr/>
                    <a:lstStyle/>
                    <a:p>
                      <a:pPr algn="r" fontAlgn="b"/>
                      <a:r>
                        <a:rPr lang="en-US" altLang="ja-JP" sz="600" b="1" i="0" u="none" strike="noStrike">
                          <a:effectLst/>
                          <a:latin typeface="Arial" panose="020B0604020202020204" pitchFamily="34" charset="0"/>
                        </a:rPr>
                        <a:t>7:00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4:00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20:00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46778102"/>
                  </a:ext>
                </a:extLst>
              </a:tr>
              <a:tr h="192326">
                <a:tc>
                  <a:txBody>
                    <a:bodyPr/>
                    <a:lstStyle/>
                    <a:p>
                      <a:pPr algn="r" fontAlgn="b"/>
                      <a:r>
                        <a:rPr lang="en-US" altLang="ja-JP" sz="600" b="1" i="0" u="none" strike="noStrike">
                          <a:effectLst/>
                          <a:latin typeface="Arial" panose="020B0604020202020204" pitchFamily="34" charset="0"/>
                        </a:rPr>
                        <a:t>8:00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5:00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altLang="ja-JP" sz="600" b="1" i="0" u="none" strike="noStrike">
                          <a:effectLst/>
                          <a:latin typeface="Arial" panose="020B0604020202020204" pitchFamily="34" charset="0"/>
                        </a:rPr>
                        <a:t>12:00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altLang="ja-JP" sz="600" b="1" i="0" u="none" strike="noStrike">
                          <a:effectLst/>
                          <a:latin typeface="Arial" panose="020B0604020202020204" pitchFamily="34" charset="0"/>
                        </a:rPr>
                        <a:t>21:00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16073254"/>
                  </a:ext>
                </a:extLst>
              </a:tr>
              <a:tr h="192326">
                <a:tc>
                  <a:txBody>
                    <a:bodyPr/>
                    <a:lstStyle/>
                    <a:p>
                      <a:pPr algn="r" fontAlgn="b"/>
                      <a:r>
                        <a:rPr lang="en-US" altLang="ja-JP" sz="600" b="1" i="0" u="none" strike="noStrike">
                          <a:effectLst/>
                          <a:latin typeface="Arial" panose="020B0604020202020204" pitchFamily="34" charset="0"/>
                        </a:rPr>
                        <a:t>9:00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6:00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802 Wireless</a:t>
                      </a:r>
                      <a:b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b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Opening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gridSpan="2">
                  <a:txBody>
                    <a:bodyPr/>
                    <a:lstStyle/>
                    <a:p>
                      <a:pPr algn="ctr" fontAlgn="ctr"/>
                      <a:r>
                        <a:rPr lang="en-US" sz="600" b="1" i="0" u="sng" strike="noStrike">
                          <a:solidFill>
                            <a:srgbClr val="000000"/>
                          </a:solidFill>
                          <a:effectLst/>
                          <a:latin typeface="Arial" panose="020B0604020202020204" pitchFamily="34" charset="0"/>
                        </a:rPr>
                        <a:t>WG Opening</a:t>
                      </a:r>
                      <a:br>
                        <a:rPr lang="en-US" sz="600" b="1" i="0" u="sng" strike="noStrike">
                          <a:solidFill>
                            <a:srgbClr val="000000"/>
                          </a:solidFill>
                          <a:effectLst/>
                          <a:latin typeface="Arial" panose="020B0604020202020204" pitchFamily="34" charset="0"/>
                        </a:rPr>
                      </a:br>
                      <a:r>
                        <a:rPr lang="en-US" sz="600" b="1" i="0" u="sng" strike="noStrike">
                          <a:solidFill>
                            <a:srgbClr val="000000"/>
                          </a:solidFill>
                          <a:effectLst/>
                          <a:latin typeface="Arial" panose="020B0604020202020204" pitchFamily="34" charset="0"/>
                        </a:rPr>
                        <a:t>Meeting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kumimoji="1" lang="ja-JP" altLang="en-US"/>
                    </a:p>
                  </a:txBody>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SG6a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SG3ma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SC THz</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altLang="ja-JP" sz="600" b="1" i="0" u="none" strike="noStrike">
                          <a:effectLst/>
                          <a:latin typeface="Arial" panose="020B0604020202020204" pitchFamily="34" charset="0"/>
                        </a:rPr>
                        <a:t>13:00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SG3ma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SG6a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sng" strike="noStrike">
                          <a:solidFill>
                            <a:srgbClr val="000000"/>
                          </a:solidFill>
                          <a:effectLst/>
                          <a:latin typeface="Arial" panose="020B0604020202020204" pitchFamily="34" charset="0"/>
                        </a:rPr>
                        <a:t>WG Closing</a:t>
                      </a:r>
                      <a:br>
                        <a:rPr lang="en-US" sz="600" b="1" i="0" u="sng" strike="noStrike">
                          <a:solidFill>
                            <a:srgbClr val="000000"/>
                          </a:solidFill>
                          <a:effectLst/>
                          <a:latin typeface="Arial" panose="020B0604020202020204" pitchFamily="34" charset="0"/>
                        </a:rPr>
                      </a:br>
                      <a:r>
                        <a:rPr lang="en-US" sz="600" b="1" i="0" u="sng" strike="noStrike">
                          <a:solidFill>
                            <a:srgbClr val="000000"/>
                          </a:solidFill>
                          <a:effectLst/>
                          <a:latin typeface="Arial" panose="020B0604020202020204" pitchFamily="34" charset="0"/>
                        </a:rPr>
                        <a:t>Meeting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22:00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88440567"/>
                  </a:ext>
                </a:extLst>
              </a:tr>
              <a:tr h="192326">
                <a:tc>
                  <a:txBody>
                    <a:bodyPr/>
                    <a:lstStyle/>
                    <a:p>
                      <a:pPr algn="r" fontAlgn="b"/>
                      <a:r>
                        <a:rPr lang="en-US" altLang="ja-JP" sz="600" b="1" i="0" u="none" strike="noStrike">
                          <a:effectLst/>
                          <a:latin typeface="Arial" panose="020B0604020202020204" pitchFamily="34" charset="0"/>
                        </a:rPr>
                        <a:t>10:00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7:00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802.15 CAC</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14:00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23:00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28337832"/>
                  </a:ext>
                </a:extLst>
              </a:tr>
              <a:tr h="192326">
                <a:tc>
                  <a:txBody>
                    <a:bodyPr/>
                    <a:lstStyle/>
                    <a:p>
                      <a:pPr algn="r" fontAlgn="b"/>
                      <a:r>
                        <a:rPr lang="en-US" altLang="ja-JP" sz="600" b="1" i="0" u="none" strike="noStrike">
                          <a:effectLst/>
                          <a:latin typeface="Arial" panose="020B0604020202020204" pitchFamily="34" charset="0"/>
                        </a:rPr>
                        <a:t>11:00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8:00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SC IETF</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Joint</a:t>
                      </a:r>
                      <a:br>
                        <a:rPr lang="en-US" sz="600" b="1" i="0" u="none" strike="noStrike">
                          <a:effectLst/>
                          <a:latin typeface="Arial" panose="020B0604020202020204" pitchFamily="34" charset="0"/>
                        </a:rPr>
                      </a:br>
                      <a:r>
                        <a:rPr lang="en-US" sz="600" b="1" i="0" u="none" strike="noStrike">
                          <a:effectLst/>
                          <a:latin typeface="Arial" panose="020B0604020202020204" pitchFamily="34" charset="0"/>
                        </a:rPr>
                        <a:t>13/7a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effectLst/>
                          <a:latin typeface="Arial" panose="020B0604020202020204" pitchFamily="34" charset="0"/>
                        </a:rPr>
                        <a:t>SC WNG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kumimoji="1" lang="ja-JP" altLang="en-US"/>
                    </a:p>
                  </a:txBody>
                  <a:tcPr/>
                </a:tc>
                <a:tc rowSpan="2" gridSpan="2">
                  <a:txBody>
                    <a:bodyPr/>
                    <a:lstStyle/>
                    <a:p>
                      <a:pPr algn="ctr" fontAlgn="ctr"/>
                      <a:r>
                        <a:rPr lang="en-US" sz="600" b="1" i="0" u="none" strike="noStrike">
                          <a:effectLst/>
                          <a:latin typeface="Arial" panose="020B0604020202020204" pitchFamily="34" charset="0"/>
                        </a:rPr>
                        <a:t>SC Maint</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kumimoji="1" lang="ja-JP" altLang="en-US"/>
                    </a:p>
                  </a:txBody>
                  <a:tcPr/>
                </a:tc>
                <a:tc rowSpan="2">
                  <a:txBody>
                    <a:bodyPr/>
                    <a:lstStyle/>
                    <a:p>
                      <a:pPr algn="ctr" fontAlgn="ctr"/>
                      <a:r>
                        <a:rPr lang="en-US" sz="600" b="1" i="0" u="none" strike="noStrike">
                          <a:effectLst/>
                          <a:latin typeface="Arial" panose="020B0604020202020204" pitchFamily="34" charset="0"/>
                        </a:rPr>
                        <a:t>SG15</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altLang="ja-JP" sz="600" b="1" i="0" u="none" strike="noStrike">
                          <a:effectLst/>
                          <a:latin typeface="Arial" panose="020B0604020202020204" pitchFamily="34" charset="0"/>
                        </a:rPr>
                        <a:t>15:00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Joint</a:t>
                      </a:r>
                      <a:br>
                        <a:rPr lang="en-US" sz="600" b="1" i="0" u="none" strike="noStrike">
                          <a:effectLst/>
                          <a:latin typeface="Arial" panose="020B0604020202020204" pitchFamily="34" charset="0"/>
                        </a:rPr>
                      </a:br>
                      <a:r>
                        <a:rPr lang="en-US" sz="600" b="1" i="0" u="none" strike="noStrike">
                          <a:effectLst/>
                          <a:latin typeface="Arial" panose="020B0604020202020204" pitchFamily="34" charset="0"/>
                        </a:rPr>
                        <a:t>6a/4ab/14</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AM2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AM2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35247289"/>
                  </a:ext>
                </a:extLst>
              </a:tr>
              <a:tr h="183451">
                <a:tc>
                  <a:txBody>
                    <a:bodyPr/>
                    <a:lstStyle/>
                    <a:p>
                      <a:pPr algn="r" fontAlgn="b"/>
                      <a:r>
                        <a:rPr lang="en-US" altLang="ja-JP" sz="600" b="1" i="0" u="none" strike="noStrike">
                          <a:effectLst/>
                          <a:latin typeface="Arial" panose="020B0604020202020204" pitchFamily="34" charset="0"/>
                        </a:rPr>
                        <a:t>12:00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9:00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16:00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90879660"/>
                  </a:ext>
                </a:extLst>
              </a:tr>
              <a:tr h="192326">
                <a:tc>
                  <a:txBody>
                    <a:bodyPr/>
                    <a:lstStyle/>
                    <a:p>
                      <a:pPr algn="r" fontAlgn="b"/>
                      <a:r>
                        <a:rPr lang="en-US" altLang="ja-JP" sz="600" b="1" i="0" u="none" strike="noStrike">
                          <a:effectLst/>
                          <a:latin typeface="Arial" panose="020B0604020202020204" pitchFamily="34" charset="0"/>
                        </a:rPr>
                        <a:t>13:00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10:00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TG16t</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Joint</a:t>
                      </a:r>
                      <a:br>
                        <a:rPr lang="en-US" sz="600" b="1" i="0" u="none" strike="noStrike">
                          <a:effectLst/>
                          <a:latin typeface="Arial" panose="020B0604020202020204" pitchFamily="34" charset="0"/>
                        </a:rPr>
                      </a:br>
                      <a:r>
                        <a:rPr lang="en-US" sz="600" b="1" i="0" u="none" strike="noStrike">
                          <a:effectLst/>
                          <a:latin typeface="Arial" panose="020B0604020202020204" pitchFamily="34" charset="0"/>
                        </a:rPr>
                        <a:t>14/15/4ab</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17:00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TG4cor1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95336405"/>
                  </a:ext>
                </a:extLst>
              </a:tr>
              <a:tr h="183451">
                <a:tc>
                  <a:txBody>
                    <a:bodyPr/>
                    <a:lstStyle/>
                    <a:p>
                      <a:pPr algn="r" fontAlgn="b"/>
                      <a:r>
                        <a:rPr lang="en-US" altLang="ja-JP" sz="600" b="1" i="0" u="none" strike="noStrike">
                          <a:effectLst/>
                          <a:latin typeface="Arial" panose="020B0604020202020204" pitchFamily="34" charset="0"/>
                        </a:rPr>
                        <a:t>14:00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11:00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18:00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19982456"/>
                  </a:ext>
                </a:extLst>
              </a:tr>
              <a:tr h="185224">
                <a:tc>
                  <a:txBody>
                    <a:bodyPr/>
                    <a:lstStyle/>
                    <a:p>
                      <a:pPr algn="r" fontAlgn="b"/>
                      <a:r>
                        <a:rPr lang="en-US" altLang="ja-JP" sz="600" b="1" i="0" u="none" strike="noStrike">
                          <a:effectLst/>
                          <a:latin typeface="Arial" panose="020B0604020202020204" pitchFamily="34" charset="0"/>
                        </a:rPr>
                        <a:t>15:00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12:00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802 Wireless</a:t>
                      </a:r>
                      <a:b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b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Chairs mtg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ja-JP" altLang="en-US" sz="600" b="0" i="0" u="none" strike="noStrike">
                        <a:effectLst/>
                        <a:latin typeface="Courier"/>
                      </a:endParaRP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SG15</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SG14</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19:00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SG14</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SG14</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TG16t</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4:00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67773267"/>
                  </a:ext>
                </a:extLst>
              </a:tr>
              <a:tr h="201202">
                <a:tc>
                  <a:txBody>
                    <a:bodyPr/>
                    <a:lstStyle/>
                    <a:p>
                      <a:pPr algn="r" fontAlgn="b"/>
                      <a:r>
                        <a:rPr lang="en-US" altLang="ja-JP" sz="600" b="1" i="0" u="none" strike="noStrike">
                          <a:effectLst/>
                          <a:latin typeface="Arial" panose="020B0604020202020204" pitchFamily="34" charset="0"/>
                        </a:rPr>
                        <a:t>16:00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13:00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b"/>
                      <a:endParaRPr lang="ja-JP" altLang="en-US" sz="600" b="0" i="0" u="none" strike="noStrike">
                        <a:effectLst/>
                        <a:latin typeface="Courier"/>
                      </a:endParaRP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20:00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5:00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67174887"/>
                  </a:ext>
                </a:extLst>
              </a:tr>
              <a:tr h="201202">
                <a:tc>
                  <a:txBody>
                    <a:bodyPr/>
                    <a:lstStyle/>
                    <a:p>
                      <a:pPr algn="r" fontAlgn="b"/>
                      <a:r>
                        <a:rPr lang="en-US" altLang="ja-JP" sz="600" b="1" i="0" u="none" strike="noStrike">
                          <a:effectLst/>
                          <a:latin typeface="Arial" panose="020B0604020202020204" pitchFamily="34" charset="0"/>
                        </a:rPr>
                        <a:t>17:00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14:00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TG4cor1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TG4aa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21:00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TG4aa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TG4cor1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6:00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14400989"/>
                  </a:ext>
                </a:extLst>
              </a:tr>
              <a:tr h="201202">
                <a:tc>
                  <a:txBody>
                    <a:bodyPr/>
                    <a:lstStyle/>
                    <a:p>
                      <a:pPr algn="r" fontAlgn="b"/>
                      <a:r>
                        <a:rPr lang="en-US" altLang="ja-JP" sz="600" b="1" i="0" u="none" strike="noStrike">
                          <a:effectLst/>
                          <a:latin typeface="Arial" panose="020B0604020202020204" pitchFamily="34" charset="0"/>
                        </a:rPr>
                        <a:t>18:00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15:00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22:00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7:00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87546832"/>
                  </a:ext>
                </a:extLst>
              </a:tr>
              <a:tr h="201202">
                <a:tc>
                  <a:txBody>
                    <a:bodyPr/>
                    <a:lstStyle/>
                    <a:p>
                      <a:pPr algn="r" fontAlgn="b"/>
                      <a:r>
                        <a:rPr lang="en-US" altLang="ja-JP" sz="600" b="1" i="0" u="none" strike="noStrike">
                          <a:effectLst/>
                          <a:latin typeface="Arial" panose="020B0604020202020204" pitchFamily="34" charset="0"/>
                        </a:rPr>
                        <a:t>19:00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16:00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SG6a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23:00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8:00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93724532"/>
                  </a:ext>
                </a:extLst>
              </a:tr>
              <a:tr h="201202">
                <a:tc>
                  <a:txBody>
                    <a:bodyPr/>
                    <a:lstStyle/>
                    <a:p>
                      <a:pPr algn="r" fontAlgn="b"/>
                      <a:r>
                        <a:rPr lang="en-US" altLang="ja-JP" sz="600" b="1" i="0" u="none" strike="noStrike">
                          <a:effectLst/>
                          <a:latin typeface="Arial" panose="020B0604020202020204" pitchFamily="34" charset="0"/>
                        </a:rPr>
                        <a:t>20:00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17:00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9:00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79399530"/>
                  </a:ext>
                </a:extLst>
              </a:tr>
              <a:tr h="183451">
                <a:tc>
                  <a:txBody>
                    <a:bodyPr/>
                    <a:lstStyle/>
                    <a:p>
                      <a:pPr algn="r" fontAlgn="b"/>
                      <a:r>
                        <a:rPr lang="en-US" altLang="ja-JP" sz="600" b="1" i="0" u="none" strike="noStrike">
                          <a:effectLst/>
                          <a:latin typeface="Arial" panose="020B0604020202020204" pitchFamily="34" charset="0"/>
                        </a:rPr>
                        <a:t>21:00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18:00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81433822"/>
                  </a:ext>
                </a:extLst>
              </a:tr>
              <a:tr h="185224">
                <a:tc>
                  <a:txBody>
                    <a:bodyPr/>
                    <a:lstStyle/>
                    <a:p>
                      <a:pPr algn="r" fontAlgn="b"/>
                      <a:r>
                        <a:rPr lang="en-US" altLang="ja-JP" sz="600" b="1" i="0" u="none" strike="noStrike">
                          <a:effectLst/>
                          <a:latin typeface="Arial" panose="020B0604020202020204" pitchFamily="34" charset="0"/>
                        </a:rPr>
                        <a:t>22:00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19:00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66886600"/>
                  </a:ext>
                </a:extLst>
              </a:tr>
              <a:tr h="189368">
                <a:tc>
                  <a:txBody>
                    <a:bodyPr/>
                    <a:lstStyle/>
                    <a:p>
                      <a:pPr algn="r" fontAlgn="b"/>
                      <a:r>
                        <a:rPr lang="en-US" altLang="ja-JP" sz="600" b="1" i="0" u="none" strike="noStrike">
                          <a:effectLst/>
                          <a:latin typeface="Arial" panose="020B0604020202020204" pitchFamily="34" charset="0"/>
                        </a:rPr>
                        <a:t>23:00</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20:00</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dirty="0">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altLang="ja-JP" sz="600" b="1" i="0" u="none" strike="noStrike">
                          <a:effectLst/>
                          <a:latin typeface="Arial" panose="020B0604020202020204" pitchFamily="34" charset="0"/>
                        </a:rPr>
                        <a:t>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altLang="ja-JP" sz="600" b="1" i="0" u="none" strike="noStrike" dirty="0">
                          <a:effectLst/>
                          <a:latin typeface="Arial" panose="020B0604020202020204" pitchFamily="34" charset="0"/>
                        </a:rPr>
                        <a:t>12:00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3039959"/>
                  </a:ext>
                </a:extLst>
              </a:tr>
            </a:tbl>
          </a:graphicData>
        </a:graphic>
      </p:graphicFrame>
      <p:sp>
        <p:nvSpPr>
          <p:cNvPr id="7" name="テキスト ボックス 6">
            <a:extLst>
              <a:ext uri="{FF2B5EF4-FFF2-40B4-BE49-F238E27FC236}">
                <a16:creationId xmlns:a16="http://schemas.microsoft.com/office/drawing/2014/main" id="{B4C6DAAE-52BC-42AD-95F6-1BE672B93C93}"/>
              </a:ext>
            </a:extLst>
          </p:cNvPr>
          <p:cNvSpPr txBox="1"/>
          <p:nvPr/>
        </p:nvSpPr>
        <p:spPr>
          <a:xfrm>
            <a:off x="1027706" y="1029365"/>
            <a:ext cx="7143010" cy="9387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8:00-10:00 EST,  22:00-24:00 JST   September 16(WED)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EV2 19:00-21:00 September 17(THU) EST,  8:00-10:00 September 18(FRI )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SG6a,SG4ab,TG14:   AM2  10:00-12:00  Sept. 20(Mon), EST,  0:00-2:00 Sept. 21(TUE)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8:00-10:00 EST,  22:00-24:00 JST   September 21(Tue) </a:t>
            </a:r>
          </a:p>
        </p:txBody>
      </p:sp>
      <p:sp>
        <p:nvSpPr>
          <p:cNvPr id="8" name="正方形/長方形 7">
            <a:extLst>
              <a:ext uri="{FF2B5EF4-FFF2-40B4-BE49-F238E27FC236}">
                <a16:creationId xmlns:a16="http://schemas.microsoft.com/office/drawing/2014/main" id="{E03D2189-9542-4A53-A853-5D1CD308FE57}"/>
              </a:ext>
            </a:extLst>
          </p:cNvPr>
          <p:cNvSpPr/>
          <p:nvPr/>
        </p:nvSpPr>
        <p:spPr>
          <a:xfrm>
            <a:off x="3189513" y="3196512"/>
            <a:ext cx="478973" cy="425461"/>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正方形/長方形 8">
            <a:extLst>
              <a:ext uri="{FF2B5EF4-FFF2-40B4-BE49-F238E27FC236}">
                <a16:creationId xmlns:a16="http://schemas.microsoft.com/office/drawing/2014/main" id="{7C4927E5-AC33-4276-B597-98CFB192C263}"/>
              </a:ext>
            </a:extLst>
          </p:cNvPr>
          <p:cNvSpPr/>
          <p:nvPr/>
        </p:nvSpPr>
        <p:spPr>
          <a:xfrm>
            <a:off x="3668487" y="5138127"/>
            <a:ext cx="464125" cy="43139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0" name="正方形/長方形 9">
            <a:extLst>
              <a:ext uri="{FF2B5EF4-FFF2-40B4-BE49-F238E27FC236}">
                <a16:creationId xmlns:a16="http://schemas.microsoft.com/office/drawing/2014/main" id="{B05558E3-E41A-4996-909F-CD5F414B8CA9}"/>
              </a:ext>
            </a:extLst>
          </p:cNvPr>
          <p:cNvSpPr/>
          <p:nvPr/>
        </p:nvSpPr>
        <p:spPr>
          <a:xfrm>
            <a:off x="7456709" y="3222238"/>
            <a:ext cx="457200" cy="425461"/>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1" name="正方形/長方形 10">
            <a:extLst>
              <a:ext uri="{FF2B5EF4-FFF2-40B4-BE49-F238E27FC236}">
                <a16:creationId xmlns:a16="http://schemas.microsoft.com/office/drawing/2014/main" id="{FCDAE963-7E8D-4171-A761-8AC7F707AE54}"/>
              </a:ext>
            </a:extLst>
          </p:cNvPr>
          <p:cNvSpPr/>
          <p:nvPr/>
        </p:nvSpPr>
        <p:spPr>
          <a:xfrm>
            <a:off x="6233557" y="3606210"/>
            <a:ext cx="416624" cy="407647"/>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SG15.6a  Session Schedule for 14-22, September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F5D25C18-D4EA-4A35-9B88-8F23A7DBF032}"/>
              </a:ext>
            </a:extLst>
          </p:cNvPr>
          <p:cNvSpPr>
            <a:spLocks noGrp="1"/>
          </p:cNvSpPr>
          <p:nvPr>
            <p:ph type="dt" sz="half" idx="2"/>
          </p:nvPr>
        </p:nvSpPr>
        <p:spPr/>
        <p:txBody>
          <a:bodyPr/>
          <a:lstStyle/>
          <a:p>
            <a:r>
              <a:rPr lang="en-US" altLang="ja-JP"/>
              <a:t>September 2021</a:t>
            </a:r>
            <a:endParaRPr lang="en-US" altLang="ja-JP" dirty="0"/>
          </a:p>
        </p:txBody>
      </p:sp>
    </p:spTree>
    <p:extLst>
      <p:ext uri="{BB962C8B-B14F-4D97-AF65-F5344CB8AC3E}">
        <p14:creationId xmlns:p14="http://schemas.microsoft.com/office/powerpoint/2010/main" val="4204867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idx="4294967295"/>
          </p:nvPr>
        </p:nvSpPr>
        <p:spPr>
          <a:xfrm>
            <a:off x="685798" y="568411"/>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SG15.6a  Session Schedule for 14-22, September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bwMode="auto">
          <a:xfrm>
            <a:off x="3583346" y="6453337"/>
            <a:ext cx="1624566" cy="34279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bodyP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ea"/>
                <a:cs typeface="+mn-cs"/>
              </a:rPr>
              <a:t>Slide </a:t>
            </a:r>
            <a:fld id="{BC55815E-340C-4975-9C36-23D3EE47B73F}" type="slidenum">
              <a:rPr kumimoji="1" lang="ja-JP" altLang="en-US" sz="1400" b="0" i="0" u="none" strike="noStrike" kern="1200" cap="none" spc="0" normalizeH="0" baseline="0" noProof="0" smtClean="0">
                <a:ln>
                  <a:noFill/>
                </a:ln>
                <a:solidFill>
                  <a:prstClr val="black"/>
                </a:solidFill>
                <a:effectLst/>
                <a:uLnTx/>
                <a:uFillTx/>
                <a:latin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en-US" altLang="ja-JP" sz="1400" b="0" i="0" u="none" strike="noStrike" kern="1200" cap="none" spc="0" normalizeH="0" baseline="0" noProof="0" dirty="0">
              <a:ln>
                <a:noFill/>
              </a:ln>
              <a:solidFill>
                <a:srgbClr val="000000"/>
              </a:solidFill>
              <a:effectLst/>
              <a:uLnTx/>
              <a:uFillTx/>
              <a:latin typeface="+mn-ea"/>
              <a:cs typeface="+mn-cs"/>
            </a:endParaRPr>
          </a:p>
        </p:txBody>
      </p:sp>
      <p:graphicFrame>
        <p:nvGraphicFramePr>
          <p:cNvPr id="9" name="コンテンツ プレースホルダー 8">
            <a:extLst>
              <a:ext uri="{FF2B5EF4-FFF2-40B4-BE49-F238E27FC236}">
                <a16:creationId xmlns:a16="http://schemas.microsoft.com/office/drawing/2014/main" id="{FD2D62B6-6099-45DF-849E-80499DC566EF}"/>
              </a:ext>
            </a:extLst>
          </p:cNvPr>
          <p:cNvGraphicFramePr>
            <a:graphicFrameLocks/>
          </p:cNvGraphicFramePr>
          <p:nvPr/>
        </p:nvGraphicFramePr>
        <p:xfrm>
          <a:off x="134175" y="919645"/>
          <a:ext cx="8875647" cy="2579785"/>
        </p:xfrm>
        <a:graphic>
          <a:graphicData uri="http://schemas.openxmlformats.org/drawingml/2006/table">
            <a:tbl>
              <a:tblPr firstRow="1" bandRow="1">
                <a:tableStyleId>{93296810-A885-4BE3-A3E7-6D5BEEA58F35}</a:tableStyleId>
              </a:tblPr>
              <a:tblGrid>
                <a:gridCol w="1396179">
                  <a:extLst>
                    <a:ext uri="{9D8B030D-6E8A-4147-A177-3AD203B41FA5}">
                      <a16:colId xmlns:a16="http://schemas.microsoft.com/office/drawing/2014/main" val="20000"/>
                    </a:ext>
                  </a:extLst>
                </a:gridCol>
                <a:gridCol w="1083208">
                  <a:extLst>
                    <a:ext uri="{9D8B030D-6E8A-4147-A177-3AD203B41FA5}">
                      <a16:colId xmlns:a16="http://schemas.microsoft.com/office/drawing/2014/main" val="20001"/>
                    </a:ext>
                  </a:extLst>
                </a:gridCol>
                <a:gridCol w="1243173">
                  <a:extLst>
                    <a:ext uri="{9D8B030D-6E8A-4147-A177-3AD203B41FA5}">
                      <a16:colId xmlns:a16="http://schemas.microsoft.com/office/drawing/2014/main" val="20002"/>
                    </a:ext>
                  </a:extLst>
                </a:gridCol>
                <a:gridCol w="1089061">
                  <a:extLst>
                    <a:ext uri="{9D8B030D-6E8A-4147-A177-3AD203B41FA5}">
                      <a16:colId xmlns:a16="http://schemas.microsoft.com/office/drawing/2014/main" val="2295029801"/>
                    </a:ext>
                  </a:extLst>
                </a:gridCol>
                <a:gridCol w="1726853">
                  <a:extLst>
                    <a:ext uri="{9D8B030D-6E8A-4147-A177-3AD203B41FA5}">
                      <a16:colId xmlns:a16="http://schemas.microsoft.com/office/drawing/2014/main" val="20003"/>
                    </a:ext>
                  </a:extLst>
                </a:gridCol>
                <a:gridCol w="1199512">
                  <a:extLst>
                    <a:ext uri="{9D8B030D-6E8A-4147-A177-3AD203B41FA5}">
                      <a16:colId xmlns:a16="http://schemas.microsoft.com/office/drawing/2014/main" val="20004"/>
                    </a:ext>
                  </a:extLst>
                </a:gridCol>
                <a:gridCol w="1137661">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Sept. 14</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Sept. 15</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Sept. 16</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Sept. 20</a:t>
                      </a:r>
                      <a:r>
                        <a:rPr kumimoji="1" lang="en-US" altLang="ja-JP" sz="1400" baseline="30000" dirty="0"/>
                        <a:t>th</a:t>
                      </a:r>
                      <a:endParaRPr kumimoji="1" lang="en-US" altLang="ja-JP" sz="1400" dirty="0"/>
                    </a:p>
                    <a:p>
                      <a:pPr algn="ctr"/>
                      <a:r>
                        <a:rPr kumimoji="1" lang="en-US" altLang="ja-JP" sz="1400" dirty="0"/>
                        <a:t>Monday</a:t>
                      </a:r>
                      <a:endParaRPr kumimoji="1" lang="ja-JP" altLang="en-US" sz="1400" dirty="0"/>
                    </a:p>
                  </a:txBody>
                  <a:tcPr anchor="ctr">
                    <a:solidFill>
                      <a:srgbClr val="0070C0"/>
                    </a:solidFill>
                  </a:tcPr>
                </a:tc>
                <a:tc>
                  <a:txBody>
                    <a:bodyPr/>
                    <a:lstStyle/>
                    <a:p>
                      <a:pPr algn="ctr"/>
                      <a:r>
                        <a:rPr kumimoji="1" lang="en-US" altLang="ja-JP" sz="1400" dirty="0"/>
                        <a:t>Sept. 21</a:t>
                      </a:r>
                      <a:r>
                        <a:rPr kumimoji="1" lang="en-US" altLang="ja-JP" sz="1400" baseline="30000" dirty="0"/>
                        <a:t>st</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Sept. 22</a:t>
                      </a:r>
                      <a:r>
                        <a:rPr kumimoji="1" lang="en-US" altLang="ja-JP" sz="1400" baseline="30000" dirty="0"/>
                        <a:t>nd</a:t>
                      </a:r>
                      <a:endParaRPr kumimoji="1" lang="en-US" altLang="ja-JP" sz="1400" dirty="0"/>
                    </a:p>
                    <a:p>
                      <a:pPr algn="ctr"/>
                      <a:r>
                        <a:rPr kumimoji="1" lang="en-US" altLang="ja-JP" sz="1400" dirty="0" err="1"/>
                        <a:t>Wedesday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10:00PM-12:00PM</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a:solidFill>
                            <a:schemeClr val="tx1"/>
                          </a:solidFill>
                        </a:rPr>
                        <a:t>SG15.6a </a:t>
                      </a:r>
                      <a:r>
                        <a:rPr kumimoji="1" lang="en-US" altLang="ja-JP" sz="1200" b="1" u="none" dirty="0">
                          <a:solidFill>
                            <a:schemeClr val="tx1"/>
                          </a:solidFill>
                        </a:rPr>
                        <a:t>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r h="644346">
                <a:tc>
                  <a:txBody>
                    <a:bodyPr/>
                    <a:lstStyle/>
                    <a:p>
                      <a:pPr algn="ctr"/>
                      <a:r>
                        <a:rPr kumimoji="1" lang="en-US" altLang="ja-JP" sz="1100" b="1" dirty="0"/>
                        <a:t>EST 11:00-13:00</a:t>
                      </a:r>
                    </a:p>
                    <a:p>
                      <a:pPr algn="ctr"/>
                      <a:r>
                        <a:rPr kumimoji="1" lang="en-US" altLang="ja-JP" sz="1100" b="1" dirty="0">
                          <a:solidFill>
                            <a:srgbClr val="FF0000"/>
                          </a:solidFill>
                        </a:rPr>
                        <a:t>JST  0:00AM-2:00AM+1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r>
                        <a:rPr kumimoji="1" lang="en-US" altLang="ja-JP" sz="1200" b="1" dirty="0">
                          <a:solidFill>
                            <a:schemeClr val="tx1"/>
                          </a:solidFill>
                        </a:rPr>
                        <a:t>AM2</a:t>
                      </a:r>
                    </a:p>
                    <a:p>
                      <a:pPr algn="ctr"/>
                      <a:r>
                        <a:rPr kumimoji="1" lang="en-US" altLang="ja-JP" sz="1200" b="1" dirty="0">
                          <a:solidFill>
                            <a:schemeClr val="tx1"/>
                          </a:solidFill>
                        </a:rPr>
                        <a:t>Joint Session SG15.6a, 4ab, &amp;TG14</a:t>
                      </a: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3485260563"/>
                  </a:ext>
                </a:extLst>
              </a:tr>
              <a:tr h="3936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EST 19:00-21:00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rgbClr val="FF0000"/>
                          </a:solidFill>
                          <a:effectLst/>
                          <a:uLnTx/>
                          <a:uFillTx/>
                          <a:latin typeface="+mn-lt"/>
                          <a:ea typeface="+mn-ea"/>
                          <a:cs typeface="+mn-cs"/>
                        </a:rPr>
                        <a:t>JST  8:00AM-10:00AM+1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EV2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728353334"/>
                  </a:ext>
                </a:extLst>
              </a:tr>
            </a:tbl>
          </a:graphicData>
        </a:graphic>
      </p:graphicFrame>
      <p:sp>
        <p:nvSpPr>
          <p:cNvPr id="8" name="テキスト ボックス 7">
            <a:extLst>
              <a:ext uri="{FF2B5EF4-FFF2-40B4-BE49-F238E27FC236}">
                <a16:creationId xmlns:a16="http://schemas.microsoft.com/office/drawing/2014/main" id="{AACB5B4F-707C-4FCD-83D5-C213947E989F}"/>
              </a:ext>
            </a:extLst>
          </p:cNvPr>
          <p:cNvSpPr txBox="1"/>
          <p:nvPr/>
        </p:nvSpPr>
        <p:spPr>
          <a:xfrm>
            <a:off x="1447961" y="3396676"/>
            <a:ext cx="6248076" cy="3139321"/>
          </a:xfrm>
          <a:prstGeom prst="rect">
            <a:avLst/>
          </a:prstGeom>
          <a:noFill/>
        </p:spPr>
        <p:txBody>
          <a:bodyPr wrap="square">
            <a:spAutoFit/>
          </a:bodyPr>
          <a:lstStyle/>
          <a:p>
            <a:endParaRPr lang="en-US" altLang="ja-JP" sz="900" dirty="0"/>
          </a:p>
          <a:p>
            <a:pPr marL="228600" indent="-228600">
              <a:buAutoNum type="arabicPeriod"/>
            </a:pPr>
            <a:r>
              <a:rPr lang="en-US" altLang="ja-JP" sz="900" b="1" dirty="0"/>
              <a:t>SG 15.6a</a:t>
            </a:r>
            <a:r>
              <a:rPr lang="ja-JP" altLang="en-US" sz="900" b="1" dirty="0"/>
              <a:t>　  </a:t>
            </a:r>
            <a:r>
              <a:rPr lang="en-US" altLang="ja-JP" sz="900" b="1" dirty="0"/>
              <a:t>Session1,    Wed AM1</a:t>
            </a:r>
          </a:p>
          <a:p>
            <a:r>
              <a:rPr lang="en-US" altLang="ja-JP" sz="900" b="1" dirty="0"/>
              <a:t>        9:00 AM - 11:00 AM Wednesday, Sept. 15</a:t>
            </a:r>
            <a:r>
              <a:rPr lang="en-US" altLang="ja-JP" sz="900" b="1" baseline="30000" dirty="0"/>
              <a:t>th</a:t>
            </a:r>
            <a:r>
              <a:rPr lang="en-US" altLang="ja-JP" sz="900" b="1" dirty="0"/>
              <a:t> 2021 (UTC-04:00) Eastern Time, </a:t>
            </a:r>
          </a:p>
          <a:p>
            <a:r>
              <a:rPr lang="en-US" altLang="ja-JP" sz="900" b="1" dirty="0"/>
              <a:t>      10:00 PM - 12:00 PM Wednesday, Sept. 15</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https://ieeesa.webex.com/ieeesa/j.php?MTID=md6252a4ff42ce5b643c322b7d1ff5185</a:t>
            </a:r>
            <a:endParaRPr lang="en-US" altLang="ja-JP" sz="900" b="1" dirty="0"/>
          </a:p>
          <a:p>
            <a:r>
              <a:rPr lang="en-US" altLang="ja-JP" sz="900" b="1" dirty="0"/>
              <a:t>       Meeting number: 179 155 3430         Password: 80215SG6a</a:t>
            </a:r>
          </a:p>
          <a:p>
            <a:pPr>
              <a:lnSpc>
                <a:spcPct val="150000"/>
              </a:lnSpc>
            </a:pPr>
            <a:r>
              <a:rPr lang="en-US" altLang="ja-JP" sz="900" b="1" dirty="0"/>
              <a:t>2.    SG 15.6a</a:t>
            </a:r>
            <a:r>
              <a:rPr lang="ja-JP" altLang="en-US" sz="900" b="1" dirty="0"/>
              <a:t>　　</a:t>
            </a:r>
            <a:r>
              <a:rPr lang="en-US" altLang="ja-JP" sz="900" b="1" dirty="0"/>
              <a:t>Session2    Thu EV2</a:t>
            </a:r>
          </a:p>
          <a:p>
            <a:r>
              <a:rPr lang="ja-JP" altLang="en-US" sz="900" b="1" dirty="0"/>
              <a:t>　　</a:t>
            </a:r>
            <a:r>
              <a:rPr lang="en-US" altLang="ja-JP" sz="900" b="1" dirty="0"/>
              <a:t> 7:00 PM - 9:00 PM Thursday, Sept. 16th  2021 (UTC-04:00) Eastern Time, </a:t>
            </a:r>
          </a:p>
          <a:p>
            <a:r>
              <a:rPr lang="en-US" altLang="ja-JP" sz="900" b="1" dirty="0"/>
              <a:t>   </a:t>
            </a:r>
            <a:r>
              <a:rPr lang="ja-JP" altLang="en-US" sz="900" b="1" dirty="0"/>
              <a:t>　</a:t>
            </a:r>
            <a:r>
              <a:rPr lang="en-US" altLang="ja-JP" sz="900" b="1" dirty="0"/>
              <a:t>  8:00 AM - 10:00 AM Friday, Sept. 17th  2021 (UTC+9:00) Japan &amp; Korean Time</a:t>
            </a:r>
          </a:p>
          <a:p>
            <a:r>
              <a:rPr lang="en-US" altLang="ja-JP" sz="900" b="1" dirty="0"/>
              <a:t>       </a:t>
            </a:r>
            <a:r>
              <a:rPr lang="ja-JP" altLang="en-US" sz="900" b="1" dirty="0"/>
              <a:t> </a:t>
            </a:r>
            <a:r>
              <a:rPr lang="en-US" altLang="ja-JP" sz="900" b="1" dirty="0"/>
              <a:t>Meeting link: </a:t>
            </a:r>
            <a:r>
              <a:rPr lang="en-US" altLang="ja-JP" sz="900" b="1" dirty="0">
                <a:hlinkClick r:id="rId4"/>
              </a:rPr>
              <a:t>https://ieeesa.webex.com/ieeesa/j.php?MTID=mb0e6b0b6d23ce9d5430cd4a2b0154fa0</a:t>
            </a:r>
            <a:endParaRPr lang="en-US" altLang="ja-JP" sz="900" b="1" dirty="0"/>
          </a:p>
          <a:p>
            <a:r>
              <a:rPr lang="ja-JP" altLang="en-US" sz="900" b="1" dirty="0"/>
              <a:t>　　</a:t>
            </a:r>
            <a:r>
              <a:rPr lang="en-US" altLang="ja-JP" sz="900" b="1" dirty="0"/>
              <a:t> Meeting number: 179 456 5544     Password: 80215TG6a</a:t>
            </a:r>
          </a:p>
          <a:p>
            <a:r>
              <a:rPr lang="en-US" altLang="ja-JP" sz="900" b="1" dirty="0"/>
              <a:t>3.    Joint Session among SG 15.6a, 4ab and TG15.14.     Mon  AM2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11:00 AM - 13:00  Monday, Sept. 20</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(UTC-04:00) Eastern Time,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0:00 -  2:00 Tuesday  </a:t>
            </a:r>
            <a:r>
              <a:rPr kumimoji="0" lang="en-US" altLang="ja-JP" sz="900" b="1" i="0" u="none" strike="noStrike" kern="1200" cap="none" spc="0" normalizeH="0" baseline="0" noProof="0" dirty="0" err="1">
                <a:ln>
                  <a:noFill/>
                </a:ln>
                <a:solidFill>
                  <a:srgbClr val="000000"/>
                </a:solidFill>
                <a:effectLst/>
                <a:uLnTx/>
                <a:uFillTx/>
                <a:latin typeface="Arial"/>
                <a:ea typeface="+mn-ea"/>
                <a:cs typeface="+mn-cs"/>
              </a:rPr>
              <a:t>Jsept</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21</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st</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(UTC+9:00) Japan &amp; Korean Time</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link : </a:t>
            </a:r>
            <a:r>
              <a:rPr lang="en-US" altLang="ja-JP" sz="900" b="1" dirty="0">
                <a:hlinkClick r:id="rId5"/>
              </a:rPr>
              <a:t>https://ieeesa.webex.com/ieeesa/j.php?MTID=m779f64f8e31dfd126eaf896c5105b582</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number: 179 334 9976       Password: 80215SG6a4ab14</a:t>
            </a:r>
          </a:p>
          <a:p>
            <a:pPr>
              <a:lnSpc>
                <a:spcPct val="150000"/>
              </a:lnSpc>
            </a:pPr>
            <a:r>
              <a:rPr lang="en-US" altLang="ja-JP" sz="900" b="1" dirty="0"/>
              <a:t>4.    SG 15.6a</a:t>
            </a:r>
            <a:r>
              <a:rPr lang="ja-JP" altLang="en-US" sz="900" b="1" dirty="0"/>
              <a:t>　　</a:t>
            </a:r>
            <a:r>
              <a:rPr lang="en-US" altLang="ja-JP" sz="900" b="1" dirty="0"/>
              <a:t>Session3    Tue AM1</a:t>
            </a:r>
          </a:p>
          <a:p>
            <a:r>
              <a:rPr lang="en-US" altLang="ja-JP" sz="900" b="1" dirty="0"/>
              <a:t>       9:00 AM - 11:00 AM Wednesday, Sept. 21</a:t>
            </a:r>
            <a:r>
              <a:rPr lang="en-US" altLang="ja-JP" sz="900" b="1" baseline="30000" dirty="0"/>
              <a:t>st</a:t>
            </a:r>
            <a:r>
              <a:rPr lang="en-US" altLang="ja-JP" sz="900" b="1" dirty="0"/>
              <a:t>  2021 (UTC-04:00) Eastern Time, </a:t>
            </a:r>
          </a:p>
          <a:p>
            <a:r>
              <a:rPr lang="en-US" altLang="ja-JP" sz="900" b="1" dirty="0"/>
              <a:t>      10:00 PM - 12:00 PM Wednesday, Sept. 21</a:t>
            </a:r>
            <a:r>
              <a:rPr lang="en-US" altLang="ja-JP" sz="900" b="1" baseline="30000" dirty="0"/>
              <a:t>st</a:t>
            </a:r>
            <a:r>
              <a:rPr lang="en-US" altLang="ja-JP" sz="900" b="1" dirty="0"/>
              <a:t> 2021 (UTC+9:00) Japan &amp; Korean Time</a:t>
            </a:r>
          </a:p>
          <a:p>
            <a:r>
              <a:rPr lang="en-US" altLang="ja-JP" sz="900" b="1" dirty="0"/>
              <a:t>      Meeting link:  </a:t>
            </a:r>
            <a:r>
              <a:rPr lang="en-US" altLang="ja-JP" sz="900" b="1" dirty="0">
                <a:hlinkClick r:id="rId3"/>
              </a:rPr>
              <a:t>https://ieeesa.webex.com/ieeesa/j.php?MTID=md6252a4ff42ce5b643c322b7d1ff5185</a:t>
            </a:r>
            <a:endParaRPr lang="en-US" altLang="ja-JP" sz="900" b="1" dirty="0"/>
          </a:p>
          <a:p>
            <a:r>
              <a:rPr lang="en-US" altLang="ja-JP" sz="900" b="1" dirty="0"/>
              <a:t>      Meeting number: 179 155 3430        Password: 80215SG6a</a:t>
            </a:r>
          </a:p>
        </p:txBody>
      </p:sp>
      <p:sp>
        <p:nvSpPr>
          <p:cNvPr id="2" name="フッター プレースホルダー 1">
            <a:extLst>
              <a:ext uri="{FF2B5EF4-FFF2-40B4-BE49-F238E27FC236}">
                <a16:creationId xmlns:a16="http://schemas.microsoft.com/office/drawing/2014/main" id="{A0805D6D-4A48-4A6A-8036-1F35F1A75FC2}"/>
              </a:ext>
            </a:extLst>
          </p:cNvPr>
          <p:cNvSpPr>
            <a:spLocks noGrp="1"/>
          </p:cNvSpPr>
          <p:nvPr>
            <p:ph type="ftr" sz="quarter" idx="10"/>
          </p:nvPr>
        </p:nvSpPr>
        <p:spPr/>
        <p:txBody>
          <a:bodyPr/>
          <a:lstStyle/>
          <a:p>
            <a:pPr>
              <a:defRPr/>
            </a:pPr>
            <a:endParaRPr lang="en-US" altLang="ja-JP" dirty="0"/>
          </a:p>
        </p:txBody>
      </p:sp>
    </p:spTree>
    <p:extLst>
      <p:ext uri="{BB962C8B-B14F-4D97-AF65-F5344CB8AC3E}">
        <p14:creationId xmlns:p14="http://schemas.microsoft.com/office/powerpoint/2010/main" val="35841465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100"/>
              </a:lnSpc>
            </a:pPr>
            <a:r>
              <a:rPr lang="en-US" altLang="ja-JP" sz="1300" dirty="0"/>
              <a:t>SG15.6a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SG 15.6a Meeting Minutes for July 2021                          doc.#15-21-0407-03-06a</a:t>
            </a:r>
          </a:p>
          <a:p>
            <a:pPr>
              <a:lnSpc>
                <a:spcPts val="1100"/>
              </a:lnSpc>
            </a:pPr>
            <a:r>
              <a:rPr lang="en-US" altLang="ja-JP" sz="1300" dirty="0"/>
              <a:t>Agenda of SG15.6a  September Meeting                                                                           doc.#15-21-0444-05-06a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&amp; SG15.6a Activity for Amendment of IEEE802.15.6 Wireless BAN with Enhanced Dependability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doc.#15-21-0023-03-0dep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Responses to Comments on PAR of IEEE802.15.6a from 802.1,.3 and 802.11    doc.#15-21-0391-04. 384-04. 392-05</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PAR                                                                                                            doc.#15-21-0259-04-06a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CSD                                                                                                            doc.#15-21-0260-03-06a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endParaRPr lang="en-US" altLang="ja-JP" sz="1200" dirty="0">
              <a:solidFill>
                <a:srgbClr val="000000"/>
              </a:solidFill>
              <a:latin typeface="Arial"/>
              <a:cs typeface="Times New Roman" pitchFamily="18" charset="0"/>
            </a:endParaRPr>
          </a:p>
          <a:p>
            <a:pPr marL="171450" lvl="1" indent="-171450">
              <a:lnSpc>
                <a:spcPts val="15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Application Matrix and Use cases for dependable social services based on BAN/5G/AI platform      15-21-0484-01-06a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Channel and environment models </a:t>
            </a:r>
            <a:r>
              <a:rPr lang="en-US" altLang="ja-JP" sz="1200" dirty="0" err="1">
                <a:solidFill>
                  <a:srgbClr val="000000"/>
                </a:solidFill>
                <a:latin typeface="Arial"/>
                <a:cs typeface="Times New Roman" pitchFamily="18" charset="0"/>
              </a:rPr>
              <a:t>incliding</a:t>
            </a:r>
            <a:r>
              <a:rPr lang="en-US" altLang="ja-JP" sz="1200" dirty="0">
                <a:solidFill>
                  <a:srgbClr val="000000"/>
                </a:solidFill>
                <a:latin typeface="Arial"/>
                <a:cs typeface="Times New Roman" pitchFamily="18" charset="0"/>
              </a:rPr>
              <a:t> EMC&amp;EMI for human and vehicle </a:t>
            </a:r>
            <a:r>
              <a:rPr lang="en-US" altLang="ja-JP" sz="1200" dirty="0" err="1">
                <a:solidFill>
                  <a:srgbClr val="000000"/>
                </a:solidFill>
                <a:latin typeface="Arial"/>
                <a:cs typeface="Times New Roman" pitchFamily="18" charset="0"/>
              </a:rPr>
              <a:t>boday</a:t>
            </a:r>
            <a:r>
              <a:rPr lang="en-US" altLang="ja-JP" sz="1200" dirty="0">
                <a:solidFill>
                  <a:srgbClr val="000000"/>
                </a:solidFill>
                <a:latin typeface="Arial"/>
                <a:cs typeface="Times New Roman" pitchFamily="18" charset="0"/>
              </a:rPr>
              <a:t> Area networks(HBAN and VBAN)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doc:#15-21-0244-05-06a</a:t>
            </a:r>
          </a:p>
          <a:p>
            <a:pPr marR="0" lvl="1" indent="-228600" algn="l" defTabSz="914400" rtl="0" eaLnBrk="1" fontAlgn="base" latinLnBrk="0" hangingPunct="1">
              <a:lnSpc>
                <a:spcPts val="1500"/>
              </a:lnSpc>
              <a:spcBef>
                <a:spcPts val="0"/>
              </a:spcBef>
              <a:spcAft>
                <a:spcPts val="0"/>
              </a:spcAft>
              <a:buClrTx/>
              <a:buSzTx/>
              <a:buAutoNum type="arabicPlain" startAt="3"/>
              <a:tabLst/>
              <a:defRPr/>
            </a:pPr>
            <a:r>
              <a:rPr lang="en-US" altLang="ja-JP" sz="1200" dirty="0">
                <a:solidFill>
                  <a:srgbClr val="000000"/>
                </a:solidFill>
                <a:latin typeface="Arial"/>
                <a:cs typeface="Times New Roman" pitchFamily="18" charset="0"/>
              </a:rPr>
              <a:t>Drafting Technical Requirement for Specified Use Cases and Corresponding to PAR and CSD of  IEEE802.15.6a          </a:t>
            </a:r>
          </a:p>
          <a:p>
            <a:pPr marL="514350" marR="0" lvl="1" indent="0" algn="l" defTabSz="914400" rtl="0" eaLnBrk="1" fontAlgn="base" latinLnBrk="0" hangingPunct="1">
              <a:lnSpc>
                <a:spcPts val="15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doc.#15-21-0493-02-06a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UWB Harmonization of 15.6a with 15.4ab and 15.14                                                             doc:#15-21-0497-01-06a</a:t>
            </a:r>
            <a:endParaRPr lang="en-US" altLang="ja-JP" sz="1200" dirty="0">
              <a:solidFill>
                <a:srgbClr val="000000"/>
              </a:solidFill>
              <a:latin typeface="Arial"/>
              <a:cs typeface="Times New Roman" pitchFamily="18" charset="0"/>
            </a:endParaRP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Webinar Report for TSN by 802.1                                                                                           doc.#15-21-0499-01-06a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Considerations and countermeasure technology on radio environment surrounding BANs including EMC issues on PHY layer	</a:t>
            </a:r>
            <a:r>
              <a:rPr lang="en-US" altLang="ja-JP" sz="1200" dirty="0">
                <a:solidFill>
                  <a:srgbClr val="000000"/>
                </a:solidFill>
                <a:latin typeface="Arial"/>
                <a:cs typeface="Times New Roman" pitchFamily="18" charset="0"/>
              </a:rPr>
              <a:t>                                                                                                                      doc.#15-21-0387-01-06a</a:t>
            </a:r>
          </a:p>
          <a:p>
            <a:pPr>
              <a:lnSpc>
                <a:spcPts val="1100"/>
              </a:lnSpc>
            </a:pPr>
            <a:r>
              <a:rPr lang="en-US" altLang="ja-JP" sz="1300" dirty="0"/>
              <a:t>Discussion</a:t>
            </a:r>
          </a:p>
          <a:p>
            <a:pPr marL="0" indent="0">
              <a:lnSpc>
                <a:spcPts val="1100"/>
              </a:lnSpc>
              <a:buNone/>
            </a:pPr>
            <a:r>
              <a:rPr lang="en-US" altLang="ja-JP" sz="1300" dirty="0"/>
              <a:t>           1.   Focused Use Cases, Channel and Environment Modelling for Human and Car BANs</a:t>
            </a:r>
          </a:p>
          <a:p>
            <a:pPr marL="0" indent="0">
              <a:lnSpc>
                <a:spcPts val="1100"/>
              </a:lnSpc>
              <a:buNone/>
            </a:pPr>
            <a:r>
              <a:rPr lang="en-US" altLang="ja-JP" sz="1300" dirty="0"/>
              <a:t>           2.   Harmonization between SG 15.6a, SG 15.4ab, and TG15.14</a:t>
            </a:r>
          </a:p>
          <a:p>
            <a:pPr marL="0" indent="0">
              <a:lnSpc>
                <a:spcPts val="1100"/>
              </a:lnSpc>
              <a:buNone/>
            </a:pPr>
            <a:r>
              <a:rPr lang="en-US" altLang="ja-JP" sz="1300" dirty="0"/>
              <a:t>          :3.   Specification of amendment of IEEE802.15.6-2012 WBAN with Enhanced Dependability </a:t>
            </a:r>
          </a:p>
          <a:p>
            <a:pPr marL="0" indent="0">
              <a:lnSpc>
                <a:spcPts val="1100"/>
              </a:lnSpc>
              <a:buNone/>
            </a:pPr>
            <a:r>
              <a:rPr lang="en-US" altLang="ja-JP" sz="1300" dirty="0"/>
              <a:t>           4    Updating Technical Requirement for Amendment of WBAN IEEE802.15.6-2012</a:t>
            </a:r>
          </a:p>
          <a:p>
            <a:pPr marL="0" indent="0">
              <a:lnSpc>
                <a:spcPts val="1100"/>
              </a:lnSpc>
              <a:buNone/>
            </a:pPr>
            <a:r>
              <a:rPr lang="en-US" altLang="ja-JP" sz="1300" dirty="0"/>
              <a:t>           5.   Feasible Technologies for Satisfying the Technical Requirement</a:t>
            </a:r>
          </a:p>
          <a:p>
            <a:pPr marL="0" indent="0">
              <a:lnSpc>
                <a:spcPts val="1100"/>
              </a:lnSpc>
              <a:buNone/>
            </a:pPr>
            <a:r>
              <a:rPr lang="en-US" altLang="ja-JP" sz="1300" dirty="0"/>
              <a:t>           6.   Timeline for November meeting and  later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Meeting Accomplishments</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4276229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32520" y="1524000"/>
            <a:ext cx="8969829" cy="4487917"/>
          </a:xfrm>
        </p:spPr>
        <p:txBody>
          <a:bodyPr/>
          <a:lstStyle/>
          <a:p>
            <a:pPr>
              <a:lnSpc>
                <a:spcPts val="1800"/>
              </a:lnSpc>
              <a:buFont typeface="Arial" panose="020B0604020202020204" pitchFamily="34" charset="0"/>
              <a:buChar char="•"/>
            </a:pPr>
            <a:r>
              <a:rPr lang="is-IS" altLang="ja-JP" sz="1400" dirty="0"/>
              <a:t>SG15.6a opening report for  September 2021 meeting                                            15-21-0445-01-06a</a:t>
            </a:r>
          </a:p>
          <a:p>
            <a:pPr>
              <a:lnSpc>
                <a:spcPts val="1800"/>
              </a:lnSpc>
              <a:buFont typeface="Arial" panose="020B0604020202020204" pitchFamily="34" charset="0"/>
              <a:buChar char="•"/>
            </a:pPr>
            <a:r>
              <a:rPr lang="is-IS" altLang="ja-JP" sz="1400" dirty="0"/>
              <a:t>SG15.6a Agenda of September Meeting in 2021                                                      15-21-0444-05-06a</a:t>
            </a:r>
          </a:p>
          <a:p>
            <a:pPr>
              <a:lnSpc>
                <a:spcPts val="1800"/>
              </a:lnSpc>
              <a:buFont typeface="Arial" panose="020B0604020202020204" pitchFamily="34" charset="0"/>
              <a:buChar char="•"/>
            </a:pPr>
            <a:r>
              <a:rPr lang="is-IS" altLang="ja-JP" sz="1400" dirty="0"/>
              <a:t>IG DEP &amp; SG15.6a  Activity for Amendment of IEEE802.15.6 Wireless BAN with Enhanced Dependability                                                                              </a:t>
            </a:r>
          </a:p>
          <a:p>
            <a:pPr marL="0" indent="0">
              <a:lnSpc>
                <a:spcPts val="1800"/>
              </a:lnSpc>
              <a:buNone/>
            </a:pPr>
            <a:r>
              <a:rPr lang="is-IS" altLang="ja-JP" sz="1400" dirty="0"/>
              <a:t>                                                                                                                                          15-21-0023-02-06a</a:t>
            </a:r>
          </a:p>
          <a:p>
            <a:pPr>
              <a:lnSpc>
                <a:spcPts val="1800"/>
              </a:lnSpc>
              <a:buFont typeface="Arial" panose="020B0604020202020204" pitchFamily="34" charset="0"/>
              <a:buChar char="•"/>
            </a:pPr>
            <a:r>
              <a:rPr lang="en-US" altLang="ja-JP" sz="1400" dirty="0"/>
              <a:t>Application Matrix and Use cases for dependable social services based on BAN/5G/AI platform      </a:t>
            </a:r>
          </a:p>
          <a:p>
            <a:pPr marL="0" indent="0">
              <a:lnSpc>
                <a:spcPts val="1800"/>
              </a:lnSpc>
              <a:buNone/>
            </a:pPr>
            <a:r>
              <a:rPr lang="en-US" altLang="ja-JP" sz="1400" dirty="0"/>
              <a:t>                                                                                                                                           15-21-0484-01-06a</a:t>
            </a:r>
          </a:p>
          <a:p>
            <a:pPr>
              <a:lnSpc>
                <a:spcPts val="1800"/>
              </a:lnSpc>
              <a:buFont typeface="Arial" panose="020B0604020202020204" pitchFamily="34" charset="0"/>
              <a:buChar char="•"/>
            </a:pPr>
            <a:r>
              <a:rPr lang="en-US" altLang="ja-JP" sz="1400" dirty="0"/>
              <a:t>Channel and environment models </a:t>
            </a:r>
            <a:r>
              <a:rPr lang="en-US" altLang="ja-JP" sz="1400" dirty="0" err="1"/>
              <a:t>incliding</a:t>
            </a:r>
            <a:r>
              <a:rPr lang="en-US" altLang="ja-JP" sz="1400" dirty="0"/>
              <a:t> EMC&amp;EMI for human and vehicle </a:t>
            </a:r>
            <a:r>
              <a:rPr lang="en-US" altLang="ja-JP" sz="1400" dirty="0" err="1"/>
              <a:t>boday</a:t>
            </a:r>
            <a:r>
              <a:rPr lang="en-US" altLang="ja-JP" sz="1400" dirty="0"/>
              <a:t> Area networks(HBAN and VBAN)                                                                                                                  15-21-0244-05-06a</a:t>
            </a:r>
          </a:p>
          <a:p>
            <a:pPr>
              <a:lnSpc>
                <a:spcPts val="1800"/>
              </a:lnSpc>
              <a:buFont typeface="Arial" panose="020B0604020202020204" pitchFamily="34" charset="0"/>
              <a:buChar char="•"/>
            </a:pPr>
            <a:r>
              <a:rPr lang="en-US" altLang="ja-JP" sz="1400" dirty="0"/>
              <a:t>Drafting Technical Requirement for Specified Use Cases and Corresponding to PAR and CSD of  IEEE802.15.6a                                                                                                            15-21-0493-02-06a</a:t>
            </a:r>
          </a:p>
          <a:p>
            <a:pPr>
              <a:lnSpc>
                <a:spcPts val="1800"/>
              </a:lnSpc>
              <a:buFont typeface="Arial" panose="020B0604020202020204" pitchFamily="34" charset="0"/>
              <a:buChar char="•"/>
            </a:pPr>
            <a:r>
              <a:rPr lang="en-US" altLang="ja-JP" sz="1400" dirty="0"/>
              <a:t>UWB Harmonization of 15.6a with 15.4ab and 15.14                                                 15-21-0497-01-06a</a:t>
            </a:r>
          </a:p>
          <a:p>
            <a:pPr>
              <a:lnSpc>
                <a:spcPts val="1800"/>
              </a:lnSpc>
              <a:buFont typeface="Arial" panose="020B0604020202020204" pitchFamily="34" charset="0"/>
              <a:buChar char="•"/>
            </a:pPr>
            <a:r>
              <a:rPr lang="en-US" altLang="ja-JP" sz="1400" dirty="0"/>
              <a:t>Webinar Report for TSN by 802.1                                                                               15-21-0499-01-06a</a:t>
            </a:r>
          </a:p>
          <a:p>
            <a:pPr>
              <a:lnSpc>
                <a:spcPts val="1800"/>
              </a:lnSpc>
              <a:buFont typeface="Arial" panose="020B0604020202020204" pitchFamily="34" charset="0"/>
              <a:buChar char="•"/>
            </a:pPr>
            <a:r>
              <a:rPr lang="en-US" altLang="ja-JP" sz="1400" dirty="0"/>
              <a:t>PHY Solution for Coexisting BANs and Other Networks with Space-Time Interference Mitigation</a:t>
            </a:r>
            <a:endParaRPr lang="is-IS" altLang="ja-JP" sz="1400" dirty="0"/>
          </a:p>
          <a:p>
            <a:pPr>
              <a:lnSpc>
                <a:spcPts val="1800"/>
              </a:lnSpc>
              <a:buFont typeface="Arial" panose="020B0604020202020204" pitchFamily="34" charset="0"/>
              <a:buChar char="•"/>
            </a:pPr>
            <a:r>
              <a:rPr lang="is-IS" altLang="ja-JP" sz="1400" dirty="0"/>
              <a:t>                                                                                                                                     15-21-0387-00-06a</a:t>
            </a:r>
          </a:p>
          <a:p>
            <a:pPr>
              <a:lnSpc>
                <a:spcPts val="1800"/>
              </a:lnSpc>
              <a:buFont typeface="Arial" panose="020B0604020202020204" pitchFamily="34" charset="0"/>
              <a:buChar char="•"/>
            </a:pPr>
            <a:r>
              <a:rPr lang="en-US" altLang="ja-JP" sz="1400" dirty="0"/>
              <a:t>SG15.6a Meeting Minutes for September 2021                                                           15-21-0513-00-06a</a:t>
            </a:r>
          </a:p>
          <a:p>
            <a:pPr>
              <a:lnSpc>
                <a:spcPts val="1800"/>
              </a:lnSpc>
              <a:buFont typeface="Arial" panose="020B0604020202020204" pitchFamily="34" charset="0"/>
              <a:buChar char="•"/>
            </a:pPr>
            <a:r>
              <a:rPr lang="en-US" altLang="ja-JP" sz="1400" dirty="0"/>
              <a:t>SG15.6a Closing Report for September 2021                                                             15-21-0512-00-06a </a:t>
            </a:r>
          </a:p>
          <a:p>
            <a:pPr>
              <a:lnSpc>
                <a:spcPts val="1800"/>
              </a:lnSpc>
              <a:buFont typeface="Arial" panose="020B0604020202020204" pitchFamily="34" charset="0"/>
              <a:buChar char="•"/>
            </a:pPr>
            <a:endParaRPr lang="fi-FI" altLang="ja-JP" sz="1400" dirty="0"/>
          </a:p>
          <a:p>
            <a:pPr>
              <a:lnSpc>
                <a:spcPts val="1800"/>
              </a:lnSpc>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81766"/>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September 2021</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4644388-B773-4455-BC5A-FA0192E089CB}"/>
              </a:ext>
            </a:extLst>
          </p:cNvPr>
          <p:cNvSpPr>
            <a:spLocks noGrp="1"/>
          </p:cNvSpPr>
          <p:nvPr>
            <p:ph idx="1"/>
          </p:nvPr>
        </p:nvSpPr>
        <p:spPr>
          <a:xfrm>
            <a:off x="685800" y="1648691"/>
            <a:ext cx="8030688" cy="4114800"/>
          </a:xfrm>
        </p:spPr>
        <p:txBody>
          <a:bodyPr/>
          <a:lstStyle/>
          <a:p>
            <a:pPr marL="0" indent="0">
              <a:buNone/>
            </a:pPr>
            <a:r>
              <a:rPr kumimoji="1" lang="en-US" altLang="ja-JP" sz="1800" dirty="0"/>
              <a:t>IEEE 802 Wireless Electronic Plenary Session</a:t>
            </a:r>
          </a:p>
          <a:p>
            <a:pPr marL="0" indent="0">
              <a:buNone/>
            </a:pPr>
            <a:endParaRPr kumimoji="1" lang="en-US" altLang="ja-JP" sz="1800" dirty="0"/>
          </a:p>
          <a:p>
            <a:pPr marL="0" indent="0">
              <a:buNone/>
            </a:pPr>
            <a:r>
              <a:rPr kumimoji="1" lang="en-US" altLang="ja-JP" sz="1800" dirty="0"/>
              <a:t>The November 2021 IEEE 802 Wireless will be held electronically, </a:t>
            </a:r>
          </a:p>
          <a:p>
            <a:pPr marL="0" indent="0">
              <a:buNone/>
            </a:pPr>
            <a:r>
              <a:rPr kumimoji="1" lang="en-US" altLang="ja-JP" sz="1800" dirty="0"/>
              <a:t>November 14-19, 2021</a:t>
            </a:r>
          </a:p>
          <a:p>
            <a:pPr marL="0" indent="0">
              <a:buNone/>
            </a:pPr>
            <a:r>
              <a:rPr kumimoji="1" lang="en-US" altLang="ja-JP" sz="1800" dirty="0"/>
              <a:t>.  </a:t>
            </a:r>
          </a:p>
          <a:p>
            <a:pPr marL="0" indent="0">
              <a:buNone/>
            </a:pPr>
            <a:r>
              <a:rPr kumimoji="1" lang="en-US" altLang="ja-JP" sz="1800" dirty="0"/>
              <a:t>Participating Working Groups: 802.11, 802.15, 802.18, 802.19, 802.24</a:t>
            </a:r>
          </a:p>
          <a:p>
            <a:pPr marL="0" indent="0">
              <a:buNone/>
            </a:pPr>
            <a:endParaRPr lang="en-US" altLang="ja-JP" sz="1800" dirty="0"/>
          </a:p>
          <a:p>
            <a:pPr marL="0" indent="0">
              <a:buNone/>
            </a:pPr>
            <a:r>
              <a:rPr kumimoji="1" lang="en-US" altLang="ja-JP" sz="2400" b="1" dirty="0"/>
              <a:t>SG15.6a will hold three sessions in November meeting</a:t>
            </a:r>
            <a:r>
              <a:rPr lang="en-US" altLang="ja-JP" sz="2400" b="1" dirty="0"/>
              <a:t> while one or two joint sessions with 4ab and 14.</a:t>
            </a:r>
            <a:endParaRPr kumimoji="1" lang="en-US" altLang="ja-JP" sz="1800" b="1" dirty="0"/>
          </a:p>
          <a:p>
            <a:pPr marL="0" indent="0">
              <a:buNone/>
            </a:pPr>
            <a:endParaRPr lang="en-US" altLang="ja-JP" sz="1800" dirty="0"/>
          </a:p>
          <a:p>
            <a:pPr marL="0" indent="0">
              <a:buNone/>
            </a:pPr>
            <a:endParaRPr kumimoji="1" lang="ja-JP" altLang="en-US" sz="1800" dirty="0"/>
          </a:p>
        </p:txBody>
      </p:sp>
      <p:sp>
        <p:nvSpPr>
          <p:cNvPr id="3" name="タイトル 2">
            <a:extLst>
              <a:ext uri="{FF2B5EF4-FFF2-40B4-BE49-F238E27FC236}">
                <a16:creationId xmlns:a16="http://schemas.microsoft.com/office/drawing/2014/main" id="{8D0AD309-B256-49B1-A91E-93E0A1074372}"/>
              </a:ext>
            </a:extLst>
          </p:cNvPr>
          <p:cNvSpPr>
            <a:spLocks noGrp="1"/>
          </p:cNvSpPr>
          <p:nvPr>
            <p:ph type="title"/>
          </p:nvPr>
        </p:nvSpPr>
        <p:spPr/>
        <p:txBody>
          <a:bodyPr/>
          <a:lstStyle/>
          <a:p>
            <a:r>
              <a:rPr kumimoji="1" lang="en-US" altLang="ja-JP" dirty="0"/>
              <a:t>November Meeting</a:t>
            </a:r>
            <a:endParaRPr kumimoji="1" lang="ja-JP" altLang="en-US" dirty="0"/>
          </a:p>
        </p:txBody>
      </p:sp>
      <p:sp>
        <p:nvSpPr>
          <p:cNvPr id="4" name="スライド番号プレースホルダー 3">
            <a:extLst>
              <a:ext uri="{FF2B5EF4-FFF2-40B4-BE49-F238E27FC236}">
                <a16:creationId xmlns:a16="http://schemas.microsoft.com/office/drawing/2014/main" id="{F14DA6E5-12D1-4EAF-B535-3C722663806C}"/>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5" name="日付プレースホルダー 4">
            <a:extLst>
              <a:ext uri="{FF2B5EF4-FFF2-40B4-BE49-F238E27FC236}">
                <a16:creationId xmlns:a16="http://schemas.microsoft.com/office/drawing/2014/main" id="{3F1B1702-235D-45E9-A441-6A326694D876}"/>
              </a:ext>
            </a:extLst>
          </p:cNvPr>
          <p:cNvSpPr>
            <a:spLocks noGrp="1"/>
          </p:cNvSpPr>
          <p:nvPr>
            <p:ph type="dt" sz="half" idx="2"/>
          </p:nvPr>
        </p:nvSpPr>
        <p:spPr/>
        <p:txBody>
          <a:bodyPr/>
          <a:lstStyle/>
          <a:p>
            <a:r>
              <a:rPr lang="en-US" altLang="ja-JP"/>
              <a:t>September 2021</a:t>
            </a:r>
            <a:endParaRPr lang="en-US" altLang="ja-JP" dirty="0"/>
          </a:p>
        </p:txBody>
      </p:sp>
    </p:spTree>
    <p:extLst>
      <p:ext uri="{BB962C8B-B14F-4D97-AF65-F5344CB8AC3E}">
        <p14:creationId xmlns:p14="http://schemas.microsoft.com/office/powerpoint/2010/main" val="198590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r>
              <a:rPr lang="en-US" altLang="ja-JP" sz="2400" dirty="0"/>
              <a:t>      kohno@ynu.ac.jp</a:t>
            </a:r>
            <a:endParaRPr kumimoji="1" lang="en-US" altLang="ja-JP" sz="2400" dirty="0"/>
          </a:p>
          <a:p>
            <a:pPr marL="514350" indent="-514350">
              <a:buAutoNum type="arabicPeriod" startAt="2"/>
            </a:pPr>
            <a:r>
              <a:rPr lang="en-US" altLang="ja-JP" sz="2400" dirty="0"/>
              <a:t>Acting Vice-Chair;   Marco Hernandez, YRP-IAI</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6" name="日付プレースホルダー 1">
            <a:extLst>
              <a:ext uri="{FF2B5EF4-FFF2-40B4-BE49-F238E27FC236}">
                <a16:creationId xmlns:a16="http://schemas.microsoft.com/office/drawing/2014/main" id="{611668C6-40CD-46F4-883A-522E56914208}"/>
              </a:ext>
            </a:extLst>
          </p:cNvPr>
          <p:cNvSpPr>
            <a:spLocks noGrp="1"/>
          </p:cNvSpPr>
          <p:nvPr>
            <p:ph type="dt" sz="half" idx="2"/>
          </p:nvPr>
        </p:nvSpPr>
        <p:spPr>
          <a:xfrm>
            <a:off x="684483" y="394156"/>
            <a:ext cx="1600200" cy="215444"/>
          </a:xfrm>
        </p:spPr>
        <p:txBody>
          <a:bodyPr/>
          <a:lstStyle/>
          <a:p>
            <a:r>
              <a:rPr lang="en-US" altLang="ja-JP"/>
              <a:t>September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13650</TotalTime>
  <Words>1914</Words>
  <Application>Microsoft Office PowerPoint</Application>
  <PresentationFormat>画面に合わせる (4:3)</PresentationFormat>
  <Paragraphs>531</Paragraphs>
  <Slides>10</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Courier</vt:lpstr>
      <vt:lpstr>ＭＳ Ｐゴシック</vt:lpstr>
      <vt:lpstr>游ゴシック</vt:lpstr>
      <vt:lpstr>Arial</vt:lpstr>
      <vt:lpstr>Calibri</vt:lpstr>
      <vt:lpstr>Times New Roman</vt:lpstr>
      <vt:lpstr>IEEE-P802_15</vt:lpstr>
      <vt:lpstr>PowerPoint プレゼンテーション</vt:lpstr>
      <vt:lpstr>IEEE 802.15 SG15.6a   Closing Report  Virtual Interim Meeting with Webex September 22nd, 2021  Ryuji Kohno (YNU/YRP-IAI) </vt:lpstr>
      <vt:lpstr>Objectives of SG 6a – Enhanced Dependability Body Area Network (ED-BAN) </vt:lpstr>
      <vt:lpstr>SG15.6a  Session Schedule for 14-22, September 2021</vt:lpstr>
      <vt:lpstr>SG15.6a  Session Schedule for 14-22, September 2021</vt:lpstr>
      <vt:lpstr>Meeting Accomplishments</vt:lpstr>
      <vt:lpstr>Contributions</vt:lpstr>
      <vt:lpstr>November Meeting</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168</cp:revision>
  <dcterms:created xsi:type="dcterms:W3CDTF">2018-03-06T17:15:04Z</dcterms:created>
  <dcterms:modified xsi:type="dcterms:W3CDTF">2021-09-22T06:20:07Z</dcterms:modified>
</cp:coreProperties>
</file>