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8"/>
  </p:notesMasterIdLst>
  <p:sldIdLst>
    <p:sldId id="256" r:id="rId2"/>
    <p:sldId id="304" r:id="rId3"/>
    <p:sldId id="307" r:id="rId4"/>
    <p:sldId id="308" r:id="rId5"/>
    <p:sldId id="309" r:id="rId6"/>
    <p:sldId id="310" r:id="rId7"/>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6" d="100"/>
          <a:sy n="86" d="100"/>
        </p:scale>
        <p:origin x="135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2021</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Powell, Rolfe, Kohno, Hernandez</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Powell, Rolfe, Kohno, Hernandez</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2021</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Powell, Rolfe, Kohno, Hernandez</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2021</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Powell, Rolfe, Kohno, Hernandez</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2021</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Powell, Rolfe, Kohno, Hernandez</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Powell, Rolfe, Kohno, Hernandez</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Powell, Rolfe, Kohno, Hernandez</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Powell, Rolfe, Kohno, Hernandez</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Powell, Rolfe, Kohno, Hernandez</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Powell, Rolfe, Kohno, Hernandez</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430577"/>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2021</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Powell, Rolfe, Kohno, Hernandez</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P802.15-21-0510-00-6a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September 2021</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a:solidFill>
                  <a:schemeClr val="dk1"/>
                </a:solidFill>
                <a:latin typeface="Times New Roman"/>
                <a:ea typeface="Times New Roman"/>
                <a:cs typeface="Times New Roman"/>
                <a:sym typeface="Times New Roman"/>
              </a:rPr>
              <a:t>Powell, Rolfe, Kohno, Hernandez</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15.6a, 15.4ab, 15.14 UWB-based h</a:t>
            </a:r>
            <a:r>
              <a:rPr lang="en-US" sz="1600" dirty="0">
                <a:solidFill>
                  <a:schemeClr val="dk2"/>
                </a:solidFill>
                <a:latin typeface="Times New Roman"/>
                <a:ea typeface="Times New Roman"/>
                <a:cs typeface="Times New Roman"/>
                <a:sym typeface="Times New Roman"/>
              </a:rPr>
              <a:t>armonization</a:t>
            </a:r>
            <a:r>
              <a:rPr lang="en-US" sz="1600" b="0" i="0" u="none" strike="noStrike" cap="none" dirty="0">
                <a:solidFill>
                  <a:schemeClr val="dk2"/>
                </a:solidFill>
                <a:latin typeface="Times New Roman"/>
                <a:ea typeface="Times New Roman"/>
                <a:cs typeface="Times New Roman"/>
                <a:sym typeface="Times New Roman"/>
              </a:rPr>
              <a:t> 	</a:t>
            </a:r>
            <a:endParaRPr lang="en-US"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September</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20</a:t>
            </a:r>
            <a:r>
              <a:rPr lang="en-US" sz="1600" b="0" i="0" u="none" strike="noStrike" cap="none" dirty="0">
                <a:solidFill>
                  <a:schemeClr val="dk2"/>
                </a:solidFill>
                <a:latin typeface="Times New Roman"/>
                <a:ea typeface="Times New Roman"/>
                <a:cs typeface="Times New Roman"/>
                <a:sym typeface="Times New Roman"/>
              </a:rPr>
              <a:t>th, 2021 </a:t>
            </a:r>
            <a:endParaRPr lang="en-US" dirty="0"/>
          </a:p>
          <a:p>
            <a:pPr>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a:t>
            </a:r>
            <a:r>
              <a:rPr lang="en-US" altLang="en-US" sz="1600" dirty="0">
                <a:latin typeface="Times New Roman" panose="02020603050405020304" pitchFamily="18" charset="0"/>
              </a:rPr>
              <a:t>Clint Powell</a:t>
            </a:r>
            <a:r>
              <a:rPr lang="en-US" altLang="en-US" sz="1600" baseline="30000" dirty="0">
                <a:latin typeface="Times New Roman" panose="02020603050405020304" pitchFamily="18" charset="0"/>
              </a:rPr>
              <a:t>1</a:t>
            </a:r>
            <a:r>
              <a:rPr lang="en-US" altLang="en-US" sz="1600" dirty="0">
                <a:latin typeface="Times New Roman" panose="02020603050405020304" pitchFamily="18" charset="0"/>
              </a:rPr>
              <a:t>, Ben Rolfe</a:t>
            </a:r>
            <a:r>
              <a:rPr lang="en-US" altLang="en-US" sz="1600" baseline="30000" dirty="0">
                <a:latin typeface="Times New Roman" panose="02020603050405020304" pitchFamily="18" charset="0"/>
              </a:rPr>
              <a:t>2</a:t>
            </a:r>
            <a:r>
              <a:rPr lang="en-US" altLang="en-US" sz="1600" dirty="0">
                <a:latin typeface="Times New Roman" panose="02020603050405020304" pitchFamily="18" charset="0"/>
              </a:rPr>
              <a:t>, Ryuji Kohno</a:t>
            </a:r>
            <a:r>
              <a:rPr lang="en-US" altLang="en-US" sz="1600" baseline="30000" dirty="0">
                <a:latin typeface="Times New Roman" panose="02020603050405020304" pitchFamily="18" charset="0"/>
              </a:rPr>
              <a:t>3,4</a:t>
            </a:r>
            <a:r>
              <a:rPr lang="en-US" altLang="en-US" sz="1600" dirty="0">
                <a:latin typeface="Times New Roman" panose="02020603050405020304" pitchFamily="18" charset="0"/>
              </a:rPr>
              <a:t>, Marco Hernandez</a:t>
            </a:r>
            <a:r>
              <a:rPr lang="en-US" altLang="en-US" sz="1600" baseline="30000" dirty="0">
                <a:latin typeface="Times New Roman" panose="02020603050405020304" pitchFamily="18" charset="0"/>
              </a:rPr>
              <a:t>4</a:t>
            </a:r>
            <a:endParaRPr baseline="30000"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Company: </a:t>
            </a:r>
            <a:r>
              <a:rPr lang="en-US" sz="1600" i="0" u="none" strike="noStrike" cap="none" baseline="30000" dirty="0">
                <a:solidFill>
                  <a:schemeClr val="dk2"/>
                </a:solidFill>
                <a:latin typeface="Times New Roman"/>
                <a:ea typeface="Times New Roman"/>
                <a:cs typeface="Times New Roman"/>
                <a:sym typeface="Times New Roman"/>
              </a:rPr>
              <a:t>1</a:t>
            </a:r>
            <a:r>
              <a:rPr lang="en-US" sz="1600" i="0" u="none" strike="noStrike" cap="none" dirty="0">
                <a:solidFill>
                  <a:schemeClr val="dk2"/>
                </a:solidFill>
                <a:latin typeface="Times New Roman"/>
                <a:ea typeface="Times New Roman"/>
                <a:cs typeface="Times New Roman"/>
                <a:sym typeface="Times New Roman"/>
              </a:rPr>
              <a:t>Facebook, USA; </a:t>
            </a:r>
            <a:r>
              <a:rPr lang="en-US" sz="1600" i="0" u="none" strike="noStrike" cap="none" baseline="30000" dirty="0">
                <a:solidFill>
                  <a:schemeClr val="dk2"/>
                </a:solidFill>
                <a:latin typeface="Times New Roman"/>
                <a:ea typeface="Times New Roman"/>
                <a:cs typeface="Times New Roman"/>
                <a:sym typeface="Times New Roman"/>
              </a:rPr>
              <a:t>2</a:t>
            </a:r>
            <a:r>
              <a:rPr lang="en-US" altLang="en-US" sz="1600" dirty="0">
                <a:latin typeface="Times New Roman" panose="02020603050405020304" pitchFamily="18" charset="0"/>
              </a:rPr>
              <a:t>Blind Creek Associates, USA;</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3</a:t>
            </a:r>
            <a:r>
              <a:rPr lang="en-US" sz="1600" b="0" i="0" u="none" strike="noStrike" cap="none" dirty="0">
                <a:solidFill>
                  <a:schemeClr val="dk2"/>
                </a:solidFill>
                <a:latin typeface="Times New Roman"/>
                <a:ea typeface="Times New Roman"/>
                <a:cs typeface="Times New Roman"/>
                <a:sym typeface="Times New Roman"/>
              </a:rPr>
              <a:t>YNU,</a:t>
            </a:r>
            <a:r>
              <a:rPr lang="en-US" sz="1600" b="0" i="0" u="none" strike="noStrike" cap="none" baseline="300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Japan; </a:t>
            </a:r>
            <a:r>
              <a:rPr lang="en-US" sz="1600" baseline="30000" dirty="0">
                <a:solidFill>
                  <a:schemeClr val="dk1"/>
                </a:solidFill>
                <a:latin typeface="Times New Roman"/>
                <a:ea typeface="Times New Roman"/>
                <a:cs typeface="Times New Roman"/>
                <a:sym typeface="Times New Roman"/>
              </a:rPr>
              <a:t>4</a:t>
            </a:r>
            <a:r>
              <a:rPr lang="en-US" sz="1600" dirty="0">
                <a:solidFill>
                  <a:schemeClr val="dk1"/>
                </a:solidFill>
                <a:latin typeface="Times New Roman"/>
                <a:ea typeface="Times New Roman"/>
                <a:cs typeface="Times New Roman"/>
                <a:sym typeface="Times New Roman"/>
              </a:rPr>
              <a:t>YRP-IAI, Japan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E-Mail: </a:t>
            </a:r>
            <a:r>
              <a:rPr lang="en-US" altLang="en-US" sz="1600" dirty="0">
                <a:latin typeface="Times New Roman" panose="02020603050405020304" pitchFamily="18" charset="0"/>
              </a:rPr>
              <a:t>cpowell@ieee.org, ben@blindcreek.com, </a:t>
            </a:r>
            <a:r>
              <a:rPr lang="pl-PL" altLang="en-US" sz="1600" dirty="0">
                <a:latin typeface="Times New Roman" panose="02020603050405020304" pitchFamily="18" charset="0"/>
              </a:rPr>
              <a:t>kohno@ynu.ac.jp</a:t>
            </a:r>
            <a:r>
              <a:rPr lang="en-US" altLang="en-US" sz="1600" dirty="0">
                <a:latin typeface="Times New Roman" panose="02020603050405020304" pitchFamily="18" charset="0"/>
              </a:rPr>
              <a:t>,</a:t>
            </a:r>
            <a:r>
              <a:rPr lang="pl-PL" altLang="en-US" sz="1600" dirty="0">
                <a:latin typeface="Times New Roman" panose="02020603050405020304" pitchFamily="18" charset="0"/>
              </a:rPr>
              <a:t> </a:t>
            </a:r>
            <a:r>
              <a:rPr lang="en-US" altLang="en-US" sz="1600" dirty="0">
                <a:solidFill>
                  <a:schemeClr val="dk2"/>
                </a:solidFill>
                <a:latin typeface="Times New Roman"/>
                <a:cs typeface="Times New Roman"/>
                <a:sym typeface="Times New Roman"/>
              </a:rPr>
              <a:t>m</a:t>
            </a:r>
            <a:r>
              <a:rPr lang="en-US" sz="1600" dirty="0">
                <a:solidFill>
                  <a:schemeClr val="dk2"/>
                </a:solidFill>
                <a:latin typeface="Times New Roman"/>
                <a:ea typeface="Times New Roman"/>
                <a:cs typeface="Times New Roman"/>
                <a:sym typeface="Times New Roman"/>
              </a:rPr>
              <a:t>arco.hernandez@ieee.org</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1"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The presentation contains conclusions and agreed-initial steps for the harmonization of UWB-based technologies.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Material for discussion towards harmonization of UWB-based technologies</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a:t>
            </a:r>
            <a:r>
              <a:rPr lang="en-US" sz="1600" dirty="0">
                <a:solidFill>
                  <a:schemeClr val="dk1"/>
                </a:solidFill>
                <a:latin typeface="Times New Roman"/>
                <a:ea typeface="Times New Roman"/>
                <a:cs typeface="Times New Roman"/>
                <a:sym typeface="Times New Roman"/>
              </a:rPr>
              <a:t>P802.15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8D314-8BC8-46C1-ABEA-9DF3C693AB50}"/>
              </a:ext>
            </a:extLst>
          </p:cNvPr>
          <p:cNvSpPr>
            <a:spLocks noGrp="1"/>
          </p:cNvSpPr>
          <p:nvPr>
            <p:ph type="title"/>
          </p:nvPr>
        </p:nvSpPr>
        <p:spPr/>
        <p:txBody>
          <a:bodyPr/>
          <a:lstStyle/>
          <a:p>
            <a:r>
              <a:rPr lang="en-US" sz="3400" dirty="0"/>
              <a:t>Similarities based on UWB PHY</a:t>
            </a:r>
          </a:p>
        </p:txBody>
      </p:sp>
      <p:sp>
        <p:nvSpPr>
          <p:cNvPr id="3" name="Text Placeholder 2">
            <a:extLst>
              <a:ext uri="{FF2B5EF4-FFF2-40B4-BE49-F238E27FC236}">
                <a16:creationId xmlns:a16="http://schemas.microsoft.com/office/drawing/2014/main" id="{54A7567C-E5C1-41D7-A243-825D6F4CF48D}"/>
              </a:ext>
            </a:extLst>
          </p:cNvPr>
          <p:cNvSpPr>
            <a:spLocks noGrp="1"/>
          </p:cNvSpPr>
          <p:nvPr>
            <p:ph type="body" idx="1"/>
          </p:nvPr>
        </p:nvSpPr>
        <p:spPr>
          <a:xfrm>
            <a:off x="685800" y="1844675"/>
            <a:ext cx="7772400" cy="4114800"/>
          </a:xfrm>
        </p:spPr>
        <p:txBody>
          <a:bodyPr/>
          <a:lstStyle/>
          <a:p>
            <a:r>
              <a:rPr lang="en-US" sz="2400" dirty="0">
                <a:latin typeface="+mn-lt"/>
              </a:rPr>
              <a:t>Common IR-UWB PHY. </a:t>
            </a:r>
          </a:p>
          <a:p>
            <a:r>
              <a:rPr lang="en-US" sz="2400" dirty="0">
                <a:latin typeface="+mn-lt"/>
              </a:rPr>
              <a:t>Desirable common channel models for evaluation of proposals.</a:t>
            </a:r>
          </a:p>
          <a:p>
            <a:r>
              <a:rPr lang="en-US" sz="2400" dirty="0">
                <a:latin typeface="+mn-lt"/>
              </a:rPr>
              <a:t>Merge 15.4ab &amp; 15.14 into one entity for baseline discussions </a:t>
            </a:r>
          </a:p>
          <a:p>
            <a:r>
              <a:rPr lang="en-US" sz="2400" dirty="0">
                <a:latin typeface="+mn-lt"/>
              </a:rPr>
              <a:t>Identify minimal technical requirements for coexistence between 15.4ab&amp;15.14, 15.6a, and other UWB-based Stds </a:t>
            </a:r>
          </a:p>
          <a:p>
            <a:pPr lvl="1"/>
            <a:r>
              <a:rPr lang="en-US" sz="2000" dirty="0">
                <a:latin typeface="+mn-lt"/>
              </a:rPr>
              <a:t>Every TG should work on their coexistence assurance but  collaborating with other SG/TG.</a:t>
            </a:r>
          </a:p>
          <a:p>
            <a:endParaRPr lang="en-US" sz="2400" dirty="0">
              <a:latin typeface="+mn-lt"/>
            </a:endParaRPr>
          </a:p>
          <a:p>
            <a:pPr marL="25400" indent="0">
              <a:buNone/>
            </a:pPr>
            <a:r>
              <a:rPr lang="en-US" sz="2400" dirty="0">
                <a:latin typeface="+mn-lt"/>
              </a:rPr>
              <a:t> </a:t>
            </a:r>
            <a:endParaRPr lang="en-US" dirty="0">
              <a:latin typeface="+mn-lt"/>
            </a:endParaRPr>
          </a:p>
        </p:txBody>
      </p:sp>
      <p:sp>
        <p:nvSpPr>
          <p:cNvPr id="4" name="Date Placeholder 3">
            <a:extLst>
              <a:ext uri="{FF2B5EF4-FFF2-40B4-BE49-F238E27FC236}">
                <a16:creationId xmlns:a16="http://schemas.microsoft.com/office/drawing/2014/main" id="{3651FF80-F179-44DD-A8DA-97B13816D424}"/>
              </a:ext>
            </a:extLst>
          </p:cNvPr>
          <p:cNvSpPr>
            <a:spLocks noGrp="1"/>
          </p:cNvSpPr>
          <p:nvPr>
            <p:ph type="dt" idx="10"/>
          </p:nvPr>
        </p:nvSpPr>
        <p:spPr/>
        <p:txBody>
          <a:bodyPr/>
          <a:lstStyle/>
          <a:p>
            <a:r>
              <a:rPr lang="en-US"/>
              <a:t>September 2021</a:t>
            </a:r>
            <a:endParaRPr lang="en-US" dirty="0"/>
          </a:p>
        </p:txBody>
      </p:sp>
      <p:sp>
        <p:nvSpPr>
          <p:cNvPr id="5" name="Footer Placeholder 4">
            <a:extLst>
              <a:ext uri="{FF2B5EF4-FFF2-40B4-BE49-F238E27FC236}">
                <a16:creationId xmlns:a16="http://schemas.microsoft.com/office/drawing/2014/main" id="{D31EAF01-91D2-4C8E-B083-177FE00A9BFA}"/>
              </a:ext>
            </a:extLst>
          </p:cNvPr>
          <p:cNvSpPr>
            <a:spLocks noGrp="1"/>
          </p:cNvSpPr>
          <p:nvPr>
            <p:ph type="ftr" idx="11"/>
          </p:nvPr>
        </p:nvSpPr>
        <p:spPr/>
        <p:txBody>
          <a:bodyPr/>
          <a:lstStyle/>
          <a:p>
            <a:r>
              <a:rPr lang="en-US"/>
              <a:t>Powell, Rolfe, Kohno, Hernandez</a:t>
            </a:r>
            <a:endParaRPr lang="en-US" dirty="0"/>
          </a:p>
        </p:txBody>
      </p:sp>
      <p:sp>
        <p:nvSpPr>
          <p:cNvPr id="6" name="Slide Number Placeholder 5">
            <a:extLst>
              <a:ext uri="{FF2B5EF4-FFF2-40B4-BE49-F238E27FC236}">
                <a16:creationId xmlns:a16="http://schemas.microsoft.com/office/drawing/2014/main" id="{BAE507B4-F402-4FDD-96A5-6F34CC03DF5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Tree>
    <p:extLst>
      <p:ext uri="{BB962C8B-B14F-4D97-AF65-F5344CB8AC3E}">
        <p14:creationId xmlns:p14="http://schemas.microsoft.com/office/powerpoint/2010/main" val="2805220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BBE3D-A941-4F1A-A3AB-F098874D0036}"/>
              </a:ext>
            </a:extLst>
          </p:cNvPr>
          <p:cNvSpPr>
            <a:spLocks noGrp="1"/>
          </p:cNvSpPr>
          <p:nvPr>
            <p:ph type="title"/>
          </p:nvPr>
        </p:nvSpPr>
        <p:spPr/>
        <p:txBody>
          <a:bodyPr/>
          <a:lstStyle/>
          <a:p>
            <a:r>
              <a:rPr lang="en-US" dirty="0"/>
              <a:t>Channel models</a:t>
            </a:r>
          </a:p>
        </p:txBody>
      </p:sp>
      <p:sp>
        <p:nvSpPr>
          <p:cNvPr id="3" name="Text Placeholder 2">
            <a:extLst>
              <a:ext uri="{FF2B5EF4-FFF2-40B4-BE49-F238E27FC236}">
                <a16:creationId xmlns:a16="http://schemas.microsoft.com/office/drawing/2014/main" id="{99091D12-9BB6-45C3-8731-5B862FBCFC7F}"/>
              </a:ext>
            </a:extLst>
          </p:cNvPr>
          <p:cNvSpPr>
            <a:spLocks noGrp="1"/>
          </p:cNvSpPr>
          <p:nvPr>
            <p:ph type="body" idx="1"/>
          </p:nvPr>
        </p:nvSpPr>
        <p:spPr/>
        <p:txBody>
          <a:bodyPr/>
          <a:lstStyle/>
          <a:p>
            <a:r>
              <a:rPr lang="en-US" sz="2400" dirty="0">
                <a:latin typeface="+mn-lt"/>
              </a:rPr>
              <a:t>15.6 channel model document: IEEE P802.15-08-0780-12-0006</a:t>
            </a:r>
          </a:p>
          <a:p>
            <a:r>
              <a:rPr lang="en-US" sz="2400" dirty="0">
                <a:latin typeface="+mn-lt"/>
              </a:rPr>
              <a:t>Concept of channel model extension to vehicles: P802.15-21-0244-05-06a</a:t>
            </a:r>
          </a:p>
          <a:p>
            <a:r>
              <a:rPr lang="en-US" sz="2400" dirty="0">
                <a:latin typeface="+mn-lt"/>
              </a:rPr>
              <a:t>In 15.6 channel models, antennas are part of the channel model. </a:t>
            </a:r>
          </a:p>
          <a:p>
            <a:pPr lvl="1"/>
            <a:r>
              <a:rPr lang="en-US" sz="2000" dirty="0">
                <a:latin typeface="+mn-lt"/>
              </a:rPr>
              <a:t>Check the impact of the antenna effect, and see if 15.6 channel models can be reused to other use cases. </a:t>
            </a:r>
          </a:p>
          <a:p>
            <a:pPr lvl="1"/>
            <a:r>
              <a:rPr lang="en-US" sz="2000" dirty="0">
                <a:latin typeface="+mn-lt"/>
              </a:rPr>
              <a:t>Check new channel model between HBAN and VBAN. Similar to CM4 of 15.6 channel models, but with one antenna attach to a vehicle. </a:t>
            </a:r>
          </a:p>
          <a:p>
            <a:pPr lvl="1"/>
            <a:endParaRPr lang="en-US" sz="2000" dirty="0">
              <a:latin typeface="+mn-lt"/>
            </a:endParaRPr>
          </a:p>
          <a:p>
            <a:endParaRPr lang="en-US" dirty="0"/>
          </a:p>
        </p:txBody>
      </p:sp>
      <p:sp>
        <p:nvSpPr>
          <p:cNvPr id="4" name="Date Placeholder 3">
            <a:extLst>
              <a:ext uri="{FF2B5EF4-FFF2-40B4-BE49-F238E27FC236}">
                <a16:creationId xmlns:a16="http://schemas.microsoft.com/office/drawing/2014/main" id="{822E0088-9BD7-44CC-A348-0104ABD1383D}"/>
              </a:ext>
            </a:extLst>
          </p:cNvPr>
          <p:cNvSpPr>
            <a:spLocks noGrp="1"/>
          </p:cNvSpPr>
          <p:nvPr>
            <p:ph type="dt" idx="10"/>
          </p:nvPr>
        </p:nvSpPr>
        <p:spPr/>
        <p:txBody>
          <a:bodyPr/>
          <a:lstStyle/>
          <a:p>
            <a:r>
              <a:rPr lang="en-US"/>
              <a:t>September 2021</a:t>
            </a:r>
            <a:endParaRPr lang="en-US" dirty="0"/>
          </a:p>
        </p:txBody>
      </p:sp>
      <p:sp>
        <p:nvSpPr>
          <p:cNvPr id="5" name="Footer Placeholder 4">
            <a:extLst>
              <a:ext uri="{FF2B5EF4-FFF2-40B4-BE49-F238E27FC236}">
                <a16:creationId xmlns:a16="http://schemas.microsoft.com/office/drawing/2014/main" id="{52A4F2D7-78D9-4AB6-A3E4-68E2300FA2A5}"/>
              </a:ext>
            </a:extLst>
          </p:cNvPr>
          <p:cNvSpPr>
            <a:spLocks noGrp="1"/>
          </p:cNvSpPr>
          <p:nvPr>
            <p:ph type="ftr" idx="11"/>
          </p:nvPr>
        </p:nvSpPr>
        <p:spPr/>
        <p:txBody>
          <a:bodyPr/>
          <a:lstStyle/>
          <a:p>
            <a:r>
              <a:rPr lang="en-US"/>
              <a:t>Powell, Rolfe, Kohno, Hernandez</a:t>
            </a:r>
            <a:endParaRPr lang="en-US" dirty="0"/>
          </a:p>
        </p:txBody>
      </p:sp>
      <p:sp>
        <p:nvSpPr>
          <p:cNvPr id="6" name="Slide Number Placeholder 5">
            <a:extLst>
              <a:ext uri="{FF2B5EF4-FFF2-40B4-BE49-F238E27FC236}">
                <a16:creationId xmlns:a16="http://schemas.microsoft.com/office/drawing/2014/main" id="{797FBF93-F63A-468F-AC31-2047F5D5032E}"/>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Tree>
    <p:extLst>
      <p:ext uri="{BB962C8B-B14F-4D97-AF65-F5344CB8AC3E}">
        <p14:creationId xmlns:p14="http://schemas.microsoft.com/office/powerpoint/2010/main" val="1512785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A4860-A010-4DB8-A872-FEBAA455508A}"/>
              </a:ext>
            </a:extLst>
          </p:cNvPr>
          <p:cNvSpPr>
            <a:spLocks noGrp="1"/>
          </p:cNvSpPr>
          <p:nvPr>
            <p:ph type="title"/>
          </p:nvPr>
        </p:nvSpPr>
        <p:spPr/>
        <p:txBody>
          <a:bodyPr/>
          <a:lstStyle/>
          <a:p>
            <a:r>
              <a:rPr lang="en-US" dirty="0"/>
              <a:t>Feedback from industry</a:t>
            </a:r>
          </a:p>
        </p:txBody>
      </p:sp>
      <p:sp>
        <p:nvSpPr>
          <p:cNvPr id="3" name="Text Placeholder 2">
            <a:extLst>
              <a:ext uri="{FF2B5EF4-FFF2-40B4-BE49-F238E27FC236}">
                <a16:creationId xmlns:a16="http://schemas.microsoft.com/office/drawing/2014/main" id="{EA53A71C-8437-421A-95DB-A9975DAFE16F}"/>
              </a:ext>
            </a:extLst>
          </p:cNvPr>
          <p:cNvSpPr>
            <a:spLocks noGrp="1"/>
          </p:cNvSpPr>
          <p:nvPr>
            <p:ph type="body" idx="1"/>
          </p:nvPr>
        </p:nvSpPr>
        <p:spPr/>
        <p:txBody>
          <a:bodyPr/>
          <a:lstStyle/>
          <a:p>
            <a:r>
              <a:rPr lang="en-US" sz="2400" dirty="0">
                <a:latin typeface="+mn-lt"/>
              </a:rPr>
              <a:t>Gather input from silicon vendors for target markets, like the medical, automotive industry, consumer electronics, etc., to identify target use cases per TG. </a:t>
            </a:r>
          </a:p>
          <a:p>
            <a:pPr lvl="1"/>
            <a:r>
              <a:rPr lang="en-US" sz="2000" dirty="0">
                <a:latin typeface="+mn-lt"/>
              </a:rPr>
              <a:t>The idea is to draw technical requirements from the survey. </a:t>
            </a:r>
          </a:p>
          <a:p>
            <a:endParaRPr lang="en-US" dirty="0"/>
          </a:p>
        </p:txBody>
      </p:sp>
      <p:sp>
        <p:nvSpPr>
          <p:cNvPr id="4" name="Date Placeholder 3">
            <a:extLst>
              <a:ext uri="{FF2B5EF4-FFF2-40B4-BE49-F238E27FC236}">
                <a16:creationId xmlns:a16="http://schemas.microsoft.com/office/drawing/2014/main" id="{18F639F7-6F07-40E7-A499-B1865F0F5D4F}"/>
              </a:ext>
            </a:extLst>
          </p:cNvPr>
          <p:cNvSpPr>
            <a:spLocks noGrp="1"/>
          </p:cNvSpPr>
          <p:nvPr>
            <p:ph type="dt" idx="10"/>
          </p:nvPr>
        </p:nvSpPr>
        <p:spPr/>
        <p:txBody>
          <a:bodyPr/>
          <a:lstStyle/>
          <a:p>
            <a:r>
              <a:rPr lang="en-US"/>
              <a:t>September 2021</a:t>
            </a:r>
            <a:endParaRPr lang="en-US" dirty="0"/>
          </a:p>
        </p:txBody>
      </p:sp>
      <p:sp>
        <p:nvSpPr>
          <p:cNvPr id="5" name="Footer Placeholder 4">
            <a:extLst>
              <a:ext uri="{FF2B5EF4-FFF2-40B4-BE49-F238E27FC236}">
                <a16:creationId xmlns:a16="http://schemas.microsoft.com/office/drawing/2014/main" id="{C0EACF1A-917B-414A-9F9A-3EBEE75866D0}"/>
              </a:ext>
            </a:extLst>
          </p:cNvPr>
          <p:cNvSpPr>
            <a:spLocks noGrp="1"/>
          </p:cNvSpPr>
          <p:nvPr>
            <p:ph type="ftr" idx="11"/>
          </p:nvPr>
        </p:nvSpPr>
        <p:spPr/>
        <p:txBody>
          <a:bodyPr/>
          <a:lstStyle/>
          <a:p>
            <a:r>
              <a:rPr lang="en-US"/>
              <a:t>Powell, Rolfe, Kohno, Hernandez</a:t>
            </a:r>
            <a:endParaRPr lang="en-US" dirty="0"/>
          </a:p>
        </p:txBody>
      </p:sp>
      <p:sp>
        <p:nvSpPr>
          <p:cNvPr id="6" name="Slide Number Placeholder 5">
            <a:extLst>
              <a:ext uri="{FF2B5EF4-FFF2-40B4-BE49-F238E27FC236}">
                <a16:creationId xmlns:a16="http://schemas.microsoft.com/office/drawing/2014/main" id="{E5F38D43-F991-4CAD-B95D-212FFF1C6DCE}"/>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Tree>
    <p:extLst>
      <p:ext uri="{BB962C8B-B14F-4D97-AF65-F5344CB8AC3E}">
        <p14:creationId xmlns:p14="http://schemas.microsoft.com/office/powerpoint/2010/main" val="507691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81D58-3DE5-445D-BB68-22DBF7FEADA8}"/>
              </a:ext>
            </a:extLst>
          </p:cNvPr>
          <p:cNvSpPr>
            <a:spLocks noGrp="1"/>
          </p:cNvSpPr>
          <p:nvPr>
            <p:ph type="title"/>
          </p:nvPr>
        </p:nvSpPr>
        <p:spPr/>
        <p:txBody>
          <a:bodyPr/>
          <a:lstStyle/>
          <a:p>
            <a:r>
              <a:rPr lang="en-US" dirty="0"/>
              <a:t>The MAC issue</a:t>
            </a:r>
          </a:p>
        </p:txBody>
      </p:sp>
      <p:sp>
        <p:nvSpPr>
          <p:cNvPr id="3" name="Text Placeholder 2">
            <a:extLst>
              <a:ext uri="{FF2B5EF4-FFF2-40B4-BE49-F238E27FC236}">
                <a16:creationId xmlns:a16="http://schemas.microsoft.com/office/drawing/2014/main" id="{2B3D72ED-29B4-4F05-A418-E0AC7010BFCF}"/>
              </a:ext>
            </a:extLst>
          </p:cNvPr>
          <p:cNvSpPr>
            <a:spLocks noGrp="1"/>
          </p:cNvSpPr>
          <p:nvPr>
            <p:ph type="body" idx="1"/>
          </p:nvPr>
        </p:nvSpPr>
        <p:spPr/>
        <p:txBody>
          <a:bodyPr/>
          <a:lstStyle/>
          <a:p>
            <a:r>
              <a:rPr lang="en-US" sz="2400" dirty="0">
                <a:latin typeface="+mn-lt"/>
              </a:rPr>
              <a:t>The 15.6 MAC and 15.4 MAC are different.</a:t>
            </a:r>
          </a:p>
          <a:p>
            <a:r>
              <a:rPr lang="en-US" sz="2400" dirty="0">
                <a:latin typeface="+mn-lt"/>
              </a:rPr>
              <a:t>However, depending on the new use cases, check potential similarities between the 15.4ab&amp;15.14 MAC and 15.6a MAC.</a:t>
            </a:r>
            <a:endParaRPr lang="en-US" sz="2000" dirty="0">
              <a:latin typeface="+mn-lt"/>
            </a:endParaRPr>
          </a:p>
          <a:p>
            <a:endParaRPr lang="en-US" dirty="0"/>
          </a:p>
        </p:txBody>
      </p:sp>
      <p:sp>
        <p:nvSpPr>
          <p:cNvPr id="4" name="Date Placeholder 3">
            <a:extLst>
              <a:ext uri="{FF2B5EF4-FFF2-40B4-BE49-F238E27FC236}">
                <a16:creationId xmlns:a16="http://schemas.microsoft.com/office/drawing/2014/main" id="{F026D648-FF7D-4ADF-84E5-C136280FD29C}"/>
              </a:ext>
            </a:extLst>
          </p:cNvPr>
          <p:cNvSpPr>
            <a:spLocks noGrp="1"/>
          </p:cNvSpPr>
          <p:nvPr>
            <p:ph type="dt" idx="10"/>
          </p:nvPr>
        </p:nvSpPr>
        <p:spPr/>
        <p:txBody>
          <a:bodyPr/>
          <a:lstStyle/>
          <a:p>
            <a:r>
              <a:rPr lang="en-US"/>
              <a:t>September 2021</a:t>
            </a:r>
            <a:endParaRPr lang="en-US" dirty="0"/>
          </a:p>
        </p:txBody>
      </p:sp>
      <p:sp>
        <p:nvSpPr>
          <p:cNvPr id="5" name="Footer Placeholder 4">
            <a:extLst>
              <a:ext uri="{FF2B5EF4-FFF2-40B4-BE49-F238E27FC236}">
                <a16:creationId xmlns:a16="http://schemas.microsoft.com/office/drawing/2014/main" id="{A25F48C6-5FAF-46D8-A3D4-0177A27B41FF}"/>
              </a:ext>
            </a:extLst>
          </p:cNvPr>
          <p:cNvSpPr>
            <a:spLocks noGrp="1"/>
          </p:cNvSpPr>
          <p:nvPr>
            <p:ph type="ftr" idx="11"/>
          </p:nvPr>
        </p:nvSpPr>
        <p:spPr/>
        <p:txBody>
          <a:bodyPr/>
          <a:lstStyle/>
          <a:p>
            <a:r>
              <a:rPr lang="en-US"/>
              <a:t>Powell, Rolfe, Kohno, Hernandez</a:t>
            </a:r>
            <a:endParaRPr lang="en-US" dirty="0"/>
          </a:p>
        </p:txBody>
      </p:sp>
      <p:sp>
        <p:nvSpPr>
          <p:cNvPr id="6" name="Slide Number Placeholder 5">
            <a:extLst>
              <a:ext uri="{FF2B5EF4-FFF2-40B4-BE49-F238E27FC236}">
                <a16:creationId xmlns:a16="http://schemas.microsoft.com/office/drawing/2014/main" id="{0DED58AE-5A51-4562-9752-B07D813F9653}"/>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Tree>
    <p:extLst>
      <p:ext uri="{BB962C8B-B14F-4D97-AF65-F5344CB8AC3E}">
        <p14:creationId xmlns:p14="http://schemas.microsoft.com/office/powerpoint/2010/main" val="3312870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5D18E-5876-48A9-8E82-8741D8D3D9F1}"/>
              </a:ext>
            </a:extLst>
          </p:cNvPr>
          <p:cNvSpPr>
            <a:spLocks noGrp="1"/>
          </p:cNvSpPr>
          <p:nvPr>
            <p:ph type="title"/>
          </p:nvPr>
        </p:nvSpPr>
        <p:spPr/>
        <p:txBody>
          <a:bodyPr/>
          <a:lstStyle/>
          <a:p>
            <a:r>
              <a:rPr lang="en-US" dirty="0"/>
              <a:t>Moving forward</a:t>
            </a:r>
          </a:p>
        </p:txBody>
      </p:sp>
      <p:sp>
        <p:nvSpPr>
          <p:cNvPr id="3" name="Text Placeholder 2">
            <a:extLst>
              <a:ext uri="{FF2B5EF4-FFF2-40B4-BE49-F238E27FC236}">
                <a16:creationId xmlns:a16="http://schemas.microsoft.com/office/drawing/2014/main" id="{DEA08C56-80B2-441D-9650-C42FBFF19B33}"/>
              </a:ext>
            </a:extLst>
          </p:cNvPr>
          <p:cNvSpPr>
            <a:spLocks noGrp="1"/>
          </p:cNvSpPr>
          <p:nvPr>
            <p:ph type="body" idx="1"/>
          </p:nvPr>
        </p:nvSpPr>
        <p:spPr/>
        <p:txBody>
          <a:bodyPr/>
          <a:lstStyle/>
          <a:p>
            <a:r>
              <a:rPr lang="en-US" sz="2400" dirty="0">
                <a:latin typeface="+mn-lt"/>
              </a:rPr>
              <a:t>Set a timeline for status update per SG/TG in regular join meetings </a:t>
            </a:r>
          </a:p>
          <a:p>
            <a:r>
              <a:rPr lang="en-US" sz="2400" dirty="0">
                <a:latin typeface="+mn-lt"/>
              </a:rPr>
              <a:t>Action items</a:t>
            </a:r>
          </a:p>
          <a:p>
            <a:pPr lvl="1"/>
            <a:r>
              <a:rPr lang="en-US" sz="2000" dirty="0">
                <a:latin typeface="+mn-lt"/>
              </a:rPr>
              <a:t>Check new UWB channel models for 15.6a use cases. </a:t>
            </a:r>
          </a:p>
          <a:p>
            <a:pPr lvl="1"/>
            <a:r>
              <a:rPr lang="en-US" sz="2000" dirty="0">
                <a:latin typeface="+mn-lt"/>
              </a:rPr>
              <a:t>15.6a potential common UWB PHY proposal with 15.4ab&amp;15.14.</a:t>
            </a:r>
          </a:p>
          <a:p>
            <a:pPr lvl="1"/>
            <a:r>
              <a:rPr lang="en-US" sz="2000" dirty="0">
                <a:latin typeface="+mn-lt"/>
              </a:rPr>
              <a:t>Identify technical requirements for coexistence across SG/TG and UWB-based Stds.</a:t>
            </a:r>
          </a:p>
          <a:p>
            <a:endParaRPr lang="en-US" dirty="0"/>
          </a:p>
        </p:txBody>
      </p:sp>
      <p:sp>
        <p:nvSpPr>
          <p:cNvPr id="4" name="Date Placeholder 3">
            <a:extLst>
              <a:ext uri="{FF2B5EF4-FFF2-40B4-BE49-F238E27FC236}">
                <a16:creationId xmlns:a16="http://schemas.microsoft.com/office/drawing/2014/main" id="{B5E9D782-8358-455E-9D52-237279478EDD}"/>
              </a:ext>
            </a:extLst>
          </p:cNvPr>
          <p:cNvSpPr>
            <a:spLocks noGrp="1"/>
          </p:cNvSpPr>
          <p:nvPr>
            <p:ph type="dt" idx="10"/>
          </p:nvPr>
        </p:nvSpPr>
        <p:spPr/>
        <p:txBody>
          <a:bodyPr/>
          <a:lstStyle/>
          <a:p>
            <a:r>
              <a:rPr lang="en-US"/>
              <a:t>September 2021</a:t>
            </a:r>
            <a:endParaRPr lang="en-US" dirty="0"/>
          </a:p>
        </p:txBody>
      </p:sp>
      <p:sp>
        <p:nvSpPr>
          <p:cNvPr id="5" name="Footer Placeholder 4">
            <a:extLst>
              <a:ext uri="{FF2B5EF4-FFF2-40B4-BE49-F238E27FC236}">
                <a16:creationId xmlns:a16="http://schemas.microsoft.com/office/drawing/2014/main" id="{50006BC6-84CE-4700-8406-85166CF1D224}"/>
              </a:ext>
            </a:extLst>
          </p:cNvPr>
          <p:cNvSpPr>
            <a:spLocks noGrp="1"/>
          </p:cNvSpPr>
          <p:nvPr>
            <p:ph type="ftr" idx="11"/>
          </p:nvPr>
        </p:nvSpPr>
        <p:spPr/>
        <p:txBody>
          <a:bodyPr/>
          <a:lstStyle/>
          <a:p>
            <a:r>
              <a:rPr lang="en-US"/>
              <a:t>Powell, Rolfe, Kohno, Hernandez</a:t>
            </a:r>
            <a:endParaRPr lang="en-US" dirty="0"/>
          </a:p>
        </p:txBody>
      </p:sp>
      <p:sp>
        <p:nvSpPr>
          <p:cNvPr id="6" name="Slide Number Placeholder 5">
            <a:extLst>
              <a:ext uri="{FF2B5EF4-FFF2-40B4-BE49-F238E27FC236}">
                <a16:creationId xmlns:a16="http://schemas.microsoft.com/office/drawing/2014/main" id="{E38709A4-9FF2-4D77-9725-BBDD21D2C3F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Tree>
    <p:extLst>
      <p:ext uri="{BB962C8B-B14F-4D97-AF65-F5344CB8AC3E}">
        <p14:creationId xmlns:p14="http://schemas.microsoft.com/office/powerpoint/2010/main" val="107358689"/>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5681</TotalTime>
  <Words>373</Words>
  <Application>Microsoft Office PowerPoint</Application>
  <PresentationFormat>On-screen Show (4:3)</PresentationFormat>
  <Paragraphs>60</Paragraphs>
  <Slides>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Default Design</vt:lpstr>
      <vt:lpstr>PowerPoint Presentation</vt:lpstr>
      <vt:lpstr>Similarities based on UWB PHY</vt:lpstr>
      <vt:lpstr>Channel models</vt:lpstr>
      <vt:lpstr>Feedback from industry</vt:lpstr>
      <vt:lpstr>The MAC issue</vt:lpstr>
      <vt:lpstr>Moving forward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319</cp:revision>
  <dcterms:modified xsi:type="dcterms:W3CDTF">2021-09-21T12:51:36Z</dcterms:modified>
</cp:coreProperties>
</file>