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42"/>
  </p:notesMasterIdLst>
  <p:handoutMasterIdLst>
    <p:handoutMasterId r:id="rId43"/>
  </p:handoutMasterIdLst>
  <p:sldIdLst>
    <p:sldId id="287" r:id="rId2"/>
    <p:sldId id="480" r:id="rId3"/>
    <p:sldId id="301" r:id="rId4"/>
    <p:sldId id="484" r:id="rId5"/>
    <p:sldId id="485" r:id="rId6"/>
    <p:sldId id="300" r:id="rId7"/>
    <p:sldId id="302" r:id="rId8"/>
    <p:sldId id="499" r:id="rId9"/>
    <p:sldId id="496" r:id="rId10"/>
    <p:sldId id="487" r:id="rId11"/>
    <p:sldId id="498" r:id="rId12"/>
    <p:sldId id="489" r:id="rId13"/>
    <p:sldId id="513" r:id="rId14"/>
    <p:sldId id="514" r:id="rId15"/>
    <p:sldId id="502" r:id="rId16"/>
    <p:sldId id="503" r:id="rId17"/>
    <p:sldId id="504" r:id="rId18"/>
    <p:sldId id="506" r:id="rId19"/>
    <p:sldId id="516" r:id="rId20"/>
    <p:sldId id="507" r:id="rId21"/>
    <p:sldId id="508" r:id="rId22"/>
    <p:sldId id="509" r:id="rId23"/>
    <p:sldId id="519" r:id="rId24"/>
    <p:sldId id="520" r:id="rId25"/>
    <p:sldId id="521" r:id="rId26"/>
    <p:sldId id="523" r:id="rId27"/>
    <p:sldId id="522" r:id="rId28"/>
    <p:sldId id="260" r:id="rId29"/>
    <p:sldId id="265" r:id="rId30"/>
    <p:sldId id="263" r:id="rId31"/>
    <p:sldId id="261" r:id="rId32"/>
    <p:sldId id="267" r:id="rId33"/>
    <p:sldId id="268" r:id="rId34"/>
    <p:sldId id="279" r:id="rId35"/>
    <p:sldId id="280" r:id="rId36"/>
    <p:sldId id="293" r:id="rId37"/>
    <p:sldId id="299" r:id="rId38"/>
    <p:sldId id="494" r:id="rId39"/>
    <p:sldId id="501" r:id="rId40"/>
    <p:sldId id="524" r:id="rId4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30268-DD91-413F-983D-0CD5E8A01A95}" v="6" dt="2022-11-13T15:26:54.9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70" autoAdjust="0"/>
    <p:restoredTop sz="94646" autoAdjust="0"/>
  </p:normalViewPr>
  <p:slideViewPr>
    <p:cSldViewPr>
      <p:cViewPr varScale="1">
        <p:scale>
          <a:sx n="125" d="100"/>
          <a:sy n="125" d="100"/>
        </p:scale>
        <p:origin x="1734"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21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11/13/2022</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6e6bce53d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6e6bce53d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70f4e1433b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70f4e1433b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endParaRPr sz="1200" dirty="0">
              <a:solidFill>
                <a:srgbClr val="0000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70f4e1433b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170f4e1433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endParaRPr sz="1200" dirty="0">
              <a:solidFill>
                <a:srgbClr val="0000FF"/>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6e6bce53db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16e6bce53db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endParaRPr sz="1200" dirty="0">
              <a:solidFill>
                <a:srgbClr val="0000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77c9734d1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77c9734d1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r>
              <a:rPr lang="en" sz="1200">
                <a:solidFill>
                  <a:srgbClr val="0000FF"/>
                </a:solidFill>
              </a:rPr>
              <a:t>If LDPC hardcoded to 4 reps, how much do we lose for pkts &gt;= 24B?</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a:solidFill>
                  <a:srgbClr val="0000FF"/>
                </a:solidFill>
              </a:rPr>
              <a:t>CRC analysis - how short can it get? Analyze 6, 7, and 8 bit CRC.</a:t>
            </a:r>
            <a:br>
              <a:rPr lang="en" sz="1200">
                <a:solidFill>
                  <a:srgbClr val="0000FF"/>
                </a:solidFill>
              </a:rPr>
            </a:br>
            <a:r>
              <a:rPr lang="en" sz="1200">
                <a:solidFill>
                  <a:srgbClr val="0000FF"/>
                </a:solidFill>
              </a:rPr>
              <a:t>Tradeoff between packet length, loss in gating gain, loss in 1% PER &lt;-&gt; false alarm</a:t>
            </a:r>
            <a:br>
              <a:rPr lang="en" sz="1200">
                <a:solidFill>
                  <a:srgbClr val="0000FF"/>
                </a:solidFill>
              </a:rPr>
            </a:br>
            <a:r>
              <a:rPr lang="en" sz="1200">
                <a:solidFill>
                  <a:srgbClr val="0000FF"/>
                </a:solidFill>
              </a:rPr>
              <a:t>7.8Mbps, AWGN, Genie ON (SYNC, SFD), PSDU 40 Bytes.</a:t>
            </a:r>
            <a:endParaRPr sz="1200" dirty="0">
              <a:solidFill>
                <a:srgbClr val="0000FF"/>
              </a:solidFill>
            </a:endParaRPr>
          </a:p>
          <a:p>
            <a:pPr marL="457200" lvl="0" indent="-304800" algn="l" rtl="0">
              <a:lnSpc>
                <a:spcPct val="115000"/>
              </a:lnSpc>
              <a:spcBef>
                <a:spcPts val="0"/>
              </a:spcBef>
              <a:spcAft>
                <a:spcPts val="0"/>
              </a:spcAft>
              <a:buClr>
                <a:srgbClr val="0000FF"/>
              </a:buClr>
              <a:buSzPts val="1200"/>
              <a:buChar char="-"/>
            </a:pPr>
            <a:r>
              <a:rPr lang="en" sz="1200">
                <a:solidFill>
                  <a:srgbClr val="0000FF"/>
                </a:solidFill>
              </a:rPr>
              <a:t>Work on replicating results using Qorvos new PHR.</a:t>
            </a:r>
            <a:endParaRPr sz="1200" dirty="0">
              <a:solidFill>
                <a:srgbClr val="0000F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65f4bffaa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1765f4bffaa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rgbClr val="FF00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7ae48ea1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7ae48ea1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7b75fef31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17b75fef3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endParaRPr sz="1200" dirty="0">
              <a:solidFill>
                <a:srgbClr val="0000FF"/>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3" name="Google Shape;83;p1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4" name="Google Shape;84;p1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6261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15-21-0506-04-04ab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2022</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464941"/>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Advanced Coding for Data Communications in 802.15.4ab</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 Jack Zou (Meta), Carlos Bocanegra (Meta)</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meta.com, jackzou (at) meta.com, cbocanegra (at) meta.com]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rgbClr val="FF0000"/>
                </a:solidFill>
                <a:latin typeface="Times New Roman" panose="02020603050405020304" pitchFamily="18" charset="0"/>
                <a:cs typeface="Times New Roman" panose="02020603050405020304" pitchFamily="18" charset="0"/>
              </a:rPr>
              <a:t>[Advanced coding for 802.15.4ab</a:t>
            </a:r>
            <a:r>
              <a:rPr lang="en-US" altLang="en-US" sz="1600" dirty="0">
                <a:solidFill>
                  <a:schemeClr val="tx2"/>
                </a:solidFill>
                <a:latin typeface="Times New Roman" panose="02020603050405020304" pitchFamily="18" charset="0"/>
                <a:cs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D2F7-094B-4083-AC52-8ADD9023CEED}"/>
              </a:ext>
            </a:extLst>
          </p:cNvPr>
          <p:cNvSpPr>
            <a:spLocks noGrp="1"/>
          </p:cNvSpPr>
          <p:nvPr>
            <p:ph type="title"/>
          </p:nvPr>
        </p:nvSpPr>
        <p:spPr/>
        <p:txBody>
          <a:bodyPr/>
          <a:lstStyle/>
          <a:p>
            <a:r>
              <a:rPr lang="en-US" dirty="0"/>
              <a:t>Simulation Scenario</a:t>
            </a:r>
          </a:p>
        </p:txBody>
      </p:sp>
      <p:sp>
        <p:nvSpPr>
          <p:cNvPr id="3" name="Content Placeholder 2">
            <a:extLst>
              <a:ext uri="{FF2B5EF4-FFF2-40B4-BE49-F238E27FC236}">
                <a16:creationId xmlns:a16="http://schemas.microsoft.com/office/drawing/2014/main" id="{DF6EF996-134B-41A7-9143-958EEDCF2316}"/>
              </a:ext>
            </a:extLst>
          </p:cNvPr>
          <p:cNvSpPr>
            <a:spLocks noGrp="1"/>
          </p:cNvSpPr>
          <p:nvPr>
            <p:ph idx="1"/>
          </p:nvPr>
        </p:nvSpPr>
        <p:spPr>
          <a:xfrm>
            <a:off x="71500" y="1562894"/>
            <a:ext cx="9001000" cy="4868863"/>
          </a:xfrm>
        </p:spPr>
        <p:txBody>
          <a:bodyPr/>
          <a:lstStyle/>
          <a:p>
            <a:r>
              <a:rPr lang="en-US" sz="2800" dirty="0"/>
              <a:t>AWGN channel</a:t>
            </a:r>
          </a:p>
          <a:p>
            <a:r>
              <a:rPr lang="en-US" sz="2800" dirty="0"/>
              <a:t>Floating point sims</a:t>
            </a:r>
          </a:p>
          <a:p>
            <a:r>
              <a:rPr lang="en-US" sz="2800" dirty="0"/>
              <a:t>Soft decisions</a:t>
            </a:r>
          </a:p>
          <a:p>
            <a:r>
              <a:rPr lang="en-US" sz="2800" dirty="0"/>
              <a:t>LDPC (rate ½) uses layer belief propagation with offset min-sum approximations with variable number of iterations</a:t>
            </a:r>
          </a:p>
          <a:p>
            <a:r>
              <a:rPr lang="en-US" sz="2800" dirty="0"/>
              <a:t>Turbo (3GPP, rate 1/3) uses max-log-MAP with 8 iterations</a:t>
            </a:r>
          </a:p>
          <a:p>
            <a:r>
              <a:rPr lang="en-US" sz="2800" dirty="0"/>
              <a:t>Polar (3GPP,UL, rate 1/2) uses L=8 list length, n</a:t>
            </a:r>
            <a:r>
              <a:rPr lang="en-US" sz="2800" baseline="-25000" dirty="0"/>
              <a:t>max</a:t>
            </a:r>
            <a:r>
              <a:rPr lang="en-US" sz="2800" dirty="0"/>
              <a:t> = 10 (n</a:t>
            </a:r>
            <a:r>
              <a:rPr lang="en-US" sz="2800" baseline="-25000" dirty="0"/>
              <a:t>max</a:t>
            </a:r>
            <a:r>
              <a:rPr lang="en-US" sz="2800" dirty="0"/>
              <a:t> is upper bound on mother code length)</a:t>
            </a:r>
          </a:p>
          <a:p>
            <a:endParaRPr lang="en-US" dirty="0"/>
          </a:p>
        </p:txBody>
      </p:sp>
      <p:sp>
        <p:nvSpPr>
          <p:cNvPr id="4" name="Slide Number Placeholder 3">
            <a:extLst>
              <a:ext uri="{FF2B5EF4-FFF2-40B4-BE49-F238E27FC236}">
                <a16:creationId xmlns:a16="http://schemas.microsoft.com/office/drawing/2014/main" id="{40A09260-EDBE-4CC3-9679-6B5C51759D51}"/>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10</a:t>
            </a:fld>
            <a:endParaRPr lang="en-US" altLang="en-US" dirty="0"/>
          </a:p>
        </p:txBody>
      </p:sp>
    </p:spTree>
    <p:extLst>
      <p:ext uri="{BB962C8B-B14F-4D97-AF65-F5344CB8AC3E}">
        <p14:creationId xmlns:p14="http://schemas.microsoft.com/office/powerpoint/2010/main" val="306885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64AA-CDF4-417D-8B17-D1DFEAEE8803}"/>
              </a:ext>
            </a:extLst>
          </p:cNvPr>
          <p:cNvSpPr>
            <a:spLocks noGrp="1"/>
          </p:cNvSpPr>
          <p:nvPr>
            <p:ph type="title"/>
          </p:nvPr>
        </p:nvSpPr>
        <p:spPr/>
        <p:txBody>
          <a:bodyPr/>
          <a:lstStyle/>
          <a:p>
            <a:r>
              <a:rPr lang="en-US" dirty="0"/>
              <a:t>Performance for different codes</a:t>
            </a:r>
          </a:p>
        </p:txBody>
      </p:sp>
      <p:sp>
        <p:nvSpPr>
          <p:cNvPr id="3" name="Content Placeholder 2">
            <a:extLst>
              <a:ext uri="{FF2B5EF4-FFF2-40B4-BE49-F238E27FC236}">
                <a16:creationId xmlns:a16="http://schemas.microsoft.com/office/drawing/2014/main" id="{960B77E2-FA2A-4622-B147-477A6084FA3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E3A4BF10-1BD5-4BCC-9708-2C91F230E91E}"/>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11</a:t>
            </a:fld>
            <a:endParaRPr lang="en-US" altLang="en-US" dirty="0"/>
          </a:p>
        </p:txBody>
      </p:sp>
      <p:pic>
        <p:nvPicPr>
          <p:cNvPr id="6" name="Picture 5">
            <a:extLst>
              <a:ext uri="{FF2B5EF4-FFF2-40B4-BE49-F238E27FC236}">
                <a16:creationId xmlns:a16="http://schemas.microsoft.com/office/drawing/2014/main" id="{DBC1E57A-640F-4871-86C3-CC5667BBD6FE}"/>
              </a:ext>
            </a:extLst>
          </p:cNvPr>
          <p:cNvPicPr>
            <a:picLocks noChangeAspect="1"/>
          </p:cNvPicPr>
          <p:nvPr/>
        </p:nvPicPr>
        <p:blipFill>
          <a:blip r:embed="rId2"/>
          <a:stretch>
            <a:fillRect/>
          </a:stretch>
        </p:blipFill>
        <p:spPr>
          <a:xfrm>
            <a:off x="1886144" y="1371600"/>
            <a:ext cx="5363773" cy="4413498"/>
          </a:xfrm>
          <a:prstGeom prst="rect">
            <a:avLst/>
          </a:prstGeom>
        </p:spPr>
      </p:pic>
      <p:sp>
        <p:nvSpPr>
          <p:cNvPr id="7" name="TextBox 6">
            <a:extLst>
              <a:ext uri="{FF2B5EF4-FFF2-40B4-BE49-F238E27FC236}">
                <a16:creationId xmlns:a16="http://schemas.microsoft.com/office/drawing/2014/main" id="{53E1CDC6-C34F-47FD-BC88-DD3E1C697002}"/>
              </a:ext>
            </a:extLst>
          </p:cNvPr>
          <p:cNvSpPr txBox="1"/>
          <p:nvPr/>
        </p:nvSpPr>
        <p:spPr>
          <a:xfrm>
            <a:off x="731792" y="5785098"/>
            <a:ext cx="7764463" cy="646331"/>
          </a:xfrm>
          <a:prstGeom prst="rect">
            <a:avLst/>
          </a:prstGeom>
          <a:noFill/>
        </p:spPr>
        <p:txBody>
          <a:bodyPr wrap="square" rtlCol="0">
            <a:spAutoFit/>
          </a:bodyPr>
          <a:lstStyle/>
          <a:p>
            <a:r>
              <a:rPr lang="en-US" sz="1800" dirty="0">
                <a:solidFill>
                  <a:schemeClr val="tx1"/>
                </a:solidFill>
              </a:rPr>
              <a:t>Error floor concern for turbo codes, even with floating point simulations</a:t>
            </a:r>
          </a:p>
          <a:p>
            <a:r>
              <a:rPr lang="en-US" sz="1800" dirty="0">
                <a:solidFill>
                  <a:schemeClr val="tx1"/>
                </a:solidFill>
              </a:rPr>
              <a:t>Inferior BER performance for Polar codes vs LDPC</a:t>
            </a:r>
          </a:p>
        </p:txBody>
      </p:sp>
    </p:spTree>
    <p:extLst>
      <p:ext uri="{BB962C8B-B14F-4D97-AF65-F5344CB8AC3E}">
        <p14:creationId xmlns:p14="http://schemas.microsoft.com/office/powerpoint/2010/main" val="200425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E209-219F-4B5B-BBE7-9DB50F100454}"/>
              </a:ext>
            </a:extLst>
          </p:cNvPr>
          <p:cNvSpPr>
            <a:spLocks noGrp="1"/>
          </p:cNvSpPr>
          <p:nvPr>
            <p:ph type="title"/>
          </p:nvPr>
        </p:nvSpPr>
        <p:spPr/>
        <p:txBody>
          <a:bodyPr/>
          <a:lstStyle/>
          <a:p>
            <a:r>
              <a:rPr lang="en-US" sz="3200" dirty="0"/>
              <a:t>Baseline IEEE 802.11n LDPC vs BCC in AWGN</a:t>
            </a:r>
          </a:p>
        </p:txBody>
      </p:sp>
      <p:sp>
        <p:nvSpPr>
          <p:cNvPr id="4" name="Slide Number Placeholder 3">
            <a:extLst>
              <a:ext uri="{FF2B5EF4-FFF2-40B4-BE49-F238E27FC236}">
                <a16:creationId xmlns:a16="http://schemas.microsoft.com/office/drawing/2014/main" id="{B7910A39-081A-4A4A-A43A-3C67663AAAA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12</a:t>
            </a:fld>
            <a:endParaRPr lang="en-US" altLang="en-US" dirty="0"/>
          </a:p>
        </p:txBody>
      </p:sp>
      <p:pic>
        <p:nvPicPr>
          <p:cNvPr id="13" name="Content Placeholder 12" descr="Chart&#10;&#10;Description automatically generated">
            <a:extLst>
              <a:ext uri="{FF2B5EF4-FFF2-40B4-BE49-F238E27FC236}">
                <a16:creationId xmlns:a16="http://schemas.microsoft.com/office/drawing/2014/main" id="{68CB9C09-F41D-F6C7-E565-A9D074287A29}"/>
              </a:ext>
            </a:extLst>
          </p:cNvPr>
          <p:cNvPicPr>
            <a:picLocks noGrp="1" noChangeAspect="1"/>
          </p:cNvPicPr>
          <p:nvPr>
            <p:ph idx="1"/>
          </p:nvPr>
        </p:nvPicPr>
        <p:blipFill>
          <a:blip r:embed="rId2"/>
          <a:stretch>
            <a:fillRect/>
          </a:stretch>
        </p:blipFill>
        <p:spPr>
          <a:xfrm>
            <a:off x="0" y="1576695"/>
            <a:ext cx="5020376" cy="4010585"/>
          </a:xfrm>
        </p:spPr>
      </p:pic>
      <p:graphicFrame>
        <p:nvGraphicFramePr>
          <p:cNvPr id="14" name="Table 14">
            <a:extLst>
              <a:ext uri="{FF2B5EF4-FFF2-40B4-BE49-F238E27FC236}">
                <a16:creationId xmlns:a16="http://schemas.microsoft.com/office/drawing/2014/main" id="{75524902-455B-B5CA-22CF-79796703A400}"/>
              </a:ext>
            </a:extLst>
          </p:cNvPr>
          <p:cNvGraphicFramePr>
            <a:graphicFrameLocks noGrp="1"/>
          </p:cNvGraphicFramePr>
          <p:nvPr>
            <p:extLst>
              <p:ext uri="{D42A27DB-BD31-4B8C-83A1-F6EECF244321}">
                <p14:modId xmlns:p14="http://schemas.microsoft.com/office/powerpoint/2010/main" val="209891621"/>
              </p:ext>
            </p:extLst>
          </p:nvPr>
        </p:nvGraphicFramePr>
        <p:xfrm>
          <a:off x="5040920" y="2331720"/>
          <a:ext cx="4103080" cy="2194560"/>
        </p:xfrm>
        <a:graphic>
          <a:graphicData uri="http://schemas.openxmlformats.org/drawingml/2006/table">
            <a:tbl>
              <a:tblPr firstRow="1" bandRow="1">
                <a:tableStyleId>{5C22544A-7EE6-4342-B048-85BDC9FD1C3A}</a:tableStyleId>
              </a:tblPr>
              <a:tblGrid>
                <a:gridCol w="2051540">
                  <a:extLst>
                    <a:ext uri="{9D8B030D-6E8A-4147-A177-3AD203B41FA5}">
                      <a16:colId xmlns:a16="http://schemas.microsoft.com/office/drawing/2014/main" val="2305542056"/>
                    </a:ext>
                  </a:extLst>
                </a:gridCol>
                <a:gridCol w="2051540">
                  <a:extLst>
                    <a:ext uri="{9D8B030D-6E8A-4147-A177-3AD203B41FA5}">
                      <a16:colId xmlns:a16="http://schemas.microsoft.com/office/drawing/2014/main" val="1697945319"/>
                    </a:ext>
                  </a:extLst>
                </a:gridCol>
              </a:tblGrid>
              <a:tr h="360040">
                <a:tc>
                  <a:txBody>
                    <a:bodyPr/>
                    <a:lstStyle/>
                    <a:p>
                      <a:r>
                        <a:rPr lang="en-US" dirty="0"/>
                        <a:t>Payload (bytes)</a:t>
                      </a:r>
                    </a:p>
                  </a:txBody>
                  <a:tcPr/>
                </a:tc>
                <a:tc>
                  <a:txBody>
                    <a:bodyPr/>
                    <a:lstStyle/>
                    <a:p>
                      <a:r>
                        <a:rPr lang="en-US" dirty="0"/>
                        <a:t>LDPC gain (dB)</a:t>
                      </a:r>
                    </a:p>
                  </a:txBody>
                  <a:tcPr/>
                </a:tc>
                <a:extLst>
                  <a:ext uri="{0D108BD9-81ED-4DB2-BD59-A6C34878D82A}">
                    <a16:rowId xmlns:a16="http://schemas.microsoft.com/office/drawing/2014/main" val="239649245"/>
                  </a:ext>
                </a:extLst>
              </a:tr>
              <a:tr h="360040">
                <a:tc>
                  <a:txBody>
                    <a:bodyPr/>
                    <a:lstStyle/>
                    <a:p>
                      <a:r>
                        <a:rPr lang="en-US" dirty="0"/>
                        <a:t>40.5</a:t>
                      </a:r>
                    </a:p>
                  </a:txBody>
                  <a:tcPr/>
                </a:tc>
                <a:tc>
                  <a:txBody>
                    <a:bodyPr/>
                    <a:lstStyle/>
                    <a:p>
                      <a:r>
                        <a:rPr lang="en-US" dirty="0"/>
                        <a:t>1.68</a:t>
                      </a:r>
                    </a:p>
                  </a:txBody>
                  <a:tcPr/>
                </a:tc>
                <a:extLst>
                  <a:ext uri="{0D108BD9-81ED-4DB2-BD59-A6C34878D82A}">
                    <a16:rowId xmlns:a16="http://schemas.microsoft.com/office/drawing/2014/main" val="3152484000"/>
                  </a:ext>
                </a:extLst>
              </a:tr>
              <a:tr h="360040">
                <a:tc>
                  <a:txBody>
                    <a:bodyPr/>
                    <a:lstStyle/>
                    <a:p>
                      <a:r>
                        <a:rPr lang="en-US" dirty="0"/>
                        <a:t>81</a:t>
                      </a:r>
                    </a:p>
                  </a:txBody>
                  <a:tcPr/>
                </a:tc>
                <a:tc>
                  <a:txBody>
                    <a:bodyPr/>
                    <a:lstStyle/>
                    <a:p>
                      <a:r>
                        <a:rPr lang="en-US" dirty="0"/>
                        <a:t>2.18</a:t>
                      </a:r>
                    </a:p>
                  </a:txBody>
                  <a:tcPr/>
                </a:tc>
                <a:extLst>
                  <a:ext uri="{0D108BD9-81ED-4DB2-BD59-A6C34878D82A}">
                    <a16:rowId xmlns:a16="http://schemas.microsoft.com/office/drawing/2014/main" val="1384061397"/>
                  </a:ext>
                </a:extLst>
              </a:tr>
              <a:tr h="360040">
                <a:tc>
                  <a:txBody>
                    <a:bodyPr/>
                    <a:lstStyle/>
                    <a:p>
                      <a:r>
                        <a:rPr lang="en-US" dirty="0"/>
                        <a:t>121.5</a:t>
                      </a:r>
                    </a:p>
                  </a:txBody>
                  <a:tcPr/>
                </a:tc>
                <a:tc>
                  <a:txBody>
                    <a:bodyPr/>
                    <a:lstStyle/>
                    <a:p>
                      <a:r>
                        <a:rPr lang="en-US" dirty="0"/>
                        <a:t>2.4</a:t>
                      </a:r>
                    </a:p>
                  </a:txBody>
                  <a:tcPr/>
                </a:tc>
                <a:extLst>
                  <a:ext uri="{0D108BD9-81ED-4DB2-BD59-A6C34878D82A}">
                    <a16:rowId xmlns:a16="http://schemas.microsoft.com/office/drawing/2014/main" val="1464626124"/>
                  </a:ext>
                </a:extLst>
              </a:tr>
              <a:tr h="360040">
                <a:tc>
                  <a:txBody>
                    <a:bodyPr/>
                    <a:lstStyle/>
                    <a:p>
                      <a:r>
                        <a:rPr lang="en-US" dirty="0"/>
                        <a:t>1458</a:t>
                      </a:r>
                    </a:p>
                  </a:txBody>
                  <a:tcPr/>
                </a:tc>
                <a:tc>
                  <a:txBody>
                    <a:bodyPr/>
                    <a:lstStyle/>
                    <a:p>
                      <a:r>
                        <a:rPr lang="en-US" dirty="0"/>
                        <a:t>2.89</a:t>
                      </a:r>
                    </a:p>
                  </a:txBody>
                  <a:tcPr/>
                </a:tc>
                <a:extLst>
                  <a:ext uri="{0D108BD9-81ED-4DB2-BD59-A6C34878D82A}">
                    <a16:rowId xmlns:a16="http://schemas.microsoft.com/office/drawing/2014/main" val="2516480870"/>
                  </a:ext>
                </a:extLst>
              </a:tr>
              <a:tr h="360040">
                <a:tc>
                  <a:txBody>
                    <a:bodyPr/>
                    <a:lstStyle/>
                    <a:p>
                      <a:r>
                        <a:rPr lang="en-US" dirty="0"/>
                        <a:t>3888</a:t>
                      </a:r>
                    </a:p>
                  </a:txBody>
                  <a:tcPr/>
                </a:tc>
                <a:tc>
                  <a:txBody>
                    <a:bodyPr/>
                    <a:lstStyle/>
                    <a:p>
                      <a:r>
                        <a:rPr lang="en-US" dirty="0"/>
                        <a:t>3.07</a:t>
                      </a:r>
                    </a:p>
                  </a:txBody>
                  <a:tcPr/>
                </a:tc>
                <a:extLst>
                  <a:ext uri="{0D108BD9-81ED-4DB2-BD59-A6C34878D82A}">
                    <a16:rowId xmlns:a16="http://schemas.microsoft.com/office/drawing/2014/main" val="2618260411"/>
                  </a:ext>
                </a:extLst>
              </a:tr>
            </a:tbl>
          </a:graphicData>
        </a:graphic>
      </p:graphicFrame>
      <p:sp>
        <p:nvSpPr>
          <p:cNvPr id="15" name="TextBox 14">
            <a:extLst>
              <a:ext uri="{FF2B5EF4-FFF2-40B4-BE49-F238E27FC236}">
                <a16:creationId xmlns:a16="http://schemas.microsoft.com/office/drawing/2014/main" id="{B1436F7B-9E8B-D30B-5B88-782BB80EEAB9}"/>
              </a:ext>
            </a:extLst>
          </p:cNvPr>
          <p:cNvSpPr txBox="1"/>
          <p:nvPr/>
        </p:nvSpPr>
        <p:spPr>
          <a:xfrm>
            <a:off x="2127639" y="5972145"/>
            <a:ext cx="4964821" cy="400110"/>
          </a:xfrm>
          <a:prstGeom prst="rect">
            <a:avLst/>
          </a:prstGeom>
          <a:noFill/>
        </p:spPr>
        <p:txBody>
          <a:bodyPr wrap="none" rtlCol="0">
            <a:spAutoFit/>
          </a:bodyPr>
          <a:lstStyle/>
          <a:p>
            <a:r>
              <a:rPr lang="en-US" sz="2000" dirty="0">
                <a:solidFill>
                  <a:schemeClr val="tx1"/>
                </a:solidFill>
              </a:rPr>
              <a:t>LDPC gains increase as payload size increases</a:t>
            </a:r>
          </a:p>
        </p:txBody>
      </p:sp>
    </p:spTree>
    <p:extLst>
      <p:ext uri="{BB962C8B-B14F-4D97-AF65-F5344CB8AC3E}">
        <p14:creationId xmlns:p14="http://schemas.microsoft.com/office/powerpoint/2010/main" val="397606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8F8E-401B-2239-6C67-7E41426B69A0}"/>
              </a:ext>
            </a:extLst>
          </p:cNvPr>
          <p:cNvSpPr>
            <a:spLocks noGrp="1"/>
          </p:cNvSpPr>
          <p:nvPr>
            <p:ph type="title"/>
          </p:nvPr>
        </p:nvSpPr>
        <p:spPr/>
        <p:txBody>
          <a:bodyPr/>
          <a:lstStyle/>
          <a:p>
            <a:r>
              <a:rPr lang="en-US" dirty="0"/>
              <a:t>LDPC on short codewords</a:t>
            </a:r>
          </a:p>
        </p:txBody>
      </p:sp>
      <p:sp>
        <p:nvSpPr>
          <p:cNvPr id="3" name="Content Placeholder 2">
            <a:extLst>
              <a:ext uri="{FF2B5EF4-FFF2-40B4-BE49-F238E27FC236}">
                <a16:creationId xmlns:a16="http://schemas.microsoft.com/office/drawing/2014/main" id="{AFB050B2-FB1E-6A1D-A5DB-9197A4F6A396}"/>
              </a:ext>
            </a:extLst>
          </p:cNvPr>
          <p:cNvSpPr>
            <a:spLocks noGrp="1"/>
          </p:cNvSpPr>
          <p:nvPr>
            <p:ph idx="1"/>
          </p:nvPr>
        </p:nvSpPr>
        <p:spPr>
          <a:xfrm>
            <a:off x="689768" y="1439863"/>
            <a:ext cx="7764463" cy="4868863"/>
          </a:xfrm>
        </p:spPr>
        <p:txBody>
          <a:bodyPr/>
          <a:lstStyle/>
          <a:p>
            <a:r>
              <a:rPr lang="en-US" dirty="0"/>
              <a:t>It is now found there are gains to be had from LDPC even on short data blocks.</a:t>
            </a:r>
          </a:p>
          <a:p>
            <a:r>
              <a:rPr lang="en-US" dirty="0"/>
              <a:t>In fact, the shorter the block length, the larger the gain.</a:t>
            </a:r>
          </a:p>
          <a:p>
            <a:r>
              <a:rPr lang="en-US" dirty="0"/>
              <a:t>3 802.11n block lengths are considered</a:t>
            </a:r>
          </a:p>
          <a:p>
            <a:r>
              <a:rPr lang="en-US" dirty="0"/>
              <a:t>	648, 1296, 1944</a:t>
            </a:r>
          </a:p>
        </p:txBody>
      </p:sp>
      <p:sp>
        <p:nvSpPr>
          <p:cNvPr id="4" name="Slide Number Placeholder 3">
            <a:extLst>
              <a:ext uri="{FF2B5EF4-FFF2-40B4-BE49-F238E27FC236}">
                <a16:creationId xmlns:a16="http://schemas.microsoft.com/office/drawing/2014/main" id="{8E490D03-F133-A534-8763-1B71052D54D8}"/>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13</a:t>
            </a:fld>
            <a:endParaRPr lang="en-US" altLang="en-US" dirty="0"/>
          </a:p>
        </p:txBody>
      </p:sp>
    </p:spTree>
    <p:extLst>
      <p:ext uri="{BB962C8B-B14F-4D97-AF65-F5344CB8AC3E}">
        <p14:creationId xmlns:p14="http://schemas.microsoft.com/office/powerpoint/2010/main" val="3395808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7087-8E4B-4FD6-AC65-3DD7C4990C89}"/>
              </a:ext>
            </a:extLst>
          </p:cNvPr>
          <p:cNvSpPr>
            <a:spLocks noGrp="1"/>
          </p:cNvSpPr>
          <p:nvPr>
            <p:ph type="title"/>
          </p:nvPr>
        </p:nvSpPr>
        <p:spPr/>
        <p:txBody>
          <a:bodyPr/>
          <a:lstStyle/>
          <a:p>
            <a:r>
              <a:rPr lang="en-US" dirty="0"/>
              <a:t>LDPC 648 on short payload</a:t>
            </a:r>
          </a:p>
        </p:txBody>
      </p:sp>
      <p:sp>
        <p:nvSpPr>
          <p:cNvPr id="3" name="Content Placeholder 2">
            <a:extLst>
              <a:ext uri="{FF2B5EF4-FFF2-40B4-BE49-F238E27FC236}">
                <a16:creationId xmlns:a16="http://schemas.microsoft.com/office/drawing/2014/main" id="{AC23872B-22C6-4A05-A397-EFB5061E09CD}"/>
              </a:ext>
            </a:extLst>
          </p:cNvPr>
          <p:cNvSpPr>
            <a:spLocks noGrp="1"/>
          </p:cNvSpPr>
          <p:nvPr>
            <p:ph idx="1"/>
          </p:nvPr>
        </p:nvSpPr>
        <p:spPr>
          <a:xfrm>
            <a:off x="609600" y="1371600"/>
            <a:ext cx="8138864" cy="4868863"/>
          </a:xfrm>
        </p:spPr>
        <p:txBody>
          <a:bodyPr/>
          <a:lstStyle/>
          <a:p>
            <a:r>
              <a:rPr lang="en-US" dirty="0"/>
              <a:t>K &lt;= 324 </a:t>
            </a:r>
          </a:p>
          <a:p>
            <a:r>
              <a:rPr lang="en-US" sz="2800" dirty="0"/>
              <a:t>Step 1:  Encoder finds parity bits by appending zeros to K information bits</a:t>
            </a:r>
          </a:p>
          <a:p>
            <a:endParaRPr lang="en-US" sz="2800" dirty="0"/>
          </a:p>
          <a:p>
            <a:endParaRPr lang="en-US" sz="2800" dirty="0"/>
          </a:p>
          <a:p>
            <a:r>
              <a:rPr lang="en-US" sz="2800" dirty="0"/>
              <a:t>Step 2: Ignore 324-K zeros </a:t>
            </a:r>
            <a:r>
              <a:rPr lang="en-US" sz="2800" u="sng" dirty="0"/>
              <a:t>at TX </a:t>
            </a:r>
            <a:r>
              <a:rPr lang="en-US" sz="2800" dirty="0"/>
              <a:t>and send K information bits along with 324 parity bits.</a:t>
            </a:r>
          </a:p>
          <a:p>
            <a:r>
              <a:rPr lang="en-US" dirty="0"/>
              <a:t>                                           </a:t>
            </a:r>
            <a:r>
              <a:rPr lang="en-US" sz="1400" dirty="0"/>
              <a:t>Note: Coding rate becomes K/(K+324)</a:t>
            </a:r>
          </a:p>
          <a:p>
            <a:r>
              <a:rPr lang="en-US" sz="1200" dirty="0"/>
              <a:t>                                                                                                                     </a:t>
            </a:r>
          </a:p>
        </p:txBody>
      </p:sp>
      <p:sp>
        <p:nvSpPr>
          <p:cNvPr id="4" name="Slide Number Placeholder 3">
            <a:extLst>
              <a:ext uri="{FF2B5EF4-FFF2-40B4-BE49-F238E27FC236}">
                <a16:creationId xmlns:a16="http://schemas.microsoft.com/office/drawing/2014/main" id="{8658AD08-B699-425E-AB8A-086E4FB5265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14</a:t>
            </a:fld>
            <a:endParaRPr lang="en-US" altLang="en-US" dirty="0"/>
          </a:p>
        </p:txBody>
      </p:sp>
      <p:grpSp>
        <p:nvGrpSpPr>
          <p:cNvPr id="8" name="Group 7">
            <a:extLst>
              <a:ext uri="{FF2B5EF4-FFF2-40B4-BE49-F238E27FC236}">
                <a16:creationId xmlns:a16="http://schemas.microsoft.com/office/drawing/2014/main" id="{BEA00FF8-31DD-418B-9E05-E6C0057D140E}"/>
              </a:ext>
            </a:extLst>
          </p:cNvPr>
          <p:cNvGrpSpPr/>
          <p:nvPr/>
        </p:nvGrpSpPr>
        <p:grpSpPr>
          <a:xfrm>
            <a:off x="1043609" y="3212974"/>
            <a:ext cx="5832648" cy="754067"/>
            <a:chOff x="899593" y="2204860"/>
            <a:chExt cx="5832648" cy="754067"/>
          </a:xfrm>
        </p:grpSpPr>
        <p:sp>
          <p:nvSpPr>
            <p:cNvPr id="5" name="Rectangle 4">
              <a:extLst>
                <a:ext uri="{FF2B5EF4-FFF2-40B4-BE49-F238E27FC236}">
                  <a16:creationId xmlns:a16="http://schemas.microsoft.com/office/drawing/2014/main" id="{D78C5C01-50A3-4B31-A298-03765B72D73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6" name="Rectangle 5">
              <a:extLst>
                <a:ext uri="{FF2B5EF4-FFF2-40B4-BE49-F238E27FC236}">
                  <a16:creationId xmlns:a16="http://schemas.microsoft.com/office/drawing/2014/main" id="{C8F3DB9F-9A03-483C-8400-BE5386F2C801}"/>
                </a:ext>
              </a:extLst>
            </p:cNvPr>
            <p:cNvSpPr/>
            <p:nvPr/>
          </p:nvSpPr>
          <p:spPr bwMode="auto">
            <a:xfrm>
              <a:off x="3995937"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324 parity bits</a:t>
              </a:r>
            </a:p>
          </p:txBody>
        </p:sp>
        <p:sp>
          <p:nvSpPr>
            <p:cNvPr id="7" name="Rectangle 6">
              <a:extLst>
                <a:ext uri="{FF2B5EF4-FFF2-40B4-BE49-F238E27FC236}">
                  <a16:creationId xmlns:a16="http://schemas.microsoft.com/office/drawing/2014/main" id="{7C6CA0F9-7B57-4D2B-9344-A9202D3E884C}"/>
                </a:ext>
              </a:extLst>
            </p:cNvPr>
            <p:cNvSpPr/>
            <p:nvPr/>
          </p:nvSpPr>
          <p:spPr bwMode="auto">
            <a:xfrm>
              <a:off x="2411761" y="2204862"/>
              <a:ext cx="1584176"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324-K zeros</a:t>
              </a:r>
            </a:p>
          </p:txBody>
        </p:sp>
      </p:grpSp>
      <p:grpSp>
        <p:nvGrpSpPr>
          <p:cNvPr id="9" name="Group 8">
            <a:extLst>
              <a:ext uri="{FF2B5EF4-FFF2-40B4-BE49-F238E27FC236}">
                <a16:creationId xmlns:a16="http://schemas.microsoft.com/office/drawing/2014/main" id="{77E62F97-D4AC-477F-8C1C-14B7B2876208}"/>
              </a:ext>
            </a:extLst>
          </p:cNvPr>
          <p:cNvGrpSpPr/>
          <p:nvPr/>
        </p:nvGrpSpPr>
        <p:grpSpPr>
          <a:xfrm>
            <a:off x="1043609" y="5109366"/>
            <a:ext cx="4250190" cy="754067"/>
            <a:chOff x="899593" y="2204860"/>
            <a:chExt cx="4250190" cy="754067"/>
          </a:xfrm>
        </p:grpSpPr>
        <p:sp>
          <p:nvSpPr>
            <p:cNvPr id="10" name="Rectangle 9">
              <a:extLst>
                <a:ext uri="{FF2B5EF4-FFF2-40B4-BE49-F238E27FC236}">
                  <a16:creationId xmlns:a16="http://schemas.microsoft.com/office/drawing/2014/main" id="{A82B9733-65B7-4537-BD55-BE7C123C769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11" name="Rectangle 10">
              <a:extLst>
                <a:ext uri="{FF2B5EF4-FFF2-40B4-BE49-F238E27FC236}">
                  <a16:creationId xmlns:a16="http://schemas.microsoft.com/office/drawing/2014/main" id="{9D5BCADD-E414-4C8E-87D5-ED27A07EFFA4}"/>
                </a:ext>
              </a:extLst>
            </p:cNvPr>
            <p:cNvSpPr/>
            <p:nvPr/>
          </p:nvSpPr>
          <p:spPr bwMode="auto">
            <a:xfrm>
              <a:off x="2413479"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324 parity bits</a:t>
              </a:r>
            </a:p>
          </p:txBody>
        </p:sp>
      </p:grpSp>
    </p:spTree>
    <p:extLst>
      <p:ext uri="{BB962C8B-B14F-4D97-AF65-F5344CB8AC3E}">
        <p14:creationId xmlns:p14="http://schemas.microsoft.com/office/powerpoint/2010/main" val="284228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7087-8E4B-4FD6-AC65-3DD7C4990C89}"/>
              </a:ext>
            </a:extLst>
          </p:cNvPr>
          <p:cNvSpPr>
            <a:spLocks noGrp="1"/>
          </p:cNvSpPr>
          <p:nvPr>
            <p:ph type="title"/>
          </p:nvPr>
        </p:nvSpPr>
        <p:spPr/>
        <p:txBody>
          <a:bodyPr/>
          <a:lstStyle/>
          <a:p>
            <a:r>
              <a:rPr lang="en-US" dirty="0"/>
              <a:t>LDPC 1296 on short payload</a:t>
            </a:r>
          </a:p>
        </p:txBody>
      </p:sp>
      <p:sp>
        <p:nvSpPr>
          <p:cNvPr id="3" name="Content Placeholder 2">
            <a:extLst>
              <a:ext uri="{FF2B5EF4-FFF2-40B4-BE49-F238E27FC236}">
                <a16:creationId xmlns:a16="http://schemas.microsoft.com/office/drawing/2014/main" id="{AC23872B-22C6-4A05-A397-EFB5061E09CD}"/>
              </a:ext>
            </a:extLst>
          </p:cNvPr>
          <p:cNvSpPr>
            <a:spLocks noGrp="1"/>
          </p:cNvSpPr>
          <p:nvPr>
            <p:ph idx="1"/>
          </p:nvPr>
        </p:nvSpPr>
        <p:spPr>
          <a:xfrm>
            <a:off x="609600" y="1371600"/>
            <a:ext cx="8138864" cy="4868863"/>
          </a:xfrm>
        </p:spPr>
        <p:txBody>
          <a:bodyPr/>
          <a:lstStyle/>
          <a:p>
            <a:r>
              <a:rPr lang="en-US" dirty="0"/>
              <a:t>K &lt;= 648 </a:t>
            </a:r>
          </a:p>
          <a:p>
            <a:r>
              <a:rPr lang="en-US" sz="2800" dirty="0"/>
              <a:t>Step 1:  Encoder finds parity bits by appending zeros to K information bits</a:t>
            </a:r>
          </a:p>
          <a:p>
            <a:endParaRPr lang="en-US" dirty="0"/>
          </a:p>
          <a:p>
            <a:endParaRPr lang="en-US" dirty="0"/>
          </a:p>
          <a:p>
            <a:r>
              <a:rPr lang="en-US" sz="2800" dirty="0"/>
              <a:t>Step 2: Ignore 648-K zeros </a:t>
            </a:r>
            <a:r>
              <a:rPr lang="en-US" sz="2800" u="sng" dirty="0"/>
              <a:t>at TX </a:t>
            </a:r>
            <a:r>
              <a:rPr lang="en-US" sz="2800" dirty="0"/>
              <a:t>and send K information bits along with 648 parity bits.</a:t>
            </a:r>
          </a:p>
          <a:p>
            <a:r>
              <a:rPr lang="en-US" dirty="0"/>
              <a:t>                                           </a:t>
            </a:r>
            <a:r>
              <a:rPr lang="en-US" sz="1400" dirty="0"/>
              <a:t>Note: Coding rate becomes K/(K+648)</a:t>
            </a:r>
          </a:p>
          <a:p>
            <a:r>
              <a:rPr lang="en-US" sz="1200" dirty="0"/>
              <a:t>                                                                                                                     </a:t>
            </a:r>
          </a:p>
        </p:txBody>
      </p:sp>
      <p:sp>
        <p:nvSpPr>
          <p:cNvPr id="4" name="Slide Number Placeholder 3">
            <a:extLst>
              <a:ext uri="{FF2B5EF4-FFF2-40B4-BE49-F238E27FC236}">
                <a16:creationId xmlns:a16="http://schemas.microsoft.com/office/drawing/2014/main" id="{8658AD08-B699-425E-AB8A-086E4FB5265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15</a:t>
            </a:fld>
            <a:endParaRPr lang="en-US" altLang="en-US" dirty="0"/>
          </a:p>
        </p:txBody>
      </p:sp>
      <p:grpSp>
        <p:nvGrpSpPr>
          <p:cNvPr id="8" name="Group 7">
            <a:extLst>
              <a:ext uri="{FF2B5EF4-FFF2-40B4-BE49-F238E27FC236}">
                <a16:creationId xmlns:a16="http://schemas.microsoft.com/office/drawing/2014/main" id="{BEA00FF8-31DD-418B-9E05-E6C0057D140E}"/>
              </a:ext>
            </a:extLst>
          </p:cNvPr>
          <p:cNvGrpSpPr/>
          <p:nvPr/>
        </p:nvGrpSpPr>
        <p:grpSpPr>
          <a:xfrm>
            <a:off x="1043609" y="3212974"/>
            <a:ext cx="5832648" cy="754067"/>
            <a:chOff x="899593" y="2204860"/>
            <a:chExt cx="5832648" cy="754067"/>
          </a:xfrm>
        </p:grpSpPr>
        <p:sp>
          <p:nvSpPr>
            <p:cNvPr id="5" name="Rectangle 4">
              <a:extLst>
                <a:ext uri="{FF2B5EF4-FFF2-40B4-BE49-F238E27FC236}">
                  <a16:creationId xmlns:a16="http://schemas.microsoft.com/office/drawing/2014/main" id="{D78C5C01-50A3-4B31-A298-03765B72D73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6" name="Rectangle 5">
              <a:extLst>
                <a:ext uri="{FF2B5EF4-FFF2-40B4-BE49-F238E27FC236}">
                  <a16:creationId xmlns:a16="http://schemas.microsoft.com/office/drawing/2014/main" id="{C8F3DB9F-9A03-483C-8400-BE5386F2C801}"/>
                </a:ext>
              </a:extLst>
            </p:cNvPr>
            <p:cNvSpPr/>
            <p:nvPr/>
          </p:nvSpPr>
          <p:spPr bwMode="auto">
            <a:xfrm>
              <a:off x="3995937"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Times New Roman" charset="0"/>
                  <a:ea typeface="ＭＳ Ｐゴシック" charset="0"/>
                  <a:cs typeface="ＭＳ Ｐゴシック" charset="0"/>
                </a:rPr>
                <a:t>648</a:t>
              </a: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 parity bits</a:t>
              </a:r>
            </a:p>
          </p:txBody>
        </p:sp>
        <p:sp>
          <p:nvSpPr>
            <p:cNvPr id="7" name="Rectangle 6">
              <a:extLst>
                <a:ext uri="{FF2B5EF4-FFF2-40B4-BE49-F238E27FC236}">
                  <a16:creationId xmlns:a16="http://schemas.microsoft.com/office/drawing/2014/main" id="{7C6CA0F9-7B57-4D2B-9344-A9202D3E884C}"/>
                </a:ext>
              </a:extLst>
            </p:cNvPr>
            <p:cNvSpPr/>
            <p:nvPr/>
          </p:nvSpPr>
          <p:spPr bwMode="auto">
            <a:xfrm>
              <a:off x="2411761" y="2204862"/>
              <a:ext cx="1584176"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000" dirty="0">
                  <a:latin typeface="Times New Roman" charset="0"/>
                  <a:ea typeface="ＭＳ Ｐゴシック" charset="0"/>
                  <a:cs typeface="ＭＳ Ｐゴシック" charset="0"/>
                </a:rPr>
                <a:t>648</a:t>
              </a: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-K zeros</a:t>
              </a:r>
            </a:p>
          </p:txBody>
        </p:sp>
      </p:grpSp>
      <p:grpSp>
        <p:nvGrpSpPr>
          <p:cNvPr id="9" name="Group 8">
            <a:extLst>
              <a:ext uri="{FF2B5EF4-FFF2-40B4-BE49-F238E27FC236}">
                <a16:creationId xmlns:a16="http://schemas.microsoft.com/office/drawing/2014/main" id="{77E62F97-D4AC-477F-8C1C-14B7B2876208}"/>
              </a:ext>
            </a:extLst>
          </p:cNvPr>
          <p:cNvGrpSpPr/>
          <p:nvPr/>
        </p:nvGrpSpPr>
        <p:grpSpPr>
          <a:xfrm>
            <a:off x="1047567" y="5233983"/>
            <a:ext cx="4250190" cy="754067"/>
            <a:chOff x="899593" y="2204860"/>
            <a:chExt cx="4250190" cy="754067"/>
          </a:xfrm>
        </p:grpSpPr>
        <p:sp>
          <p:nvSpPr>
            <p:cNvPr id="10" name="Rectangle 9">
              <a:extLst>
                <a:ext uri="{FF2B5EF4-FFF2-40B4-BE49-F238E27FC236}">
                  <a16:creationId xmlns:a16="http://schemas.microsoft.com/office/drawing/2014/main" id="{A82B9733-65B7-4537-BD55-BE7C123C769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11" name="Rectangle 10">
              <a:extLst>
                <a:ext uri="{FF2B5EF4-FFF2-40B4-BE49-F238E27FC236}">
                  <a16:creationId xmlns:a16="http://schemas.microsoft.com/office/drawing/2014/main" id="{9D5BCADD-E414-4C8E-87D5-ED27A07EFFA4}"/>
                </a:ext>
              </a:extLst>
            </p:cNvPr>
            <p:cNvSpPr/>
            <p:nvPr/>
          </p:nvSpPr>
          <p:spPr bwMode="auto">
            <a:xfrm>
              <a:off x="2413479"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Times New Roman" charset="0"/>
                  <a:ea typeface="ＭＳ Ｐゴシック" charset="0"/>
                  <a:cs typeface="ＭＳ Ｐゴシック" charset="0"/>
                </a:rPr>
                <a:t>648</a:t>
              </a: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 parity bits</a:t>
              </a:r>
            </a:p>
          </p:txBody>
        </p:sp>
      </p:grpSp>
    </p:spTree>
    <p:extLst>
      <p:ext uri="{BB962C8B-B14F-4D97-AF65-F5344CB8AC3E}">
        <p14:creationId xmlns:p14="http://schemas.microsoft.com/office/powerpoint/2010/main" val="182969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7087-8E4B-4FD6-AC65-3DD7C4990C89}"/>
              </a:ext>
            </a:extLst>
          </p:cNvPr>
          <p:cNvSpPr>
            <a:spLocks noGrp="1"/>
          </p:cNvSpPr>
          <p:nvPr>
            <p:ph type="title"/>
          </p:nvPr>
        </p:nvSpPr>
        <p:spPr/>
        <p:txBody>
          <a:bodyPr/>
          <a:lstStyle/>
          <a:p>
            <a:r>
              <a:rPr lang="en-US" dirty="0"/>
              <a:t>LDPC 1944 on short payload</a:t>
            </a:r>
          </a:p>
        </p:txBody>
      </p:sp>
      <p:sp>
        <p:nvSpPr>
          <p:cNvPr id="3" name="Content Placeholder 2">
            <a:extLst>
              <a:ext uri="{FF2B5EF4-FFF2-40B4-BE49-F238E27FC236}">
                <a16:creationId xmlns:a16="http://schemas.microsoft.com/office/drawing/2014/main" id="{AC23872B-22C6-4A05-A397-EFB5061E09CD}"/>
              </a:ext>
            </a:extLst>
          </p:cNvPr>
          <p:cNvSpPr>
            <a:spLocks noGrp="1"/>
          </p:cNvSpPr>
          <p:nvPr>
            <p:ph idx="1"/>
          </p:nvPr>
        </p:nvSpPr>
        <p:spPr>
          <a:xfrm>
            <a:off x="609600" y="1371600"/>
            <a:ext cx="8138864" cy="4868863"/>
          </a:xfrm>
        </p:spPr>
        <p:txBody>
          <a:bodyPr/>
          <a:lstStyle/>
          <a:p>
            <a:r>
              <a:rPr lang="en-US" dirty="0"/>
              <a:t>K &lt;= 972 </a:t>
            </a:r>
          </a:p>
          <a:p>
            <a:r>
              <a:rPr lang="en-US" sz="2800" dirty="0"/>
              <a:t>Step 1:  Encoder finds parity bits by appending zeros to K information bits</a:t>
            </a:r>
          </a:p>
          <a:p>
            <a:endParaRPr lang="en-US" dirty="0"/>
          </a:p>
          <a:p>
            <a:endParaRPr lang="en-US" dirty="0"/>
          </a:p>
          <a:p>
            <a:r>
              <a:rPr lang="en-US" sz="2800" dirty="0"/>
              <a:t>Step 2: Ignore 972-K zeros </a:t>
            </a:r>
            <a:r>
              <a:rPr lang="en-US" sz="2800" u="sng" dirty="0"/>
              <a:t>at TX </a:t>
            </a:r>
            <a:r>
              <a:rPr lang="en-US" sz="2800" dirty="0"/>
              <a:t>and send K information bits along with 972 parity bits.</a:t>
            </a:r>
          </a:p>
          <a:p>
            <a:r>
              <a:rPr lang="en-US" dirty="0"/>
              <a:t>                                           </a:t>
            </a:r>
            <a:r>
              <a:rPr lang="en-US" sz="1400" dirty="0"/>
              <a:t>Note: Coding rate becomes K/(K+972)</a:t>
            </a:r>
          </a:p>
          <a:p>
            <a:r>
              <a:rPr lang="en-US" sz="1200" dirty="0"/>
              <a:t>                                                                                                                     </a:t>
            </a:r>
          </a:p>
        </p:txBody>
      </p:sp>
      <p:sp>
        <p:nvSpPr>
          <p:cNvPr id="4" name="Slide Number Placeholder 3">
            <a:extLst>
              <a:ext uri="{FF2B5EF4-FFF2-40B4-BE49-F238E27FC236}">
                <a16:creationId xmlns:a16="http://schemas.microsoft.com/office/drawing/2014/main" id="{8658AD08-B699-425E-AB8A-086E4FB5265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16</a:t>
            </a:fld>
            <a:endParaRPr lang="en-US" altLang="en-US" dirty="0"/>
          </a:p>
        </p:txBody>
      </p:sp>
      <p:grpSp>
        <p:nvGrpSpPr>
          <p:cNvPr id="8" name="Group 7">
            <a:extLst>
              <a:ext uri="{FF2B5EF4-FFF2-40B4-BE49-F238E27FC236}">
                <a16:creationId xmlns:a16="http://schemas.microsoft.com/office/drawing/2014/main" id="{BEA00FF8-31DD-418B-9E05-E6C0057D140E}"/>
              </a:ext>
            </a:extLst>
          </p:cNvPr>
          <p:cNvGrpSpPr/>
          <p:nvPr/>
        </p:nvGrpSpPr>
        <p:grpSpPr>
          <a:xfrm>
            <a:off x="1043609" y="3212974"/>
            <a:ext cx="5832648" cy="754067"/>
            <a:chOff x="899593" y="2204860"/>
            <a:chExt cx="5832648" cy="754067"/>
          </a:xfrm>
        </p:grpSpPr>
        <p:sp>
          <p:nvSpPr>
            <p:cNvPr id="5" name="Rectangle 4">
              <a:extLst>
                <a:ext uri="{FF2B5EF4-FFF2-40B4-BE49-F238E27FC236}">
                  <a16:creationId xmlns:a16="http://schemas.microsoft.com/office/drawing/2014/main" id="{D78C5C01-50A3-4B31-A298-03765B72D73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6" name="Rectangle 5">
              <a:extLst>
                <a:ext uri="{FF2B5EF4-FFF2-40B4-BE49-F238E27FC236}">
                  <a16:creationId xmlns:a16="http://schemas.microsoft.com/office/drawing/2014/main" id="{C8F3DB9F-9A03-483C-8400-BE5386F2C801}"/>
                </a:ext>
              </a:extLst>
            </p:cNvPr>
            <p:cNvSpPr/>
            <p:nvPr/>
          </p:nvSpPr>
          <p:spPr bwMode="auto">
            <a:xfrm>
              <a:off x="3995937"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Times New Roman" charset="0"/>
                  <a:ea typeface="ＭＳ Ｐゴシック" charset="0"/>
                  <a:cs typeface="ＭＳ Ｐゴシック" charset="0"/>
                </a:rPr>
                <a:t>972</a:t>
              </a: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 parity bits</a:t>
              </a:r>
            </a:p>
          </p:txBody>
        </p:sp>
        <p:sp>
          <p:nvSpPr>
            <p:cNvPr id="7" name="Rectangle 6">
              <a:extLst>
                <a:ext uri="{FF2B5EF4-FFF2-40B4-BE49-F238E27FC236}">
                  <a16:creationId xmlns:a16="http://schemas.microsoft.com/office/drawing/2014/main" id="{7C6CA0F9-7B57-4D2B-9344-A9202D3E884C}"/>
                </a:ext>
              </a:extLst>
            </p:cNvPr>
            <p:cNvSpPr/>
            <p:nvPr/>
          </p:nvSpPr>
          <p:spPr bwMode="auto">
            <a:xfrm>
              <a:off x="2411761" y="2204862"/>
              <a:ext cx="1584176"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000" dirty="0">
                  <a:latin typeface="Times New Roman" charset="0"/>
                  <a:ea typeface="ＭＳ Ｐゴシック" charset="0"/>
                  <a:cs typeface="ＭＳ Ｐゴシック" charset="0"/>
                </a:rPr>
                <a:t>972</a:t>
              </a:r>
              <a:r>
                <a:rPr kumimoji="0" lang="en-US" sz="2000" b="0" i="0" u="none" strike="noStrike" cap="none" normalizeH="0" baseline="0" dirty="0">
                  <a:ln>
                    <a:noFill/>
                  </a:ln>
                  <a:solidFill>
                    <a:schemeClr val="bg1"/>
                  </a:solidFill>
                  <a:effectLst/>
                  <a:latin typeface="Times New Roman" charset="0"/>
                  <a:ea typeface="ＭＳ Ｐゴシック" charset="0"/>
                  <a:cs typeface="ＭＳ Ｐゴシック" charset="0"/>
                </a:rPr>
                <a:t>-K zeros</a:t>
              </a:r>
            </a:p>
          </p:txBody>
        </p:sp>
      </p:grpSp>
      <p:grpSp>
        <p:nvGrpSpPr>
          <p:cNvPr id="9" name="Group 8">
            <a:extLst>
              <a:ext uri="{FF2B5EF4-FFF2-40B4-BE49-F238E27FC236}">
                <a16:creationId xmlns:a16="http://schemas.microsoft.com/office/drawing/2014/main" id="{77E62F97-D4AC-477F-8C1C-14B7B2876208}"/>
              </a:ext>
            </a:extLst>
          </p:cNvPr>
          <p:cNvGrpSpPr/>
          <p:nvPr/>
        </p:nvGrpSpPr>
        <p:grpSpPr>
          <a:xfrm>
            <a:off x="1043609" y="5123348"/>
            <a:ext cx="4250190" cy="754067"/>
            <a:chOff x="899593" y="2204860"/>
            <a:chExt cx="4250190" cy="754067"/>
          </a:xfrm>
        </p:grpSpPr>
        <p:sp>
          <p:nvSpPr>
            <p:cNvPr id="10" name="Rectangle 9">
              <a:extLst>
                <a:ext uri="{FF2B5EF4-FFF2-40B4-BE49-F238E27FC236}">
                  <a16:creationId xmlns:a16="http://schemas.microsoft.com/office/drawing/2014/main" id="{A82B9733-65B7-4537-BD55-BE7C123C7698}"/>
                </a:ext>
              </a:extLst>
            </p:cNvPr>
            <p:cNvSpPr/>
            <p:nvPr/>
          </p:nvSpPr>
          <p:spPr bwMode="auto">
            <a:xfrm>
              <a:off x="899593" y="2204864"/>
              <a:ext cx="1512168" cy="75406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600" b="0" i="0" u="none" strike="noStrike" cap="none" normalizeH="0" baseline="0" dirty="0">
                  <a:ln>
                    <a:noFill/>
                  </a:ln>
                  <a:solidFill>
                    <a:schemeClr val="bg1"/>
                  </a:solidFill>
                  <a:effectLst/>
                  <a:latin typeface="Times New Roman" charset="0"/>
                  <a:ea typeface="ＭＳ Ｐゴシック" charset="0"/>
                  <a:cs typeface="ＭＳ Ｐゴシック" charset="0"/>
                </a:rPr>
                <a:t>K information Bits</a:t>
              </a:r>
            </a:p>
          </p:txBody>
        </p:sp>
        <p:sp>
          <p:nvSpPr>
            <p:cNvPr id="11" name="Rectangle 10">
              <a:extLst>
                <a:ext uri="{FF2B5EF4-FFF2-40B4-BE49-F238E27FC236}">
                  <a16:creationId xmlns:a16="http://schemas.microsoft.com/office/drawing/2014/main" id="{9D5BCADD-E414-4C8E-87D5-ED27A07EFFA4}"/>
                </a:ext>
              </a:extLst>
            </p:cNvPr>
            <p:cNvSpPr/>
            <p:nvPr/>
          </p:nvSpPr>
          <p:spPr bwMode="auto">
            <a:xfrm>
              <a:off x="2413479" y="2204860"/>
              <a:ext cx="2736304" cy="754063"/>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Times New Roman" charset="0"/>
                  <a:ea typeface="ＭＳ Ｐゴシック" charset="0"/>
                  <a:cs typeface="ＭＳ Ｐゴシック" charset="0"/>
                </a:rPr>
                <a:t>972</a:t>
              </a:r>
              <a:r>
                <a:rPr kumimoji="0" lang="en-US" sz="2800" b="0" i="0" u="none" strike="noStrike" cap="none" normalizeH="0" baseline="0" dirty="0">
                  <a:ln>
                    <a:noFill/>
                  </a:ln>
                  <a:solidFill>
                    <a:schemeClr val="bg1"/>
                  </a:solidFill>
                  <a:effectLst/>
                  <a:latin typeface="Times New Roman" charset="0"/>
                  <a:ea typeface="ＭＳ Ｐゴシック" charset="0"/>
                  <a:cs typeface="ＭＳ Ｐゴシック" charset="0"/>
                </a:rPr>
                <a:t> parity bits</a:t>
              </a:r>
            </a:p>
          </p:txBody>
        </p:sp>
      </p:grpSp>
    </p:spTree>
    <p:extLst>
      <p:ext uri="{BB962C8B-B14F-4D97-AF65-F5344CB8AC3E}">
        <p14:creationId xmlns:p14="http://schemas.microsoft.com/office/powerpoint/2010/main" val="41452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6AB-BE75-6E27-0E90-90FBB83730CD}"/>
              </a:ext>
            </a:extLst>
          </p:cNvPr>
          <p:cNvSpPr>
            <a:spLocks noGrp="1"/>
          </p:cNvSpPr>
          <p:nvPr>
            <p:ph type="title"/>
          </p:nvPr>
        </p:nvSpPr>
        <p:spPr/>
        <p:txBody>
          <a:bodyPr/>
          <a:lstStyle/>
          <a:p>
            <a:r>
              <a:rPr lang="en-US" dirty="0"/>
              <a:t>Coding Rate vs Num bytes</a:t>
            </a:r>
          </a:p>
        </p:txBody>
      </p:sp>
      <p:sp>
        <p:nvSpPr>
          <p:cNvPr id="3" name="Content Placeholder 2">
            <a:extLst>
              <a:ext uri="{FF2B5EF4-FFF2-40B4-BE49-F238E27FC236}">
                <a16:creationId xmlns:a16="http://schemas.microsoft.com/office/drawing/2014/main" id="{8F8E10A9-2F42-FEB4-B007-3BC3A5E8F2EE}"/>
              </a:ext>
            </a:extLst>
          </p:cNvPr>
          <p:cNvSpPr>
            <a:spLocks noGrp="1"/>
          </p:cNvSpPr>
          <p:nvPr>
            <p:ph idx="1"/>
          </p:nvPr>
        </p:nvSpPr>
        <p:spPr>
          <a:xfrm>
            <a:off x="617537" y="1439863"/>
            <a:ext cx="8706991" cy="4868863"/>
          </a:xfrm>
        </p:spPr>
        <p:txBody>
          <a:bodyPr/>
          <a:lstStyle/>
          <a:p>
            <a:r>
              <a:rPr lang="en-US" sz="2000" dirty="0"/>
              <a:t>For rate ½ code, Shannon bound is at 0 dB. For PAM constellations, SNR(dB)&gt;=10log</a:t>
            </a:r>
            <a:r>
              <a:rPr lang="en-US" sz="2000" baseline="-25000" dirty="0"/>
              <a:t>10</a:t>
            </a:r>
            <a:r>
              <a:rPr lang="en-US" sz="2000" dirty="0"/>
              <a:t> (2</a:t>
            </a:r>
            <a:r>
              <a:rPr lang="en-US" sz="2000" baseline="30000" dirty="0"/>
              <a:t>2r </a:t>
            </a:r>
            <a:r>
              <a:rPr lang="en-US" sz="2000" dirty="0"/>
              <a:t>-1), where r is the code rate.</a:t>
            </a:r>
          </a:p>
          <a:p>
            <a:r>
              <a:rPr lang="en-US" sz="2000" dirty="0"/>
              <a:t>For rate 1/12 code, Shannon bound is at -9 dB.  A 9 dB improvement is achievable by lowering the code rate below 1/12.  This may be possible using the current rate ½ LDPC codes for short payloads.</a:t>
            </a:r>
          </a:p>
        </p:txBody>
      </p:sp>
      <p:sp>
        <p:nvSpPr>
          <p:cNvPr id="4" name="Slide Number Placeholder 3">
            <a:extLst>
              <a:ext uri="{FF2B5EF4-FFF2-40B4-BE49-F238E27FC236}">
                <a16:creationId xmlns:a16="http://schemas.microsoft.com/office/drawing/2014/main" id="{E8DB8E99-87D3-0D1B-2ABA-73BB6D6B868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17</a:t>
            </a:fld>
            <a:endParaRPr lang="en-US" altLang="en-US" dirty="0"/>
          </a:p>
        </p:txBody>
      </p:sp>
      <p:pic>
        <p:nvPicPr>
          <p:cNvPr id="10" name="Picture 9">
            <a:extLst>
              <a:ext uri="{FF2B5EF4-FFF2-40B4-BE49-F238E27FC236}">
                <a16:creationId xmlns:a16="http://schemas.microsoft.com/office/drawing/2014/main" id="{2F9C3EA4-1B2A-83A2-7C77-4533604625F7}"/>
              </a:ext>
            </a:extLst>
          </p:cNvPr>
          <p:cNvPicPr>
            <a:picLocks noChangeAspect="1"/>
          </p:cNvPicPr>
          <p:nvPr/>
        </p:nvPicPr>
        <p:blipFill>
          <a:blip r:embed="rId2"/>
          <a:stretch>
            <a:fillRect/>
          </a:stretch>
        </p:blipFill>
        <p:spPr>
          <a:xfrm>
            <a:off x="4589945" y="3215715"/>
            <a:ext cx="4116551" cy="3277558"/>
          </a:xfrm>
          <a:prstGeom prst="rect">
            <a:avLst/>
          </a:prstGeom>
        </p:spPr>
      </p:pic>
      <p:pic>
        <p:nvPicPr>
          <p:cNvPr id="6" name="Picture 5">
            <a:extLst>
              <a:ext uri="{FF2B5EF4-FFF2-40B4-BE49-F238E27FC236}">
                <a16:creationId xmlns:a16="http://schemas.microsoft.com/office/drawing/2014/main" id="{9F13675C-F5F1-BBEC-519C-A68070F0CAB9}"/>
              </a:ext>
            </a:extLst>
          </p:cNvPr>
          <p:cNvPicPr>
            <a:picLocks noChangeAspect="1"/>
          </p:cNvPicPr>
          <p:nvPr/>
        </p:nvPicPr>
        <p:blipFill>
          <a:blip r:embed="rId3"/>
          <a:stretch>
            <a:fillRect/>
          </a:stretch>
        </p:blipFill>
        <p:spPr>
          <a:xfrm>
            <a:off x="475228" y="3215715"/>
            <a:ext cx="4114717" cy="3277558"/>
          </a:xfrm>
          <a:prstGeom prst="rect">
            <a:avLst/>
          </a:prstGeom>
        </p:spPr>
      </p:pic>
    </p:spTree>
    <p:extLst>
      <p:ext uri="{BB962C8B-B14F-4D97-AF65-F5344CB8AC3E}">
        <p14:creationId xmlns:p14="http://schemas.microsoft.com/office/powerpoint/2010/main" val="3280742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91A9-C7D4-1729-8217-6DD00D341E51}"/>
              </a:ext>
            </a:extLst>
          </p:cNvPr>
          <p:cNvSpPr>
            <a:spLocks noGrp="1"/>
          </p:cNvSpPr>
          <p:nvPr>
            <p:ph type="title"/>
          </p:nvPr>
        </p:nvSpPr>
        <p:spPr/>
        <p:txBody>
          <a:bodyPr/>
          <a:lstStyle/>
          <a:p>
            <a:r>
              <a:rPr lang="en-US" dirty="0"/>
              <a:t>LDPC decoder</a:t>
            </a:r>
          </a:p>
        </p:txBody>
      </p:sp>
      <p:sp>
        <p:nvSpPr>
          <p:cNvPr id="3" name="Content Placeholder 2">
            <a:extLst>
              <a:ext uri="{FF2B5EF4-FFF2-40B4-BE49-F238E27FC236}">
                <a16:creationId xmlns:a16="http://schemas.microsoft.com/office/drawing/2014/main" id="{DBB71BCB-A020-D2CB-4946-CF65F43869A7}"/>
              </a:ext>
            </a:extLst>
          </p:cNvPr>
          <p:cNvSpPr>
            <a:spLocks noGrp="1"/>
          </p:cNvSpPr>
          <p:nvPr>
            <p:ph idx="1"/>
          </p:nvPr>
        </p:nvSpPr>
        <p:spPr>
          <a:xfrm>
            <a:off x="609600" y="1371600"/>
            <a:ext cx="8138864" cy="4868863"/>
          </a:xfrm>
        </p:spPr>
        <p:txBody>
          <a:bodyPr/>
          <a:lstStyle/>
          <a:p>
            <a:pPr marL="457200" indent="-457200">
              <a:buFont typeface="Arial" panose="020B0604020202020204" pitchFamily="34" charset="0"/>
              <a:buChar char="•"/>
            </a:pPr>
            <a:r>
              <a:rPr lang="en-US" dirty="0"/>
              <a:t>The LDPC decoder is trying to determine whether H*c</a:t>
            </a:r>
            <a:r>
              <a:rPr lang="en-US" baseline="30000" dirty="0"/>
              <a:t>T</a:t>
            </a:r>
            <a:r>
              <a:rPr lang="en-US" dirty="0"/>
              <a:t> = 0</a:t>
            </a:r>
          </a:p>
          <a:p>
            <a:pPr marL="457200" indent="-457200">
              <a:buFont typeface="Arial" panose="020B0604020202020204" pitchFamily="34" charset="0"/>
              <a:buChar char="•"/>
            </a:pPr>
            <a:r>
              <a:rPr lang="en-US" dirty="0"/>
              <a:t>The parity bits were acquired assuming that “zeros” in the data were transmitted.</a:t>
            </a:r>
          </a:p>
          <a:p>
            <a:pPr marL="457200" indent="-457200">
              <a:buFont typeface="Arial" panose="020B0604020202020204" pitchFamily="34" charset="0"/>
              <a:buChar char="•"/>
            </a:pPr>
            <a:r>
              <a:rPr lang="en-US" dirty="0"/>
              <a:t>The N/2-K “zeros” that were ignored at the TX are </a:t>
            </a:r>
            <a:r>
              <a:rPr lang="en-US" u="sng" dirty="0"/>
              <a:t>not</a:t>
            </a:r>
            <a:r>
              <a:rPr lang="en-US" dirty="0"/>
              <a:t> ignored at the RX.</a:t>
            </a:r>
          </a:p>
          <a:p>
            <a:pPr marL="857250" lvl="1" indent="-457200">
              <a:buFont typeface="Arial" panose="020B0604020202020204" pitchFamily="34" charset="0"/>
              <a:buChar char="•"/>
            </a:pPr>
            <a:r>
              <a:rPr lang="en-US" dirty="0"/>
              <a:t>By setting the LLRs of the “zeros” to a high value, the certainty of the “zeros” is shared across multiple equations. </a:t>
            </a:r>
          </a:p>
        </p:txBody>
      </p:sp>
      <p:sp>
        <p:nvSpPr>
          <p:cNvPr id="4" name="Slide Number Placeholder 3">
            <a:extLst>
              <a:ext uri="{FF2B5EF4-FFF2-40B4-BE49-F238E27FC236}">
                <a16:creationId xmlns:a16="http://schemas.microsoft.com/office/drawing/2014/main" id="{4B148D0E-45D1-306E-9F03-744EE2BF98E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18</a:t>
            </a:fld>
            <a:endParaRPr lang="en-US" altLang="en-US" dirty="0"/>
          </a:p>
        </p:txBody>
      </p:sp>
    </p:spTree>
    <p:extLst>
      <p:ext uri="{BB962C8B-B14F-4D97-AF65-F5344CB8AC3E}">
        <p14:creationId xmlns:p14="http://schemas.microsoft.com/office/powerpoint/2010/main" val="291360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3806-2A4D-2E17-28BB-494B6ECD60B1}"/>
              </a:ext>
            </a:extLst>
          </p:cNvPr>
          <p:cNvSpPr>
            <a:spLocks noGrp="1"/>
          </p:cNvSpPr>
          <p:nvPr>
            <p:ph type="title"/>
          </p:nvPr>
        </p:nvSpPr>
        <p:spPr/>
        <p:txBody>
          <a:bodyPr/>
          <a:lstStyle/>
          <a:p>
            <a:r>
              <a:rPr lang="en-US" dirty="0"/>
              <a:t>Simulation Assumptions</a:t>
            </a:r>
          </a:p>
        </p:txBody>
      </p:sp>
      <p:sp>
        <p:nvSpPr>
          <p:cNvPr id="4" name="Slide Number Placeholder 3">
            <a:extLst>
              <a:ext uri="{FF2B5EF4-FFF2-40B4-BE49-F238E27FC236}">
                <a16:creationId xmlns:a16="http://schemas.microsoft.com/office/drawing/2014/main" id="{EB826DDB-110D-86C6-F876-A63F0FDDB1E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19</a:t>
            </a:fld>
            <a:endParaRPr lang="en-US" altLang="en-US" dirty="0"/>
          </a:p>
        </p:txBody>
      </p:sp>
      <p:sp>
        <p:nvSpPr>
          <p:cNvPr id="5" name="Content Placeholder 4">
            <a:extLst>
              <a:ext uri="{FF2B5EF4-FFF2-40B4-BE49-F238E27FC236}">
                <a16:creationId xmlns:a16="http://schemas.microsoft.com/office/drawing/2014/main" id="{E12641DC-638E-221A-A71F-E133B76A5EEF}"/>
              </a:ext>
            </a:extLst>
          </p:cNvPr>
          <p:cNvSpPr txBox="1">
            <a:spLocks noGrp="1"/>
          </p:cNvSpPr>
          <p:nvPr>
            <p:ph idx="1"/>
          </p:nvPr>
        </p:nvSpPr>
        <p:spPr>
          <a:xfrm>
            <a:off x="609601" y="1371601"/>
            <a:ext cx="8354888" cy="5817704"/>
          </a:xfrm>
          <a:prstGeom prst="rect">
            <a:avLst/>
          </a:prstGeom>
          <a:noFill/>
        </p:spPr>
        <p:txBody>
          <a:bodyPr wrap="square" rtlCol="0">
            <a:spAutoFit/>
          </a:bodyPr>
          <a:lstStyle/>
          <a:p>
            <a:r>
              <a:rPr lang="en-US" sz="2800" dirty="0">
                <a:solidFill>
                  <a:schemeClr val="tx1"/>
                </a:solidFill>
              </a:rPr>
              <a:t>Payload at the PHY level is under consideration</a:t>
            </a:r>
          </a:p>
          <a:p>
            <a:r>
              <a:rPr lang="en-US" sz="2800" dirty="0">
                <a:solidFill>
                  <a:schemeClr val="tx1"/>
                </a:solidFill>
              </a:rPr>
              <a:t>30 LDPC iterations</a:t>
            </a:r>
          </a:p>
          <a:p>
            <a:r>
              <a:rPr lang="en-US" sz="2800" dirty="0"/>
              <a:t>Offset min-sum approx. for LDPC </a:t>
            </a:r>
            <a:endParaRPr lang="en-US" sz="2800" dirty="0">
              <a:solidFill>
                <a:schemeClr val="tx1"/>
              </a:solidFill>
            </a:endParaRPr>
          </a:p>
          <a:p>
            <a:r>
              <a:rPr lang="en-US" sz="2800" dirty="0">
                <a:solidFill>
                  <a:schemeClr val="tx1"/>
                </a:solidFill>
              </a:rPr>
              <a:t>Nsync = 64 preamble symbols using length 91 code</a:t>
            </a:r>
          </a:p>
          <a:p>
            <a:r>
              <a:rPr lang="en-US" sz="2800" dirty="0">
                <a:solidFill>
                  <a:schemeClr val="tx1"/>
                </a:solidFill>
              </a:rPr>
              <a:t>NSFD = 8 symbols</a:t>
            </a:r>
          </a:p>
          <a:p>
            <a:r>
              <a:rPr lang="en-US" sz="2800" dirty="0">
                <a:solidFill>
                  <a:schemeClr val="tx1"/>
                </a:solidFill>
              </a:rPr>
              <a:t>Sync + SFD duration is 52.5us</a:t>
            </a:r>
          </a:p>
          <a:p>
            <a:r>
              <a:rPr lang="en-US" sz="2800" dirty="0">
                <a:solidFill>
                  <a:schemeClr val="tx1"/>
                </a:solidFill>
              </a:rPr>
              <a:t>For BCC, PHR (26 bits) sent at same symbol rate as data</a:t>
            </a:r>
          </a:p>
          <a:p>
            <a:r>
              <a:rPr lang="en-US" sz="2800" dirty="0">
                <a:solidFill>
                  <a:schemeClr val="tx1"/>
                </a:solidFill>
              </a:rPr>
              <a:t>For LDPC, PHR (26 bits) sent at symbol rate &lt; data </a:t>
            </a:r>
          </a:p>
          <a:p>
            <a:endParaRPr lang="en-US" sz="2800" dirty="0">
              <a:solidFill>
                <a:schemeClr val="tx1"/>
              </a:solidFill>
            </a:endParaRPr>
          </a:p>
          <a:p>
            <a:r>
              <a:rPr lang="en-US" dirty="0"/>
              <a:t> </a:t>
            </a:r>
          </a:p>
        </p:txBody>
      </p:sp>
    </p:spTree>
    <p:extLst>
      <p:ext uri="{BB962C8B-B14F-4D97-AF65-F5344CB8AC3E}">
        <p14:creationId xmlns:p14="http://schemas.microsoft.com/office/powerpoint/2010/main" val="101383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147382612"/>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advanced codes provide improved link budgets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advanced codes will help enable this use case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 [1]</a:t>
            </a:r>
          </a:p>
        </p:txBody>
      </p:sp>
    </p:spTree>
    <p:extLst>
      <p:ext uri="{BB962C8B-B14F-4D97-AF65-F5344CB8AC3E}">
        <p14:creationId xmlns:p14="http://schemas.microsoft.com/office/powerpoint/2010/main" val="270905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618E-62B5-9D6C-67C5-34175C1AD610}"/>
              </a:ext>
            </a:extLst>
          </p:cNvPr>
          <p:cNvSpPr>
            <a:spLocks noGrp="1"/>
          </p:cNvSpPr>
          <p:nvPr>
            <p:ph type="title"/>
          </p:nvPr>
        </p:nvSpPr>
        <p:spPr/>
        <p:txBody>
          <a:bodyPr/>
          <a:lstStyle/>
          <a:p>
            <a:r>
              <a:rPr lang="en-US" dirty="0"/>
              <a:t>100 bytes</a:t>
            </a:r>
          </a:p>
        </p:txBody>
      </p:sp>
      <p:pic>
        <p:nvPicPr>
          <p:cNvPr id="6" name="Content Placeholder 5" descr="Chart, line chart&#10;&#10;Description automatically generated">
            <a:extLst>
              <a:ext uri="{FF2B5EF4-FFF2-40B4-BE49-F238E27FC236}">
                <a16:creationId xmlns:a16="http://schemas.microsoft.com/office/drawing/2014/main" id="{32261234-8F83-FF4D-4D38-EB780BBC2590}"/>
              </a:ext>
            </a:extLst>
          </p:cNvPr>
          <p:cNvPicPr>
            <a:picLocks noGrp="1" noChangeAspect="1"/>
          </p:cNvPicPr>
          <p:nvPr>
            <p:ph idx="1"/>
          </p:nvPr>
        </p:nvPicPr>
        <p:blipFill>
          <a:blip r:embed="rId2"/>
          <a:stretch>
            <a:fillRect/>
          </a:stretch>
        </p:blipFill>
        <p:spPr>
          <a:xfrm>
            <a:off x="13011" y="1556791"/>
            <a:ext cx="4972744" cy="4020111"/>
          </a:xfrm>
        </p:spPr>
      </p:pic>
      <p:sp>
        <p:nvSpPr>
          <p:cNvPr id="4" name="Slide Number Placeholder 3">
            <a:extLst>
              <a:ext uri="{FF2B5EF4-FFF2-40B4-BE49-F238E27FC236}">
                <a16:creationId xmlns:a16="http://schemas.microsoft.com/office/drawing/2014/main" id="{6F72B51F-B9F8-D28D-7A71-73F3D5AD4099}"/>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20</a:t>
            </a:fld>
            <a:endParaRPr lang="en-US" altLang="en-US" dirty="0"/>
          </a:p>
        </p:txBody>
      </p:sp>
      <p:graphicFrame>
        <p:nvGraphicFramePr>
          <p:cNvPr id="3" name="Table 4">
            <a:extLst>
              <a:ext uri="{FF2B5EF4-FFF2-40B4-BE49-F238E27FC236}">
                <a16:creationId xmlns:a16="http://schemas.microsoft.com/office/drawing/2014/main" id="{FA015ADA-801C-BF2B-D05E-ABC6B0970EDB}"/>
              </a:ext>
            </a:extLst>
          </p:cNvPr>
          <p:cNvGraphicFramePr>
            <a:graphicFrameLocks noGrp="1"/>
          </p:cNvGraphicFramePr>
          <p:nvPr>
            <p:extLst>
              <p:ext uri="{D42A27DB-BD31-4B8C-83A1-F6EECF244321}">
                <p14:modId xmlns:p14="http://schemas.microsoft.com/office/powerpoint/2010/main" val="1363944931"/>
              </p:ext>
            </p:extLst>
          </p:nvPr>
        </p:nvGraphicFramePr>
        <p:xfrm>
          <a:off x="4986233" y="1709055"/>
          <a:ext cx="4162755" cy="2687012"/>
        </p:xfrm>
        <a:graphic>
          <a:graphicData uri="http://schemas.openxmlformats.org/drawingml/2006/table">
            <a:tbl>
              <a:tblPr firstRow="1" bandRow="1">
                <a:tableStyleId>{5C22544A-7EE6-4342-B048-85BDC9FD1C3A}</a:tableStyleId>
              </a:tblPr>
              <a:tblGrid>
                <a:gridCol w="832551">
                  <a:extLst>
                    <a:ext uri="{9D8B030D-6E8A-4147-A177-3AD203B41FA5}">
                      <a16:colId xmlns:a16="http://schemas.microsoft.com/office/drawing/2014/main" val="280938350"/>
                    </a:ext>
                  </a:extLst>
                </a:gridCol>
                <a:gridCol w="832551">
                  <a:extLst>
                    <a:ext uri="{9D8B030D-6E8A-4147-A177-3AD203B41FA5}">
                      <a16:colId xmlns:a16="http://schemas.microsoft.com/office/drawing/2014/main" val="780150798"/>
                    </a:ext>
                  </a:extLst>
                </a:gridCol>
                <a:gridCol w="832551">
                  <a:extLst>
                    <a:ext uri="{9D8B030D-6E8A-4147-A177-3AD203B41FA5}">
                      <a16:colId xmlns:a16="http://schemas.microsoft.com/office/drawing/2014/main" val="341202813"/>
                    </a:ext>
                  </a:extLst>
                </a:gridCol>
                <a:gridCol w="832551">
                  <a:extLst>
                    <a:ext uri="{9D8B030D-6E8A-4147-A177-3AD203B41FA5}">
                      <a16:colId xmlns:a16="http://schemas.microsoft.com/office/drawing/2014/main" val="1723410181"/>
                    </a:ext>
                  </a:extLst>
                </a:gridCol>
                <a:gridCol w="832551">
                  <a:extLst>
                    <a:ext uri="{9D8B030D-6E8A-4147-A177-3AD203B41FA5}">
                      <a16:colId xmlns:a16="http://schemas.microsoft.com/office/drawing/2014/main" val="2124942401"/>
                    </a:ext>
                  </a:extLst>
                </a:gridCol>
              </a:tblGrid>
              <a:tr h="833900">
                <a:tc>
                  <a:txBody>
                    <a:bodyPr/>
                    <a:lstStyle/>
                    <a:p>
                      <a:r>
                        <a:rPr lang="en-US" sz="1200" dirty="0"/>
                        <a:t>2 PHR reps</a:t>
                      </a:r>
                    </a:p>
                  </a:txBody>
                  <a:tcPr/>
                </a:tc>
                <a:tc>
                  <a:txBody>
                    <a:bodyPr/>
                    <a:lstStyle/>
                    <a:p>
                      <a:r>
                        <a:rPr lang="en-US" sz="1200" dirty="0"/>
                        <a:t>CL7 BCC (us)</a:t>
                      </a:r>
                    </a:p>
                  </a:txBody>
                  <a:tcPr/>
                </a:tc>
                <a:tc>
                  <a:txBody>
                    <a:bodyPr/>
                    <a:lstStyle/>
                    <a:p>
                      <a:r>
                        <a:rPr lang="en-US" sz="1200" dirty="0"/>
                        <a:t>1944 LDPC (us)</a:t>
                      </a:r>
                    </a:p>
                  </a:txBody>
                  <a:tcPr/>
                </a:tc>
                <a:tc>
                  <a:txBody>
                    <a:bodyPr/>
                    <a:lstStyle/>
                    <a:p>
                      <a:r>
                        <a:rPr lang="en-US" sz="1200" dirty="0"/>
                        <a:t>Gating gain penalty (dB)</a:t>
                      </a:r>
                    </a:p>
                  </a:txBody>
                  <a:tcPr/>
                </a:tc>
                <a:tc>
                  <a:txBody>
                    <a:bodyPr/>
                    <a:lstStyle/>
                    <a:p>
                      <a:r>
                        <a:rPr lang="en-US" sz="1200" dirty="0"/>
                        <a:t>Net gain (dB)</a:t>
                      </a:r>
                    </a:p>
                  </a:txBody>
                  <a:tcPr/>
                </a:tc>
                <a:extLst>
                  <a:ext uri="{0D108BD9-81ED-4DB2-BD59-A6C34878D82A}">
                    <a16:rowId xmlns:a16="http://schemas.microsoft.com/office/drawing/2014/main" val="3744173074"/>
                  </a:ext>
                </a:extLst>
              </a:tr>
              <a:tr h="463278">
                <a:tc>
                  <a:txBody>
                    <a:bodyPr/>
                    <a:lstStyle/>
                    <a:p>
                      <a:r>
                        <a:rPr lang="en-US" sz="1200" dirty="0"/>
                        <a:t>7.8 Mbps</a:t>
                      </a:r>
                    </a:p>
                  </a:txBody>
                  <a:tcPr/>
                </a:tc>
                <a:tc>
                  <a:txBody>
                    <a:bodyPr/>
                    <a:lstStyle/>
                    <a:p>
                      <a:r>
                        <a:rPr lang="en-US" sz="1200" dirty="0"/>
                        <a:t>159.9</a:t>
                      </a:r>
                    </a:p>
                  </a:txBody>
                  <a:tcPr/>
                </a:tc>
                <a:tc>
                  <a:txBody>
                    <a:bodyPr/>
                    <a:lstStyle/>
                    <a:p>
                      <a:r>
                        <a:rPr lang="en-US" sz="1200" dirty="0"/>
                        <a:t>174.3</a:t>
                      </a:r>
                    </a:p>
                  </a:txBody>
                  <a:tcPr/>
                </a:tc>
                <a:tc>
                  <a:txBody>
                    <a:bodyPr/>
                    <a:lstStyle/>
                    <a:p>
                      <a:r>
                        <a:rPr lang="en-US" sz="1200" dirty="0"/>
                        <a:t>0.4</a:t>
                      </a:r>
                    </a:p>
                  </a:txBody>
                  <a:tcPr/>
                </a:tc>
                <a:tc>
                  <a:txBody>
                    <a:bodyPr/>
                    <a:lstStyle/>
                    <a:p>
                      <a:r>
                        <a:rPr lang="en-US" sz="1200" b="1" dirty="0"/>
                        <a:t>2.4</a:t>
                      </a:r>
                    </a:p>
                  </a:txBody>
                  <a:tcPr/>
                </a:tc>
                <a:extLst>
                  <a:ext uri="{0D108BD9-81ED-4DB2-BD59-A6C34878D82A}">
                    <a16:rowId xmlns:a16="http://schemas.microsoft.com/office/drawing/2014/main" val="1670788089"/>
                  </a:ext>
                </a:extLst>
              </a:tr>
              <a:tr h="463278">
                <a:tc>
                  <a:txBody>
                    <a:bodyPr/>
                    <a:lstStyle/>
                    <a:p>
                      <a:r>
                        <a:rPr lang="en-US" sz="1200" dirty="0"/>
                        <a:t>31.2 Mbps</a:t>
                      </a:r>
                    </a:p>
                  </a:txBody>
                  <a:tcPr/>
                </a:tc>
                <a:tc>
                  <a:txBody>
                    <a:bodyPr/>
                    <a:lstStyle/>
                    <a:p>
                      <a:r>
                        <a:rPr lang="en-US" sz="1200" dirty="0"/>
                        <a:t>79.4</a:t>
                      </a:r>
                    </a:p>
                  </a:txBody>
                  <a:tcPr/>
                </a:tc>
                <a:tc>
                  <a:txBody>
                    <a:bodyPr/>
                    <a:lstStyle/>
                    <a:p>
                      <a:r>
                        <a:rPr lang="en-US" sz="1200" dirty="0"/>
                        <a:t>82.9</a:t>
                      </a:r>
                    </a:p>
                  </a:txBody>
                  <a:tcPr/>
                </a:tc>
                <a:tc>
                  <a:txBody>
                    <a:bodyPr/>
                    <a:lstStyle/>
                    <a:p>
                      <a:r>
                        <a:rPr lang="en-US" sz="1200" dirty="0"/>
                        <a:t>0.3</a:t>
                      </a:r>
                    </a:p>
                  </a:txBody>
                  <a:tcPr/>
                </a:tc>
                <a:tc>
                  <a:txBody>
                    <a:bodyPr/>
                    <a:lstStyle/>
                    <a:p>
                      <a:r>
                        <a:rPr lang="en-US" sz="1200" b="1" dirty="0"/>
                        <a:t>2.5</a:t>
                      </a:r>
                    </a:p>
                  </a:txBody>
                  <a:tcPr/>
                </a:tc>
                <a:extLst>
                  <a:ext uri="{0D108BD9-81ED-4DB2-BD59-A6C34878D82A}">
                    <a16:rowId xmlns:a16="http://schemas.microsoft.com/office/drawing/2014/main" val="3760131392"/>
                  </a:ext>
                </a:extLst>
              </a:tr>
              <a:tr h="463278">
                <a:tc>
                  <a:txBody>
                    <a:bodyPr/>
                    <a:lstStyle/>
                    <a:p>
                      <a:r>
                        <a:rPr lang="en-US" sz="1200" dirty="0"/>
                        <a:t>62.4 Mbps</a:t>
                      </a:r>
                    </a:p>
                  </a:txBody>
                  <a:tcPr/>
                </a:tc>
                <a:tc>
                  <a:txBody>
                    <a:bodyPr/>
                    <a:lstStyle/>
                    <a:p>
                      <a:r>
                        <a:rPr lang="en-US" sz="1200" dirty="0"/>
                        <a:t>65.9</a:t>
                      </a:r>
                    </a:p>
                  </a:txBody>
                  <a:tcPr/>
                </a:tc>
                <a:tc>
                  <a:txBody>
                    <a:bodyPr/>
                    <a:lstStyle/>
                    <a:p>
                      <a:r>
                        <a:rPr lang="en-US" sz="1200" dirty="0"/>
                        <a:t>67.7</a:t>
                      </a:r>
                    </a:p>
                  </a:txBody>
                  <a:tcPr/>
                </a:tc>
                <a:tc>
                  <a:txBody>
                    <a:bodyPr/>
                    <a:lstStyle/>
                    <a:p>
                      <a:r>
                        <a:rPr lang="en-US" sz="1200" dirty="0"/>
                        <a:t>0.2</a:t>
                      </a:r>
                    </a:p>
                  </a:txBody>
                  <a:tcPr/>
                </a:tc>
                <a:tc>
                  <a:txBody>
                    <a:bodyPr/>
                    <a:lstStyle/>
                    <a:p>
                      <a:r>
                        <a:rPr lang="en-US" sz="1200" b="1" dirty="0"/>
                        <a:t>2.6</a:t>
                      </a:r>
                    </a:p>
                  </a:txBody>
                  <a:tcPr/>
                </a:tc>
                <a:extLst>
                  <a:ext uri="{0D108BD9-81ED-4DB2-BD59-A6C34878D82A}">
                    <a16:rowId xmlns:a16="http://schemas.microsoft.com/office/drawing/2014/main" val="844948777"/>
                  </a:ext>
                </a:extLst>
              </a:tr>
              <a:tr h="463278">
                <a:tc>
                  <a:txBody>
                    <a:bodyPr/>
                    <a:lstStyle/>
                    <a:p>
                      <a:r>
                        <a:rPr lang="en-US" sz="1200" dirty="0"/>
                        <a:t>124.8 Mbps</a:t>
                      </a:r>
                    </a:p>
                  </a:txBody>
                  <a:tcPr/>
                </a:tc>
                <a:tc>
                  <a:txBody>
                    <a:bodyPr/>
                    <a:lstStyle/>
                    <a:p>
                      <a:r>
                        <a:rPr lang="en-US" sz="1200" dirty="0"/>
                        <a:t>59.2</a:t>
                      </a:r>
                    </a:p>
                  </a:txBody>
                  <a:tcPr/>
                </a:tc>
                <a:tc>
                  <a:txBody>
                    <a:bodyPr/>
                    <a:lstStyle/>
                    <a:p>
                      <a:r>
                        <a:rPr lang="en-US" sz="1200" dirty="0"/>
                        <a:t>60.1</a:t>
                      </a:r>
                    </a:p>
                  </a:txBody>
                  <a:tcPr/>
                </a:tc>
                <a:tc>
                  <a:txBody>
                    <a:bodyPr/>
                    <a:lstStyle/>
                    <a:p>
                      <a:r>
                        <a:rPr lang="en-US" sz="1200" dirty="0"/>
                        <a:t>0.1</a:t>
                      </a:r>
                    </a:p>
                  </a:txBody>
                  <a:tcPr/>
                </a:tc>
                <a:tc>
                  <a:txBody>
                    <a:bodyPr/>
                    <a:lstStyle/>
                    <a:p>
                      <a:r>
                        <a:rPr lang="en-US" sz="1200" b="1" dirty="0"/>
                        <a:t>2.7</a:t>
                      </a:r>
                    </a:p>
                  </a:txBody>
                  <a:tcPr/>
                </a:tc>
                <a:extLst>
                  <a:ext uri="{0D108BD9-81ED-4DB2-BD59-A6C34878D82A}">
                    <a16:rowId xmlns:a16="http://schemas.microsoft.com/office/drawing/2014/main" val="3102730561"/>
                  </a:ext>
                </a:extLst>
              </a:tr>
            </a:tbl>
          </a:graphicData>
        </a:graphic>
      </p:graphicFrame>
      <p:sp>
        <p:nvSpPr>
          <p:cNvPr id="9" name="TextBox 8">
            <a:extLst>
              <a:ext uri="{FF2B5EF4-FFF2-40B4-BE49-F238E27FC236}">
                <a16:creationId xmlns:a16="http://schemas.microsoft.com/office/drawing/2014/main" id="{489D1C1A-899F-5A0D-6AEB-798F1333C3AA}"/>
              </a:ext>
            </a:extLst>
          </p:cNvPr>
          <p:cNvSpPr txBox="1"/>
          <p:nvPr/>
        </p:nvSpPr>
        <p:spPr>
          <a:xfrm>
            <a:off x="-108520" y="5640546"/>
            <a:ext cx="6696744" cy="338554"/>
          </a:xfrm>
          <a:prstGeom prst="rect">
            <a:avLst/>
          </a:prstGeom>
          <a:noFill/>
        </p:spPr>
        <p:txBody>
          <a:bodyPr wrap="square" rtlCol="0">
            <a:spAutoFit/>
          </a:bodyPr>
          <a:lstStyle/>
          <a:p>
            <a:r>
              <a:rPr lang="en-US" sz="1600" dirty="0">
                <a:solidFill>
                  <a:schemeClr val="tx1"/>
                </a:solidFill>
              </a:rPr>
              <a:t>Without gating gain considerations, LDPC 1944 code gains 2.8 dB over BCC</a:t>
            </a:r>
          </a:p>
        </p:txBody>
      </p:sp>
      <p:sp>
        <p:nvSpPr>
          <p:cNvPr id="5" name="TextBox 4">
            <a:extLst>
              <a:ext uri="{FF2B5EF4-FFF2-40B4-BE49-F238E27FC236}">
                <a16:creationId xmlns:a16="http://schemas.microsoft.com/office/drawing/2014/main" id="{02991D71-773B-7336-8137-70B40CE7B4B2}"/>
              </a:ext>
            </a:extLst>
          </p:cNvPr>
          <p:cNvSpPr txBox="1"/>
          <p:nvPr/>
        </p:nvSpPr>
        <p:spPr>
          <a:xfrm>
            <a:off x="5436096" y="1465479"/>
            <a:ext cx="3365024" cy="276999"/>
          </a:xfrm>
          <a:prstGeom prst="rect">
            <a:avLst/>
          </a:prstGeom>
          <a:noFill/>
        </p:spPr>
        <p:txBody>
          <a:bodyPr wrap="none" rtlCol="0">
            <a:spAutoFit/>
          </a:bodyPr>
          <a:lstStyle/>
          <a:p>
            <a:r>
              <a:rPr lang="en-US" dirty="0">
                <a:solidFill>
                  <a:schemeClr val="tx1"/>
                </a:solidFill>
              </a:rPr>
              <a:t>Packet Duration (us) /Gating gain penalty/Net Gain</a:t>
            </a:r>
          </a:p>
        </p:txBody>
      </p:sp>
    </p:spTree>
    <p:extLst>
      <p:ext uri="{BB962C8B-B14F-4D97-AF65-F5344CB8AC3E}">
        <p14:creationId xmlns:p14="http://schemas.microsoft.com/office/powerpoint/2010/main" val="136172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EAF8-11D9-0B5E-06F1-5E31BDA818BF}"/>
              </a:ext>
            </a:extLst>
          </p:cNvPr>
          <p:cNvSpPr>
            <a:spLocks noGrp="1"/>
          </p:cNvSpPr>
          <p:nvPr>
            <p:ph type="title"/>
          </p:nvPr>
        </p:nvSpPr>
        <p:spPr/>
        <p:txBody>
          <a:bodyPr/>
          <a:lstStyle/>
          <a:p>
            <a:r>
              <a:rPr lang="en-US" dirty="0"/>
              <a:t>40 bytes</a:t>
            </a:r>
          </a:p>
        </p:txBody>
      </p:sp>
      <p:pic>
        <p:nvPicPr>
          <p:cNvPr id="6" name="Content Placeholder 5" descr="Chart, line chart&#10;&#10;Description automatically generated">
            <a:extLst>
              <a:ext uri="{FF2B5EF4-FFF2-40B4-BE49-F238E27FC236}">
                <a16:creationId xmlns:a16="http://schemas.microsoft.com/office/drawing/2014/main" id="{22E33565-A9D7-951F-5733-6D4A62CA46DF}"/>
              </a:ext>
            </a:extLst>
          </p:cNvPr>
          <p:cNvPicPr>
            <a:picLocks noGrp="1" noChangeAspect="1"/>
          </p:cNvPicPr>
          <p:nvPr>
            <p:ph idx="1"/>
          </p:nvPr>
        </p:nvPicPr>
        <p:blipFill>
          <a:blip r:embed="rId2"/>
          <a:stretch>
            <a:fillRect/>
          </a:stretch>
        </p:blipFill>
        <p:spPr>
          <a:xfrm>
            <a:off x="0" y="1585370"/>
            <a:ext cx="4953691" cy="3991532"/>
          </a:xfrm>
        </p:spPr>
      </p:pic>
      <p:sp>
        <p:nvSpPr>
          <p:cNvPr id="4" name="Slide Number Placeholder 3">
            <a:extLst>
              <a:ext uri="{FF2B5EF4-FFF2-40B4-BE49-F238E27FC236}">
                <a16:creationId xmlns:a16="http://schemas.microsoft.com/office/drawing/2014/main" id="{7FC7E976-C22D-7968-25AD-B21F9C38314F}"/>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21</a:t>
            </a:fld>
            <a:endParaRPr lang="en-US" altLang="en-US" dirty="0"/>
          </a:p>
        </p:txBody>
      </p:sp>
      <p:graphicFrame>
        <p:nvGraphicFramePr>
          <p:cNvPr id="8" name="Table 4">
            <a:extLst>
              <a:ext uri="{FF2B5EF4-FFF2-40B4-BE49-F238E27FC236}">
                <a16:creationId xmlns:a16="http://schemas.microsoft.com/office/drawing/2014/main" id="{A2D11B71-D71C-5F4F-147D-6D42BF76C676}"/>
              </a:ext>
            </a:extLst>
          </p:cNvPr>
          <p:cNvGraphicFramePr>
            <a:graphicFrameLocks noGrp="1"/>
          </p:cNvGraphicFramePr>
          <p:nvPr>
            <p:extLst>
              <p:ext uri="{D42A27DB-BD31-4B8C-83A1-F6EECF244321}">
                <p14:modId xmlns:p14="http://schemas.microsoft.com/office/powerpoint/2010/main" val="3267220091"/>
              </p:ext>
            </p:extLst>
          </p:nvPr>
        </p:nvGraphicFramePr>
        <p:xfrm>
          <a:off x="4955902" y="1700809"/>
          <a:ext cx="4188095" cy="2658112"/>
        </p:xfrm>
        <a:graphic>
          <a:graphicData uri="http://schemas.openxmlformats.org/drawingml/2006/table">
            <a:tbl>
              <a:tblPr firstRow="1" bandRow="1">
                <a:tableStyleId>{5C22544A-7EE6-4342-B048-85BDC9FD1C3A}</a:tableStyleId>
              </a:tblPr>
              <a:tblGrid>
                <a:gridCol w="837619">
                  <a:extLst>
                    <a:ext uri="{9D8B030D-6E8A-4147-A177-3AD203B41FA5}">
                      <a16:colId xmlns:a16="http://schemas.microsoft.com/office/drawing/2014/main" val="280938350"/>
                    </a:ext>
                  </a:extLst>
                </a:gridCol>
                <a:gridCol w="837619">
                  <a:extLst>
                    <a:ext uri="{9D8B030D-6E8A-4147-A177-3AD203B41FA5}">
                      <a16:colId xmlns:a16="http://schemas.microsoft.com/office/drawing/2014/main" val="780150798"/>
                    </a:ext>
                  </a:extLst>
                </a:gridCol>
                <a:gridCol w="837619">
                  <a:extLst>
                    <a:ext uri="{9D8B030D-6E8A-4147-A177-3AD203B41FA5}">
                      <a16:colId xmlns:a16="http://schemas.microsoft.com/office/drawing/2014/main" val="341202813"/>
                    </a:ext>
                  </a:extLst>
                </a:gridCol>
                <a:gridCol w="837619">
                  <a:extLst>
                    <a:ext uri="{9D8B030D-6E8A-4147-A177-3AD203B41FA5}">
                      <a16:colId xmlns:a16="http://schemas.microsoft.com/office/drawing/2014/main" val="33403622"/>
                    </a:ext>
                  </a:extLst>
                </a:gridCol>
                <a:gridCol w="837619">
                  <a:extLst>
                    <a:ext uri="{9D8B030D-6E8A-4147-A177-3AD203B41FA5}">
                      <a16:colId xmlns:a16="http://schemas.microsoft.com/office/drawing/2014/main" val="2694737280"/>
                    </a:ext>
                  </a:extLst>
                </a:gridCol>
              </a:tblGrid>
              <a:tr h="827688">
                <a:tc>
                  <a:txBody>
                    <a:bodyPr/>
                    <a:lstStyle/>
                    <a:p>
                      <a:r>
                        <a:rPr lang="en-US" sz="1200" dirty="0"/>
                        <a:t>3 PHR reps</a:t>
                      </a:r>
                    </a:p>
                  </a:txBody>
                  <a:tcPr/>
                </a:tc>
                <a:tc>
                  <a:txBody>
                    <a:bodyPr/>
                    <a:lstStyle/>
                    <a:p>
                      <a:r>
                        <a:rPr lang="en-US" sz="1200" dirty="0"/>
                        <a:t>CL7 BCC (us)</a:t>
                      </a:r>
                    </a:p>
                  </a:txBody>
                  <a:tcPr/>
                </a:tc>
                <a:tc>
                  <a:txBody>
                    <a:bodyPr/>
                    <a:lstStyle/>
                    <a:p>
                      <a:r>
                        <a:rPr lang="en-US" sz="1200" dirty="0"/>
                        <a:t>1944 LDPC (us)</a:t>
                      </a:r>
                    </a:p>
                  </a:txBody>
                  <a:tcPr/>
                </a:tc>
                <a:tc>
                  <a:txBody>
                    <a:bodyPr/>
                    <a:lstStyle/>
                    <a:p>
                      <a:r>
                        <a:rPr lang="en-US" sz="1200" dirty="0"/>
                        <a:t>Gating gain penalty (dB)</a:t>
                      </a:r>
                    </a:p>
                  </a:txBody>
                  <a:tcPr/>
                </a:tc>
                <a:tc>
                  <a:txBody>
                    <a:bodyPr/>
                    <a:lstStyle/>
                    <a:p>
                      <a:r>
                        <a:rPr lang="en-US" sz="1200" dirty="0"/>
                        <a:t>Net gain (dB)</a:t>
                      </a:r>
                    </a:p>
                  </a:txBody>
                  <a:tcPr/>
                </a:tc>
                <a:extLst>
                  <a:ext uri="{0D108BD9-81ED-4DB2-BD59-A6C34878D82A}">
                    <a16:rowId xmlns:a16="http://schemas.microsoft.com/office/drawing/2014/main" val="3744173074"/>
                  </a:ext>
                </a:extLst>
              </a:tr>
              <a:tr h="450943">
                <a:tc>
                  <a:txBody>
                    <a:bodyPr/>
                    <a:lstStyle/>
                    <a:p>
                      <a:r>
                        <a:rPr lang="en-US" sz="1200" dirty="0"/>
                        <a:t>7.8 Mbps</a:t>
                      </a:r>
                    </a:p>
                  </a:txBody>
                  <a:tcPr/>
                </a:tc>
                <a:tc>
                  <a:txBody>
                    <a:bodyPr/>
                    <a:lstStyle/>
                    <a:p>
                      <a:r>
                        <a:rPr lang="en-US" sz="1200" dirty="0"/>
                        <a:t>98.4</a:t>
                      </a:r>
                    </a:p>
                  </a:txBody>
                  <a:tcPr/>
                </a:tc>
                <a:tc>
                  <a:txBody>
                    <a:bodyPr/>
                    <a:lstStyle/>
                    <a:p>
                      <a:r>
                        <a:rPr lang="en-US" sz="1200" dirty="0"/>
                        <a:t>147.6</a:t>
                      </a:r>
                    </a:p>
                  </a:txBody>
                  <a:tcPr/>
                </a:tc>
                <a:tc>
                  <a:txBody>
                    <a:bodyPr/>
                    <a:lstStyle/>
                    <a:p>
                      <a:r>
                        <a:rPr lang="en-US" sz="1200" dirty="0"/>
                        <a:t>1.9</a:t>
                      </a:r>
                    </a:p>
                  </a:txBody>
                  <a:tcPr/>
                </a:tc>
                <a:tc>
                  <a:txBody>
                    <a:bodyPr/>
                    <a:lstStyle/>
                    <a:p>
                      <a:r>
                        <a:rPr lang="en-US" sz="1200" b="1" dirty="0"/>
                        <a:t>3.2</a:t>
                      </a:r>
                    </a:p>
                  </a:txBody>
                  <a:tcPr/>
                </a:tc>
                <a:extLst>
                  <a:ext uri="{0D108BD9-81ED-4DB2-BD59-A6C34878D82A}">
                    <a16:rowId xmlns:a16="http://schemas.microsoft.com/office/drawing/2014/main" val="1670788089"/>
                  </a:ext>
                </a:extLst>
              </a:tr>
              <a:tr h="459827">
                <a:tc>
                  <a:txBody>
                    <a:bodyPr/>
                    <a:lstStyle/>
                    <a:p>
                      <a:r>
                        <a:rPr lang="en-US" sz="1200" dirty="0"/>
                        <a:t>31.2 Mbps</a:t>
                      </a:r>
                    </a:p>
                  </a:txBody>
                  <a:tcPr/>
                </a:tc>
                <a:tc>
                  <a:txBody>
                    <a:bodyPr/>
                    <a:lstStyle/>
                    <a:p>
                      <a:r>
                        <a:rPr lang="en-US" sz="1200" dirty="0"/>
                        <a:t>64.0</a:t>
                      </a:r>
                    </a:p>
                  </a:txBody>
                  <a:tcPr/>
                </a:tc>
                <a:tc>
                  <a:txBody>
                    <a:bodyPr/>
                    <a:lstStyle/>
                    <a:p>
                      <a:r>
                        <a:rPr lang="en-US" sz="1200" dirty="0"/>
                        <a:t>76.3</a:t>
                      </a:r>
                    </a:p>
                  </a:txBody>
                  <a:tcPr/>
                </a:tc>
                <a:tc>
                  <a:txBody>
                    <a:bodyPr/>
                    <a:lstStyle/>
                    <a:p>
                      <a:r>
                        <a:rPr lang="en-US" sz="1200" dirty="0"/>
                        <a:t>1.3</a:t>
                      </a:r>
                    </a:p>
                  </a:txBody>
                  <a:tcPr/>
                </a:tc>
                <a:tc>
                  <a:txBody>
                    <a:bodyPr/>
                    <a:lstStyle/>
                    <a:p>
                      <a:r>
                        <a:rPr lang="en-US" sz="1200" b="1" dirty="0"/>
                        <a:t>3.8</a:t>
                      </a:r>
                    </a:p>
                  </a:txBody>
                  <a:tcPr/>
                </a:tc>
                <a:extLst>
                  <a:ext uri="{0D108BD9-81ED-4DB2-BD59-A6C34878D82A}">
                    <a16:rowId xmlns:a16="http://schemas.microsoft.com/office/drawing/2014/main" val="3760131392"/>
                  </a:ext>
                </a:extLst>
              </a:tr>
              <a:tr h="459827">
                <a:tc>
                  <a:txBody>
                    <a:bodyPr/>
                    <a:lstStyle/>
                    <a:p>
                      <a:r>
                        <a:rPr lang="en-US" sz="1200" dirty="0"/>
                        <a:t>62.4 Mbps</a:t>
                      </a:r>
                    </a:p>
                  </a:txBody>
                  <a:tcPr/>
                </a:tc>
                <a:tc>
                  <a:txBody>
                    <a:bodyPr/>
                    <a:lstStyle/>
                    <a:p>
                      <a:r>
                        <a:rPr lang="en-US" sz="1200" dirty="0"/>
                        <a:t>58.2</a:t>
                      </a:r>
                    </a:p>
                  </a:txBody>
                  <a:tcPr/>
                </a:tc>
                <a:tc>
                  <a:txBody>
                    <a:bodyPr/>
                    <a:lstStyle/>
                    <a:p>
                      <a:r>
                        <a:rPr lang="en-US" sz="1200" dirty="0"/>
                        <a:t>64.4</a:t>
                      </a:r>
                    </a:p>
                  </a:txBody>
                  <a:tcPr/>
                </a:tc>
                <a:tc>
                  <a:txBody>
                    <a:bodyPr/>
                    <a:lstStyle/>
                    <a:p>
                      <a:r>
                        <a:rPr lang="en-US" sz="1200" dirty="0"/>
                        <a:t>0.8</a:t>
                      </a:r>
                    </a:p>
                  </a:txBody>
                  <a:tcPr/>
                </a:tc>
                <a:tc>
                  <a:txBody>
                    <a:bodyPr/>
                    <a:lstStyle/>
                    <a:p>
                      <a:r>
                        <a:rPr lang="en-US" sz="1200" b="1" dirty="0"/>
                        <a:t>4.3</a:t>
                      </a:r>
                    </a:p>
                  </a:txBody>
                  <a:tcPr/>
                </a:tc>
                <a:extLst>
                  <a:ext uri="{0D108BD9-81ED-4DB2-BD59-A6C34878D82A}">
                    <a16:rowId xmlns:a16="http://schemas.microsoft.com/office/drawing/2014/main" val="844948777"/>
                  </a:ext>
                </a:extLst>
              </a:tr>
              <a:tr h="459827">
                <a:tc>
                  <a:txBody>
                    <a:bodyPr/>
                    <a:lstStyle/>
                    <a:p>
                      <a:r>
                        <a:rPr lang="en-US" sz="1200" dirty="0"/>
                        <a:t>124.8 Mbps</a:t>
                      </a:r>
                    </a:p>
                  </a:txBody>
                  <a:tcPr/>
                </a:tc>
                <a:tc>
                  <a:txBody>
                    <a:bodyPr/>
                    <a:lstStyle/>
                    <a:p>
                      <a:r>
                        <a:rPr lang="en-US" sz="1200" dirty="0"/>
                        <a:t>55.4</a:t>
                      </a:r>
                    </a:p>
                  </a:txBody>
                  <a:tcPr/>
                </a:tc>
                <a:tc>
                  <a:txBody>
                    <a:bodyPr/>
                    <a:lstStyle/>
                    <a:p>
                      <a:r>
                        <a:rPr lang="en-US" sz="1200" dirty="0"/>
                        <a:t>58.4</a:t>
                      </a:r>
                    </a:p>
                  </a:txBody>
                  <a:tcPr/>
                </a:tc>
                <a:tc>
                  <a:txBody>
                    <a:bodyPr/>
                    <a:lstStyle/>
                    <a:p>
                      <a:r>
                        <a:rPr lang="en-US" sz="1200" dirty="0"/>
                        <a:t>0.5</a:t>
                      </a:r>
                    </a:p>
                  </a:txBody>
                  <a:tcPr/>
                </a:tc>
                <a:tc>
                  <a:txBody>
                    <a:bodyPr/>
                    <a:lstStyle/>
                    <a:p>
                      <a:r>
                        <a:rPr lang="en-US" sz="1200" b="1" dirty="0"/>
                        <a:t>4.6</a:t>
                      </a:r>
                    </a:p>
                  </a:txBody>
                  <a:tcPr/>
                </a:tc>
                <a:extLst>
                  <a:ext uri="{0D108BD9-81ED-4DB2-BD59-A6C34878D82A}">
                    <a16:rowId xmlns:a16="http://schemas.microsoft.com/office/drawing/2014/main" val="3102730561"/>
                  </a:ext>
                </a:extLst>
              </a:tr>
            </a:tbl>
          </a:graphicData>
        </a:graphic>
      </p:graphicFrame>
      <p:sp>
        <p:nvSpPr>
          <p:cNvPr id="3" name="TextBox 2">
            <a:extLst>
              <a:ext uri="{FF2B5EF4-FFF2-40B4-BE49-F238E27FC236}">
                <a16:creationId xmlns:a16="http://schemas.microsoft.com/office/drawing/2014/main" id="{B91D4819-99C9-19BE-D8CA-73C79690D2C8}"/>
              </a:ext>
            </a:extLst>
          </p:cNvPr>
          <p:cNvSpPr txBox="1"/>
          <p:nvPr/>
        </p:nvSpPr>
        <p:spPr>
          <a:xfrm>
            <a:off x="-108520" y="5702499"/>
            <a:ext cx="6912768" cy="338554"/>
          </a:xfrm>
          <a:prstGeom prst="rect">
            <a:avLst/>
          </a:prstGeom>
          <a:noFill/>
        </p:spPr>
        <p:txBody>
          <a:bodyPr wrap="square" rtlCol="0">
            <a:spAutoFit/>
          </a:bodyPr>
          <a:lstStyle/>
          <a:p>
            <a:r>
              <a:rPr lang="en-US" sz="1600" dirty="0">
                <a:solidFill>
                  <a:schemeClr val="tx1"/>
                </a:solidFill>
              </a:rPr>
              <a:t>Without gating gain considerations, LDPC 1944 code gains 5.1 dB over BCC</a:t>
            </a:r>
          </a:p>
        </p:txBody>
      </p:sp>
      <p:sp>
        <p:nvSpPr>
          <p:cNvPr id="7" name="TextBox 6">
            <a:extLst>
              <a:ext uri="{FF2B5EF4-FFF2-40B4-BE49-F238E27FC236}">
                <a16:creationId xmlns:a16="http://schemas.microsoft.com/office/drawing/2014/main" id="{C184BF79-4035-7149-F50B-723DFE342CD2}"/>
              </a:ext>
            </a:extLst>
          </p:cNvPr>
          <p:cNvSpPr txBox="1"/>
          <p:nvPr/>
        </p:nvSpPr>
        <p:spPr>
          <a:xfrm>
            <a:off x="5436096" y="1465479"/>
            <a:ext cx="3365024" cy="276999"/>
          </a:xfrm>
          <a:prstGeom prst="rect">
            <a:avLst/>
          </a:prstGeom>
          <a:noFill/>
        </p:spPr>
        <p:txBody>
          <a:bodyPr wrap="none" rtlCol="0">
            <a:spAutoFit/>
          </a:bodyPr>
          <a:lstStyle/>
          <a:p>
            <a:r>
              <a:rPr lang="en-US" dirty="0">
                <a:solidFill>
                  <a:schemeClr val="tx1"/>
                </a:solidFill>
              </a:rPr>
              <a:t>Packet Duration (us) /Gating gain penalty/Net Gain</a:t>
            </a:r>
          </a:p>
        </p:txBody>
      </p:sp>
    </p:spTree>
    <p:extLst>
      <p:ext uri="{BB962C8B-B14F-4D97-AF65-F5344CB8AC3E}">
        <p14:creationId xmlns:p14="http://schemas.microsoft.com/office/powerpoint/2010/main" val="423517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B58D-BFF7-6B55-8090-E40E374FCDB5}"/>
              </a:ext>
            </a:extLst>
          </p:cNvPr>
          <p:cNvSpPr>
            <a:spLocks noGrp="1"/>
          </p:cNvSpPr>
          <p:nvPr>
            <p:ph type="title"/>
          </p:nvPr>
        </p:nvSpPr>
        <p:spPr/>
        <p:txBody>
          <a:bodyPr/>
          <a:lstStyle/>
          <a:p>
            <a:r>
              <a:rPr lang="en-US" dirty="0"/>
              <a:t>30 bytes</a:t>
            </a:r>
          </a:p>
        </p:txBody>
      </p:sp>
      <p:pic>
        <p:nvPicPr>
          <p:cNvPr id="6" name="Content Placeholder 5" descr="Chart, line chart&#10;&#10;Description automatically generated">
            <a:extLst>
              <a:ext uri="{FF2B5EF4-FFF2-40B4-BE49-F238E27FC236}">
                <a16:creationId xmlns:a16="http://schemas.microsoft.com/office/drawing/2014/main" id="{20D7ECDA-7418-BD90-E1B7-0080B1707D8B}"/>
              </a:ext>
            </a:extLst>
          </p:cNvPr>
          <p:cNvPicPr>
            <a:picLocks noGrp="1" noChangeAspect="1"/>
          </p:cNvPicPr>
          <p:nvPr>
            <p:ph idx="1"/>
          </p:nvPr>
        </p:nvPicPr>
        <p:blipFill>
          <a:blip r:embed="rId2"/>
          <a:stretch>
            <a:fillRect/>
          </a:stretch>
        </p:blipFill>
        <p:spPr>
          <a:xfrm>
            <a:off x="-2044" y="1556792"/>
            <a:ext cx="5115639" cy="3962953"/>
          </a:xfrm>
        </p:spPr>
      </p:pic>
      <p:sp>
        <p:nvSpPr>
          <p:cNvPr id="4" name="Slide Number Placeholder 3">
            <a:extLst>
              <a:ext uri="{FF2B5EF4-FFF2-40B4-BE49-F238E27FC236}">
                <a16:creationId xmlns:a16="http://schemas.microsoft.com/office/drawing/2014/main" id="{367AFD9A-A2D2-0F82-720E-70E8D7D9F9E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22</a:t>
            </a:fld>
            <a:endParaRPr lang="en-US" altLang="en-US" dirty="0"/>
          </a:p>
        </p:txBody>
      </p:sp>
      <p:graphicFrame>
        <p:nvGraphicFramePr>
          <p:cNvPr id="10" name="Table 4">
            <a:extLst>
              <a:ext uri="{FF2B5EF4-FFF2-40B4-BE49-F238E27FC236}">
                <a16:creationId xmlns:a16="http://schemas.microsoft.com/office/drawing/2014/main" id="{5ED628C2-9535-773B-820F-548B951056A2}"/>
              </a:ext>
            </a:extLst>
          </p:cNvPr>
          <p:cNvGraphicFramePr>
            <a:graphicFrameLocks noGrp="1"/>
          </p:cNvGraphicFramePr>
          <p:nvPr>
            <p:extLst>
              <p:ext uri="{D42A27DB-BD31-4B8C-83A1-F6EECF244321}">
                <p14:modId xmlns:p14="http://schemas.microsoft.com/office/powerpoint/2010/main" val="2079196127"/>
              </p:ext>
            </p:extLst>
          </p:nvPr>
        </p:nvGraphicFramePr>
        <p:xfrm>
          <a:off x="5103405" y="1742478"/>
          <a:ext cx="4030405" cy="2681277"/>
        </p:xfrm>
        <a:graphic>
          <a:graphicData uri="http://schemas.openxmlformats.org/drawingml/2006/table">
            <a:tbl>
              <a:tblPr firstRow="1" bandRow="1">
                <a:tableStyleId>{5C22544A-7EE6-4342-B048-85BDC9FD1C3A}</a:tableStyleId>
              </a:tblPr>
              <a:tblGrid>
                <a:gridCol w="806081">
                  <a:extLst>
                    <a:ext uri="{9D8B030D-6E8A-4147-A177-3AD203B41FA5}">
                      <a16:colId xmlns:a16="http://schemas.microsoft.com/office/drawing/2014/main" val="280938350"/>
                    </a:ext>
                  </a:extLst>
                </a:gridCol>
                <a:gridCol w="806081">
                  <a:extLst>
                    <a:ext uri="{9D8B030D-6E8A-4147-A177-3AD203B41FA5}">
                      <a16:colId xmlns:a16="http://schemas.microsoft.com/office/drawing/2014/main" val="780150798"/>
                    </a:ext>
                  </a:extLst>
                </a:gridCol>
                <a:gridCol w="806081">
                  <a:extLst>
                    <a:ext uri="{9D8B030D-6E8A-4147-A177-3AD203B41FA5}">
                      <a16:colId xmlns:a16="http://schemas.microsoft.com/office/drawing/2014/main" val="341202813"/>
                    </a:ext>
                  </a:extLst>
                </a:gridCol>
                <a:gridCol w="806081">
                  <a:extLst>
                    <a:ext uri="{9D8B030D-6E8A-4147-A177-3AD203B41FA5}">
                      <a16:colId xmlns:a16="http://schemas.microsoft.com/office/drawing/2014/main" val="3577616608"/>
                    </a:ext>
                  </a:extLst>
                </a:gridCol>
                <a:gridCol w="806081">
                  <a:extLst>
                    <a:ext uri="{9D8B030D-6E8A-4147-A177-3AD203B41FA5}">
                      <a16:colId xmlns:a16="http://schemas.microsoft.com/office/drawing/2014/main" val="751784909"/>
                    </a:ext>
                  </a:extLst>
                </a:gridCol>
              </a:tblGrid>
              <a:tr h="8321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 PHR reps</a:t>
                      </a:r>
                    </a:p>
                  </a:txBody>
                  <a:tcPr/>
                </a:tc>
                <a:tc>
                  <a:txBody>
                    <a:bodyPr/>
                    <a:lstStyle/>
                    <a:p>
                      <a:r>
                        <a:rPr lang="en-US" sz="1200" dirty="0"/>
                        <a:t>CL7 BCC (us)</a:t>
                      </a:r>
                    </a:p>
                  </a:txBody>
                  <a:tcPr/>
                </a:tc>
                <a:tc>
                  <a:txBody>
                    <a:bodyPr/>
                    <a:lstStyle/>
                    <a:p>
                      <a:r>
                        <a:rPr lang="en-US" sz="1200" dirty="0"/>
                        <a:t>1944 LDPC (us)</a:t>
                      </a:r>
                    </a:p>
                  </a:txBody>
                  <a:tcPr/>
                </a:tc>
                <a:tc>
                  <a:txBody>
                    <a:bodyPr/>
                    <a:lstStyle/>
                    <a:p>
                      <a:r>
                        <a:rPr lang="en-US" sz="1200" dirty="0"/>
                        <a:t>Gating gain penalty (dB)</a:t>
                      </a:r>
                    </a:p>
                  </a:txBody>
                  <a:tcPr/>
                </a:tc>
                <a:tc>
                  <a:txBody>
                    <a:bodyPr/>
                    <a:lstStyle/>
                    <a:p>
                      <a:r>
                        <a:rPr lang="en-US" sz="1200" dirty="0"/>
                        <a:t>Net gain (dB)</a:t>
                      </a:r>
                    </a:p>
                  </a:txBody>
                  <a:tcPr/>
                </a:tc>
                <a:extLst>
                  <a:ext uri="{0D108BD9-81ED-4DB2-BD59-A6C34878D82A}">
                    <a16:rowId xmlns:a16="http://schemas.microsoft.com/office/drawing/2014/main" val="3744173074"/>
                  </a:ext>
                </a:extLst>
              </a:tr>
              <a:tr h="462289">
                <a:tc>
                  <a:txBody>
                    <a:bodyPr/>
                    <a:lstStyle/>
                    <a:p>
                      <a:r>
                        <a:rPr lang="en-US" sz="1200" dirty="0"/>
                        <a:t>7.8 Mbps</a:t>
                      </a:r>
                    </a:p>
                  </a:txBody>
                  <a:tcPr/>
                </a:tc>
                <a:tc>
                  <a:txBody>
                    <a:bodyPr/>
                    <a:lstStyle/>
                    <a:p>
                      <a:r>
                        <a:rPr lang="en-US" sz="1200" dirty="0"/>
                        <a:t>88.1</a:t>
                      </a:r>
                    </a:p>
                  </a:txBody>
                  <a:tcPr/>
                </a:tc>
                <a:tc>
                  <a:txBody>
                    <a:bodyPr/>
                    <a:lstStyle/>
                    <a:p>
                      <a:r>
                        <a:rPr lang="en-US" sz="1200" dirty="0"/>
                        <a:t>142.5</a:t>
                      </a:r>
                    </a:p>
                  </a:txBody>
                  <a:tcPr/>
                </a:tc>
                <a:tc>
                  <a:txBody>
                    <a:bodyPr/>
                    <a:lstStyle/>
                    <a:p>
                      <a:r>
                        <a:rPr lang="en-US" sz="1200" dirty="0"/>
                        <a:t>2.2</a:t>
                      </a:r>
                    </a:p>
                  </a:txBody>
                  <a:tcPr/>
                </a:tc>
                <a:tc>
                  <a:txBody>
                    <a:bodyPr/>
                    <a:lstStyle/>
                    <a:p>
                      <a:r>
                        <a:rPr lang="en-US" sz="1200" b="1" dirty="0"/>
                        <a:t>3.7</a:t>
                      </a:r>
                    </a:p>
                  </a:txBody>
                  <a:tcPr/>
                </a:tc>
                <a:extLst>
                  <a:ext uri="{0D108BD9-81ED-4DB2-BD59-A6C34878D82A}">
                    <a16:rowId xmlns:a16="http://schemas.microsoft.com/office/drawing/2014/main" val="1670788089"/>
                  </a:ext>
                </a:extLst>
              </a:tr>
              <a:tr h="462289">
                <a:tc>
                  <a:txBody>
                    <a:bodyPr/>
                    <a:lstStyle/>
                    <a:p>
                      <a:r>
                        <a:rPr lang="en-US" sz="1200" dirty="0"/>
                        <a:t>31.2 Mbps</a:t>
                      </a:r>
                    </a:p>
                  </a:txBody>
                  <a:tcPr/>
                </a:tc>
                <a:tc>
                  <a:txBody>
                    <a:bodyPr/>
                    <a:lstStyle/>
                    <a:p>
                      <a:r>
                        <a:rPr lang="en-US" sz="1200" dirty="0"/>
                        <a:t>61.4</a:t>
                      </a:r>
                    </a:p>
                  </a:txBody>
                  <a:tcPr/>
                </a:tc>
                <a:tc>
                  <a:txBody>
                    <a:bodyPr/>
                    <a:lstStyle/>
                    <a:p>
                      <a:r>
                        <a:rPr lang="en-US" sz="1200" dirty="0"/>
                        <a:t>75</a:t>
                      </a:r>
                    </a:p>
                  </a:txBody>
                  <a:tcPr/>
                </a:tc>
                <a:tc>
                  <a:txBody>
                    <a:bodyPr/>
                    <a:lstStyle/>
                    <a:p>
                      <a:r>
                        <a:rPr lang="en-US" sz="1200" dirty="0"/>
                        <a:t>1.5</a:t>
                      </a:r>
                    </a:p>
                  </a:txBody>
                  <a:tcPr/>
                </a:tc>
                <a:tc>
                  <a:txBody>
                    <a:bodyPr/>
                    <a:lstStyle/>
                    <a:p>
                      <a:r>
                        <a:rPr lang="en-US" sz="1200" b="1" dirty="0"/>
                        <a:t>4.4</a:t>
                      </a:r>
                    </a:p>
                  </a:txBody>
                  <a:tcPr/>
                </a:tc>
                <a:extLst>
                  <a:ext uri="{0D108BD9-81ED-4DB2-BD59-A6C34878D82A}">
                    <a16:rowId xmlns:a16="http://schemas.microsoft.com/office/drawing/2014/main" val="3760131392"/>
                  </a:ext>
                </a:extLst>
              </a:tr>
              <a:tr h="462289">
                <a:tc>
                  <a:txBody>
                    <a:bodyPr/>
                    <a:lstStyle/>
                    <a:p>
                      <a:r>
                        <a:rPr lang="en-US" sz="1200" dirty="0"/>
                        <a:t>62.4 Mbps</a:t>
                      </a:r>
                    </a:p>
                  </a:txBody>
                  <a:tcPr/>
                </a:tc>
                <a:tc>
                  <a:txBody>
                    <a:bodyPr/>
                    <a:lstStyle/>
                    <a:p>
                      <a:r>
                        <a:rPr lang="en-US" sz="1200" dirty="0"/>
                        <a:t>57.0</a:t>
                      </a:r>
                    </a:p>
                  </a:txBody>
                  <a:tcPr/>
                </a:tc>
                <a:tc>
                  <a:txBody>
                    <a:bodyPr/>
                    <a:lstStyle/>
                    <a:p>
                      <a:r>
                        <a:rPr lang="en-US" sz="1200" dirty="0"/>
                        <a:t>63.8</a:t>
                      </a:r>
                    </a:p>
                  </a:txBody>
                  <a:tcPr/>
                </a:tc>
                <a:tc>
                  <a:txBody>
                    <a:bodyPr/>
                    <a:lstStyle/>
                    <a:p>
                      <a:r>
                        <a:rPr lang="en-US" sz="1200" dirty="0"/>
                        <a:t>0.9</a:t>
                      </a:r>
                    </a:p>
                  </a:txBody>
                  <a:tcPr/>
                </a:tc>
                <a:tc>
                  <a:txBody>
                    <a:bodyPr/>
                    <a:lstStyle/>
                    <a:p>
                      <a:r>
                        <a:rPr lang="en-US" sz="1200" b="1" dirty="0"/>
                        <a:t>5.0</a:t>
                      </a:r>
                    </a:p>
                  </a:txBody>
                  <a:tcPr/>
                </a:tc>
                <a:extLst>
                  <a:ext uri="{0D108BD9-81ED-4DB2-BD59-A6C34878D82A}">
                    <a16:rowId xmlns:a16="http://schemas.microsoft.com/office/drawing/2014/main" val="844948777"/>
                  </a:ext>
                </a:extLst>
              </a:tr>
              <a:tr h="462289">
                <a:tc>
                  <a:txBody>
                    <a:bodyPr/>
                    <a:lstStyle/>
                    <a:p>
                      <a:r>
                        <a:rPr lang="en-US" sz="1200" dirty="0"/>
                        <a:t>124.8 Mbps</a:t>
                      </a:r>
                    </a:p>
                  </a:txBody>
                  <a:tcPr/>
                </a:tc>
                <a:tc>
                  <a:txBody>
                    <a:bodyPr/>
                    <a:lstStyle/>
                    <a:p>
                      <a:r>
                        <a:rPr lang="en-US" sz="1200" dirty="0"/>
                        <a:t>54.7</a:t>
                      </a:r>
                    </a:p>
                  </a:txBody>
                  <a:tcPr/>
                </a:tc>
                <a:tc>
                  <a:txBody>
                    <a:bodyPr/>
                    <a:lstStyle/>
                    <a:p>
                      <a:r>
                        <a:rPr lang="en-US" sz="1200" dirty="0"/>
                        <a:t>58.1</a:t>
                      </a:r>
                    </a:p>
                  </a:txBody>
                  <a:tcPr/>
                </a:tc>
                <a:tc>
                  <a:txBody>
                    <a:bodyPr/>
                    <a:lstStyle/>
                    <a:p>
                      <a:r>
                        <a:rPr lang="en-US" sz="1200" dirty="0"/>
                        <a:t>0.5</a:t>
                      </a:r>
                    </a:p>
                  </a:txBody>
                  <a:tcPr/>
                </a:tc>
                <a:tc>
                  <a:txBody>
                    <a:bodyPr/>
                    <a:lstStyle/>
                    <a:p>
                      <a:r>
                        <a:rPr lang="en-US" sz="1200" b="1" dirty="0"/>
                        <a:t>5.4</a:t>
                      </a:r>
                    </a:p>
                  </a:txBody>
                  <a:tcPr/>
                </a:tc>
                <a:extLst>
                  <a:ext uri="{0D108BD9-81ED-4DB2-BD59-A6C34878D82A}">
                    <a16:rowId xmlns:a16="http://schemas.microsoft.com/office/drawing/2014/main" val="3102730561"/>
                  </a:ext>
                </a:extLst>
              </a:tr>
            </a:tbl>
          </a:graphicData>
        </a:graphic>
      </p:graphicFrame>
      <p:sp>
        <p:nvSpPr>
          <p:cNvPr id="3" name="TextBox 2">
            <a:extLst>
              <a:ext uri="{FF2B5EF4-FFF2-40B4-BE49-F238E27FC236}">
                <a16:creationId xmlns:a16="http://schemas.microsoft.com/office/drawing/2014/main" id="{AAB0A160-A395-EFD6-E3E5-D8D49EC18A11}"/>
              </a:ext>
            </a:extLst>
          </p:cNvPr>
          <p:cNvSpPr txBox="1"/>
          <p:nvPr/>
        </p:nvSpPr>
        <p:spPr>
          <a:xfrm>
            <a:off x="973" y="5611123"/>
            <a:ext cx="6624736" cy="338554"/>
          </a:xfrm>
          <a:prstGeom prst="rect">
            <a:avLst/>
          </a:prstGeom>
          <a:noFill/>
        </p:spPr>
        <p:txBody>
          <a:bodyPr wrap="square" rtlCol="0">
            <a:spAutoFit/>
          </a:bodyPr>
          <a:lstStyle/>
          <a:p>
            <a:r>
              <a:rPr lang="en-US" sz="1600" dirty="0">
                <a:solidFill>
                  <a:schemeClr val="tx1"/>
                </a:solidFill>
              </a:rPr>
              <a:t>Without gating gain considerations, LDPC 1944 code gains 5.9 dB over BCC</a:t>
            </a:r>
          </a:p>
        </p:txBody>
      </p:sp>
      <p:sp>
        <p:nvSpPr>
          <p:cNvPr id="7" name="TextBox 6">
            <a:extLst>
              <a:ext uri="{FF2B5EF4-FFF2-40B4-BE49-F238E27FC236}">
                <a16:creationId xmlns:a16="http://schemas.microsoft.com/office/drawing/2014/main" id="{9992D7D4-2343-86F8-42A3-F9D2131339AA}"/>
              </a:ext>
            </a:extLst>
          </p:cNvPr>
          <p:cNvSpPr txBox="1"/>
          <p:nvPr/>
        </p:nvSpPr>
        <p:spPr>
          <a:xfrm>
            <a:off x="5436096" y="1465479"/>
            <a:ext cx="3365024" cy="276999"/>
          </a:xfrm>
          <a:prstGeom prst="rect">
            <a:avLst/>
          </a:prstGeom>
          <a:noFill/>
        </p:spPr>
        <p:txBody>
          <a:bodyPr wrap="none" rtlCol="0">
            <a:spAutoFit/>
          </a:bodyPr>
          <a:lstStyle/>
          <a:p>
            <a:r>
              <a:rPr lang="en-US" dirty="0">
                <a:solidFill>
                  <a:schemeClr val="tx1"/>
                </a:solidFill>
              </a:rPr>
              <a:t>Packet Duration (us) /Gating gain penalty/Net Gain</a:t>
            </a:r>
          </a:p>
        </p:txBody>
      </p:sp>
    </p:spTree>
    <p:extLst>
      <p:ext uri="{BB962C8B-B14F-4D97-AF65-F5344CB8AC3E}">
        <p14:creationId xmlns:p14="http://schemas.microsoft.com/office/powerpoint/2010/main" val="1906499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576C-72A8-C974-E54D-112BDB5C995A}"/>
              </a:ext>
            </a:extLst>
          </p:cNvPr>
          <p:cNvSpPr>
            <a:spLocks noGrp="1"/>
          </p:cNvSpPr>
          <p:nvPr>
            <p:ph type="ctrTitle"/>
          </p:nvPr>
        </p:nvSpPr>
        <p:spPr/>
        <p:txBody>
          <a:bodyPr/>
          <a:lstStyle/>
          <a:p>
            <a:r>
              <a:rPr lang="en-US" dirty="0"/>
              <a:t>How about PHR performance?</a:t>
            </a:r>
          </a:p>
        </p:txBody>
      </p:sp>
      <p:sp>
        <p:nvSpPr>
          <p:cNvPr id="3" name="Subtitle 2">
            <a:extLst>
              <a:ext uri="{FF2B5EF4-FFF2-40B4-BE49-F238E27FC236}">
                <a16:creationId xmlns:a16="http://schemas.microsoft.com/office/drawing/2014/main" id="{87E3CAE8-DA08-F9D0-AD07-385DA4580DF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0266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33A9-A0A3-6301-F705-E55438557ED8}"/>
              </a:ext>
            </a:extLst>
          </p:cNvPr>
          <p:cNvSpPr>
            <a:spLocks noGrp="1"/>
          </p:cNvSpPr>
          <p:nvPr>
            <p:ph type="title"/>
          </p:nvPr>
        </p:nvSpPr>
        <p:spPr/>
        <p:txBody>
          <a:bodyPr/>
          <a:lstStyle/>
          <a:p>
            <a:r>
              <a:rPr lang="en-US" dirty="0"/>
              <a:t>26 bit PHR performance </a:t>
            </a:r>
          </a:p>
        </p:txBody>
      </p:sp>
      <p:sp>
        <p:nvSpPr>
          <p:cNvPr id="3" name="Content Placeholder 2">
            <a:extLst>
              <a:ext uri="{FF2B5EF4-FFF2-40B4-BE49-F238E27FC236}">
                <a16:creationId xmlns:a16="http://schemas.microsoft.com/office/drawing/2014/main" id="{A3156249-9D3F-E268-2190-7CF9F0FB325B}"/>
              </a:ext>
            </a:extLst>
          </p:cNvPr>
          <p:cNvSpPr>
            <a:spLocks noGrp="1"/>
          </p:cNvSpPr>
          <p:nvPr>
            <p:ph idx="1"/>
          </p:nvPr>
        </p:nvSpPr>
        <p:spPr>
          <a:xfrm>
            <a:off x="580931" y="1371510"/>
            <a:ext cx="7764463" cy="4868863"/>
          </a:xfrm>
        </p:spPr>
        <p:txBody>
          <a:bodyPr/>
          <a:lstStyle/>
          <a:p>
            <a:endParaRPr lang="en-US" dirty="0"/>
          </a:p>
        </p:txBody>
      </p:sp>
      <p:sp>
        <p:nvSpPr>
          <p:cNvPr id="4" name="Slide Number Placeholder 3">
            <a:extLst>
              <a:ext uri="{FF2B5EF4-FFF2-40B4-BE49-F238E27FC236}">
                <a16:creationId xmlns:a16="http://schemas.microsoft.com/office/drawing/2014/main" id="{135CEFDC-9A4A-DCE0-2504-959A1F525F17}"/>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24</a:t>
            </a:fld>
            <a:endParaRPr lang="en-US" altLang="en-US" dirty="0"/>
          </a:p>
        </p:txBody>
      </p:sp>
      <p:graphicFrame>
        <p:nvGraphicFramePr>
          <p:cNvPr id="5" name="Table 5">
            <a:extLst>
              <a:ext uri="{FF2B5EF4-FFF2-40B4-BE49-F238E27FC236}">
                <a16:creationId xmlns:a16="http://schemas.microsoft.com/office/drawing/2014/main" id="{2D2CCB51-CB94-F324-9D69-B9A8A53EAE99}"/>
              </a:ext>
            </a:extLst>
          </p:cNvPr>
          <p:cNvGraphicFramePr>
            <a:graphicFrameLocks noGrp="1"/>
          </p:cNvGraphicFramePr>
          <p:nvPr>
            <p:extLst>
              <p:ext uri="{D42A27DB-BD31-4B8C-83A1-F6EECF244321}">
                <p14:modId xmlns:p14="http://schemas.microsoft.com/office/powerpoint/2010/main" val="1773954237"/>
              </p:ext>
            </p:extLst>
          </p:nvPr>
        </p:nvGraphicFramePr>
        <p:xfrm>
          <a:off x="2521298" y="5095282"/>
          <a:ext cx="4036316" cy="1371600"/>
        </p:xfrm>
        <a:graphic>
          <a:graphicData uri="http://schemas.openxmlformats.org/drawingml/2006/table">
            <a:tbl>
              <a:tblPr firstRow="1" bandRow="1">
                <a:tableStyleId>{5C22544A-7EE6-4342-B048-85BDC9FD1C3A}</a:tableStyleId>
              </a:tblPr>
              <a:tblGrid>
                <a:gridCol w="2018158">
                  <a:extLst>
                    <a:ext uri="{9D8B030D-6E8A-4147-A177-3AD203B41FA5}">
                      <a16:colId xmlns:a16="http://schemas.microsoft.com/office/drawing/2014/main" val="3239161371"/>
                    </a:ext>
                  </a:extLst>
                </a:gridCol>
                <a:gridCol w="2018158">
                  <a:extLst>
                    <a:ext uri="{9D8B030D-6E8A-4147-A177-3AD203B41FA5}">
                      <a16:colId xmlns:a16="http://schemas.microsoft.com/office/drawing/2014/main" val="365767994"/>
                    </a:ext>
                  </a:extLst>
                </a:gridCol>
              </a:tblGrid>
              <a:tr h="233397">
                <a:tc>
                  <a:txBody>
                    <a:bodyPr/>
                    <a:lstStyle/>
                    <a:p>
                      <a:r>
                        <a:rPr lang="en-US" sz="1200" dirty="0"/>
                        <a:t>Num PHR reps</a:t>
                      </a:r>
                    </a:p>
                  </a:txBody>
                  <a:tcPr/>
                </a:tc>
                <a:tc>
                  <a:txBody>
                    <a:bodyPr/>
                    <a:lstStyle/>
                    <a:p>
                      <a:r>
                        <a:rPr lang="en-US" sz="1200" dirty="0"/>
                        <a:t>SNR (dB) 1% failure rate </a:t>
                      </a:r>
                    </a:p>
                  </a:txBody>
                  <a:tcPr/>
                </a:tc>
                <a:extLst>
                  <a:ext uri="{0D108BD9-81ED-4DB2-BD59-A6C34878D82A}">
                    <a16:rowId xmlns:a16="http://schemas.microsoft.com/office/drawing/2014/main" val="3670913345"/>
                  </a:ext>
                </a:extLst>
              </a:tr>
              <a:tr h="233397">
                <a:tc>
                  <a:txBody>
                    <a:bodyPr/>
                    <a:lstStyle/>
                    <a:p>
                      <a:r>
                        <a:rPr lang="en-US" sz="1200" dirty="0"/>
                        <a:t>1</a:t>
                      </a:r>
                    </a:p>
                  </a:txBody>
                  <a:tcPr/>
                </a:tc>
                <a:tc>
                  <a:txBody>
                    <a:bodyPr/>
                    <a:lstStyle/>
                    <a:p>
                      <a:r>
                        <a:rPr lang="en-US" sz="1200" dirty="0"/>
                        <a:t>2.06</a:t>
                      </a:r>
                    </a:p>
                  </a:txBody>
                  <a:tcPr/>
                </a:tc>
                <a:extLst>
                  <a:ext uri="{0D108BD9-81ED-4DB2-BD59-A6C34878D82A}">
                    <a16:rowId xmlns:a16="http://schemas.microsoft.com/office/drawing/2014/main" val="3998561948"/>
                  </a:ext>
                </a:extLst>
              </a:tr>
              <a:tr h="233397">
                <a:tc>
                  <a:txBody>
                    <a:bodyPr/>
                    <a:lstStyle/>
                    <a:p>
                      <a:r>
                        <a:rPr lang="en-US" sz="1200" dirty="0"/>
                        <a:t>2</a:t>
                      </a:r>
                    </a:p>
                  </a:txBody>
                  <a:tcPr/>
                </a:tc>
                <a:tc>
                  <a:txBody>
                    <a:bodyPr/>
                    <a:lstStyle/>
                    <a:p>
                      <a:r>
                        <a:rPr lang="en-US" sz="1200" dirty="0"/>
                        <a:t>-0.95</a:t>
                      </a:r>
                    </a:p>
                  </a:txBody>
                  <a:tcPr/>
                </a:tc>
                <a:extLst>
                  <a:ext uri="{0D108BD9-81ED-4DB2-BD59-A6C34878D82A}">
                    <a16:rowId xmlns:a16="http://schemas.microsoft.com/office/drawing/2014/main" val="2676987658"/>
                  </a:ext>
                </a:extLst>
              </a:tr>
              <a:tr h="233397">
                <a:tc>
                  <a:txBody>
                    <a:bodyPr/>
                    <a:lstStyle/>
                    <a:p>
                      <a:r>
                        <a:rPr lang="en-US" sz="1200" dirty="0"/>
                        <a:t>3</a:t>
                      </a:r>
                    </a:p>
                  </a:txBody>
                  <a:tcPr/>
                </a:tc>
                <a:tc>
                  <a:txBody>
                    <a:bodyPr/>
                    <a:lstStyle/>
                    <a:p>
                      <a:r>
                        <a:rPr lang="en-US" sz="1200" dirty="0"/>
                        <a:t>-2.7</a:t>
                      </a:r>
                    </a:p>
                  </a:txBody>
                  <a:tcPr/>
                </a:tc>
                <a:extLst>
                  <a:ext uri="{0D108BD9-81ED-4DB2-BD59-A6C34878D82A}">
                    <a16:rowId xmlns:a16="http://schemas.microsoft.com/office/drawing/2014/main" val="2719526024"/>
                  </a:ext>
                </a:extLst>
              </a:tr>
              <a:tr h="233397">
                <a:tc>
                  <a:txBody>
                    <a:bodyPr/>
                    <a:lstStyle/>
                    <a:p>
                      <a:r>
                        <a:rPr lang="en-US" sz="1200" dirty="0"/>
                        <a:t>4</a:t>
                      </a:r>
                    </a:p>
                  </a:txBody>
                  <a:tcPr/>
                </a:tc>
                <a:tc>
                  <a:txBody>
                    <a:bodyPr/>
                    <a:lstStyle/>
                    <a:p>
                      <a:r>
                        <a:rPr lang="en-US" sz="1200" dirty="0"/>
                        <a:t>-3.96</a:t>
                      </a:r>
                    </a:p>
                  </a:txBody>
                  <a:tcPr/>
                </a:tc>
                <a:extLst>
                  <a:ext uri="{0D108BD9-81ED-4DB2-BD59-A6C34878D82A}">
                    <a16:rowId xmlns:a16="http://schemas.microsoft.com/office/drawing/2014/main" val="727897977"/>
                  </a:ext>
                </a:extLst>
              </a:tr>
            </a:tbl>
          </a:graphicData>
        </a:graphic>
      </p:graphicFrame>
      <p:pic>
        <p:nvPicPr>
          <p:cNvPr id="7" name="Picture 6">
            <a:extLst>
              <a:ext uri="{FF2B5EF4-FFF2-40B4-BE49-F238E27FC236}">
                <a16:creationId xmlns:a16="http://schemas.microsoft.com/office/drawing/2014/main" id="{7DA18D29-C626-3F60-21DB-35FEA7216441}"/>
              </a:ext>
            </a:extLst>
          </p:cNvPr>
          <p:cNvPicPr>
            <a:picLocks noChangeAspect="1"/>
          </p:cNvPicPr>
          <p:nvPr/>
        </p:nvPicPr>
        <p:blipFill>
          <a:blip r:embed="rId2"/>
          <a:stretch>
            <a:fillRect/>
          </a:stretch>
        </p:blipFill>
        <p:spPr>
          <a:xfrm>
            <a:off x="2302142" y="1371511"/>
            <a:ext cx="4578992" cy="3723772"/>
          </a:xfrm>
          <a:prstGeom prst="rect">
            <a:avLst/>
          </a:prstGeom>
        </p:spPr>
      </p:pic>
    </p:spTree>
    <p:extLst>
      <p:ext uri="{BB962C8B-B14F-4D97-AF65-F5344CB8AC3E}">
        <p14:creationId xmlns:p14="http://schemas.microsoft.com/office/powerpoint/2010/main" val="418573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2137-DF79-33EA-5992-419DA791E3D1}"/>
              </a:ext>
            </a:extLst>
          </p:cNvPr>
          <p:cNvSpPr>
            <a:spLocks noGrp="1"/>
          </p:cNvSpPr>
          <p:nvPr>
            <p:ph type="title"/>
          </p:nvPr>
        </p:nvSpPr>
        <p:spPr/>
        <p:txBody>
          <a:bodyPr/>
          <a:lstStyle/>
          <a:p>
            <a:r>
              <a:rPr lang="en-US" sz="3600" dirty="0"/>
              <a:t>Independent PHR + LDPC results</a:t>
            </a:r>
          </a:p>
        </p:txBody>
      </p:sp>
      <p:graphicFrame>
        <p:nvGraphicFramePr>
          <p:cNvPr id="9" name="Table 9">
            <a:extLst>
              <a:ext uri="{FF2B5EF4-FFF2-40B4-BE49-F238E27FC236}">
                <a16:creationId xmlns:a16="http://schemas.microsoft.com/office/drawing/2014/main" id="{1F925239-6383-7020-9038-ECD59CDAB474}"/>
              </a:ext>
            </a:extLst>
          </p:cNvPr>
          <p:cNvGraphicFramePr>
            <a:graphicFrameLocks noGrp="1"/>
          </p:cNvGraphicFramePr>
          <p:nvPr>
            <p:ph idx="1"/>
            <p:extLst>
              <p:ext uri="{D42A27DB-BD31-4B8C-83A1-F6EECF244321}">
                <p14:modId xmlns:p14="http://schemas.microsoft.com/office/powerpoint/2010/main" val="517354750"/>
              </p:ext>
            </p:extLst>
          </p:nvPr>
        </p:nvGraphicFramePr>
        <p:xfrm>
          <a:off x="1478868" y="5301208"/>
          <a:ext cx="6186264" cy="1175064"/>
        </p:xfrm>
        <a:graphic>
          <a:graphicData uri="http://schemas.openxmlformats.org/drawingml/2006/table">
            <a:tbl>
              <a:tblPr firstRow="1" bandRow="1">
                <a:tableStyleId>{5C22544A-7EE6-4342-B048-85BDC9FD1C3A}</a:tableStyleId>
              </a:tblPr>
              <a:tblGrid>
                <a:gridCol w="1941004">
                  <a:extLst>
                    <a:ext uri="{9D8B030D-6E8A-4147-A177-3AD203B41FA5}">
                      <a16:colId xmlns:a16="http://schemas.microsoft.com/office/drawing/2014/main" val="3009887562"/>
                    </a:ext>
                  </a:extLst>
                </a:gridCol>
                <a:gridCol w="1152128">
                  <a:extLst>
                    <a:ext uri="{9D8B030D-6E8A-4147-A177-3AD203B41FA5}">
                      <a16:colId xmlns:a16="http://schemas.microsoft.com/office/drawing/2014/main" val="2100068143"/>
                    </a:ext>
                  </a:extLst>
                </a:gridCol>
                <a:gridCol w="1546566">
                  <a:extLst>
                    <a:ext uri="{9D8B030D-6E8A-4147-A177-3AD203B41FA5}">
                      <a16:colId xmlns:a16="http://schemas.microsoft.com/office/drawing/2014/main" val="943000237"/>
                    </a:ext>
                  </a:extLst>
                </a:gridCol>
                <a:gridCol w="1546566">
                  <a:extLst>
                    <a:ext uri="{9D8B030D-6E8A-4147-A177-3AD203B41FA5}">
                      <a16:colId xmlns:a16="http://schemas.microsoft.com/office/drawing/2014/main" val="4223595822"/>
                    </a:ext>
                  </a:extLst>
                </a:gridCol>
              </a:tblGrid>
              <a:tr h="300248">
                <a:tc>
                  <a:txBody>
                    <a:bodyPr/>
                    <a:lstStyle/>
                    <a:p>
                      <a:r>
                        <a:rPr lang="en-US" sz="1200" dirty="0"/>
                        <a:t>PHR rate</a:t>
                      </a:r>
                    </a:p>
                  </a:txBody>
                  <a:tcPr/>
                </a:tc>
                <a:tc>
                  <a:txBody>
                    <a:bodyPr/>
                    <a:lstStyle/>
                    <a:p>
                      <a:r>
                        <a:rPr lang="en-US" sz="1200" dirty="0"/>
                        <a:t>648</a:t>
                      </a:r>
                    </a:p>
                  </a:txBody>
                  <a:tcPr/>
                </a:tc>
                <a:tc>
                  <a:txBody>
                    <a:bodyPr/>
                    <a:lstStyle/>
                    <a:p>
                      <a:r>
                        <a:rPr lang="en-US" sz="1200" dirty="0"/>
                        <a:t>1296</a:t>
                      </a:r>
                    </a:p>
                  </a:txBody>
                  <a:tcPr/>
                </a:tc>
                <a:tc>
                  <a:txBody>
                    <a:bodyPr/>
                    <a:lstStyle/>
                    <a:p>
                      <a:r>
                        <a:rPr lang="en-US" sz="1200" dirty="0"/>
                        <a:t>1944</a:t>
                      </a:r>
                    </a:p>
                  </a:txBody>
                  <a:tcPr/>
                </a:tc>
                <a:extLst>
                  <a:ext uri="{0D108BD9-81ED-4DB2-BD59-A6C34878D82A}">
                    <a16:rowId xmlns:a16="http://schemas.microsoft.com/office/drawing/2014/main" val="709246657"/>
                  </a:ext>
                </a:extLst>
              </a:tr>
              <a:tr h="272984">
                <a:tc>
                  <a:txBody>
                    <a:bodyPr/>
                    <a:lstStyle/>
                    <a:p>
                      <a:r>
                        <a:rPr lang="en-US" sz="1200" dirty="0"/>
                        <a:t>0.5 (Num PHR reps =2)</a:t>
                      </a:r>
                    </a:p>
                  </a:txBody>
                  <a:tcPr/>
                </a:tc>
                <a:tc>
                  <a:txBody>
                    <a:bodyPr/>
                    <a:lstStyle/>
                    <a:p>
                      <a:r>
                        <a:rPr lang="en-US" sz="1200" dirty="0"/>
                        <a:t>13</a:t>
                      </a:r>
                    </a:p>
                  </a:txBody>
                  <a:tcPr/>
                </a:tc>
                <a:tc>
                  <a:txBody>
                    <a:bodyPr/>
                    <a:lstStyle/>
                    <a:p>
                      <a:r>
                        <a:rPr lang="en-US" sz="1200" dirty="0"/>
                        <a:t>32</a:t>
                      </a:r>
                    </a:p>
                  </a:txBody>
                  <a:tcPr/>
                </a:tc>
                <a:tc>
                  <a:txBody>
                    <a:bodyPr/>
                    <a:lstStyle/>
                    <a:p>
                      <a:r>
                        <a:rPr lang="en-US" sz="1200" dirty="0"/>
                        <a:t>51</a:t>
                      </a:r>
                    </a:p>
                  </a:txBody>
                  <a:tcPr/>
                </a:tc>
                <a:extLst>
                  <a:ext uri="{0D108BD9-81ED-4DB2-BD59-A6C34878D82A}">
                    <a16:rowId xmlns:a16="http://schemas.microsoft.com/office/drawing/2014/main" val="3455929608"/>
                  </a:ext>
                </a:extLst>
              </a:tr>
              <a:tr h="300248">
                <a:tc>
                  <a:txBody>
                    <a:bodyPr/>
                    <a:lstStyle/>
                    <a:p>
                      <a:r>
                        <a:rPr lang="en-US" sz="1200" dirty="0"/>
                        <a:t>0.33 (Num PHR reps =3)</a:t>
                      </a:r>
                    </a:p>
                  </a:txBody>
                  <a:tcPr/>
                </a:tc>
                <a:tc>
                  <a:txBody>
                    <a:bodyPr/>
                    <a:lstStyle/>
                    <a:p>
                      <a:r>
                        <a:rPr lang="en-US" sz="1200" dirty="0"/>
                        <a:t>8</a:t>
                      </a:r>
                    </a:p>
                  </a:txBody>
                  <a:tcPr/>
                </a:tc>
                <a:tc>
                  <a:txBody>
                    <a:bodyPr/>
                    <a:lstStyle/>
                    <a:p>
                      <a:r>
                        <a:rPr lang="en-US" sz="1200" dirty="0"/>
                        <a:t>17</a:t>
                      </a:r>
                    </a:p>
                  </a:txBody>
                  <a:tcPr/>
                </a:tc>
                <a:tc>
                  <a:txBody>
                    <a:bodyPr/>
                    <a:lstStyle/>
                    <a:p>
                      <a:r>
                        <a:rPr lang="en-US" sz="1200" dirty="0"/>
                        <a:t>27</a:t>
                      </a:r>
                    </a:p>
                  </a:txBody>
                  <a:tcPr/>
                </a:tc>
                <a:extLst>
                  <a:ext uri="{0D108BD9-81ED-4DB2-BD59-A6C34878D82A}">
                    <a16:rowId xmlns:a16="http://schemas.microsoft.com/office/drawing/2014/main" val="1439620061"/>
                  </a:ext>
                </a:extLst>
              </a:tr>
              <a:tr h="300248">
                <a:tc>
                  <a:txBody>
                    <a:bodyPr/>
                    <a:lstStyle/>
                    <a:p>
                      <a:r>
                        <a:rPr lang="en-US" sz="1200" dirty="0"/>
                        <a:t>0.25 (Num PHR reps =4)</a:t>
                      </a:r>
                    </a:p>
                  </a:txBody>
                  <a:tcPr/>
                </a:tc>
                <a:tc>
                  <a:txBody>
                    <a:bodyPr/>
                    <a:lstStyle/>
                    <a:p>
                      <a:r>
                        <a:rPr lang="en-US" sz="1200" dirty="0"/>
                        <a:t>5</a:t>
                      </a:r>
                    </a:p>
                  </a:txBody>
                  <a:tcPr/>
                </a:tc>
                <a:tc>
                  <a:txBody>
                    <a:bodyPr/>
                    <a:lstStyle/>
                    <a:p>
                      <a:r>
                        <a:rPr lang="en-US" sz="1200" dirty="0"/>
                        <a:t>10</a:t>
                      </a:r>
                    </a:p>
                  </a:txBody>
                  <a:tcPr/>
                </a:tc>
                <a:tc>
                  <a:txBody>
                    <a:bodyPr/>
                    <a:lstStyle/>
                    <a:p>
                      <a:r>
                        <a:rPr lang="en-US" sz="1200" dirty="0"/>
                        <a:t>16</a:t>
                      </a:r>
                    </a:p>
                  </a:txBody>
                  <a:tcPr/>
                </a:tc>
                <a:extLst>
                  <a:ext uri="{0D108BD9-81ED-4DB2-BD59-A6C34878D82A}">
                    <a16:rowId xmlns:a16="http://schemas.microsoft.com/office/drawing/2014/main" val="720891549"/>
                  </a:ext>
                </a:extLst>
              </a:tr>
            </a:tbl>
          </a:graphicData>
        </a:graphic>
      </p:graphicFrame>
      <p:sp>
        <p:nvSpPr>
          <p:cNvPr id="4" name="Slide Number Placeholder 3">
            <a:extLst>
              <a:ext uri="{FF2B5EF4-FFF2-40B4-BE49-F238E27FC236}">
                <a16:creationId xmlns:a16="http://schemas.microsoft.com/office/drawing/2014/main" id="{43BCE502-A5A0-AF34-6EA6-2AEAF421040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25</a:t>
            </a:fld>
            <a:endParaRPr lang="en-US" altLang="en-US" dirty="0"/>
          </a:p>
        </p:txBody>
      </p:sp>
      <p:sp>
        <p:nvSpPr>
          <p:cNvPr id="10" name="TextBox 9">
            <a:extLst>
              <a:ext uri="{FF2B5EF4-FFF2-40B4-BE49-F238E27FC236}">
                <a16:creationId xmlns:a16="http://schemas.microsoft.com/office/drawing/2014/main" id="{43199E6A-AA91-74F2-3823-96CEC9DAA3C2}"/>
              </a:ext>
            </a:extLst>
          </p:cNvPr>
          <p:cNvSpPr txBox="1"/>
          <p:nvPr/>
        </p:nvSpPr>
        <p:spPr>
          <a:xfrm>
            <a:off x="2206780" y="5009835"/>
            <a:ext cx="4730439" cy="276999"/>
          </a:xfrm>
          <a:prstGeom prst="rect">
            <a:avLst/>
          </a:prstGeom>
          <a:noFill/>
        </p:spPr>
        <p:txBody>
          <a:bodyPr wrap="square" rtlCol="0">
            <a:spAutoFit/>
          </a:bodyPr>
          <a:lstStyle/>
          <a:p>
            <a:r>
              <a:rPr lang="en-US" dirty="0">
                <a:solidFill>
                  <a:schemeClr val="tx1"/>
                </a:solidFill>
              </a:rPr>
              <a:t>Theoretical minimum payload length (bytes) so that PHR is not limiting</a:t>
            </a:r>
          </a:p>
        </p:txBody>
      </p:sp>
      <p:sp>
        <p:nvSpPr>
          <p:cNvPr id="11" name="TextBox 10">
            <a:extLst>
              <a:ext uri="{FF2B5EF4-FFF2-40B4-BE49-F238E27FC236}">
                <a16:creationId xmlns:a16="http://schemas.microsoft.com/office/drawing/2014/main" id="{A2C08F86-697D-59F1-2B22-019D089B074D}"/>
              </a:ext>
            </a:extLst>
          </p:cNvPr>
          <p:cNvSpPr txBox="1"/>
          <p:nvPr/>
        </p:nvSpPr>
        <p:spPr>
          <a:xfrm>
            <a:off x="7697666" y="5380908"/>
            <a:ext cx="1442474" cy="1015663"/>
          </a:xfrm>
          <a:prstGeom prst="rect">
            <a:avLst/>
          </a:prstGeom>
          <a:noFill/>
        </p:spPr>
        <p:txBody>
          <a:bodyPr wrap="square" rtlCol="0">
            <a:spAutoFit/>
          </a:bodyPr>
          <a:lstStyle/>
          <a:p>
            <a:r>
              <a:rPr lang="en-US" dirty="0">
                <a:solidFill>
                  <a:schemeClr val="tx1"/>
                </a:solidFill>
              </a:rPr>
              <a:t>Note that actual minimum payload lengths are greater than the values listed in this table</a:t>
            </a:r>
            <a:r>
              <a:rPr lang="en-US" dirty="0"/>
              <a:t> </a:t>
            </a:r>
          </a:p>
        </p:txBody>
      </p:sp>
      <p:pic>
        <p:nvPicPr>
          <p:cNvPr id="13" name="Picture 12">
            <a:extLst>
              <a:ext uri="{FF2B5EF4-FFF2-40B4-BE49-F238E27FC236}">
                <a16:creationId xmlns:a16="http://schemas.microsoft.com/office/drawing/2014/main" id="{5928AAA1-DAD3-97DF-71C8-19A3214DFAD7}"/>
              </a:ext>
            </a:extLst>
          </p:cNvPr>
          <p:cNvPicPr>
            <a:picLocks noChangeAspect="1"/>
          </p:cNvPicPr>
          <p:nvPr/>
        </p:nvPicPr>
        <p:blipFill>
          <a:blip r:embed="rId2"/>
          <a:stretch>
            <a:fillRect/>
          </a:stretch>
        </p:blipFill>
        <p:spPr>
          <a:xfrm>
            <a:off x="2000637" y="1554041"/>
            <a:ext cx="5142723" cy="3441420"/>
          </a:xfrm>
          <a:prstGeom prst="rect">
            <a:avLst/>
          </a:prstGeom>
        </p:spPr>
      </p:pic>
    </p:spTree>
    <p:extLst>
      <p:ext uri="{BB962C8B-B14F-4D97-AF65-F5344CB8AC3E}">
        <p14:creationId xmlns:p14="http://schemas.microsoft.com/office/powerpoint/2010/main" val="270314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76FE0-81A7-D4D2-2289-3B4ADA1A8039}"/>
              </a:ext>
            </a:extLst>
          </p:cNvPr>
          <p:cNvSpPr>
            <a:spLocks noGrp="1"/>
          </p:cNvSpPr>
          <p:nvPr>
            <p:ph type="ctrTitle"/>
          </p:nvPr>
        </p:nvSpPr>
        <p:spPr/>
        <p:txBody>
          <a:bodyPr/>
          <a:lstStyle/>
          <a:p>
            <a:r>
              <a:rPr lang="en-US" dirty="0"/>
              <a:t>Joint PHR + LDPC Results</a:t>
            </a:r>
          </a:p>
        </p:txBody>
      </p:sp>
      <p:sp>
        <p:nvSpPr>
          <p:cNvPr id="3" name="Subtitle 2">
            <a:extLst>
              <a:ext uri="{FF2B5EF4-FFF2-40B4-BE49-F238E27FC236}">
                <a16:creationId xmlns:a16="http://schemas.microsoft.com/office/drawing/2014/main" id="{F5731B37-0AE2-9BEF-9ED4-9B35A899AFF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9027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3806-2A4D-2E17-28BB-494B6ECD60B1}"/>
              </a:ext>
            </a:extLst>
          </p:cNvPr>
          <p:cNvSpPr>
            <a:spLocks noGrp="1"/>
          </p:cNvSpPr>
          <p:nvPr>
            <p:ph type="title"/>
          </p:nvPr>
        </p:nvSpPr>
        <p:spPr/>
        <p:txBody>
          <a:bodyPr/>
          <a:lstStyle/>
          <a:p>
            <a:r>
              <a:rPr lang="en-US" dirty="0"/>
              <a:t>Simulation Assumptions</a:t>
            </a:r>
          </a:p>
        </p:txBody>
      </p:sp>
      <p:sp>
        <p:nvSpPr>
          <p:cNvPr id="4" name="Slide Number Placeholder 3">
            <a:extLst>
              <a:ext uri="{FF2B5EF4-FFF2-40B4-BE49-F238E27FC236}">
                <a16:creationId xmlns:a16="http://schemas.microsoft.com/office/drawing/2014/main" id="{EB826DDB-110D-86C6-F876-A63F0FDDB1E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27</a:t>
            </a:fld>
            <a:endParaRPr lang="en-US" altLang="en-US" dirty="0"/>
          </a:p>
        </p:txBody>
      </p:sp>
      <p:sp>
        <p:nvSpPr>
          <p:cNvPr id="5" name="Content Placeholder 4">
            <a:extLst>
              <a:ext uri="{FF2B5EF4-FFF2-40B4-BE49-F238E27FC236}">
                <a16:creationId xmlns:a16="http://schemas.microsoft.com/office/drawing/2014/main" id="{E12641DC-638E-221A-A71F-E133B76A5EEF}"/>
              </a:ext>
            </a:extLst>
          </p:cNvPr>
          <p:cNvSpPr txBox="1">
            <a:spLocks noGrp="1"/>
          </p:cNvSpPr>
          <p:nvPr>
            <p:ph idx="1"/>
          </p:nvPr>
        </p:nvSpPr>
        <p:spPr>
          <a:xfrm>
            <a:off x="609600" y="1371600"/>
            <a:ext cx="7916863" cy="6002370"/>
          </a:xfrm>
          <a:prstGeom prst="rect">
            <a:avLst/>
          </a:prstGeom>
          <a:noFill/>
        </p:spPr>
        <p:txBody>
          <a:bodyPr wrap="square" rtlCol="0">
            <a:spAutoFit/>
          </a:bodyPr>
          <a:lstStyle/>
          <a:p>
            <a:r>
              <a:rPr lang="en-US" sz="1600" dirty="0">
                <a:solidFill>
                  <a:schemeClr val="tx1"/>
                </a:solidFill>
              </a:rPr>
              <a:t>AWGN channel</a:t>
            </a:r>
          </a:p>
          <a:p>
            <a:r>
              <a:rPr lang="en-US" sz="1600" dirty="0">
                <a:solidFill>
                  <a:schemeClr val="tx1"/>
                </a:solidFill>
              </a:rPr>
              <a:t>Assume perfect SYNC and SFD detection as well as channel estimation</a:t>
            </a:r>
          </a:p>
          <a:p>
            <a:r>
              <a:rPr lang="en-US" sz="1600" dirty="0">
                <a:solidFill>
                  <a:schemeClr val="tx1"/>
                </a:solidFill>
              </a:rPr>
              <a:t>For 7.8 Mbps, </a:t>
            </a:r>
          </a:p>
          <a:p>
            <a:r>
              <a:rPr lang="en-US" sz="1600" dirty="0">
                <a:solidFill>
                  <a:schemeClr val="tx1"/>
                </a:solidFill>
              </a:rPr>
              <a:t>	Nsync = 64 preamble symbols using length 91 code</a:t>
            </a:r>
          </a:p>
          <a:p>
            <a:r>
              <a:rPr lang="en-US" sz="1600" dirty="0">
                <a:solidFill>
                  <a:schemeClr val="tx1"/>
                </a:solidFill>
              </a:rPr>
              <a:t>	NSFD = 8 symbols</a:t>
            </a:r>
          </a:p>
          <a:p>
            <a:r>
              <a:rPr lang="en-US" sz="1600" dirty="0">
                <a:solidFill>
                  <a:schemeClr val="tx1"/>
                </a:solidFill>
              </a:rPr>
              <a:t>For 1.95 Mbps</a:t>
            </a:r>
          </a:p>
          <a:p>
            <a:r>
              <a:rPr lang="en-US" sz="1600" dirty="0">
                <a:solidFill>
                  <a:schemeClr val="tx1"/>
                </a:solidFill>
              </a:rPr>
              <a:t>	Nsync = 128 preamble symbols using length 91 code</a:t>
            </a:r>
          </a:p>
          <a:p>
            <a:r>
              <a:rPr lang="en-US" sz="1600" dirty="0">
                <a:solidFill>
                  <a:schemeClr val="tx1"/>
                </a:solidFill>
              </a:rPr>
              <a:t>	NSFD = 32 symbols</a:t>
            </a:r>
          </a:p>
          <a:p>
            <a:r>
              <a:rPr lang="en-US" sz="1600" dirty="0">
                <a:solidFill>
                  <a:schemeClr val="tx1"/>
                </a:solidFill>
              </a:rPr>
              <a:t>Sync + SFD duration is 52.5us</a:t>
            </a:r>
          </a:p>
          <a:p>
            <a:r>
              <a:rPr lang="en-US" sz="1600" dirty="0">
                <a:solidFill>
                  <a:schemeClr val="tx1"/>
                </a:solidFill>
              </a:rPr>
              <a:t>26 bit PHR from Meta</a:t>
            </a:r>
          </a:p>
          <a:p>
            <a:r>
              <a:rPr lang="en-US" sz="1600" dirty="0">
                <a:solidFill>
                  <a:schemeClr val="tx1"/>
                </a:solidFill>
              </a:rPr>
              <a:t>SNR (Symbol)+ Gating gain is included </a:t>
            </a:r>
          </a:p>
          <a:p>
            <a:r>
              <a:rPr lang="en-US" sz="1600" dirty="0">
                <a:solidFill>
                  <a:schemeClr val="tx1"/>
                </a:solidFill>
              </a:rPr>
              <a:t>SNR (symbol) = SNR – 10*log10(#chips/symbol)</a:t>
            </a:r>
          </a:p>
          <a:p>
            <a:r>
              <a:rPr lang="en-US" sz="1600" dirty="0">
                <a:solidFill>
                  <a:schemeClr val="tx1"/>
                </a:solidFill>
              </a:rPr>
              <a:t>                       = SNR – SNR_adj</a:t>
            </a:r>
          </a:p>
          <a:p>
            <a:endParaRPr lang="en-US" sz="1600" dirty="0">
              <a:solidFill>
                <a:schemeClr val="tx1"/>
              </a:solidFill>
              <a:highlight>
                <a:srgbClr val="FFFF00"/>
              </a:highlight>
            </a:endParaRPr>
          </a:p>
          <a:p>
            <a:endParaRPr lang="en-US" sz="2800" dirty="0">
              <a:solidFill>
                <a:schemeClr val="tx1"/>
              </a:solidFill>
            </a:endParaRPr>
          </a:p>
          <a:p>
            <a:r>
              <a:rPr lang="en-US" dirty="0"/>
              <a:t> </a:t>
            </a:r>
          </a:p>
        </p:txBody>
      </p:sp>
      <p:graphicFrame>
        <p:nvGraphicFramePr>
          <p:cNvPr id="3" name="Table 5">
            <a:extLst>
              <a:ext uri="{FF2B5EF4-FFF2-40B4-BE49-F238E27FC236}">
                <a16:creationId xmlns:a16="http://schemas.microsoft.com/office/drawing/2014/main" id="{64FC6C92-6634-4676-DEAC-9809D6E89F30}"/>
              </a:ext>
            </a:extLst>
          </p:cNvPr>
          <p:cNvGraphicFramePr>
            <a:graphicFrameLocks noGrp="1"/>
          </p:cNvGraphicFramePr>
          <p:nvPr>
            <p:extLst>
              <p:ext uri="{D42A27DB-BD31-4B8C-83A1-F6EECF244321}">
                <p14:modId xmlns:p14="http://schemas.microsoft.com/office/powerpoint/2010/main" val="3650904467"/>
              </p:ext>
            </p:extLst>
          </p:nvPr>
        </p:nvGraphicFramePr>
        <p:xfrm>
          <a:off x="5226576" y="4372785"/>
          <a:ext cx="3888432" cy="182880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3901101249"/>
                    </a:ext>
                  </a:extLst>
                </a:gridCol>
                <a:gridCol w="1296144">
                  <a:extLst>
                    <a:ext uri="{9D8B030D-6E8A-4147-A177-3AD203B41FA5}">
                      <a16:colId xmlns:a16="http://schemas.microsoft.com/office/drawing/2014/main" val="1803989788"/>
                    </a:ext>
                  </a:extLst>
                </a:gridCol>
                <a:gridCol w="1296144">
                  <a:extLst>
                    <a:ext uri="{9D8B030D-6E8A-4147-A177-3AD203B41FA5}">
                      <a16:colId xmlns:a16="http://schemas.microsoft.com/office/drawing/2014/main" val="1539631012"/>
                    </a:ext>
                  </a:extLst>
                </a:gridCol>
              </a:tblGrid>
              <a:tr h="260110">
                <a:tc>
                  <a:txBody>
                    <a:bodyPr/>
                    <a:lstStyle/>
                    <a:p>
                      <a:r>
                        <a:rPr lang="en-US" sz="1200" dirty="0"/>
                        <a:t>Data rate (Mb/s)</a:t>
                      </a:r>
                    </a:p>
                  </a:txBody>
                  <a:tcPr/>
                </a:tc>
                <a:tc>
                  <a:txBody>
                    <a:bodyPr/>
                    <a:lstStyle/>
                    <a:p>
                      <a:r>
                        <a:rPr lang="en-US" sz="1200" dirty="0"/>
                        <a:t>#chips /symbol</a:t>
                      </a:r>
                    </a:p>
                  </a:txBody>
                  <a:tcPr/>
                </a:tc>
                <a:tc>
                  <a:txBody>
                    <a:bodyPr/>
                    <a:lstStyle/>
                    <a:p>
                      <a:r>
                        <a:rPr lang="en-US" sz="1200" dirty="0"/>
                        <a:t>SNR_adj (dB)</a:t>
                      </a:r>
                    </a:p>
                  </a:txBody>
                  <a:tcPr/>
                </a:tc>
                <a:extLst>
                  <a:ext uri="{0D108BD9-81ED-4DB2-BD59-A6C34878D82A}">
                    <a16:rowId xmlns:a16="http://schemas.microsoft.com/office/drawing/2014/main" val="722937563"/>
                  </a:ext>
                </a:extLst>
              </a:tr>
              <a:tr h="260110">
                <a:tc>
                  <a:txBody>
                    <a:bodyPr/>
                    <a:lstStyle/>
                    <a:p>
                      <a:r>
                        <a:rPr lang="en-US" sz="1200" dirty="0"/>
                        <a:t>1.95</a:t>
                      </a:r>
                    </a:p>
                  </a:txBody>
                  <a:tcPr/>
                </a:tc>
                <a:tc>
                  <a:txBody>
                    <a:bodyPr/>
                    <a:lstStyle/>
                    <a:p>
                      <a:r>
                        <a:rPr lang="en-US" sz="1200" dirty="0"/>
                        <a:t>256</a:t>
                      </a:r>
                    </a:p>
                  </a:txBody>
                  <a:tcPr/>
                </a:tc>
                <a:tc>
                  <a:txBody>
                    <a:bodyPr/>
                    <a:lstStyle/>
                    <a:p>
                      <a:r>
                        <a:rPr lang="en-US" sz="1200" dirty="0"/>
                        <a:t>24.1</a:t>
                      </a:r>
                    </a:p>
                  </a:txBody>
                  <a:tcPr/>
                </a:tc>
                <a:extLst>
                  <a:ext uri="{0D108BD9-81ED-4DB2-BD59-A6C34878D82A}">
                    <a16:rowId xmlns:a16="http://schemas.microsoft.com/office/drawing/2014/main" val="2334046418"/>
                  </a:ext>
                </a:extLst>
              </a:tr>
              <a:tr h="260110">
                <a:tc>
                  <a:txBody>
                    <a:bodyPr/>
                    <a:lstStyle/>
                    <a:p>
                      <a:r>
                        <a:rPr lang="en-US" sz="1200" dirty="0"/>
                        <a:t>7.8</a:t>
                      </a:r>
                    </a:p>
                  </a:txBody>
                  <a:tcPr/>
                </a:tc>
                <a:tc>
                  <a:txBody>
                    <a:bodyPr/>
                    <a:lstStyle/>
                    <a:p>
                      <a:r>
                        <a:rPr lang="en-US" sz="1200" dirty="0"/>
                        <a:t>64</a:t>
                      </a:r>
                    </a:p>
                  </a:txBody>
                  <a:tcPr/>
                </a:tc>
                <a:tc>
                  <a:txBody>
                    <a:bodyPr/>
                    <a:lstStyle/>
                    <a:p>
                      <a:r>
                        <a:rPr lang="en-US" sz="1200" dirty="0"/>
                        <a:t>18.1</a:t>
                      </a:r>
                    </a:p>
                  </a:txBody>
                  <a:tcPr/>
                </a:tc>
                <a:extLst>
                  <a:ext uri="{0D108BD9-81ED-4DB2-BD59-A6C34878D82A}">
                    <a16:rowId xmlns:a16="http://schemas.microsoft.com/office/drawing/2014/main" val="390022142"/>
                  </a:ext>
                </a:extLst>
              </a:tr>
              <a:tr h="260110">
                <a:tc>
                  <a:txBody>
                    <a:bodyPr/>
                    <a:lstStyle/>
                    <a:p>
                      <a:r>
                        <a:rPr lang="en-US" sz="1200" dirty="0"/>
                        <a:t>31.2</a:t>
                      </a:r>
                    </a:p>
                  </a:txBody>
                  <a:tcPr/>
                </a:tc>
                <a:tc>
                  <a:txBody>
                    <a:bodyPr/>
                    <a:lstStyle/>
                    <a:p>
                      <a:r>
                        <a:rPr lang="en-US" sz="1200" dirty="0"/>
                        <a:t>16</a:t>
                      </a:r>
                    </a:p>
                  </a:txBody>
                  <a:tcPr/>
                </a:tc>
                <a:tc>
                  <a:txBody>
                    <a:bodyPr/>
                    <a:lstStyle/>
                    <a:p>
                      <a:r>
                        <a:rPr lang="en-US" sz="1200" dirty="0"/>
                        <a:t>12</a:t>
                      </a:r>
                    </a:p>
                  </a:txBody>
                  <a:tcPr/>
                </a:tc>
                <a:extLst>
                  <a:ext uri="{0D108BD9-81ED-4DB2-BD59-A6C34878D82A}">
                    <a16:rowId xmlns:a16="http://schemas.microsoft.com/office/drawing/2014/main" val="1860020516"/>
                  </a:ext>
                </a:extLst>
              </a:tr>
              <a:tr h="260110">
                <a:tc>
                  <a:txBody>
                    <a:bodyPr/>
                    <a:lstStyle/>
                    <a:p>
                      <a:r>
                        <a:rPr lang="en-US" sz="1200" dirty="0"/>
                        <a:t>62.4</a:t>
                      </a:r>
                    </a:p>
                  </a:txBody>
                  <a:tcPr/>
                </a:tc>
                <a:tc>
                  <a:txBody>
                    <a:bodyPr/>
                    <a:lstStyle/>
                    <a:p>
                      <a:r>
                        <a:rPr lang="en-US" sz="1200" dirty="0"/>
                        <a:t>8</a:t>
                      </a:r>
                    </a:p>
                  </a:txBody>
                  <a:tcPr/>
                </a:tc>
                <a:tc>
                  <a:txBody>
                    <a:bodyPr/>
                    <a:lstStyle/>
                    <a:p>
                      <a:r>
                        <a:rPr lang="en-US" sz="1200" dirty="0"/>
                        <a:t>9</a:t>
                      </a:r>
                    </a:p>
                  </a:txBody>
                  <a:tcPr/>
                </a:tc>
                <a:extLst>
                  <a:ext uri="{0D108BD9-81ED-4DB2-BD59-A6C34878D82A}">
                    <a16:rowId xmlns:a16="http://schemas.microsoft.com/office/drawing/2014/main" val="951773534"/>
                  </a:ext>
                </a:extLst>
              </a:tr>
              <a:tr h="260110">
                <a:tc>
                  <a:txBody>
                    <a:bodyPr/>
                    <a:lstStyle/>
                    <a:p>
                      <a:r>
                        <a:rPr lang="en-US" sz="1200" dirty="0"/>
                        <a:t>124.8</a:t>
                      </a:r>
                    </a:p>
                  </a:txBody>
                  <a:tcPr/>
                </a:tc>
                <a:tc>
                  <a:txBody>
                    <a:bodyPr/>
                    <a:lstStyle/>
                    <a:p>
                      <a:r>
                        <a:rPr lang="en-US" sz="1200" dirty="0"/>
                        <a:t>4</a:t>
                      </a:r>
                    </a:p>
                  </a:txBody>
                  <a:tcPr/>
                </a:tc>
                <a:tc>
                  <a:txBody>
                    <a:bodyPr/>
                    <a:lstStyle/>
                    <a:p>
                      <a:r>
                        <a:rPr lang="en-US" sz="1200" dirty="0"/>
                        <a:t>6</a:t>
                      </a:r>
                    </a:p>
                  </a:txBody>
                  <a:tcPr/>
                </a:tc>
                <a:extLst>
                  <a:ext uri="{0D108BD9-81ED-4DB2-BD59-A6C34878D82A}">
                    <a16:rowId xmlns:a16="http://schemas.microsoft.com/office/drawing/2014/main" val="65178562"/>
                  </a:ext>
                </a:extLst>
              </a:tr>
            </a:tbl>
          </a:graphicData>
        </a:graphic>
      </p:graphicFrame>
    </p:spTree>
    <p:extLst>
      <p:ext uri="{BB962C8B-B14F-4D97-AF65-F5344CB8AC3E}">
        <p14:creationId xmlns:p14="http://schemas.microsoft.com/office/powerpoint/2010/main" val="328777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7"/>
          <p:cNvSpPr txBox="1"/>
          <p:nvPr/>
        </p:nvSpPr>
        <p:spPr>
          <a:xfrm>
            <a:off x="329411" y="3244349"/>
            <a:ext cx="8798400" cy="1415742"/>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buClr>
                <a:schemeClr val="dk1"/>
              </a:buClr>
              <a:buSzPts val="1100"/>
            </a:pPr>
            <a:r>
              <a:rPr lang="en-US" sz="4000" dirty="0">
                <a:solidFill>
                  <a:schemeClr val="dk1"/>
                </a:solidFill>
                <a:latin typeface="+mj-lt"/>
              </a:rPr>
              <a:t>What does performance look like for 7.8 Mbps when PHR reps =2,3, or 4?</a:t>
            </a:r>
            <a:endParaRPr sz="4000" dirty="0">
              <a:solidFill>
                <a:schemeClr val="dk1"/>
              </a:solidFill>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52"/>
          <p:cNvPicPr preferRelativeResize="0"/>
          <p:nvPr/>
        </p:nvPicPr>
        <p:blipFill>
          <a:blip r:embed="rId3">
            <a:alphaModFix/>
          </a:blip>
          <a:stretch>
            <a:fillRect/>
          </a:stretch>
        </p:blipFill>
        <p:spPr>
          <a:xfrm>
            <a:off x="77000" y="1649837"/>
            <a:ext cx="3200400" cy="2402434"/>
          </a:xfrm>
          <a:prstGeom prst="rect">
            <a:avLst/>
          </a:prstGeom>
          <a:noFill/>
          <a:ln>
            <a:noFill/>
          </a:ln>
        </p:spPr>
      </p:pic>
      <p:cxnSp>
        <p:nvCxnSpPr>
          <p:cNvPr id="280" name="Google Shape;280;p52"/>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281" name="Google Shape;281;p52"/>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800" b="1" dirty="0">
                <a:solidFill>
                  <a:schemeClr val="dk1"/>
                </a:solidFill>
              </a:rPr>
              <a:t>648 vs 1296 vs 1944 - 2 reps - genie ON (SYNC,SFD)</a:t>
            </a:r>
            <a:endParaRPr sz="1800" b="1" dirty="0">
              <a:solidFill>
                <a:schemeClr val="dk1"/>
              </a:solidFill>
            </a:endParaRPr>
          </a:p>
        </p:txBody>
      </p:sp>
      <p:sp>
        <p:nvSpPr>
          <p:cNvPr id="283" name="Google Shape;283;p52"/>
          <p:cNvSpPr txBox="1"/>
          <p:nvPr/>
        </p:nvSpPr>
        <p:spPr>
          <a:xfrm>
            <a:off x="169900" y="4136200"/>
            <a:ext cx="2962800" cy="954077"/>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000" dirty="0">
                <a:solidFill>
                  <a:srgbClr val="0000FF"/>
                </a:solidFill>
              </a:rPr>
              <a:t>Through sims, we have found that the best combination is: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648 CBS when PSDU &lt;= 18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1296 CBS when PSDU in [19,39]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1944 CBS when PSDU &gt;= 40 Bytes</a:t>
            </a:r>
            <a:endParaRPr sz="1000" dirty="0">
              <a:solidFill>
                <a:srgbClr val="0000FF"/>
              </a:solidFill>
            </a:endParaRPr>
          </a:p>
        </p:txBody>
      </p:sp>
      <p:graphicFrame>
        <p:nvGraphicFramePr>
          <p:cNvPr id="284" name="Google Shape;284;p52"/>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-29.0321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-28.2054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-29.9372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-29.0298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-28.2103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-29.9801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-28.1597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-29.8689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-28.8802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-28.0685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-28.9038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-28.0964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-29.6645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-28.8538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-28.0497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-29.5436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-29.0148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-28.2144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-29.2771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-28.8193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-29.1679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-27.9987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-29.1124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-28.8643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-28.0783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-29.0817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-28.7157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-27.9317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-28.7651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-27.9825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-28.8971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-28.7334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-27.9539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-28.6569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-28.0067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-28.7525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-27.9806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-28.3298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-28.7151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-27.9463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-28.1704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-28.6482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-27.8825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-27.9459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-27.8701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-27.8556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-28.5828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-27.8514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-27.6674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-27.8737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-27.5495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-28.4672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-27.4198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-28.4425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-27.8028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-27.3886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-28.3974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-27.7763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-27.3199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-28.3857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-27.7999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-27.2356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-28.2891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285" name="Google Shape;285;p52"/>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-28.2306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-27.6979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-27.0452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-28.2506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-27.8417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-26.9616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-28.1192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-27.7499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-26.8044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-28.0393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-27.6361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-27.9998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-27.5822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-26.6746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-27.9312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-27.7075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-26.5858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-27.7048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-26.4828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-27.6372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-26.4176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-27.6876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-27.6834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-26.2886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-27.5503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-27.5711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-27.4864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-27.5077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-27.4095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-27.5187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-27.4796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-27.2563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-27.3939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-27.1511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-27.3867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-27.0926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-26.9932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-27.3141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-26.9304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-27.2779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-26.8315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-27.2326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-26.6199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-27.0821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-26.5468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-27.1052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-26.4767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-27.0022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-26.4299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-26.4087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-26.9531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86" name="Google Shape;286;p52"/>
          <p:cNvGraphicFramePr/>
          <p:nvPr/>
        </p:nvGraphicFramePr>
        <p:xfrm>
          <a:off x="7205700" y="1673150"/>
          <a:ext cx="1828800" cy="3550300"/>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-26.3681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-26.2905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-26.8135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-26.2258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-26.7065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-26.0902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-26.6456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-26.0303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-26.6162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-26.0079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-26.5167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-25.9436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-26.4706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-26.4045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-25.8137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-26.3546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-25.7603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-25.7082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-26.2395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-25.6588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-26.1992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-25.5866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-26.1214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-25.5361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-26.1025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-25.4731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-25.4138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-25.3619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-25.3082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-25.8245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-25.2618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-25.8048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-25.1888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-25.6957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-25.1036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-25.6502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-25.0526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-25.6076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6ECE-5B6A-4D71-954A-50EEDA587BF9}"/>
              </a:ext>
            </a:extLst>
          </p:cNvPr>
          <p:cNvSpPr>
            <a:spLocks noGrp="1"/>
          </p:cNvSpPr>
          <p:nvPr>
            <p:ph type="title"/>
          </p:nvPr>
        </p:nvSpPr>
        <p:spPr/>
        <p:txBody>
          <a:bodyPr/>
          <a:lstStyle/>
          <a:p>
            <a:r>
              <a:rPr lang="en-US" dirty="0"/>
              <a:t>Previous Strawpoll</a:t>
            </a:r>
          </a:p>
        </p:txBody>
      </p:sp>
      <p:sp>
        <p:nvSpPr>
          <p:cNvPr id="3" name="Content Placeholder 2">
            <a:extLst>
              <a:ext uri="{FF2B5EF4-FFF2-40B4-BE49-F238E27FC236}">
                <a16:creationId xmlns:a16="http://schemas.microsoft.com/office/drawing/2014/main" id="{494BEF7D-9EA6-4529-B705-E3F18444C47B}"/>
              </a:ext>
            </a:extLst>
          </p:cNvPr>
          <p:cNvSpPr>
            <a:spLocks noGrp="1"/>
          </p:cNvSpPr>
          <p:nvPr>
            <p:ph idx="1"/>
          </p:nvPr>
        </p:nvSpPr>
        <p:spPr/>
        <p:txBody>
          <a:bodyPr/>
          <a:lstStyle/>
          <a:p>
            <a:r>
              <a:rPr lang="en-US" dirty="0"/>
              <a:t>Are you in favor of having an optional non-BCC coding scheme (e.g. LDPC, Turbo) introduced in 802.15.4ab?</a:t>
            </a:r>
          </a:p>
          <a:p>
            <a:pPr marL="914400" lvl="1" indent="-457200">
              <a:buFont typeface="Arial" panose="020B0604020202020204" pitchFamily="34" charset="0"/>
              <a:buChar char="•"/>
            </a:pPr>
            <a:r>
              <a:rPr lang="en-US" dirty="0"/>
              <a:t>21 Y</a:t>
            </a:r>
          </a:p>
          <a:p>
            <a:pPr marL="914400" lvl="1" indent="-457200">
              <a:buFont typeface="Arial" panose="020B0604020202020204" pitchFamily="34" charset="0"/>
              <a:buChar char="•"/>
            </a:pPr>
            <a:r>
              <a:rPr lang="en-US" dirty="0"/>
              <a:t>0 N</a:t>
            </a:r>
          </a:p>
          <a:p>
            <a:pPr marL="914400" lvl="1" indent="-457200">
              <a:buFont typeface="Arial" panose="020B0604020202020204" pitchFamily="34" charset="0"/>
              <a:buChar char="•"/>
            </a:pPr>
            <a:r>
              <a:rPr lang="en-US" dirty="0"/>
              <a:t>3 Abstain</a:t>
            </a:r>
          </a:p>
        </p:txBody>
      </p:sp>
    </p:spTree>
    <p:extLst>
      <p:ext uri="{BB962C8B-B14F-4D97-AF65-F5344CB8AC3E}">
        <p14:creationId xmlns:p14="http://schemas.microsoft.com/office/powerpoint/2010/main" val="3378144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50"/>
          <p:cNvPicPr preferRelativeResize="0"/>
          <p:nvPr/>
        </p:nvPicPr>
        <p:blipFill>
          <a:blip r:embed="rId3">
            <a:alphaModFix/>
          </a:blip>
          <a:stretch>
            <a:fillRect/>
          </a:stretch>
        </p:blipFill>
        <p:spPr>
          <a:xfrm>
            <a:off x="76200" y="1649837"/>
            <a:ext cx="3200400" cy="2402434"/>
          </a:xfrm>
          <a:prstGeom prst="rect">
            <a:avLst/>
          </a:prstGeom>
          <a:noFill/>
          <a:ln>
            <a:noFill/>
          </a:ln>
        </p:spPr>
      </p:pic>
      <p:cxnSp>
        <p:nvCxnSpPr>
          <p:cNvPr id="263" name="Google Shape;263;p50"/>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264" name="Google Shape;264;p50"/>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buClr>
                <a:schemeClr val="dk1"/>
              </a:buClr>
              <a:buSzPts val="1100"/>
            </a:pPr>
            <a:r>
              <a:rPr lang="en" sz="1800" b="1">
                <a:solidFill>
                  <a:schemeClr val="dk1"/>
                </a:solidFill>
              </a:rPr>
              <a:t>648 vs 1296 vs 1944 - 3 reps - genie ON (SYNC,SFD)</a:t>
            </a:r>
            <a:endParaRPr sz="1800" b="1" dirty="0">
              <a:solidFill>
                <a:schemeClr val="dk1"/>
              </a:solidFill>
            </a:endParaRPr>
          </a:p>
        </p:txBody>
      </p:sp>
      <p:graphicFrame>
        <p:nvGraphicFramePr>
          <p:cNvPr id="266" name="Google Shape;266;p50"/>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-31.449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-30.5552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-29.7582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-31.246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-30.5841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-29.7911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-31.0341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-29.7308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-30.6937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-30.5087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-29.7222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-30.4053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-30.5118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-29.7294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-30.1006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-30.4943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-29.7353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-29.6762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-30.5113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-29.3983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-30.4323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-29.7119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-29.1839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-30.3089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-29.6176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-29.0496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-30.1916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-29.5591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-30.0435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-28.9368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-29.9474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-29.6086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-29.7672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-29.6128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-29.6405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-29.6077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-29.4609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-29.5566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-28.3369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-29.3992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-29.4419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-28.1353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-29.2316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-29.4458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-27.9347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-29.3853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-27.7912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-29.2792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-27.6479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-28.8139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-29.2282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-27.4833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-28.6921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-29.0908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-27.3514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-28.5975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-29.0054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-27.2226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-28.4956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-28.9358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-27.1794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-28.4519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-27.0801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-28.3834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-28.7267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-27.0505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-28.3514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-28.6126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67" name="Google Shape;267;p50"/>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-26.9647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-28.5186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-26.8481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-28.1891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-28.4152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-26.7499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-28.1151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-28.3243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-26.6463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-28.0048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-28.2435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-26.5664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-27.9557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-28.1196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-26.4633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-27.8353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-28.0544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-26.3959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-27.9246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-27.6477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-27.8494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-26.2476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-27.5722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-27.7472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-26.1409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-27.4594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-27.6399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-27.3728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-27.6133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-27.2908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-27.5497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-27.5248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-27.1127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-27.4952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-27.0394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-27.3999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-27.3442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-26.7109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-27.3083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-26.6567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-26.5638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-27.1968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-26.4957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-26.4225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-27.0471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-26.3352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-26.9958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-26.9528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-26.2289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-26.8762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68" name="Google Shape;268;p50"/>
          <p:cNvGraphicFramePr/>
          <p:nvPr/>
        </p:nvGraphicFramePr>
        <p:xfrm>
          <a:off x="7205700" y="1673150"/>
          <a:ext cx="1828800" cy="3550300"/>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-26.8204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-26.6929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-26.0288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-26.6123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-25.9738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-26.5797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-26.4986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-25.8557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-26.4386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-25.7873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-26.3749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-25.7335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-26.3168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-25.6472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-26.2692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-25.6236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-26.1852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-26.1456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-26.1027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-25.4417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-26.0256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-25.3796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-25.9761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-25.3417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-25.9264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-25.2777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-25.8522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-25.2312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-25.7941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-25.1817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-25.7383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-25.1394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-25.0725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-25.6404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-25.5967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-24.9758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-24.9285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-25.4892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bl>
          </a:graphicData>
        </a:graphic>
      </p:graphicFrame>
      <p:sp>
        <p:nvSpPr>
          <p:cNvPr id="269" name="Google Shape;269;p50"/>
          <p:cNvSpPr txBox="1"/>
          <p:nvPr/>
        </p:nvSpPr>
        <p:spPr>
          <a:xfrm>
            <a:off x="169900" y="4136200"/>
            <a:ext cx="2892300" cy="1261854"/>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000" dirty="0">
                <a:solidFill>
                  <a:srgbClr val="0000FF"/>
                </a:solidFill>
              </a:rPr>
              <a:t>Through sims, we have found that the best combination is: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648 CBS when PSDU &lt;= 8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1296 CBS when PSDU in [9,18]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1944 CBS when PSDU &gt;= 19 Bytes</a:t>
            </a:r>
            <a:endParaRPr sz="1000" dirty="0">
              <a:solidFill>
                <a:srgbClr val="0000FF"/>
              </a:solidFill>
            </a:endParaRPr>
          </a:p>
          <a:p>
            <a:pPr>
              <a:spcBef>
                <a:spcPts val="0"/>
              </a:spcBef>
              <a:spcAft>
                <a:spcPts val="0"/>
              </a:spcAft>
            </a:pPr>
            <a:endParaRPr sz="1000" dirty="0">
              <a:solidFill>
                <a:srgbClr val="0000FF"/>
              </a:solidFill>
            </a:endParaRPr>
          </a:p>
          <a:p>
            <a:pPr>
              <a:spcBef>
                <a:spcPts val="0"/>
              </a:spcBef>
              <a:spcAft>
                <a:spcPts val="0"/>
              </a:spcAft>
            </a:pPr>
            <a:endParaRPr sz="1000" dirty="0">
              <a:solidFill>
                <a:srgbClr val="0000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48"/>
          <p:cNvPicPr preferRelativeResize="0"/>
          <p:nvPr/>
        </p:nvPicPr>
        <p:blipFill>
          <a:blip r:embed="rId3">
            <a:alphaModFix/>
          </a:blip>
          <a:stretch>
            <a:fillRect/>
          </a:stretch>
        </p:blipFill>
        <p:spPr>
          <a:xfrm>
            <a:off x="76200" y="1649787"/>
            <a:ext cx="3200400" cy="2402434"/>
          </a:xfrm>
          <a:prstGeom prst="rect">
            <a:avLst/>
          </a:prstGeom>
          <a:noFill/>
          <a:ln>
            <a:noFill/>
          </a:ln>
        </p:spPr>
      </p:pic>
      <p:cxnSp>
        <p:nvCxnSpPr>
          <p:cNvPr id="246" name="Google Shape;246;p48"/>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247" name="Google Shape;247;p48"/>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800" b="1" dirty="0">
                <a:solidFill>
                  <a:schemeClr val="dk1"/>
                </a:solidFill>
              </a:rPr>
              <a:t>648 vs 1296 vs 1944 - 4 reps - genie ON (SYNC,SFD)</a:t>
            </a:r>
            <a:endParaRPr sz="1800" b="1" dirty="0">
              <a:solidFill>
                <a:schemeClr val="dk1"/>
              </a:solidFill>
            </a:endParaRPr>
          </a:p>
        </p:txBody>
      </p:sp>
      <p:graphicFrame>
        <p:nvGraphicFramePr>
          <p:cNvPr id="249" name="Google Shape;249;p48"/>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-31.6055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-31.7006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-30.9526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-31.2757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-31.663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-30.9649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-30.9287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-31.5485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-30.9194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-30.5392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-30.8571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-30.1952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-31.1336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-30.9361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-29.9007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-30.9577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-30.7754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-29.5547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-30.7881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-30.7047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-29.2563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-30.5917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-30.5515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-30.4469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-30.4507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-28.8501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-30.2549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-30.3976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-28.7602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-30.2545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-28.7099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-29.8499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-30.1667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-28.6597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-29.6715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-29.5477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-29.9043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-28.2749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-29.8314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-28.0864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-29.2377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-27.9667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-29.0932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-29.5934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-27.7452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-29.4506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-27.5889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-28.8101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-29.3057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-27.4319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-28.6615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-29.2057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-28.5399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-29.0703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-27.1533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-28.4396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-28.9822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-27.0155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-28.3367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-28.8515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-26.9791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-28.2526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-28.7277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-26.9732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-28.6316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-26.8386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-28.1644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-28.5097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50" name="Google Shape;250;p48"/>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-26.7791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-28.1276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-26.6704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-28.3247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-27.9716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-28.2047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-26.5121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-27.8772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-26.3878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-27.7764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-28.0073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-27.7026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-27.9255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-27.6043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-27.8103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-26.0969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-27.5033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-27.7135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-26.0387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-27.6299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-25.9463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-27.5336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-27.4792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-27.1457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-27.4546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-27.0525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-27.4094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-26.9727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-27.3873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-26.9034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-26.8282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-26.7302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-26.6419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-26.5773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-27.1713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-26.4983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-27.0878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-26.3595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-26.9821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-26.2661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-26.9342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-26.2091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-26.1784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-26.8129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-26.0976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-26.7162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51" name="Google Shape;251;p48"/>
          <p:cNvGraphicFramePr/>
          <p:nvPr/>
        </p:nvGraphicFramePr>
        <p:xfrm>
          <a:off x="7205700" y="1673150"/>
          <a:ext cx="1828800" cy="3692312"/>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-26.7013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-26.0346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-26.6307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-25.9487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-26.5605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-25.8941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-26.5271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-25.8213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-25.7685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-26.3958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-25.7284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-26.3472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-25.6688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-26.2741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-25.6119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-26.1999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-25.5305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-26.1391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-25.4408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-26.0189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-25.3859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-25.3201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-25.9166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-25.2496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-25.8596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-25.1746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-25.7709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-25.7007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-25.0793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-25.6203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-25.0082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-25.5616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-24.9691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-25.5262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-24.9133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-25.4996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-24.8579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-25.4428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-24.8081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-25.3902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875">
                <a:tc>
                  <a:txBody>
                    <a:bodyPr/>
                    <a:lstStyle/>
                    <a:p>
                      <a:pPr marL="0" lvl="0" indent="0" algn="ctr" rtl="0">
                        <a:lnSpc>
                          <a:spcPct val="115000"/>
                        </a:lnSpc>
                        <a:spcBef>
                          <a:spcPts val="0"/>
                        </a:spcBef>
                        <a:spcAft>
                          <a:spcPts val="0"/>
                        </a:spcAft>
                        <a:buNone/>
                      </a:pPr>
                      <a:r>
                        <a:rPr lang="en" sz="750" dirty="0">
                          <a:latin typeface="Calibri"/>
                          <a:ea typeface="Calibri"/>
                          <a:cs typeface="Calibri"/>
                          <a:sym typeface="Calibri"/>
                        </a:rPr>
                        <a:t>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dirty="0">
                          <a:latin typeface="Calibri"/>
                          <a:ea typeface="Calibri"/>
                          <a:cs typeface="Calibri"/>
                          <a:sym typeface="Calibri"/>
                        </a:rPr>
                        <a:t>-26.7013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bl>
          </a:graphicData>
        </a:graphic>
      </p:graphicFrame>
      <p:sp>
        <p:nvSpPr>
          <p:cNvPr id="252" name="Google Shape;252;p48"/>
          <p:cNvSpPr txBox="1"/>
          <p:nvPr/>
        </p:nvSpPr>
        <p:spPr>
          <a:xfrm>
            <a:off x="169900" y="4136200"/>
            <a:ext cx="2763000" cy="800189"/>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000" dirty="0">
                <a:solidFill>
                  <a:srgbClr val="0000FF"/>
                </a:solidFill>
              </a:rPr>
              <a:t>Through sims, we have found that the best combination is: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1296 CBS when PSDU &lt;= 12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1944 CBS when PSDU &gt; 12 Bytes</a:t>
            </a:r>
            <a:endParaRPr sz="1000" dirty="0">
              <a:solidFill>
                <a:srgbClr val="0000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cxnSp>
        <p:nvCxnSpPr>
          <p:cNvPr id="296" name="Google Shape;296;p54"/>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297" name="Google Shape;297;p54"/>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800" b="1">
                <a:solidFill>
                  <a:schemeClr val="dk1"/>
                </a:solidFill>
              </a:rPr>
              <a:t>Global comparison for 7.8Mbps - genie ON (SYNC,SFD)</a:t>
            </a:r>
            <a:endParaRPr sz="1800" b="1" dirty="0">
              <a:solidFill>
                <a:schemeClr val="dk1"/>
              </a:solidFill>
            </a:endParaRPr>
          </a:p>
        </p:txBody>
      </p:sp>
      <p:graphicFrame>
        <p:nvGraphicFramePr>
          <p:cNvPr id="299" name="Google Shape;299;p54"/>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REPS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CBS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SNR @ 1%</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-31.7006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-31.663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-31.5485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-31.1336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-30.9577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-30.7881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-30.5917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-30.4507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-30.3976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-30.2545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-30.1667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-29.9043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-29.8314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-29.5934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-29.4506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-29.3057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-29.2282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-29.0908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-29.0054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-28.9358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-28.7267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-28.6126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300" name="Google Shape;300;p54"/>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REPS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CBS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SNR @ 1%</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-28.5186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-28.4152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-28.3243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-28.2435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-28.1196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-28.0544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-27.9246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-27.8494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-27.7472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-27.6399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-27.6133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-27.5497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-27.5248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-27.4952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-27.3999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-27.3442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-27.3083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-27.2326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-27.1052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-27.0022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-26.9531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301" name="Google Shape;301;p54"/>
          <p:cNvGraphicFramePr/>
          <p:nvPr/>
        </p:nvGraphicFramePr>
        <p:xfrm>
          <a:off x="7205700" y="1673150"/>
          <a:ext cx="1828800" cy="3692312"/>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REPS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CBS</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SNR @ 1%</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-26.8135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-26.7065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-26.6456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-26.6162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-26.5167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-26.4706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-26.4045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-26.3546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-26.2395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-26.1992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-26.1214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-26.1025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-25.8245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-25.8048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-25.6957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-25.6502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-25.6076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1944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bl>
          </a:graphicData>
        </a:graphic>
      </p:graphicFrame>
      <p:pic>
        <p:nvPicPr>
          <p:cNvPr id="302" name="Google Shape;302;p54"/>
          <p:cNvPicPr preferRelativeResize="0"/>
          <p:nvPr/>
        </p:nvPicPr>
        <p:blipFill>
          <a:blip r:embed="rId3">
            <a:alphaModFix/>
          </a:blip>
          <a:stretch>
            <a:fillRect/>
          </a:stretch>
        </p:blipFill>
        <p:spPr>
          <a:xfrm>
            <a:off x="228601" y="1652125"/>
            <a:ext cx="2743199" cy="2059762"/>
          </a:xfrm>
          <a:prstGeom prst="rect">
            <a:avLst/>
          </a:prstGeom>
          <a:noFill/>
          <a:ln>
            <a:noFill/>
          </a:ln>
        </p:spPr>
      </p:pic>
      <p:pic>
        <p:nvPicPr>
          <p:cNvPr id="303" name="Google Shape;303;p54"/>
          <p:cNvPicPr preferRelativeResize="0"/>
          <p:nvPr/>
        </p:nvPicPr>
        <p:blipFill>
          <a:blip r:embed="rId4">
            <a:alphaModFix/>
          </a:blip>
          <a:stretch>
            <a:fillRect/>
          </a:stretch>
        </p:blipFill>
        <p:spPr>
          <a:xfrm>
            <a:off x="229716" y="3754546"/>
            <a:ext cx="2740982" cy="2067242"/>
          </a:xfrm>
          <a:prstGeom prst="rect">
            <a:avLst/>
          </a:prstGeom>
          <a:noFill/>
          <a:ln>
            <a:noFill/>
          </a:ln>
        </p:spPr>
      </p:pic>
      <p:sp>
        <p:nvSpPr>
          <p:cNvPr id="2" name="Google Shape;313;p55">
            <a:extLst>
              <a:ext uri="{FF2B5EF4-FFF2-40B4-BE49-F238E27FC236}">
                <a16:creationId xmlns:a16="http://schemas.microsoft.com/office/drawing/2014/main" id="{A6AEE2E7-78F2-59A0-1220-428000DD61D0}"/>
              </a:ext>
            </a:extLst>
          </p:cNvPr>
          <p:cNvSpPr txBox="1"/>
          <p:nvPr/>
        </p:nvSpPr>
        <p:spPr>
          <a:xfrm>
            <a:off x="360530" y="5864447"/>
            <a:ext cx="8422940" cy="615523"/>
          </a:xfrm>
          <a:prstGeom prst="rect">
            <a:avLst/>
          </a:prstGeom>
          <a:noFill/>
          <a:ln>
            <a:noFill/>
          </a:ln>
        </p:spPr>
        <p:txBody>
          <a:bodyPr spcFirstLastPara="1" wrap="square" lIns="91425" tIns="91425" rIns="91425" bIns="91425" anchor="t" anchorCtr="0">
            <a:spAutoFit/>
          </a:bodyPr>
          <a:lstStyle/>
          <a:p>
            <a:pPr marL="165100">
              <a:spcBef>
                <a:spcPts val="0"/>
              </a:spcBef>
              <a:spcAft>
                <a:spcPts val="0"/>
              </a:spcAft>
              <a:buClr>
                <a:srgbClr val="0000FF"/>
              </a:buClr>
              <a:buSzPts val="1000"/>
            </a:pPr>
            <a:r>
              <a:rPr lang="en" sz="1400" dirty="0">
                <a:solidFill>
                  <a:schemeClr val="tx1"/>
                </a:solidFill>
                <a:latin typeface="+mn-lt"/>
              </a:rPr>
              <a:t>Allowing for variable number of PHR repetitions, the results suggest that we should use LDPC 1296 for 12 bytes or less and 1944 for 13 bytes or more.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cxnSp>
        <p:nvCxnSpPr>
          <p:cNvPr id="310" name="Google Shape;310;p55"/>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311" name="Google Shape;311;p55"/>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800" b="1" dirty="0">
                <a:solidFill>
                  <a:schemeClr val="dk1"/>
                </a:solidFill>
              </a:rPr>
              <a:t>Global comparison for 7.8Mbps - genie ON (SYNC,SFD)</a:t>
            </a:r>
            <a:endParaRPr sz="1800" b="1" dirty="0">
              <a:solidFill>
                <a:schemeClr val="dk1"/>
              </a:solidFill>
            </a:endParaRPr>
          </a:p>
        </p:txBody>
      </p:sp>
      <p:sp>
        <p:nvSpPr>
          <p:cNvPr id="313" name="Google Shape;313;p55"/>
          <p:cNvSpPr txBox="1"/>
          <p:nvPr/>
        </p:nvSpPr>
        <p:spPr>
          <a:xfrm>
            <a:off x="1210432" y="5692988"/>
            <a:ext cx="6723136" cy="615523"/>
          </a:xfrm>
          <a:prstGeom prst="rect">
            <a:avLst/>
          </a:prstGeom>
          <a:noFill/>
          <a:ln>
            <a:noFill/>
          </a:ln>
        </p:spPr>
        <p:txBody>
          <a:bodyPr spcFirstLastPara="1" wrap="square" lIns="91425" tIns="91425" rIns="91425" bIns="91425" anchor="t" anchorCtr="0">
            <a:spAutoFit/>
          </a:bodyPr>
          <a:lstStyle/>
          <a:p>
            <a:pPr marL="165100">
              <a:spcBef>
                <a:spcPts val="0"/>
              </a:spcBef>
              <a:spcAft>
                <a:spcPts val="0"/>
              </a:spcAft>
              <a:buClr>
                <a:srgbClr val="0000FF"/>
              </a:buClr>
              <a:buSzPts val="1000"/>
            </a:pPr>
            <a:r>
              <a:rPr lang="en" sz="1400" dirty="0">
                <a:solidFill>
                  <a:schemeClr val="tx1"/>
                </a:solidFill>
                <a:latin typeface="+mn-lt"/>
              </a:rPr>
              <a:t>The plot above shows ~1dB performance benefit of using  either 3 or 4 PHR reps for smaller PSDU sizes while incurring minimal loss for the larger PSDU sizes.</a:t>
            </a:r>
          </a:p>
        </p:txBody>
      </p:sp>
      <p:pic>
        <p:nvPicPr>
          <p:cNvPr id="314" name="Google Shape;314;p55"/>
          <p:cNvPicPr preferRelativeResize="0"/>
          <p:nvPr/>
        </p:nvPicPr>
        <p:blipFill>
          <a:blip r:embed="rId3">
            <a:alphaModFix/>
          </a:blip>
          <a:stretch>
            <a:fillRect/>
          </a:stretch>
        </p:blipFill>
        <p:spPr>
          <a:xfrm>
            <a:off x="2015716" y="1784554"/>
            <a:ext cx="5112568" cy="38033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6"/>
          <p:cNvSpPr txBox="1"/>
          <p:nvPr/>
        </p:nvSpPr>
        <p:spPr>
          <a:xfrm>
            <a:off x="300350" y="3240151"/>
            <a:ext cx="8798400" cy="1415742"/>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buClr>
                <a:schemeClr val="dk1"/>
              </a:buClr>
              <a:buSzPts val="1100"/>
            </a:pPr>
            <a:r>
              <a:rPr lang="en-US" sz="4000" dirty="0">
                <a:solidFill>
                  <a:schemeClr val="dk1"/>
                </a:solidFill>
                <a:latin typeface="+mj-lt"/>
              </a:rPr>
              <a:t>What does performance look like for 1.95 Mbps when PHR reps =2?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67"/>
          <p:cNvPicPr preferRelativeResize="0"/>
          <p:nvPr/>
        </p:nvPicPr>
        <p:blipFill>
          <a:blip r:embed="rId3">
            <a:alphaModFix/>
          </a:blip>
          <a:stretch>
            <a:fillRect/>
          </a:stretch>
        </p:blipFill>
        <p:spPr>
          <a:xfrm>
            <a:off x="51100" y="1649850"/>
            <a:ext cx="3200400" cy="2402434"/>
          </a:xfrm>
          <a:prstGeom prst="rect">
            <a:avLst/>
          </a:prstGeom>
          <a:noFill/>
          <a:ln>
            <a:noFill/>
          </a:ln>
        </p:spPr>
      </p:pic>
      <p:cxnSp>
        <p:nvCxnSpPr>
          <p:cNvPr id="429" name="Google Shape;429;p67"/>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430" name="Google Shape;430;p67"/>
          <p:cNvSpPr txBox="1"/>
          <p:nvPr/>
        </p:nvSpPr>
        <p:spPr>
          <a:xfrm>
            <a:off x="117925" y="1038025"/>
            <a:ext cx="9028200" cy="738633"/>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fr-FR" sz="1800" b="1" dirty="0">
                <a:solidFill>
                  <a:schemeClr val="dk1"/>
                </a:solidFill>
              </a:rPr>
              <a:t>648 vs 1296 vs 1944 - 2 reps - genie ON (SYNC,SFD)</a:t>
            </a:r>
          </a:p>
          <a:p>
            <a:pPr>
              <a:spcBef>
                <a:spcPts val="0"/>
              </a:spcBef>
              <a:spcAft>
                <a:spcPts val="0"/>
              </a:spcAft>
            </a:pPr>
            <a:endParaRPr sz="1800" b="1" dirty="0">
              <a:solidFill>
                <a:schemeClr val="dk1"/>
              </a:solidFill>
            </a:endParaRPr>
          </a:p>
        </p:txBody>
      </p:sp>
      <p:graphicFrame>
        <p:nvGraphicFramePr>
          <p:cNvPr id="432" name="Google Shape;432;p67"/>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-31.3199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-29.9808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-31.3613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-30.0328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-29.0164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-31.2956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-29.9765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-28.9662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-31.2003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-29.8886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-28.8844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-31.3299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-29.0599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-31.1562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-29.9667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-28.9734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-30.8881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-29.7687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-30.7426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-29.8243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-28.8427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-30.5777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-29.8269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-28.8503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-30.4156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-29.8102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-30.316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-29.7685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-28.8026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-30.2857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-29.7469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-28.7863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-30.1965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-29.5952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-28.6404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-30.0553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-29.7229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-28.7727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-29.8277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-29.6373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-28.6931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-29.7208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-29.6248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-28.6848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-29.5337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-29.5625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-28.6281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-29.3439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-29.5775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-28.661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-29.1158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-29.5798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-28.6932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-28.9721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-29.5344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-28.6586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-29.4367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-28.5522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-28.7049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-29.3702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-28.5736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-28.5645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-29.3515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-28.6194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-28.5067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-29.2946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-28.5665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-28.4366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-29.2262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-28.4447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-28.3406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-29.2065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-28.4981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433" name="Google Shape;433;p67"/>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-28.2555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-29.1253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-28.3884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-28.1513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-29.0449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-28.4314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-28.0344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-29.0216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-28.4432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-28.9715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-28.5772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-27.8417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-28.8402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-28.3177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-27.7533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-28.7864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-28.3438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-28.6822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-28.286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-27.5319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-28.3366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-27.4455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-28.5216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-28.3027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-27.4046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-28.4165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-28.2005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-28.3447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-28.2392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-28.2681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-28.2282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-28.1638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-28.1679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-28.0822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-27.9808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-28.0378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-27.8925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-28.0697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-27.829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-28.0184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-27.7224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-27.9689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-27.6546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-27.961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-27.5756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-27.9006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-27.5407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-27.8506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-27.4309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-27.8046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-27.3692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-27.7923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-27.2842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-27.6891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-27.2443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-27.6535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-27.1751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-27.5685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434" name="Google Shape;434;p67"/>
          <p:cNvGraphicFramePr/>
          <p:nvPr/>
        </p:nvGraphicFramePr>
        <p:xfrm>
          <a:off x="7205700" y="1673150"/>
          <a:ext cx="1828800" cy="3692312"/>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-27.5214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-27.0616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-27.4806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-27.0352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-27.4159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-26.9416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-27.3668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-27.2873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-26.8043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-27.2295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-26.7734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-27.1916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-26.6883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-27.1216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-26.5858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-27.0594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-26.5657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-26.9905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-26.4855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-26.9371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-26.4321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-26.8599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-26.3898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-26.8253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-26.3312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-26.7494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-26.2636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-26.7085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-26.2092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-26.6375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-26.1571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-26.5992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-26.0937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-26.5404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-26.0457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-26.4906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-25.9852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-26.4425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-25.9232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-26.3565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-25.8832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-26.3019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-25.8143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-26.2588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-25.7605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-26.2156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-25.7293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-26.1509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bl>
          </a:graphicData>
        </a:graphic>
      </p:graphicFrame>
      <p:sp>
        <p:nvSpPr>
          <p:cNvPr id="435" name="Google Shape;435;p67"/>
          <p:cNvSpPr txBox="1"/>
          <p:nvPr/>
        </p:nvSpPr>
        <p:spPr>
          <a:xfrm>
            <a:off x="169900" y="4136200"/>
            <a:ext cx="2962800" cy="954077"/>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000" dirty="0">
                <a:solidFill>
                  <a:srgbClr val="0000FF"/>
                </a:solidFill>
              </a:rPr>
              <a:t>Through sims, we have found that the best combination is: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648 CBS when PSDU &lt;= 20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1296 CBS when PSDU in [21,42]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1944 CBS when PSDU &gt;= 43 Bytes</a:t>
            </a:r>
            <a:endParaRPr sz="1000" dirty="0">
              <a:solidFill>
                <a:srgbClr val="0000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CC7E-0A1D-4276-B353-AE71DAC0D2C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68427F40-FD7E-4306-BE67-C8C6998C4D61}"/>
              </a:ext>
            </a:extLst>
          </p:cNvPr>
          <p:cNvSpPr>
            <a:spLocks noGrp="1"/>
          </p:cNvSpPr>
          <p:nvPr>
            <p:ph idx="1"/>
          </p:nvPr>
        </p:nvSpPr>
        <p:spPr>
          <a:xfrm>
            <a:off x="609600" y="1371600"/>
            <a:ext cx="8066856" cy="4868863"/>
          </a:xfrm>
        </p:spPr>
        <p:txBody>
          <a:bodyPr>
            <a:normAutofit fontScale="85000" lnSpcReduction="10000"/>
          </a:bodyPr>
          <a:lstStyle/>
          <a:p>
            <a:pPr>
              <a:buFont typeface="Arial" panose="020B0604020202020204" pitchFamily="34" charset="0"/>
              <a:buChar char="•"/>
            </a:pPr>
            <a:r>
              <a:rPr lang="en-US" sz="2400" dirty="0"/>
              <a:t>LDPC was successfully introduced in 802.11n [12] and 5G NR as well as other standard bodies (e.g., 802.15.3c, 802.11ad/ay, 802.16e, 802.3an, and DVB-S2) and is a mature technology that should be considered in IEEE 802.15.4ab</a:t>
            </a:r>
          </a:p>
          <a:p>
            <a:pPr>
              <a:buFont typeface="Arial" panose="020B0604020202020204" pitchFamily="34" charset="0"/>
              <a:buChar char="•"/>
            </a:pPr>
            <a:r>
              <a:rPr lang="en-US" sz="2400" dirty="0"/>
              <a:t>LDPC provides substantial coding gains for both long and short payloads</a:t>
            </a:r>
          </a:p>
          <a:p>
            <a:pPr lvl="1">
              <a:buFont typeface="Arial" panose="020B0604020202020204" pitchFamily="34" charset="0"/>
              <a:buChar char="•"/>
            </a:pPr>
            <a:r>
              <a:rPr lang="en-US" sz="2000" dirty="0"/>
              <a:t>For short payloads, LDPC gains improve with higher data rates</a:t>
            </a:r>
            <a:endParaRPr lang="en-US" sz="2400" dirty="0"/>
          </a:p>
          <a:p>
            <a:pPr>
              <a:buFont typeface="Arial" panose="020B0604020202020204" pitchFamily="34" charset="0"/>
              <a:buChar char="•"/>
            </a:pPr>
            <a:r>
              <a:rPr lang="en-US" sz="2400" dirty="0"/>
              <a:t>LDPC decoder could have both small area and low power in &lt;=28nm CMOS</a:t>
            </a:r>
          </a:p>
          <a:p>
            <a:pPr>
              <a:buFont typeface="Arial" panose="020B0604020202020204" pitchFamily="34" charset="0"/>
              <a:buChar char="•"/>
            </a:pPr>
            <a:r>
              <a:rPr lang="en" sz="2400" dirty="0">
                <a:solidFill>
                  <a:schemeClr val="tx1"/>
                </a:solidFill>
              </a:rPr>
              <a:t>For 7.8 Mbps and above, 3 or 4 PHR repetitions should be used and</a:t>
            </a:r>
            <a:r>
              <a:rPr lang="en" sz="2400" dirty="0">
                <a:solidFill>
                  <a:schemeClr val="tx1"/>
                </a:solidFill>
                <a:latin typeface="+mn-lt"/>
              </a:rPr>
              <a:t> LDPC 1296 should be used for 12 bytes or less and LDPC 1944 for 13 bytes or more. </a:t>
            </a:r>
          </a:p>
          <a:p>
            <a:pPr>
              <a:buFont typeface="Arial" panose="020B0604020202020204" pitchFamily="34" charset="0"/>
              <a:buChar char="•"/>
            </a:pPr>
            <a:r>
              <a:rPr lang="en" sz="2400" dirty="0">
                <a:solidFill>
                  <a:schemeClr val="tx1"/>
                </a:solidFill>
              </a:rPr>
              <a:t>For 1.95 Mbps with 2 PHR repetitions, LDPC 648 should be used for 20 bytes or less, 1296 for payloads between 21 and 42 bytes, and 1944 for payloads greater than or equal to 43 bytes.</a:t>
            </a:r>
          </a:p>
          <a:p>
            <a:pPr marL="0" indent="0"/>
            <a:endParaRPr lang="en" sz="2400" dirty="0">
              <a:solidFill>
                <a:schemeClr val="tx1"/>
              </a:solidFill>
              <a:latin typeface="+mn-lt"/>
            </a:endParaRPr>
          </a:p>
          <a:p>
            <a:pPr>
              <a:buFont typeface="Arial" panose="020B0604020202020204" pitchFamily="34" charset="0"/>
              <a:buChar char="•"/>
            </a:pPr>
            <a:endParaRPr lang="en-US" sz="2400" dirty="0"/>
          </a:p>
        </p:txBody>
      </p:sp>
    </p:spTree>
    <p:extLst>
      <p:ext uri="{BB962C8B-B14F-4D97-AF65-F5344CB8AC3E}">
        <p14:creationId xmlns:p14="http://schemas.microsoft.com/office/powerpoint/2010/main" val="1053347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72FA-A0E1-487D-95FD-25FE0C88634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AAF81B8-B4F0-49FA-ABA9-8D8FD28DC83A}"/>
              </a:ext>
            </a:extLst>
          </p:cNvPr>
          <p:cNvSpPr>
            <a:spLocks noGrp="1"/>
          </p:cNvSpPr>
          <p:nvPr>
            <p:ph idx="1"/>
          </p:nvPr>
        </p:nvSpPr>
        <p:spPr/>
        <p:txBody>
          <a:bodyPr>
            <a:normAutofit fontScale="92500" lnSpcReduction="10000"/>
          </a:bodyPr>
          <a:lstStyle/>
          <a:p>
            <a:r>
              <a:rPr lang="en-US" sz="1400" dirty="0"/>
              <a:t>[1] 15-21-297-01 15.4.ab Technical Guidance Doc </a:t>
            </a:r>
          </a:p>
          <a:p>
            <a:r>
              <a:rPr lang="en-US" sz="1350" dirty="0">
                <a:ea typeface="Calibri" panose="020F0502020204030204" pitchFamily="34" charset="0"/>
              </a:rPr>
              <a:t>[2] R.G. Gallagher, “Low-Density Parity-Check Codes”. Cambridge, MA : MIT Press, 1963.  </a:t>
            </a:r>
          </a:p>
          <a:p>
            <a:r>
              <a:rPr lang="en-US" sz="1350" dirty="0">
                <a:ea typeface="Calibri" panose="020F0502020204030204" pitchFamily="34" charset="0"/>
              </a:rPr>
              <a:t>[3] Chung, et al, “On the design of low-density parity-check codes within 0.0045dB of the Shannon limit”, IEEE Commun. Letters, vol. 5, no.2, pp.58-60, February 2001.</a:t>
            </a:r>
          </a:p>
          <a:p>
            <a:r>
              <a:rPr lang="en-US" sz="1350" dirty="0">
                <a:ea typeface="Calibri" panose="020F0502020204030204" pitchFamily="34" charset="0"/>
              </a:rPr>
              <a:t>[4] Berrou, et al, “Near Shannon Limit Error – Correcting coding and decoding : Turbo Codes”, Proceedings of ICC ’93 – IEEE International Conference on Communications</a:t>
            </a:r>
          </a:p>
          <a:p>
            <a:r>
              <a:rPr lang="en-US" sz="1350" dirty="0">
                <a:ea typeface="Calibri" panose="020F0502020204030204" pitchFamily="34" charset="0"/>
              </a:rPr>
              <a:t>[5] Arikan, “A performance comparison of polar codes and Reed-Muller codes”, IEEE Communications Letters, 2008, vol. 12, issue 6.</a:t>
            </a:r>
          </a:p>
          <a:p>
            <a:r>
              <a:rPr lang="en-US" sz="1350" dirty="0">
                <a:ea typeface="Calibri" panose="020F0502020204030204" pitchFamily="34" charset="0"/>
              </a:rPr>
              <a:t>[6] Balatsoukas-Stimming, Giard, Burg, “Comparison of Polar Decoders with Existing Low-Density Parity-Check and Turbo Decoders”, 2017 IEEE WCNC</a:t>
            </a:r>
          </a:p>
          <a:p>
            <a:r>
              <a:rPr lang="en-US" sz="1350" dirty="0"/>
              <a:t>[7] J.-F. Cheng, A. Nimbalker, Y. Blankenship, B. Classon, and T. Blankenship, “Analysis of circular buffer rate matching for LTE turbo code,” in Proc. IEEE 68th Vehicular Technology Conference (VTC 2008-Fall), Calgary, Canada, Sept. 2008. </a:t>
            </a:r>
          </a:p>
          <a:p>
            <a:r>
              <a:rPr lang="en-US" sz="1350" dirty="0">
                <a:ea typeface="Calibri" panose="020F0502020204030204" pitchFamily="34" charset="0"/>
              </a:rPr>
              <a:t>[8] 3GPP R1-164359</a:t>
            </a:r>
          </a:p>
          <a:p>
            <a:r>
              <a:rPr lang="en-US" sz="1350" dirty="0">
                <a:ea typeface="Calibri" panose="020F0502020204030204" pitchFamily="34" charset="0"/>
              </a:rPr>
              <a:t>[9] Chen, Dholakia, Eleftheriou, Fossorier, Hu, “Reduced-complexity decoding of LDPC codes”, IEEE Trans. On Communications, vol 53, pp. 1288-1299, Aug 2005.</a:t>
            </a:r>
          </a:p>
          <a:p>
            <a:r>
              <a:rPr lang="en-US" sz="1350" dirty="0">
                <a:ea typeface="Calibri" panose="020F0502020204030204" pitchFamily="34" charset="0"/>
              </a:rPr>
              <a:t>[10] Hui, Sandberg, Blankenship, Andersson, Grosjean, “Channel Coding in 5G New Radio: A Tutorial Overview and Performance Comparison with 4G LTE”, in IEEE Vehicular Technology Magazine, vol. 13, Issue #4. </a:t>
            </a:r>
          </a:p>
          <a:p>
            <a:r>
              <a:rPr lang="en-US" sz="1350" dirty="0">
                <a:ea typeface="Calibri" panose="020F0502020204030204" pitchFamily="34" charset="0"/>
              </a:rPr>
              <a:t>[11] 3GPP R1-1610600</a:t>
            </a:r>
          </a:p>
          <a:p>
            <a:r>
              <a:rPr lang="en-US" sz="1350" dirty="0">
                <a:ea typeface="Calibri" panose="020F0502020204030204" pitchFamily="34" charset="0"/>
              </a:rPr>
              <a:t>[12] </a:t>
            </a:r>
            <a:r>
              <a:rPr lang="en-US" sz="1350" dirty="0"/>
              <a:t>IEEE 802.11 Wireless LANs WWiSE Proposal: High Throughput Extension to the 802.11 Standard, IEEE 11-04-0886-06-000n, 2005</a:t>
            </a:r>
          </a:p>
          <a:p>
            <a:endParaRPr lang="en-US" sz="135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573551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A275-12AA-40C7-A3A8-6D6A7ACE3F33}"/>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3416C9ED-4C25-4437-85D1-9D9FAC6B19B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0150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0EEE-B3EB-4D98-A6CC-5B1EE9362582}"/>
              </a:ext>
            </a:extLst>
          </p:cNvPr>
          <p:cNvSpPr>
            <a:spLocks noGrp="1"/>
          </p:cNvSpPr>
          <p:nvPr>
            <p:ph type="title"/>
          </p:nvPr>
        </p:nvSpPr>
        <p:spPr/>
        <p:txBody>
          <a:bodyPr/>
          <a:lstStyle/>
          <a:p>
            <a:r>
              <a:rPr lang="en-US" dirty="0"/>
              <a:t>Early Stopping criterion for LDPC</a:t>
            </a:r>
          </a:p>
        </p:txBody>
      </p:sp>
      <p:sp>
        <p:nvSpPr>
          <p:cNvPr id="3" name="Content Placeholder 2">
            <a:extLst>
              <a:ext uri="{FF2B5EF4-FFF2-40B4-BE49-F238E27FC236}">
                <a16:creationId xmlns:a16="http://schemas.microsoft.com/office/drawing/2014/main" id="{F7C2CC73-2D10-40EE-9A75-2A5F9FE3B22E}"/>
              </a:ext>
            </a:extLst>
          </p:cNvPr>
          <p:cNvSpPr>
            <a:spLocks noGrp="1"/>
          </p:cNvSpPr>
          <p:nvPr>
            <p:ph idx="1"/>
          </p:nvPr>
        </p:nvSpPr>
        <p:spPr/>
        <p:txBody>
          <a:bodyPr/>
          <a:lstStyle/>
          <a:p>
            <a:pPr marL="457200" indent="-457200">
              <a:buFont typeface="Arial" panose="020B0604020202020204" pitchFamily="34" charset="0"/>
              <a:buChar char="•"/>
            </a:pPr>
            <a:r>
              <a:rPr lang="en-US" sz="2400" dirty="0"/>
              <a:t>Kienle, Wehn “Low complexity stopping criterion for LDPC code decoders”,VTC ’05</a:t>
            </a:r>
          </a:p>
          <a:p>
            <a:pPr marL="457200" indent="-457200">
              <a:buFont typeface="Arial" panose="020B0604020202020204" pitchFamily="34" charset="0"/>
              <a:buChar char="•"/>
            </a:pPr>
            <a:r>
              <a:rPr lang="en-US" sz="2400" dirty="0"/>
              <a:t>Li, You, “Early stopping for LDPC decoding: convergence of mean magnitude (CMM)” 2006</a:t>
            </a:r>
          </a:p>
          <a:p>
            <a:pPr marL="457200" indent="-457200">
              <a:buFont typeface="Arial" panose="020B0604020202020204" pitchFamily="34" charset="0"/>
              <a:buChar char="•"/>
            </a:pPr>
            <a:r>
              <a:rPr lang="en-US" sz="2400" dirty="0"/>
              <a:t>Cui, Chen “An efficient early stopping scheme for LDPC decoding”, 2007</a:t>
            </a:r>
          </a:p>
          <a:p>
            <a:pPr marL="457200" indent="-457200">
              <a:buFont typeface="Arial" panose="020B0604020202020204" pitchFamily="34" charset="0"/>
              <a:buChar char="•"/>
            </a:pPr>
            <a:r>
              <a:rPr lang="en-US" sz="2400" dirty="0"/>
              <a:t>Shin, et al., “A Stopping Criterion for LDPC”, VTC ’07</a:t>
            </a:r>
          </a:p>
          <a:p>
            <a:pPr marL="457200" indent="-457200">
              <a:buFont typeface="Arial" panose="020B0604020202020204" pitchFamily="34" charset="0"/>
              <a:buChar char="•"/>
            </a:pPr>
            <a:r>
              <a:rPr lang="en-US" sz="2400" dirty="0"/>
              <a:t>Chen, et al., “A Channel-Adaptive Early Termination Strategy for LDPC Decoders”, 2009</a:t>
            </a:r>
          </a:p>
          <a:p>
            <a:endParaRPr lang="en-US" dirty="0"/>
          </a:p>
        </p:txBody>
      </p:sp>
      <p:sp>
        <p:nvSpPr>
          <p:cNvPr id="4" name="Slide Number Placeholder 3">
            <a:extLst>
              <a:ext uri="{FF2B5EF4-FFF2-40B4-BE49-F238E27FC236}">
                <a16:creationId xmlns:a16="http://schemas.microsoft.com/office/drawing/2014/main" id="{89108901-F904-42EC-A5DE-E6D5F739163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39</a:t>
            </a:fld>
            <a:endParaRPr lang="en-US" altLang="en-US" dirty="0"/>
          </a:p>
        </p:txBody>
      </p:sp>
    </p:spTree>
    <p:extLst>
      <p:ext uri="{BB962C8B-B14F-4D97-AF65-F5344CB8AC3E}">
        <p14:creationId xmlns:p14="http://schemas.microsoft.com/office/powerpoint/2010/main" val="237523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D416-4B60-47BB-8237-8009DFB23F3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9F1EEA7-7ECC-450F-A066-09F3E51C8DFF}"/>
              </a:ext>
            </a:extLst>
          </p:cNvPr>
          <p:cNvSpPr>
            <a:spLocks noGrp="1"/>
          </p:cNvSpPr>
          <p:nvPr>
            <p:ph idx="1"/>
          </p:nvPr>
        </p:nvSpPr>
        <p:spPr>
          <a:xfrm>
            <a:off x="355096" y="1371600"/>
            <a:ext cx="8681400" cy="4868863"/>
          </a:xfrm>
        </p:spPr>
        <p:txBody>
          <a:bodyPr/>
          <a:lstStyle/>
          <a:p>
            <a:r>
              <a:rPr lang="en-US" sz="1600" dirty="0"/>
              <a:t>Current codes defined in 802.15.4 and 802.15.4z are based on BCC</a:t>
            </a:r>
          </a:p>
          <a:p>
            <a:r>
              <a:rPr lang="en-US" sz="1600" dirty="0"/>
              <a:t>Below is BCC K=3 and K=7 performance in AWGN channel</a:t>
            </a:r>
          </a:p>
          <a:p>
            <a:r>
              <a:rPr lang="en-US" sz="1600" dirty="0"/>
              <a:t>Shannon placed an upper bound on code rate for a given BW and SNR, or equivalently a minimum SNR for a given code rate and BW.</a:t>
            </a:r>
          </a:p>
          <a:p>
            <a:r>
              <a:rPr lang="en-US" sz="1600" dirty="0"/>
              <a:t>Shannon limit for rate ½ code using BPSK or QPSK (1 bit/dim) is SNR=Eb/No=0dB.</a:t>
            </a:r>
          </a:p>
          <a:p>
            <a:r>
              <a:rPr lang="en-US" sz="1600" dirty="0"/>
              <a:t>For 1% PER, 3e-7 BER, the 802.15.4 code with K=3 is 9.2dB away from Shannon!</a:t>
            </a:r>
          </a:p>
          <a:p>
            <a:endParaRPr lang="en-US" sz="1800" dirty="0"/>
          </a:p>
          <a:p>
            <a:r>
              <a:rPr lang="en-US" dirty="0"/>
              <a:t> </a:t>
            </a:r>
          </a:p>
        </p:txBody>
      </p:sp>
      <p:sp>
        <p:nvSpPr>
          <p:cNvPr id="4" name="Slide Number Placeholder 3">
            <a:extLst>
              <a:ext uri="{FF2B5EF4-FFF2-40B4-BE49-F238E27FC236}">
                <a16:creationId xmlns:a16="http://schemas.microsoft.com/office/drawing/2014/main" id="{DEF234E7-AF4E-455F-B624-DE200588813F}"/>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4</a:t>
            </a:fld>
            <a:endParaRPr lang="en-US" altLang="en-US" dirty="0"/>
          </a:p>
        </p:txBody>
      </p:sp>
      <p:pic>
        <p:nvPicPr>
          <p:cNvPr id="6" name="Picture 5">
            <a:extLst>
              <a:ext uri="{FF2B5EF4-FFF2-40B4-BE49-F238E27FC236}">
                <a16:creationId xmlns:a16="http://schemas.microsoft.com/office/drawing/2014/main" id="{3CA4BBC2-7F71-4781-8A31-60C3DBB59803}"/>
              </a:ext>
            </a:extLst>
          </p:cNvPr>
          <p:cNvPicPr>
            <a:picLocks noChangeAspect="1"/>
          </p:cNvPicPr>
          <p:nvPr/>
        </p:nvPicPr>
        <p:blipFill>
          <a:blip r:embed="rId2"/>
          <a:stretch>
            <a:fillRect/>
          </a:stretch>
        </p:blipFill>
        <p:spPr>
          <a:xfrm>
            <a:off x="355096" y="3292718"/>
            <a:ext cx="3940455" cy="3269900"/>
          </a:xfrm>
          <a:prstGeom prst="rect">
            <a:avLst/>
          </a:prstGeom>
        </p:spPr>
      </p:pic>
      <p:pic>
        <p:nvPicPr>
          <p:cNvPr id="9" name="Picture 8">
            <a:extLst>
              <a:ext uri="{FF2B5EF4-FFF2-40B4-BE49-F238E27FC236}">
                <a16:creationId xmlns:a16="http://schemas.microsoft.com/office/drawing/2014/main" id="{F90F4565-EB2B-4D10-B5F7-92B2B723E588}"/>
              </a:ext>
            </a:extLst>
          </p:cNvPr>
          <p:cNvPicPr>
            <a:picLocks noChangeAspect="1"/>
          </p:cNvPicPr>
          <p:nvPr/>
        </p:nvPicPr>
        <p:blipFill>
          <a:blip r:embed="rId3"/>
          <a:stretch>
            <a:fillRect/>
          </a:stretch>
        </p:blipFill>
        <p:spPr>
          <a:xfrm>
            <a:off x="4297106" y="3292718"/>
            <a:ext cx="4145908" cy="3275973"/>
          </a:xfrm>
          <a:prstGeom prst="rect">
            <a:avLst/>
          </a:prstGeom>
        </p:spPr>
      </p:pic>
    </p:spTree>
    <p:extLst>
      <p:ext uri="{BB962C8B-B14F-4D97-AF65-F5344CB8AC3E}">
        <p14:creationId xmlns:p14="http://schemas.microsoft.com/office/powerpoint/2010/main" val="3597855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5095-039A-61C9-7683-BC4F91AC783C}"/>
              </a:ext>
            </a:extLst>
          </p:cNvPr>
          <p:cNvSpPr>
            <a:spLocks noGrp="1"/>
          </p:cNvSpPr>
          <p:nvPr>
            <p:ph type="title"/>
          </p:nvPr>
        </p:nvSpPr>
        <p:spPr/>
        <p:txBody>
          <a:bodyPr/>
          <a:lstStyle/>
          <a:p>
            <a:r>
              <a:rPr lang="en-US" dirty="0"/>
              <a:t>Effective Coding Rate</a:t>
            </a:r>
          </a:p>
        </p:txBody>
      </p:sp>
      <p:sp>
        <p:nvSpPr>
          <p:cNvPr id="3" name="Content Placeholder 2">
            <a:extLst>
              <a:ext uri="{FF2B5EF4-FFF2-40B4-BE49-F238E27FC236}">
                <a16:creationId xmlns:a16="http://schemas.microsoft.com/office/drawing/2014/main" id="{C377D83F-CF06-048F-5224-A35234D9BC2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212B01F5-4887-6FD4-E63F-BF41ED4E7354}"/>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40</a:t>
            </a:fld>
            <a:endParaRPr lang="en-US" altLang="en-US" dirty="0"/>
          </a:p>
        </p:txBody>
      </p:sp>
      <p:sp>
        <p:nvSpPr>
          <p:cNvPr id="8" name="TextBox 7">
            <a:extLst>
              <a:ext uri="{FF2B5EF4-FFF2-40B4-BE49-F238E27FC236}">
                <a16:creationId xmlns:a16="http://schemas.microsoft.com/office/drawing/2014/main" id="{8E7F3E5C-ED59-0A13-C038-64AA07973E76}"/>
              </a:ext>
            </a:extLst>
          </p:cNvPr>
          <p:cNvSpPr txBox="1"/>
          <p:nvPr/>
        </p:nvSpPr>
        <p:spPr>
          <a:xfrm>
            <a:off x="2492895" y="5922478"/>
            <a:ext cx="4158208" cy="276999"/>
          </a:xfrm>
          <a:prstGeom prst="rect">
            <a:avLst/>
          </a:prstGeom>
          <a:noFill/>
        </p:spPr>
        <p:txBody>
          <a:bodyPr wrap="square">
            <a:spAutoFit/>
          </a:bodyPr>
          <a:lstStyle/>
          <a:p>
            <a:r>
              <a:rPr lang="en-US" dirty="0">
                <a:solidFill>
                  <a:schemeClr val="tx1"/>
                </a:solidFill>
              </a:rPr>
              <a:t>With use of full parity, the effective coding rate drops to &lt;=1/2.  </a:t>
            </a:r>
          </a:p>
        </p:txBody>
      </p:sp>
      <p:pic>
        <p:nvPicPr>
          <p:cNvPr id="10" name="Picture 9">
            <a:extLst>
              <a:ext uri="{FF2B5EF4-FFF2-40B4-BE49-F238E27FC236}">
                <a16:creationId xmlns:a16="http://schemas.microsoft.com/office/drawing/2014/main" id="{6A63BF1C-1BCF-CA34-D85C-CDC99FDBC3F8}"/>
              </a:ext>
            </a:extLst>
          </p:cNvPr>
          <p:cNvPicPr>
            <a:picLocks noChangeAspect="1"/>
          </p:cNvPicPr>
          <p:nvPr/>
        </p:nvPicPr>
        <p:blipFill>
          <a:blip r:embed="rId2"/>
          <a:stretch>
            <a:fillRect/>
          </a:stretch>
        </p:blipFill>
        <p:spPr>
          <a:xfrm>
            <a:off x="1893432" y="1479453"/>
            <a:ext cx="5357135" cy="4267200"/>
          </a:xfrm>
          <a:prstGeom prst="rect">
            <a:avLst/>
          </a:prstGeom>
        </p:spPr>
      </p:pic>
    </p:spTree>
    <p:extLst>
      <p:ext uri="{BB962C8B-B14F-4D97-AF65-F5344CB8AC3E}">
        <p14:creationId xmlns:p14="http://schemas.microsoft.com/office/powerpoint/2010/main" val="156798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742F-EA1C-4308-AEC6-70C77914A976}"/>
              </a:ext>
            </a:extLst>
          </p:cNvPr>
          <p:cNvSpPr>
            <a:spLocks noGrp="1"/>
          </p:cNvSpPr>
          <p:nvPr>
            <p:ph type="title"/>
          </p:nvPr>
        </p:nvSpPr>
        <p:spPr/>
        <p:txBody>
          <a:bodyPr/>
          <a:lstStyle/>
          <a:p>
            <a:r>
              <a:rPr lang="en-US" dirty="0"/>
              <a:t>“Near” Shannon Capacity Codes</a:t>
            </a:r>
          </a:p>
        </p:txBody>
      </p:sp>
      <p:sp>
        <p:nvSpPr>
          <p:cNvPr id="3" name="Content Placeholder 2">
            <a:extLst>
              <a:ext uri="{FF2B5EF4-FFF2-40B4-BE49-F238E27FC236}">
                <a16:creationId xmlns:a16="http://schemas.microsoft.com/office/drawing/2014/main" id="{560EAB56-ECAA-4D9B-A804-8E4FCBD8CFF3}"/>
              </a:ext>
            </a:extLst>
          </p:cNvPr>
          <p:cNvSpPr>
            <a:spLocks noGrp="1"/>
          </p:cNvSpPr>
          <p:nvPr>
            <p:ph idx="1"/>
          </p:nvPr>
        </p:nvSpPr>
        <p:spPr>
          <a:xfrm>
            <a:off x="609600" y="1371600"/>
            <a:ext cx="8354888" cy="4868863"/>
          </a:xfrm>
        </p:spPr>
        <p:txBody>
          <a:bodyPr/>
          <a:lstStyle/>
          <a:p>
            <a:r>
              <a:rPr lang="en-US" dirty="0"/>
              <a:t>LDPC (Gallagher 1963) [2]</a:t>
            </a:r>
          </a:p>
          <a:p>
            <a:r>
              <a:rPr lang="en-US" dirty="0"/>
              <a:t>	shown to reach within 0.0045dB from the Shannon limit [3]</a:t>
            </a:r>
          </a:p>
          <a:p>
            <a:r>
              <a:rPr lang="en-US" dirty="0"/>
              <a:t>	amenable to parallelization (better latency)</a:t>
            </a:r>
          </a:p>
          <a:p>
            <a:r>
              <a:rPr lang="en-US" dirty="0"/>
              <a:t>Turbo (Berrou 1993) [4]</a:t>
            </a:r>
          </a:p>
          <a:p>
            <a:r>
              <a:rPr lang="en-US" dirty="0"/>
              <a:t>Polar (Arikan 2008) [5]</a:t>
            </a:r>
          </a:p>
          <a:p>
            <a:r>
              <a:rPr lang="en-US" dirty="0"/>
              <a:t>	based on idea of channel polarization</a:t>
            </a:r>
          </a:p>
        </p:txBody>
      </p:sp>
      <p:sp>
        <p:nvSpPr>
          <p:cNvPr id="4" name="Slide Number Placeholder 3">
            <a:extLst>
              <a:ext uri="{FF2B5EF4-FFF2-40B4-BE49-F238E27FC236}">
                <a16:creationId xmlns:a16="http://schemas.microsoft.com/office/drawing/2014/main" id="{199AB9D9-96A0-4C30-9A9B-EC08EB6F4299}"/>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5</a:t>
            </a:fld>
            <a:endParaRPr lang="en-US" altLang="en-US" dirty="0"/>
          </a:p>
        </p:txBody>
      </p:sp>
    </p:spTree>
    <p:extLst>
      <p:ext uri="{BB962C8B-B14F-4D97-AF65-F5344CB8AC3E}">
        <p14:creationId xmlns:p14="http://schemas.microsoft.com/office/powerpoint/2010/main" val="28917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4E3A-9F65-4DC8-AAFB-C471A2BDF2F1}"/>
              </a:ext>
            </a:extLst>
          </p:cNvPr>
          <p:cNvSpPr>
            <a:spLocks noGrp="1"/>
          </p:cNvSpPr>
          <p:nvPr>
            <p:ph type="title"/>
          </p:nvPr>
        </p:nvSpPr>
        <p:spPr/>
        <p:txBody>
          <a:bodyPr/>
          <a:lstStyle/>
          <a:p>
            <a:r>
              <a:rPr lang="en-US" dirty="0"/>
              <a:t>IEEE 802.11n vs Polar codes</a:t>
            </a:r>
          </a:p>
        </p:txBody>
      </p:sp>
      <p:sp>
        <p:nvSpPr>
          <p:cNvPr id="3" name="Content Placeholder 2">
            <a:extLst>
              <a:ext uri="{FF2B5EF4-FFF2-40B4-BE49-F238E27FC236}">
                <a16:creationId xmlns:a16="http://schemas.microsoft.com/office/drawing/2014/main" id="{5442421B-401C-421F-B3EC-C37298AA7C41}"/>
              </a:ext>
            </a:extLst>
          </p:cNvPr>
          <p:cNvSpPr>
            <a:spLocks noGrp="1"/>
          </p:cNvSpPr>
          <p:nvPr>
            <p:ph idx="1"/>
          </p:nvPr>
        </p:nvSpPr>
        <p:spPr/>
        <p:txBody>
          <a:bodyPr/>
          <a:lstStyle/>
          <a:p>
            <a:r>
              <a:rPr lang="en-US" dirty="0"/>
              <a:t>[6] </a:t>
            </a:r>
            <a:r>
              <a:rPr lang="en-US" sz="2400" dirty="0"/>
              <a:t>HW efficiency defined as area per decoded bit</a:t>
            </a:r>
          </a:p>
          <a:p>
            <a:r>
              <a:rPr lang="en-US" sz="2000" dirty="0"/>
              <a:t>90nm CMOS using standard Dennard scaling laws</a:t>
            </a:r>
          </a:p>
          <a:p>
            <a:pPr lvl="1"/>
            <a:r>
              <a:rPr lang="en-US" sz="1800" dirty="0"/>
              <a:t>Area scales as s</a:t>
            </a:r>
            <a:r>
              <a:rPr lang="en-US" sz="1800" baseline="30000" dirty="0"/>
              <a:t>2 </a:t>
            </a:r>
            <a:r>
              <a:rPr lang="en-US" sz="1800" dirty="0"/>
              <a:t>and operating frequency scales as 1/s, where s is the technology feature size</a:t>
            </a:r>
          </a:p>
        </p:txBody>
      </p:sp>
      <p:pic>
        <p:nvPicPr>
          <p:cNvPr id="5" name="Picture 4">
            <a:extLst>
              <a:ext uri="{FF2B5EF4-FFF2-40B4-BE49-F238E27FC236}">
                <a16:creationId xmlns:a16="http://schemas.microsoft.com/office/drawing/2014/main" id="{716CE8E1-D0FB-4DFA-A4A0-62555B62BE8C}"/>
              </a:ext>
            </a:extLst>
          </p:cNvPr>
          <p:cNvPicPr>
            <a:picLocks noChangeAspect="1"/>
          </p:cNvPicPr>
          <p:nvPr/>
        </p:nvPicPr>
        <p:blipFill>
          <a:blip r:embed="rId2"/>
          <a:stretch>
            <a:fillRect/>
          </a:stretch>
        </p:blipFill>
        <p:spPr>
          <a:xfrm>
            <a:off x="747516" y="3501008"/>
            <a:ext cx="3193256" cy="2557463"/>
          </a:xfrm>
          <a:prstGeom prst="rect">
            <a:avLst/>
          </a:prstGeom>
        </p:spPr>
      </p:pic>
      <p:pic>
        <p:nvPicPr>
          <p:cNvPr id="7" name="Picture 6">
            <a:extLst>
              <a:ext uri="{FF2B5EF4-FFF2-40B4-BE49-F238E27FC236}">
                <a16:creationId xmlns:a16="http://schemas.microsoft.com/office/drawing/2014/main" id="{47F931E3-7845-41A1-B8C5-CBABCEA0C93A}"/>
              </a:ext>
            </a:extLst>
          </p:cNvPr>
          <p:cNvPicPr>
            <a:picLocks noChangeAspect="1"/>
          </p:cNvPicPr>
          <p:nvPr/>
        </p:nvPicPr>
        <p:blipFill>
          <a:blip r:embed="rId3"/>
          <a:stretch>
            <a:fillRect/>
          </a:stretch>
        </p:blipFill>
        <p:spPr>
          <a:xfrm>
            <a:off x="5076056" y="3588232"/>
            <a:ext cx="2814638" cy="2436019"/>
          </a:xfrm>
          <a:prstGeom prst="rect">
            <a:avLst/>
          </a:prstGeom>
        </p:spPr>
      </p:pic>
      <p:sp>
        <p:nvSpPr>
          <p:cNvPr id="4" name="TextBox 3">
            <a:extLst>
              <a:ext uri="{FF2B5EF4-FFF2-40B4-BE49-F238E27FC236}">
                <a16:creationId xmlns:a16="http://schemas.microsoft.com/office/drawing/2014/main" id="{B4452A7B-F910-4488-B2A1-81A359F1FF46}"/>
              </a:ext>
            </a:extLst>
          </p:cNvPr>
          <p:cNvSpPr txBox="1"/>
          <p:nvPr/>
        </p:nvSpPr>
        <p:spPr>
          <a:xfrm>
            <a:off x="5505937" y="3007517"/>
            <a:ext cx="1582484" cy="594586"/>
          </a:xfrm>
          <a:prstGeom prst="rect">
            <a:avLst/>
          </a:prstGeom>
          <a:noFill/>
        </p:spPr>
        <p:txBody>
          <a:bodyPr wrap="none" rtlCol="0">
            <a:spAutoFit/>
          </a:bodyPr>
          <a:lstStyle/>
          <a:p>
            <a:r>
              <a:rPr lang="en-US" sz="788" dirty="0"/>
              <a:t>Note: BP = belief propagation</a:t>
            </a:r>
          </a:p>
          <a:p>
            <a:r>
              <a:rPr lang="en-US" sz="788" dirty="0"/>
              <a:t>SC = successive cancellation</a:t>
            </a:r>
          </a:p>
          <a:p>
            <a:r>
              <a:rPr lang="en-US" sz="788" dirty="0"/>
              <a:t>SCL = successive cancellation list</a:t>
            </a:r>
          </a:p>
          <a:p>
            <a:endParaRPr lang="en-US" sz="900" dirty="0"/>
          </a:p>
        </p:txBody>
      </p:sp>
      <p:sp>
        <p:nvSpPr>
          <p:cNvPr id="8" name="TextBox 7">
            <a:extLst>
              <a:ext uri="{FF2B5EF4-FFF2-40B4-BE49-F238E27FC236}">
                <a16:creationId xmlns:a16="http://schemas.microsoft.com/office/drawing/2014/main" id="{7A7C76F9-FCD3-40DC-8E61-D730700310C2}"/>
              </a:ext>
            </a:extLst>
          </p:cNvPr>
          <p:cNvSpPr txBox="1"/>
          <p:nvPr/>
        </p:nvSpPr>
        <p:spPr>
          <a:xfrm>
            <a:off x="5479680" y="2923936"/>
            <a:ext cx="2018501" cy="761747"/>
          </a:xfrm>
          <a:prstGeom prst="rect">
            <a:avLst/>
          </a:prstGeom>
          <a:noFill/>
        </p:spPr>
        <p:txBody>
          <a:bodyPr wrap="none" rtlCol="0">
            <a:spAutoFit/>
          </a:bodyPr>
          <a:lstStyle/>
          <a:p>
            <a:r>
              <a:rPr lang="en-US" sz="1050" dirty="0">
                <a:solidFill>
                  <a:schemeClr val="tx1"/>
                </a:solidFill>
              </a:rPr>
              <a:t>Note: BP = belief propagation</a:t>
            </a:r>
          </a:p>
          <a:p>
            <a:r>
              <a:rPr lang="en-US" sz="1050" dirty="0">
                <a:solidFill>
                  <a:schemeClr val="tx1"/>
                </a:solidFill>
              </a:rPr>
              <a:t>SC = successive cancellation</a:t>
            </a:r>
          </a:p>
          <a:p>
            <a:r>
              <a:rPr lang="en-US" sz="1050" dirty="0">
                <a:solidFill>
                  <a:schemeClr val="tx1"/>
                </a:solidFill>
              </a:rPr>
              <a:t>SCL = successive cancellation list</a:t>
            </a:r>
          </a:p>
          <a:p>
            <a:endParaRPr lang="en-US" dirty="0"/>
          </a:p>
        </p:txBody>
      </p:sp>
      <p:sp>
        <p:nvSpPr>
          <p:cNvPr id="6" name="TextBox 5">
            <a:extLst>
              <a:ext uri="{FF2B5EF4-FFF2-40B4-BE49-F238E27FC236}">
                <a16:creationId xmlns:a16="http://schemas.microsoft.com/office/drawing/2014/main" id="{88BEF8B9-68AE-4734-97BC-E3770B9C1121}"/>
              </a:ext>
            </a:extLst>
          </p:cNvPr>
          <p:cNvSpPr txBox="1"/>
          <p:nvPr/>
        </p:nvSpPr>
        <p:spPr>
          <a:xfrm>
            <a:off x="1007604" y="6116591"/>
            <a:ext cx="7128792" cy="369332"/>
          </a:xfrm>
          <a:prstGeom prst="rect">
            <a:avLst/>
          </a:prstGeom>
          <a:noFill/>
        </p:spPr>
        <p:txBody>
          <a:bodyPr wrap="square" rtlCol="0">
            <a:spAutoFit/>
          </a:bodyPr>
          <a:lstStyle/>
          <a:p>
            <a:r>
              <a:rPr lang="en-US" sz="1800" dirty="0">
                <a:solidFill>
                  <a:schemeClr val="tx1"/>
                </a:solidFill>
                <a:latin typeface="+mn-lt"/>
              </a:rPr>
              <a:t>Polar Decoders are not as HW efficient as LDPC decoders</a:t>
            </a:r>
          </a:p>
        </p:txBody>
      </p:sp>
    </p:spTree>
    <p:extLst>
      <p:ext uri="{BB962C8B-B14F-4D97-AF65-F5344CB8AC3E}">
        <p14:creationId xmlns:p14="http://schemas.microsoft.com/office/powerpoint/2010/main" val="409923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A32E-5AB4-4947-90C1-6D503BBCC5FE}"/>
              </a:ext>
            </a:extLst>
          </p:cNvPr>
          <p:cNvSpPr>
            <a:spLocks noGrp="1"/>
          </p:cNvSpPr>
          <p:nvPr>
            <p:ph type="title"/>
          </p:nvPr>
        </p:nvSpPr>
        <p:spPr/>
        <p:txBody>
          <a:bodyPr/>
          <a:lstStyle/>
          <a:p>
            <a:r>
              <a:rPr lang="en-US" dirty="0"/>
              <a:t>Polar vs 3GPP Turbo Results</a:t>
            </a:r>
          </a:p>
        </p:txBody>
      </p:sp>
      <p:sp>
        <p:nvSpPr>
          <p:cNvPr id="3" name="Content Placeholder 2">
            <a:extLst>
              <a:ext uri="{FF2B5EF4-FFF2-40B4-BE49-F238E27FC236}">
                <a16:creationId xmlns:a16="http://schemas.microsoft.com/office/drawing/2014/main" id="{099284D1-B1E1-47E9-ACA1-93FFC0F0030B}"/>
              </a:ext>
            </a:extLst>
          </p:cNvPr>
          <p:cNvSpPr>
            <a:spLocks noGrp="1"/>
          </p:cNvSpPr>
          <p:nvPr>
            <p:ph idx="1"/>
          </p:nvPr>
        </p:nvSpPr>
        <p:spPr/>
        <p:txBody>
          <a:bodyPr/>
          <a:lstStyle/>
          <a:p>
            <a:r>
              <a:rPr lang="en-US" dirty="0"/>
              <a:t>Error floor associated with 3GPP LTE Turbo codes </a:t>
            </a:r>
          </a:p>
          <a:p>
            <a:pPr lvl="1"/>
            <a:r>
              <a:rPr lang="en-US" sz="1350" dirty="0"/>
              <a:t>due to some combination of block size and coding rate, rate matching module leads to bad interactions between puncturing and interleaving in the turbo encoder structure . With low Hamming weights, small amounts of channel noise can induce the decoder to make completely wrong decisions, resulting in very high block error rates [7]</a:t>
            </a:r>
          </a:p>
          <a:p>
            <a:pPr lvl="1"/>
            <a:r>
              <a:rPr lang="en-US" sz="1350" dirty="0"/>
              <a:t>Becomes worse at higher code rates [8]</a:t>
            </a:r>
          </a:p>
        </p:txBody>
      </p:sp>
      <p:pic>
        <p:nvPicPr>
          <p:cNvPr id="7" name="Picture 6">
            <a:extLst>
              <a:ext uri="{FF2B5EF4-FFF2-40B4-BE49-F238E27FC236}">
                <a16:creationId xmlns:a16="http://schemas.microsoft.com/office/drawing/2014/main" id="{AE9D0297-7824-4588-92F5-E1F9EA86CBC1}"/>
              </a:ext>
            </a:extLst>
          </p:cNvPr>
          <p:cNvPicPr>
            <a:picLocks noChangeAspect="1"/>
          </p:cNvPicPr>
          <p:nvPr/>
        </p:nvPicPr>
        <p:blipFill>
          <a:blip r:embed="rId2"/>
          <a:stretch>
            <a:fillRect/>
          </a:stretch>
        </p:blipFill>
        <p:spPr>
          <a:xfrm>
            <a:off x="1809452" y="5884517"/>
            <a:ext cx="2257425" cy="485775"/>
          </a:xfrm>
          <a:prstGeom prst="rect">
            <a:avLst/>
          </a:prstGeom>
        </p:spPr>
      </p:pic>
      <p:pic>
        <p:nvPicPr>
          <p:cNvPr id="9" name="Picture 8">
            <a:extLst>
              <a:ext uri="{FF2B5EF4-FFF2-40B4-BE49-F238E27FC236}">
                <a16:creationId xmlns:a16="http://schemas.microsoft.com/office/drawing/2014/main" id="{9C4CE100-7790-4549-91D5-4FFCA5BBC614}"/>
              </a:ext>
            </a:extLst>
          </p:cNvPr>
          <p:cNvPicPr>
            <a:picLocks noChangeAspect="1"/>
          </p:cNvPicPr>
          <p:nvPr/>
        </p:nvPicPr>
        <p:blipFill>
          <a:blip r:embed="rId3"/>
          <a:stretch>
            <a:fillRect/>
          </a:stretch>
        </p:blipFill>
        <p:spPr>
          <a:xfrm>
            <a:off x="5266729" y="3731438"/>
            <a:ext cx="3070681" cy="2416141"/>
          </a:xfrm>
          <a:prstGeom prst="rect">
            <a:avLst/>
          </a:prstGeom>
        </p:spPr>
      </p:pic>
      <p:sp>
        <p:nvSpPr>
          <p:cNvPr id="4" name="TextBox 3">
            <a:extLst>
              <a:ext uri="{FF2B5EF4-FFF2-40B4-BE49-F238E27FC236}">
                <a16:creationId xmlns:a16="http://schemas.microsoft.com/office/drawing/2014/main" id="{9DA63278-75A0-472E-88A1-598151D6F87B}"/>
              </a:ext>
            </a:extLst>
          </p:cNvPr>
          <p:cNvSpPr txBox="1"/>
          <p:nvPr/>
        </p:nvSpPr>
        <p:spPr>
          <a:xfrm>
            <a:off x="1119931" y="4242208"/>
            <a:ext cx="793807" cy="230832"/>
          </a:xfrm>
          <a:prstGeom prst="rect">
            <a:avLst/>
          </a:prstGeom>
          <a:noFill/>
        </p:spPr>
        <p:txBody>
          <a:bodyPr wrap="none" rtlCol="0">
            <a:spAutoFit/>
          </a:bodyPr>
          <a:lstStyle/>
          <a:p>
            <a:r>
              <a:rPr lang="en-US" sz="900" dirty="0"/>
              <a:t>Y-axis : FER</a:t>
            </a:r>
          </a:p>
        </p:txBody>
      </p:sp>
      <p:pic>
        <p:nvPicPr>
          <p:cNvPr id="8" name="Picture 7">
            <a:extLst>
              <a:ext uri="{FF2B5EF4-FFF2-40B4-BE49-F238E27FC236}">
                <a16:creationId xmlns:a16="http://schemas.microsoft.com/office/drawing/2014/main" id="{8F6E52B2-6B8B-4C52-8E8A-CB3AA8E9614F}"/>
              </a:ext>
            </a:extLst>
          </p:cNvPr>
          <p:cNvPicPr>
            <a:picLocks noChangeAspect="1"/>
          </p:cNvPicPr>
          <p:nvPr/>
        </p:nvPicPr>
        <p:blipFill>
          <a:blip r:embed="rId4"/>
          <a:stretch>
            <a:fillRect/>
          </a:stretch>
        </p:blipFill>
        <p:spPr>
          <a:xfrm>
            <a:off x="2267744" y="3778080"/>
            <a:ext cx="1466020" cy="2147719"/>
          </a:xfrm>
          <a:prstGeom prst="rect">
            <a:avLst/>
          </a:prstGeom>
        </p:spPr>
      </p:pic>
      <p:pic>
        <p:nvPicPr>
          <p:cNvPr id="11" name="Picture 10">
            <a:extLst>
              <a:ext uri="{FF2B5EF4-FFF2-40B4-BE49-F238E27FC236}">
                <a16:creationId xmlns:a16="http://schemas.microsoft.com/office/drawing/2014/main" id="{CFEF63FE-797E-4721-ADBB-56B7F14A4AA7}"/>
              </a:ext>
            </a:extLst>
          </p:cNvPr>
          <p:cNvPicPr>
            <a:picLocks noChangeAspect="1"/>
          </p:cNvPicPr>
          <p:nvPr/>
        </p:nvPicPr>
        <p:blipFill>
          <a:blip r:embed="rId5"/>
          <a:stretch>
            <a:fillRect/>
          </a:stretch>
        </p:blipFill>
        <p:spPr>
          <a:xfrm>
            <a:off x="2038916" y="4350286"/>
            <a:ext cx="238125" cy="962025"/>
          </a:xfrm>
          <a:prstGeom prst="rect">
            <a:avLst/>
          </a:prstGeom>
        </p:spPr>
      </p:pic>
    </p:spTree>
    <p:extLst>
      <p:ext uri="{BB962C8B-B14F-4D97-AF65-F5344CB8AC3E}">
        <p14:creationId xmlns:p14="http://schemas.microsoft.com/office/powerpoint/2010/main" val="43193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6882-8487-4976-BC7C-DDD14EAB0E23}"/>
              </a:ext>
            </a:extLst>
          </p:cNvPr>
          <p:cNvSpPr>
            <a:spLocks noGrp="1"/>
          </p:cNvSpPr>
          <p:nvPr>
            <p:ph type="title"/>
          </p:nvPr>
        </p:nvSpPr>
        <p:spPr/>
        <p:txBody>
          <a:bodyPr/>
          <a:lstStyle/>
          <a:p>
            <a:r>
              <a:rPr lang="en-US" sz="3600" dirty="0"/>
              <a:t>Survey of LDPC vs Turbo Decoders</a:t>
            </a:r>
          </a:p>
        </p:txBody>
      </p:sp>
      <p:sp>
        <p:nvSpPr>
          <p:cNvPr id="4" name="Slide Number Placeholder 3">
            <a:extLst>
              <a:ext uri="{FF2B5EF4-FFF2-40B4-BE49-F238E27FC236}">
                <a16:creationId xmlns:a16="http://schemas.microsoft.com/office/drawing/2014/main" id="{4E8BD0CF-B62F-4E58-843D-F6A655079A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8</a:t>
            </a:fld>
            <a:endParaRPr lang="en-US" altLang="en-US" dirty="0"/>
          </a:p>
        </p:txBody>
      </p:sp>
      <p:sp>
        <p:nvSpPr>
          <p:cNvPr id="7" name="Content Placeholder 6">
            <a:extLst>
              <a:ext uri="{FF2B5EF4-FFF2-40B4-BE49-F238E27FC236}">
                <a16:creationId xmlns:a16="http://schemas.microsoft.com/office/drawing/2014/main" id="{4D8CE54B-FF1B-4A2C-BF76-79041712C81C}"/>
              </a:ext>
            </a:extLst>
          </p:cNvPr>
          <p:cNvSpPr>
            <a:spLocks noGrp="1"/>
          </p:cNvSpPr>
          <p:nvPr>
            <p:ph idx="1"/>
          </p:nvPr>
        </p:nvSpPr>
        <p:spPr/>
        <p:txBody>
          <a:bodyPr/>
          <a:lstStyle/>
          <a:p>
            <a:r>
              <a:rPr lang="en-US" sz="2400" dirty="0"/>
              <a:t>Assume power scales as s, where s is the technology feature size</a:t>
            </a:r>
          </a:p>
          <a:p>
            <a:endParaRPr lang="en-US" dirty="0"/>
          </a:p>
        </p:txBody>
      </p:sp>
      <p:sp>
        <p:nvSpPr>
          <p:cNvPr id="12" name="TextBox 11">
            <a:extLst>
              <a:ext uri="{FF2B5EF4-FFF2-40B4-BE49-F238E27FC236}">
                <a16:creationId xmlns:a16="http://schemas.microsoft.com/office/drawing/2014/main" id="{FA20D972-C4EF-4203-B90C-BDB9B9D63326}"/>
              </a:ext>
            </a:extLst>
          </p:cNvPr>
          <p:cNvSpPr txBox="1"/>
          <p:nvPr/>
        </p:nvSpPr>
        <p:spPr>
          <a:xfrm>
            <a:off x="179512" y="5840353"/>
            <a:ext cx="8784976" cy="400110"/>
          </a:xfrm>
          <a:prstGeom prst="rect">
            <a:avLst/>
          </a:prstGeom>
          <a:noFill/>
        </p:spPr>
        <p:txBody>
          <a:bodyPr wrap="square" rtlCol="0">
            <a:spAutoFit/>
          </a:bodyPr>
          <a:lstStyle/>
          <a:p>
            <a:r>
              <a:rPr lang="en-US" sz="2000" dirty="0">
                <a:solidFill>
                  <a:schemeClr val="tx1"/>
                </a:solidFill>
              </a:rPr>
              <a:t>Improvements in process technology will only reduce these area and power numbers</a:t>
            </a:r>
          </a:p>
        </p:txBody>
      </p:sp>
      <p:pic>
        <p:nvPicPr>
          <p:cNvPr id="5" name="Picture 4">
            <a:extLst>
              <a:ext uri="{FF2B5EF4-FFF2-40B4-BE49-F238E27FC236}">
                <a16:creationId xmlns:a16="http://schemas.microsoft.com/office/drawing/2014/main" id="{CF94EB4B-F438-483F-A77F-BBE49C580746}"/>
              </a:ext>
            </a:extLst>
          </p:cNvPr>
          <p:cNvPicPr>
            <a:picLocks noChangeAspect="1"/>
          </p:cNvPicPr>
          <p:nvPr/>
        </p:nvPicPr>
        <p:blipFill>
          <a:blip r:embed="rId2"/>
          <a:stretch>
            <a:fillRect/>
          </a:stretch>
        </p:blipFill>
        <p:spPr>
          <a:xfrm>
            <a:off x="0" y="2492896"/>
            <a:ext cx="9144000" cy="2896067"/>
          </a:xfrm>
          <a:prstGeom prst="rect">
            <a:avLst/>
          </a:prstGeom>
        </p:spPr>
      </p:pic>
      <p:sp>
        <p:nvSpPr>
          <p:cNvPr id="6" name="TextBox 5">
            <a:extLst>
              <a:ext uri="{FF2B5EF4-FFF2-40B4-BE49-F238E27FC236}">
                <a16:creationId xmlns:a16="http://schemas.microsoft.com/office/drawing/2014/main" id="{826AF2AD-F09A-48FF-9A5D-6FAD98AAB8BB}"/>
              </a:ext>
            </a:extLst>
          </p:cNvPr>
          <p:cNvSpPr txBox="1"/>
          <p:nvPr/>
        </p:nvSpPr>
        <p:spPr>
          <a:xfrm>
            <a:off x="179512" y="5431847"/>
            <a:ext cx="2589748" cy="276999"/>
          </a:xfrm>
          <a:prstGeom prst="rect">
            <a:avLst/>
          </a:prstGeom>
          <a:noFill/>
        </p:spPr>
        <p:txBody>
          <a:bodyPr wrap="none" rtlCol="0">
            <a:spAutoFit/>
          </a:bodyPr>
          <a:lstStyle/>
          <a:p>
            <a:r>
              <a:rPr lang="en-US" dirty="0">
                <a:solidFill>
                  <a:schemeClr val="tx1"/>
                </a:solidFill>
              </a:rPr>
              <a:t>ATBF = adaptive threshold bit flipping</a:t>
            </a:r>
          </a:p>
        </p:txBody>
      </p:sp>
    </p:spTree>
    <p:extLst>
      <p:ext uri="{BB962C8B-B14F-4D97-AF65-F5344CB8AC3E}">
        <p14:creationId xmlns:p14="http://schemas.microsoft.com/office/powerpoint/2010/main" val="238362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B2E0B-F57F-4519-AE6E-2F4DB9BFC2A8}"/>
              </a:ext>
            </a:extLst>
          </p:cNvPr>
          <p:cNvSpPr>
            <a:spLocks noGrp="1"/>
          </p:cNvSpPr>
          <p:nvPr>
            <p:ph type="title"/>
          </p:nvPr>
        </p:nvSpPr>
        <p:spPr/>
        <p:txBody>
          <a:bodyPr/>
          <a:lstStyle/>
          <a:p>
            <a:r>
              <a:rPr lang="en-US" dirty="0"/>
              <a:t>802.11n LDPC vs 3GPP Turbo</a:t>
            </a:r>
          </a:p>
        </p:txBody>
      </p:sp>
      <p:graphicFrame>
        <p:nvGraphicFramePr>
          <p:cNvPr id="5" name="Table 5">
            <a:extLst>
              <a:ext uri="{FF2B5EF4-FFF2-40B4-BE49-F238E27FC236}">
                <a16:creationId xmlns:a16="http://schemas.microsoft.com/office/drawing/2014/main" id="{4FC7E99F-C71E-48E7-BE53-DFB4215C25EA}"/>
              </a:ext>
            </a:extLst>
          </p:cNvPr>
          <p:cNvGraphicFramePr>
            <a:graphicFrameLocks noGrp="1"/>
          </p:cNvGraphicFramePr>
          <p:nvPr>
            <p:ph idx="1"/>
            <p:extLst>
              <p:ext uri="{D42A27DB-BD31-4B8C-83A1-F6EECF244321}">
                <p14:modId xmlns:p14="http://schemas.microsoft.com/office/powerpoint/2010/main" val="356101941"/>
              </p:ext>
            </p:extLst>
          </p:nvPr>
        </p:nvGraphicFramePr>
        <p:xfrm>
          <a:off x="1459978" y="1916832"/>
          <a:ext cx="6224043" cy="3209193"/>
        </p:xfrm>
        <a:graphic>
          <a:graphicData uri="http://schemas.openxmlformats.org/drawingml/2006/table">
            <a:tbl>
              <a:tblPr firstRow="1" bandRow="1">
                <a:tableStyleId>{5C22544A-7EE6-4342-B048-85BDC9FD1C3A}</a:tableStyleId>
              </a:tblPr>
              <a:tblGrid>
                <a:gridCol w="2074681">
                  <a:extLst>
                    <a:ext uri="{9D8B030D-6E8A-4147-A177-3AD203B41FA5}">
                      <a16:colId xmlns:a16="http://schemas.microsoft.com/office/drawing/2014/main" val="412819563"/>
                    </a:ext>
                  </a:extLst>
                </a:gridCol>
                <a:gridCol w="2074681">
                  <a:extLst>
                    <a:ext uri="{9D8B030D-6E8A-4147-A177-3AD203B41FA5}">
                      <a16:colId xmlns:a16="http://schemas.microsoft.com/office/drawing/2014/main" val="923757477"/>
                    </a:ext>
                  </a:extLst>
                </a:gridCol>
                <a:gridCol w="2074681">
                  <a:extLst>
                    <a:ext uri="{9D8B030D-6E8A-4147-A177-3AD203B41FA5}">
                      <a16:colId xmlns:a16="http://schemas.microsoft.com/office/drawing/2014/main" val="1078188832"/>
                    </a:ext>
                  </a:extLst>
                </a:gridCol>
              </a:tblGrid>
              <a:tr h="656052">
                <a:tc>
                  <a:txBody>
                    <a:bodyPr/>
                    <a:lstStyle/>
                    <a:p>
                      <a:endParaRPr lang="en-US" sz="1600" dirty="0"/>
                    </a:p>
                  </a:txBody>
                  <a:tcPr/>
                </a:tc>
                <a:tc>
                  <a:txBody>
                    <a:bodyPr/>
                    <a:lstStyle/>
                    <a:p>
                      <a:r>
                        <a:rPr lang="en-US" sz="1600" dirty="0"/>
                        <a:t>802.11n LDPC</a:t>
                      </a:r>
                    </a:p>
                    <a:p>
                      <a:r>
                        <a:rPr lang="en-US" sz="1600" dirty="0"/>
                        <a:t>Gunnam, Choi</a:t>
                      </a:r>
                    </a:p>
                    <a:p>
                      <a:r>
                        <a:rPr lang="en-US" sz="1600" dirty="0"/>
                        <a:t>(2dB from cap)</a:t>
                      </a:r>
                    </a:p>
                  </a:txBody>
                  <a:tcPr/>
                </a:tc>
                <a:tc>
                  <a:txBody>
                    <a:bodyPr/>
                    <a:lstStyle/>
                    <a:p>
                      <a:r>
                        <a:rPr lang="en-US" sz="1600" dirty="0"/>
                        <a:t>3GPP Turbo Wong, Lee, Chang </a:t>
                      </a:r>
                    </a:p>
                    <a:p>
                      <a:r>
                        <a:rPr lang="en-US" sz="1600" dirty="0"/>
                        <a:t>(1.5 dB from cap)</a:t>
                      </a:r>
                    </a:p>
                  </a:txBody>
                  <a:tcPr/>
                </a:tc>
                <a:extLst>
                  <a:ext uri="{0D108BD9-81ED-4DB2-BD59-A6C34878D82A}">
                    <a16:rowId xmlns:a16="http://schemas.microsoft.com/office/drawing/2014/main" val="594259887"/>
                  </a:ext>
                </a:extLst>
              </a:tr>
              <a:tr h="409331">
                <a:tc>
                  <a:txBody>
                    <a:bodyPr/>
                    <a:lstStyle/>
                    <a:p>
                      <a:r>
                        <a:rPr lang="en-US" sz="1600" dirty="0"/>
                        <a:t>Area (28nm) [mm</a:t>
                      </a:r>
                      <a:r>
                        <a:rPr lang="en-US" sz="1600" baseline="30000" dirty="0"/>
                        <a:t>2</a:t>
                      </a:r>
                      <a:r>
                        <a:rPr lang="en-US" sz="1600" dirty="0"/>
                        <a:t>]</a:t>
                      </a:r>
                    </a:p>
                  </a:txBody>
                  <a:tcPr/>
                </a:tc>
                <a:tc>
                  <a:txBody>
                    <a:bodyPr/>
                    <a:lstStyle/>
                    <a:p>
                      <a:r>
                        <a:rPr lang="en-US" sz="1600" dirty="0"/>
                        <a:t>.09</a:t>
                      </a:r>
                    </a:p>
                  </a:txBody>
                  <a:tcPr/>
                </a:tc>
                <a:tc>
                  <a:txBody>
                    <a:bodyPr/>
                    <a:lstStyle/>
                    <a:p>
                      <a:r>
                        <a:rPr lang="en-US" sz="1600" dirty="0"/>
                        <a:t>0.2</a:t>
                      </a:r>
                    </a:p>
                  </a:txBody>
                  <a:tcPr/>
                </a:tc>
                <a:extLst>
                  <a:ext uri="{0D108BD9-81ED-4DB2-BD59-A6C34878D82A}">
                    <a16:rowId xmlns:a16="http://schemas.microsoft.com/office/drawing/2014/main" val="3085216657"/>
                  </a:ext>
                </a:extLst>
              </a:tr>
              <a:tr h="409331">
                <a:tc>
                  <a:txBody>
                    <a:bodyPr/>
                    <a:lstStyle/>
                    <a:p>
                      <a:r>
                        <a:rPr lang="en-US" sz="1600" dirty="0"/>
                        <a:t>Power (28nm) [mW]</a:t>
                      </a:r>
                    </a:p>
                  </a:txBody>
                  <a:tcPr/>
                </a:tc>
                <a:tc>
                  <a:txBody>
                    <a:bodyPr/>
                    <a:lstStyle/>
                    <a:p>
                      <a:r>
                        <a:rPr lang="en-US" sz="1600" dirty="0"/>
                        <a:t>51</a:t>
                      </a:r>
                    </a:p>
                  </a:txBody>
                  <a:tcPr/>
                </a:tc>
                <a:tc>
                  <a:txBody>
                    <a:bodyPr/>
                    <a:lstStyle/>
                    <a:p>
                      <a:r>
                        <a:rPr lang="en-US" sz="1600" dirty="0"/>
                        <a:t>68</a:t>
                      </a:r>
                    </a:p>
                  </a:txBody>
                  <a:tcPr/>
                </a:tc>
                <a:extLst>
                  <a:ext uri="{0D108BD9-81ED-4DB2-BD59-A6C34878D82A}">
                    <a16:rowId xmlns:a16="http://schemas.microsoft.com/office/drawing/2014/main" val="96293012"/>
                  </a:ext>
                </a:extLst>
              </a:tr>
              <a:tr h="409331">
                <a:tc>
                  <a:txBody>
                    <a:bodyPr/>
                    <a:lstStyle/>
                    <a:p>
                      <a:r>
                        <a:rPr lang="en-US" sz="1600" dirty="0"/>
                        <a:t>K,N, rate</a:t>
                      </a:r>
                    </a:p>
                  </a:txBody>
                  <a:tcPr/>
                </a:tc>
                <a:tc>
                  <a:txBody>
                    <a:bodyPr/>
                    <a:lstStyle/>
                    <a:p>
                      <a:r>
                        <a:rPr lang="en-US" sz="1600" dirty="0"/>
                        <a:t>972,1944, 1/2</a:t>
                      </a:r>
                    </a:p>
                  </a:txBody>
                  <a:tcPr/>
                </a:tc>
                <a:tc>
                  <a:txBody>
                    <a:bodyPr/>
                    <a:lstStyle/>
                    <a:p>
                      <a:r>
                        <a:rPr lang="en-US" sz="1600" dirty="0">
                          <a:solidFill>
                            <a:schemeClr val="tx1"/>
                          </a:solidFill>
                        </a:rPr>
                        <a:t>6144, 18432, 1/3</a:t>
                      </a:r>
                    </a:p>
                  </a:txBody>
                  <a:tcPr/>
                </a:tc>
                <a:extLst>
                  <a:ext uri="{0D108BD9-81ED-4DB2-BD59-A6C34878D82A}">
                    <a16:rowId xmlns:a16="http://schemas.microsoft.com/office/drawing/2014/main" val="3080315646"/>
                  </a:ext>
                </a:extLst>
              </a:tr>
              <a:tr h="471011">
                <a:tc>
                  <a:txBody>
                    <a:bodyPr/>
                    <a:lstStyle/>
                    <a:p>
                      <a:r>
                        <a:rPr lang="en-US" sz="1600" dirty="0"/>
                        <a:t>Eb/No operating point (1e-4 PER)</a:t>
                      </a:r>
                    </a:p>
                  </a:txBody>
                  <a:tcPr/>
                </a:tc>
                <a:tc>
                  <a:txBody>
                    <a:bodyPr/>
                    <a:lstStyle/>
                    <a:p>
                      <a:r>
                        <a:rPr lang="en-US" sz="1600" dirty="0"/>
                        <a:t>2dB</a:t>
                      </a:r>
                    </a:p>
                  </a:txBody>
                  <a:tcPr/>
                </a:tc>
                <a:tc>
                  <a:txBody>
                    <a:bodyPr/>
                    <a:lstStyle/>
                    <a:p>
                      <a:r>
                        <a:rPr lang="en-US" sz="1600" dirty="0">
                          <a:solidFill>
                            <a:schemeClr val="tx1"/>
                          </a:solidFill>
                        </a:rPr>
                        <a:t>0.9 dB</a:t>
                      </a:r>
                    </a:p>
                  </a:txBody>
                  <a:tcPr/>
                </a:tc>
                <a:extLst>
                  <a:ext uri="{0D108BD9-81ED-4DB2-BD59-A6C34878D82A}">
                    <a16:rowId xmlns:a16="http://schemas.microsoft.com/office/drawing/2014/main" val="547020297"/>
                  </a:ext>
                </a:extLst>
              </a:tr>
              <a:tr h="409331">
                <a:tc>
                  <a:txBody>
                    <a:bodyPr/>
                    <a:lstStyle/>
                    <a:p>
                      <a:r>
                        <a:rPr lang="en-US" sz="1600" dirty="0"/>
                        <a:t>SNR (dB) operating point</a:t>
                      </a:r>
                    </a:p>
                  </a:txBody>
                  <a:tcPr/>
                </a:tc>
                <a:tc>
                  <a:txBody>
                    <a:bodyPr/>
                    <a:lstStyle/>
                    <a:p>
                      <a:r>
                        <a:rPr lang="en-US" sz="1600" dirty="0"/>
                        <a:t>2dB</a:t>
                      </a:r>
                    </a:p>
                  </a:txBody>
                  <a:tcPr/>
                </a:tc>
                <a:tc>
                  <a:txBody>
                    <a:bodyPr/>
                    <a:lstStyle/>
                    <a:p>
                      <a:r>
                        <a:rPr lang="en-US" sz="1600" dirty="0">
                          <a:solidFill>
                            <a:schemeClr val="tx1"/>
                          </a:solidFill>
                        </a:rPr>
                        <a:t>-0.86 dB</a:t>
                      </a:r>
                    </a:p>
                  </a:txBody>
                  <a:tcPr/>
                </a:tc>
                <a:extLst>
                  <a:ext uri="{0D108BD9-81ED-4DB2-BD59-A6C34878D82A}">
                    <a16:rowId xmlns:a16="http://schemas.microsoft.com/office/drawing/2014/main" val="383782686"/>
                  </a:ext>
                </a:extLst>
              </a:tr>
            </a:tbl>
          </a:graphicData>
        </a:graphic>
      </p:graphicFrame>
      <p:sp>
        <p:nvSpPr>
          <p:cNvPr id="4" name="Slide Number Placeholder 3">
            <a:extLst>
              <a:ext uri="{FF2B5EF4-FFF2-40B4-BE49-F238E27FC236}">
                <a16:creationId xmlns:a16="http://schemas.microsoft.com/office/drawing/2014/main" id="{54DC5452-0211-4EA2-8119-0559F68C2283}"/>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9</a:t>
            </a:fld>
            <a:endParaRPr lang="en-US" altLang="en-US" dirty="0"/>
          </a:p>
        </p:txBody>
      </p:sp>
    </p:spTree>
    <p:extLst>
      <p:ext uri="{BB962C8B-B14F-4D97-AF65-F5344CB8AC3E}">
        <p14:creationId xmlns:p14="http://schemas.microsoft.com/office/powerpoint/2010/main" val="164798284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5232</Words>
  <Application>Microsoft Office PowerPoint</Application>
  <PresentationFormat>On-screen Show (4:3)</PresentationFormat>
  <Paragraphs>1857</Paragraphs>
  <Slides>40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Times New Roman</vt:lpstr>
      <vt:lpstr>Office Theme</vt:lpstr>
      <vt:lpstr>PowerPoint Presentation</vt:lpstr>
      <vt:lpstr>Technical Guidance [1]</vt:lpstr>
      <vt:lpstr>Previous Strawpoll</vt:lpstr>
      <vt:lpstr>Background</vt:lpstr>
      <vt:lpstr>“Near” Shannon Capacity Codes</vt:lpstr>
      <vt:lpstr>IEEE 802.11n vs Polar codes</vt:lpstr>
      <vt:lpstr>Polar vs 3GPP Turbo Results</vt:lpstr>
      <vt:lpstr>Survey of LDPC vs Turbo Decoders</vt:lpstr>
      <vt:lpstr>802.11n LDPC vs 3GPP Turbo</vt:lpstr>
      <vt:lpstr>Simulation Scenario</vt:lpstr>
      <vt:lpstr>Performance for different codes</vt:lpstr>
      <vt:lpstr>Baseline IEEE 802.11n LDPC vs BCC in AWGN</vt:lpstr>
      <vt:lpstr>LDPC on short codewords</vt:lpstr>
      <vt:lpstr>LDPC 648 on short payload</vt:lpstr>
      <vt:lpstr>LDPC 1296 on short payload</vt:lpstr>
      <vt:lpstr>LDPC 1944 on short payload</vt:lpstr>
      <vt:lpstr>Coding Rate vs Num bytes</vt:lpstr>
      <vt:lpstr>LDPC decoder</vt:lpstr>
      <vt:lpstr>Simulation Assumptions</vt:lpstr>
      <vt:lpstr>100 bytes</vt:lpstr>
      <vt:lpstr>40 bytes</vt:lpstr>
      <vt:lpstr>30 bytes</vt:lpstr>
      <vt:lpstr>How about PHR performance?</vt:lpstr>
      <vt:lpstr>26 bit PHR performance </vt:lpstr>
      <vt:lpstr>Independent PHR + LDPC results</vt:lpstr>
      <vt:lpstr>Joint PHR + LDPC Results</vt:lpstr>
      <vt:lpstr>Simulation Assumptions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References</vt:lpstr>
      <vt:lpstr>Appendix</vt:lpstr>
      <vt:lpstr>Early Stopping criterion for LDPC</vt:lpstr>
      <vt:lpstr>Effective Coding Rate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2022-11-13T15:28:00Z</dcterms:modified>
  <cp:category/>
</cp:coreProperties>
</file>