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trictFirstAndLastChars="0" saveSubsetFonts="1" autoCompressPictures="0">
  <p:sldMasterIdLst>
    <p:sldMasterId id="2147483648" r:id="rId1"/>
  </p:sldMasterIdLst>
  <p:notesMasterIdLst>
    <p:notesMasterId r:id="rId29"/>
  </p:notesMasterIdLst>
  <p:handoutMasterIdLst>
    <p:handoutMasterId r:id="rId30"/>
  </p:handoutMasterIdLst>
  <p:sldIdLst>
    <p:sldId id="287" r:id="rId2"/>
    <p:sldId id="480" r:id="rId3"/>
    <p:sldId id="301" r:id="rId4"/>
    <p:sldId id="484" r:id="rId5"/>
    <p:sldId id="485" r:id="rId6"/>
    <p:sldId id="300" r:id="rId7"/>
    <p:sldId id="302" r:id="rId8"/>
    <p:sldId id="499" r:id="rId9"/>
    <p:sldId id="496" r:id="rId10"/>
    <p:sldId id="487" r:id="rId11"/>
    <p:sldId id="498" r:id="rId12"/>
    <p:sldId id="489" r:id="rId13"/>
    <p:sldId id="493" r:id="rId14"/>
    <p:sldId id="490" r:id="rId15"/>
    <p:sldId id="497" r:id="rId16"/>
    <p:sldId id="486" r:id="rId17"/>
    <p:sldId id="303" r:id="rId18"/>
    <p:sldId id="482" r:id="rId19"/>
    <p:sldId id="298" r:id="rId20"/>
    <p:sldId id="304" r:id="rId21"/>
    <p:sldId id="293" r:id="rId22"/>
    <p:sldId id="500" r:id="rId23"/>
    <p:sldId id="299" r:id="rId24"/>
    <p:sldId id="501" r:id="rId25"/>
    <p:sldId id="494" r:id="rId26"/>
    <p:sldId id="495" r:id="rId27"/>
    <p:sldId id="492" r:id="rId28"/>
  </p:sldIdLst>
  <p:sldSz cx="9144000" cy="6858000" type="screen4x3"/>
  <p:notesSz cx="6858000" cy="9237663"/>
  <p:defaultTextStyle>
    <a:defPPr>
      <a:defRPr lang="en-GB"/>
    </a:defPPr>
    <a:lvl1pPr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1pPr>
    <a:lvl2pPr marL="742950" indent="-28575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2pPr>
    <a:lvl3pPr marL="11430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3pPr>
    <a:lvl4pPr marL="16002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4pPr>
    <a:lvl5pPr marL="20574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3" name="Author" initials="A" lastIdx="0"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CC9900"/>
    <a:srgbClr val="0000FF"/>
    <a:srgbClr val="EAEC38"/>
    <a:srgbClr val="C3EC8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08879D1-7243-4E27-9066-060E40A5CD1E}" v="24" dt="2022-01-25T08:40:46.235"/>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MasterView">
  <p:normalViewPr horzBarState="maximized">
    <p:restoredLeft sz="6270" autoAdjust="0"/>
    <p:restoredTop sz="94646" autoAdjust="0"/>
  </p:normalViewPr>
  <p:slideViewPr>
    <p:cSldViewPr>
      <p:cViewPr varScale="1">
        <p:scale>
          <a:sx n="115" d="100"/>
          <a:sy n="115" d="100"/>
        </p:scale>
        <p:origin x="2034" y="96"/>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varScale="1">
      <p:scale>
        <a:sx n="100" d="100"/>
        <a:sy n="100" d="100"/>
      </p:scale>
      <p:origin x="0" y="0"/>
    </p:cViewPr>
  </p:sorterViewPr>
  <p:notesViewPr>
    <p:cSldViewPr>
      <p:cViewPr varScale="1">
        <p:scale>
          <a:sx n="79" d="100"/>
          <a:sy n="79" d="100"/>
        </p:scale>
        <p:origin x="3936" y="96"/>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microsoft.com/office/2015/10/relationships/revisionInfo" Target="revisionInfo.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 Id="rId35" Type="http://schemas.openxmlformats.org/officeDocument/2006/relationships/tableStyles" Target="tableStyles.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11D84B6F-8766-4667-BD8B-9099CBFD0161}"/>
              </a:ext>
            </a:extLst>
          </p:cNvPr>
          <p:cNvSpPr>
            <a:spLocks noGrp="1"/>
          </p:cNvSpPr>
          <p:nvPr>
            <p:ph type="hdr" sz="quarter"/>
          </p:nvPr>
        </p:nvSpPr>
        <p:spPr>
          <a:xfrm>
            <a:off x="0" y="0"/>
            <a:ext cx="2971800"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a:extLst>
              <a:ext uri="{FF2B5EF4-FFF2-40B4-BE49-F238E27FC236}">
                <a16:creationId xmlns:a16="http://schemas.microsoft.com/office/drawing/2014/main" id="{14BBB1D5-380E-4F92-8ACD-5DA4B8BA82F6}"/>
              </a:ext>
            </a:extLst>
          </p:cNvPr>
          <p:cNvSpPr>
            <a:spLocks noGrp="1"/>
          </p:cNvSpPr>
          <p:nvPr>
            <p:ph type="dt" sz="quarter" idx="1"/>
          </p:nvPr>
        </p:nvSpPr>
        <p:spPr>
          <a:xfrm>
            <a:off x="3884613" y="0"/>
            <a:ext cx="2971800" cy="463550"/>
          </a:xfrm>
          <a:prstGeom prst="rect">
            <a:avLst/>
          </a:prstGeom>
        </p:spPr>
        <p:txBody>
          <a:bodyPr vert="horz" lIns="91440" tIns="45720" rIns="91440" bIns="45720" rtlCol="0"/>
          <a:lstStyle>
            <a:lvl1pPr algn="r">
              <a:defRPr sz="1200"/>
            </a:lvl1pPr>
          </a:lstStyle>
          <a:p>
            <a:fld id="{B364C99F-B5D5-4C67-92DA-0957628DB9FF}" type="datetimeFigureOut">
              <a:rPr lang="en-US" smtClean="0"/>
              <a:t>1/25/2022</a:t>
            </a:fld>
            <a:endParaRPr lang="en-US" dirty="0"/>
          </a:p>
        </p:txBody>
      </p:sp>
      <p:sp>
        <p:nvSpPr>
          <p:cNvPr id="4" name="Footer Placeholder 3">
            <a:extLst>
              <a:ext uri="{FF2B5EF4-FFF2-40B4-BE49-F238E27FC236}">
                <a16:creationId xmlns:a16="http://schemas.microsoft.com/office/drawing/2014/main" id="{02D07724-8B67-4AAB-9F76-25B4D58049A5}"/>
              </a:ext>
            </a:extLst>
          </p:cNvPr>
          <p:cNvSpPr>
            <a:spLocks noGrp="1"/>
          </p:cNvSpPr>
          <p:nvPr>
            <p:ph type="ftr" sz="quarter" idx="2"/>
          </p:nvPr>
        </p:nvSpPr>
        <p:spPr>
          <a:xfrm>
            <a:off x="0" y="8774113"/>
            <a:ext cx="2971800"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a:extLst>
              <a:ext uri="{FF2B5EF4-FFF2-40B4-BE49-F238E27FC236}">
                <a16:creationId xmlns:a16="http://schemas.microsoft.com/office/drawing/2014/main" id="{4CB2FCF8-C17D-43CD-B51B-39A016952A88}"/>
              </a:ext>
            </a:extLst>
          </p:cNvPr>
          <p:cNvSpPr>
            <a:spLocks noGrp="1"/>
          </p:cNvSpPr>
          <p:nvPr>
            <p:ph type="sldNum" sz="quarter" idx="3"/>
          </p:nvPr>
        </p:nvSpPr>
        <p:spPr>
          <a:xfrm>
            <a:off x="3884613" y="8774113"/>
            <a:ext cx="2971800" cy="463550"/>
          </a:xfrm>
          <a:prstGeom prst="rect">
            <a:avLst/>
          </a:prstGeom>
        </p:spPr>
        <p:txBody>
          <a:bodyPr vert="horz" lIns="91440" tIns="45720" rIns="91440" bIns="45720" rtlCol="0" anchor="b"/>
          <a:lstStyle>
            <a:lvl1pPr algn="r">
              <a:defRPr sz="1200"/>
            </a:lvl1pPr>
          </a:lstStyle>
          <a:p>
            <a:fld id="{80A5B33A-9EB0-432D-9764-B8B306DAF2AA}" type="slidenum">
              <a:rPr lang="en-US" smtClean="0"/>
              <a:t>‹#›</a:t>
            </a:fld>
            <a:endParaRPr lang="en-US" dirty="0"/>
          </a:p>
        </p:txBody>
      </p:sp>
    </p:spTree>
    <p:extLst>
      <p:ext uri="{BB962C8B-B14F-4D97-AF65-F5344CB8AC3E}">
        <p14:creationId xmlns:p14="http://schemas.microsoft.com/office/powerpoint/2010/main" val="409067994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074" name="AutoShape 1">
            <a:extLst>
              <a:ext uri="{FF2B5EF4-FFF2-40B4-BE49-F238E27FC236}">
                <a16:creationId xmlns:a16="http://schemas.microsoft.com/office/drawing/2014/main" id="{1FAD8B0C-1BCA-4B4B-86AE-C637127452A1}"/>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dirty="0"/>
          </a:p>
        </p:txBody>
      </p:sp>
      <p:sp>
        <p:nvSpPr>
          <p:cNvPr id="3075" name="AutoShape 2">
            <a:extLst>
              <a:ext uri="{FF2B5EF4-FFF2-40B4-BE49-F238E27FC236}">
                <a16:creationId xmlns:a16="http://schemas.microsoft.com/office/drawing/2014/main" id="{B58C36BB-FB5B-4752-861B-050CB2D2169D}"/>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dirty="0"/>
          </a:p>
        </p:txBody>
      </p:sp>
      <p:sp>
        <p:nvSpPr>
          <p:cNvPr id="3076" name="AutoShape 3">
            <a:extLst>
              <a:ext uri="{FF2B5EF4-FFF2-40B4-BE49-F238E27FC236}">
                <a16:creationId xmlns:a16="http://schemas.microsoft.com/office/drawing/2014/main" id="{849DF383-6460-403D-AF77-5FFF96D9EF81}"/>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dirty="0"/>
          </a:p>
        </p:txBody>
      </p:sp>
      <p:sp>
        <p:nvSpPr>
          <p:cNvPr id="3077" name="AutoShape 4">
            <a:extLst>
              <a:ext uri="{FF2B5EF4-FFF2-40B4-BE49-F238E27FC236}">
                <a16:creationId xmlns:a16="http://schemas.microsoft.com/office/drawing/2014/main" id="{9E279C52-D4F4-4280-B302-F741933E0195}"/>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dirty="0"/>
          </a:p>
        </p:txBody>
      </p:sp>
      <p:sp>
        <p:nvSpPr>
          <p:cNvPr id="3078" name="AutoShape 5">
            <a:extLst>
              <a:ext uri="{FF2B5EF4-FFF2-40B4-BE49-F238E27FC236}">
                <a16:creationId xmlns:a16="http://schemas.microsoft.com/office/drawing/2014/main" id="{798152AC-16A6-47DC-A055-B74C14C5EC2B}"/>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dirty="0"/>
          </a:p>
        </p:txBody>
      </p:sp>
      <p:sp>
        <p:nvSpPr>
          <p:cNvPr id="3079" name="Text Box 6">
            <a:extLst>
              <a:ext uri="{FF2B5EF4-FFF2-40B4-BE49-F238E27FC236}">
                <a16:creationId xmlns:a16="http://schemas.microsoft.com/office/drawing/2014/main" id="{7B12017D-B53A-4443-ACCE-293205F1A8AB}"/>
              </a:ext>
            </a:extLst>
          </p:cNvPr>
          <p:cNvSpPr txBox="1">
            <a:spLocks noChangeArrowheads="1"/>
          </p:cNvSpPr>
          <p:nvPr/>
        </p:nvSpPr>
        <p:spPr bwMode="auto">
          <a:xfrm>
            <a:off x="3429000" y="95250"/>
            <a:ext cx="27844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dirty="0"/>
          </a:p>
        </p:txBody>
      </p:sp>
      <p:sp>
        <p:nvSpPr>
          <p:cNvPr id="2" name="Rectangle 7">
            <a:extLst>
              <a:ext uri="{FF2B5EF4-FFF2-40B4-BE49-F238E27FC236}">
                <a16:creationId xmlns:a16="http://schemas.microsoft.com/office/drawing/2014/main" id="{7FBA8C1C-E32A-4F14-9D1F-D7601E734A75}"/>
              </a:ext>
            </a:extLst>
          </p:cNvPr>
          <p:cNvSpPr>
            <a:spLocks noGrp="1" noChangeArrowheads="1"/>
          </p:cNvSpPr>
          <p:nvPr>
            <p:ph type="dt"/>
          </p:nvPr>
        </p:nvSpPr>
        <p:spPr bwMode="auto">
          <a:xfrm>
            <a:off x="646113" y="85725"/>
            <a:ext cx="2700337" cy="211138"/>
          </a:xfrm>
          <a:prstGeom prst="rect">
            <a:avLst/>
          </a:prstGeom>
          <a:noFill/>
          <a:ln>
            <a:noFill/>
          </a:ln>
          <a:effectLst/>
        </p:spPr>
        <p:txBody>
          <a:bodyPr vert="horz" wrap="square" lIns="0" tIns="0" rIns="0" bIns="0" numCol="1" anchor="b" anchorCtr="0" compatLnSpc="1">
            <a:prstTxWarp prst="textNoShape">
              <a:avLst/>
            </a:prstTxWarp>
          </a:bodyPr>
          <a:lstStyle>
            <a:lvl1pPr eaLnBrk="1" hangingPunct="1">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400" b="1">
                <a:solidFill>
                  <a:srgbClr val="000000"/>
                </a:solidFill>
                <a:latin typeface="Times New Roman" charset="0"/>
                <a:ea typeface="ＭＳ Ｐゴシック" charset="0"/>
                <a:cs typeface="Arial Unicode MS" charset="0"/>
              </a:defRPr>
            </a:lvl1pPr>
          </a:lstStyle>
          <a:p>
            <a:pPr>
              <a:defRPr/>
            </a:pPr>
            <a:r>
              <a:rPr lang="en-US" dirty="0"/>
              <a:t>07/12/10</a:t>
            </a:r>
          </a:p>
        </p:txBody>
      </p:sp>
      <p:sp>
        <p:nvSpPr>
          <p:cNvPr id="3081" name="Rectangle 8">
            <a:extLst>
              <a:ext uri="{FF2B5EF4-FFF2-40B4-BE49-F238E27FC236}">
                <a16:creationId xmlns:a16="http://schemas.microsoft.com/office/drawing/2014/main" id="{E122C960-2A54-40F5-A908-87971E0C7034}"/>
              </a:ext>
            </a:extLst>
          </p:cNvPr>
          <p:cNvSpPr>
            <a:spLocks noGrp="1" noRot="1" noChangeAspect="1" noChangeArrowheads="1"/>
          </p:cNvSpPr>
          <p:nvPr>
            <p:ph type="sldImg"/>
          </p:nvPr>
        </p:nvSpPr>
        <p:spPr bwMode="auto">
          <a:xfrm>
            <a:off x="1130300" y="698500"/>
            <a:ext cx="4594225" cy="3443288"/>
          </a:xfrm>
          <a:prstGeom prst="rect">
            <a:avLst/>
          </a:prstGeom>
          <a:noFill/>
          <a:ln w="12600">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Rectangle 9">
            <a:extLst>
              <a:ext uri="{FF2B5EF4-FFF2-40B4-BE49-F238E27FC236}">
                <a16:creationId xmlns:a16="http://schemas.microsoft.com/office/drawing/2014/main" id="{1234A300-5485-429F-944B-554FF57137BD}"/>
              </a:ext>
            </a:extLst>
          </p:cNvPr>
          <p:cNvSpPr>
            <a:spLocks noGrp="1" noChangeArrowheads="1"/>
          </p:cNvSpPr>
          <p:nvPr>
            <p:ph type="body"/>
          </p:nvPr>
        </p:nvSpPr>
        <p:spPr bwMode="auto">
          <a:xfrm>
            <a:off x="914400" y="4387850"/>
            <a:ext cx="5021263" cy="4148138"/>
          </a:xfrm>
          <a:prstGeom prst="rect">
            <a:avLst/>
          </a:prstGeom>
          <a:noFill/>
          <a:ln>
            <a:noFill/>
          </a:ln>
          <a:effectLst/>
        </p:spPr>
        <p:txBody>
          <a:bodyPr vert="horz" wrap="square" lIns="92160" tIns="46080" rIns="92160" bIns="46080" numCol="1" anchor="t" anchorCtr="0" compatLnSpc="1">
            <a:prstTxWarp prst="textNoShape">
              <a:avLst/>
            </a:prstTxWarp>
          </a:bodyPr>
          <a:lstStyle/>
          <a:p>
            <a:pPr lvl="0"/>
            <a:endParaRPr lang="en-US" altLang="en-US" noProof="0"/>
          </a:p>
        </p:txBody>
      </p:sp>
      <p:sp>
        <p:nvSpPr>
          <p:cNvPr id="3083" name="Text Box 10">
            <a:extLst>
              <a:ext uri="{FF2B5EF4-FFF2-40B4-BE49-F238E27FC236}">
                <a16:creationId xmlns:a16="http://schemas.microsoft.com/office/drawing/2014/main" id="{1C68885A-041B-4C0A-8E83-F16A43DC578F}"/>
              </a:ext>
            </a:extLst>
          </p:cNvPr>
          <p:cNvSpPr txBox="1">
            <a:spLocks noChangeArrowheads="1"/>
          </p:cNvSpPr>
          <p:nvPr/>
        </p:nvSpPr>
        <p:spPr bwMode="auto">
          <a:xfrm>
            <a:off x="3730625" y="8942388"/>
            <a:ext cx="248285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dirty="0"/>
          </a:p>
        </p:txBody>
      </p:sp>
      <p:sp>
        <p:nvSpPr>
          <p:cNvPr id="4" name="Rectangle 11">
            <a:extLst>
              <a:ext uri="{FF2B5EF4-FFF2-40B4-BE49-F238E27FC236}">
                <a16:creationId xmlns:a16="http://schemas.microsoft.com/office/drawing/2014/main" id="{41E70119-92F6-4621-AC57-B463517937D2}"/>
              </a:ext>
            </a:extLst>
          </p:cNvPr>
          <p:cNvSpPr>
            <a:spLocks noGrp="1" noChangeArrowheads="1"/>
          </p:cNvSpPr>
          <p:nvPr>
            <p:ph type="sldNum"/>
          </p:nvPr>
        </p:nvSpPr>
        <p:spPr bwMode="auto">
          <a:xfrm>
            <a:off x="2901950" y="8942388"/>
            <a:ext cx="784225" cy="730250"/>
          </a:xfrm>
          <a:prstGeom prst="rect">
            <a:avLst/>
          </a:prstGeom>
          <a:noFill/>
          <a:ln>
            <a:noFill/>
          </a:ln>
          <a:effectLst/>
        </p:spPr>
        <p:txBody>
          <a:bodyPr vert="horz" wrap="square" lIns="0" tIns="0" rIns="0" bIns="0" numCol="1" anchor="t" anchorCtr="0" compatLnSpc="1">
            <a:prstTxWarp prst="textNoShape">
              <a:avLst/>
            </a:prstTxWarp>
          </a:bodyPr>
          <a:lstStyle>
            <a:lvl1pPr algn="r" eaLnBrk="1" hangingPunct="1">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defRPr>
            </a:lvl1pPr>
          </a:lstStyle>
          <a:p>
            <a:pPr>
              <a:defRPr/>
            </a:pPr>
            <a:r>
              <a:rPr lang="en-US" altLang="en-US" dirty="0"/>
              <a:t>Page </a:t>
            </a:r>
            <a:fld id="{AF55197A-4911-4ED0-BBAA-82A1653DF638}" type="slidenum">
              <a:rPr lang="en-US" altLang="en-US" smtClean="0"/>
              <a:pPr>
                <a:defRPr/>
              </a:pPr>
              <a:t>‹#›</a:t>
            </a:fld>
            <a:endParaRPr lang="en-US" altLang="en-US" dirty="0"/>
          </a:p>
        </p:txBody>
      </p:sp>
      <p:sp>
        <p:nvSpPr>
          <p:cNvPr id="25613" name="Rectangle 12">
            <a:extLst>
              <a:ext uri="{FF2B5EF4-FFF2-40B4-BE49-F238E27FC236}">
                <a16:creationId xmlns:a16="http://schemas.microsoft.com/office/drawing/2014/main" id="{A90C13E1-E327-4B98-B22B-780D71105C8B}"/>
              </a:ext>
            </a:extLst>
          </p:cNvPr>
          <p:cNvSpPr>
            <a:spLocks noChangeArrowheads="1"/>
          </p:cNvSpPr>
          <p:nvPr/>
        </p:nvSpPr>
        <p:spPr bwMode="auto">
          <a:xfrm>
            <a:off x="715963" y="8942388"/>
            <a:ext cx="2255837" cy="182562"/>
          </a:xfrm>
          <a:prstGeom prst="rect">
            <a:avLst/>
          </a:prstGeom>
          <a:noFill/>
          <a:ln>
            <a:noFill/>
          </a:ln>
        </p:spPr>
        <p:txBody>
          <a:bodyPr lIns="0" tIns="0" rIns="0" bIns="0">
            <a:spAutoFit/>
          </a:bodyPr>
          <a:lstStyle>
            <a:lvl1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1pPr>
            <a:lvl2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2pPr>
            <a:lvl3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3pPr>
            <a:lvl4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4pPr>
            <a:lvl5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5pPr>
            <a:lvl6pPr marL="25146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6pPr>
            <a:lvl7pPr marL="29718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7pPr>
            <a:lvl8pPr marL="34290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8pPr>
            <a:lvl9pPr marL="38862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9pPr>
          </a:lstStyle>
          <a:p>
            <a:pPr eaLnBrk="1" hangingPunct="1">
              <a:buClrTx/>
              <a:buFontTx/>
              <a:buNone/>
              <a:defRPr/>
            </a:pPr>
            <a:r>
              <a:rPr lang="en-US" altLang="en-US" dirty="0">
                <a:solidFill>
                  <a:srgbClr val="000000"/>
                </a:solidFill>
              </a:rPr>
              <a:t>Tentative agenda Full WG</a:t>
            </a:r>
          </a:p>
        </p:txBody>
      </p:sp>
      <p:sp>
        <p:nvSpPr>
          <p:cNvPr id="3086" name="Line 13">
            <a:extLst>
              <a:ext uri="{FF2B5EF4-FFF2-40B4-BE49-F238E27FC236}">
                <a16:creationId xmlns:a16="http://schemas.microsoft.com/office/drawing/2014/main" id="{4458E013-756C-4026-9A0C-ED693EE20CB3}"/>
              </a:ext>
            </a:extLst>
          </p:cNvPr>
          <p:cNvSpPr>
            <a:spLocks noChangeShapeType="1"/>
          </p:cNvSpPr>
          <p:nvPr/>
        </p:nvSpPr>
        <p:spPr bwMode="auto">
          <a:xfrm>
            <a:off x="736600" y="8940800"/>
            <a:ext cx="5405438"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dirty="0"/>
          </a:p>
        </p:txBody>
      </p:sp>
      <p:sp>
        <p:nvSpPr>
          <p:cNvPr id="3087" name="Line 14">
            <a:extLst>
              <a:ext uri="{FF2B5EF4-FFF2-40B4-BE49-F238E27FC236}">
                <a16:creationId xmlns:a16="http://schemas.microsoft.com/office/drawing/2014/main" id="{A892DDF2-531F-4C1A-BB8E-FDD3F71D9892}"/>
              </a:ext>
            </a:extLst>
          </p:cNvPr>
          <p:cNvSpPr>
            <a:spLocks noChangeShapeType="1"/>
          </p:cNvSpPr>
          <p:nvPr/>
        </p:nvSpPr>
        <p:spPr bwMode="auto">
          <a:xfrm>
            <a:off x="661988" y="295275"/>
            <a:ext cx="5554662"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dirty="0"/>
          </a:p>
        </p:txBody>
      </p:sp>
    </p:spTree>
  </p:cSld>
  <p:clrMap bg1="lt1" tx1="dk1" bg2="lt2" tx2="dk2" accent1="accent1" accent2="accent2" accent3="accent3" accent4="accent4" accent5="accent5" accent6="accent6" hlink="hlink" folHlink="folHlink"/>
  <p:hf hdr="0" ftr="0"/>
  <p:notesStyle>
    <a:lvl1pPr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ＭＳ Ｐゴシック" charset="0"/>
      </a:defRPr>
    </a:lvl1pPr>
    <a:lvl2pPr marL="742950" indent="-28575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2pPr>
    <a:lvl3pPr marL="11430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3pPr>
    <a:lvl4pPr marL="16002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4pPr>
    <a:lvl5pPr marL="20574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122" name="Rectangle 7">
            <a:extLst>
              <a:ext uri="{FF2B5EF4-FFF2-40B4-BE49-F238E27FC236}">
                <a16:creationId xmlns:a16="http://schemas.microsoft.com/office/drawing/2014/main" id="{4FDF47AF-7F27-47A2-AC95-1B734D852285}"/>
              </a:ext>
            </a:extLst>
          </p:cNvPr>
          <p:cNvSpPr>
            <a:spLocks noGrp="1" noChangeArrowheads="1"/>
          </p:cNvSpPr>
          <p:nvPr>
            <p:ph type="dt"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1400" dirty="0">
                <a:ea typeface="Arial Unicode MS" pitchFamily="34" charset="-128"/>
              </a:rPr>
              <a:t>07/12/10</a:t>
            </a:r>
          </a:p>
        </p:txBody>
      </p:sp>
      <p:sp>
        <p:nvSpPr>
          <p:cNvPr id="5123" name="Rectangle 11">
            <a:extLst>
              <a:ext uri="{FF2B5EF4-FFF2-40B4-BE49-F238E27FC236}">
                <a16:creationId xmlns:a16="http://schemas.microsoft.com/office/drawing/2014/main" id="{E7A312FD-48BA-4567-B1F3-7520CA98CA17}"/>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2400" dirty="0"/>
              <a:t>Page </a:t>
            </a:r>
            <a:fld id="{2A02BA22-F607-40B6-B650-89B025089CA0}" type="slidenum">
              <a:rPr lang="en-US" altLang="en-US" sz="2400" smtClean="0"/>
              <a:pPr>
                <a:spcBef>
                  <a:spcPct val="0"/>
                </a:spcBef>
                <a:buClrTx/>
                <a:buFontTx/>
                <a:buNone/>
              </a:pPr>
              <a:t>1</a:t>
            </a:fld>
            <a:endParaRPr lang="en-US" altLang="en-US" sz="2400" dirty="0"/>
          </a:p>
        </p:txBody>
      </p:sp>
      <p:sp>
        <p:nvSpPr>
          <p:cNvPr id="5124" name="Text Box 1">
            <a:extLst>
              <a:ext uri="{FF2B5EF4-FFF2-40B4-BE49-F238E27FC236}">
                <a16:creationId xmlns:a16="http://schemas.microsoft.com/office/drawing/2014/main" id="{C0042731-F3F6-4A64-81A0-A6EDF2F792BF}"/>
              </a:ext>
            </a:extLst>
          </p:cNvPr>
          <p:cNvSpPr txBox="1">
            <a:spLocks noChangeArrowheads="1"/>
          </p:cNvSpPr>
          <p:nvPr/>
        </p:nvSpPr>
        <p:spPr bwMode="auto">
          <a:xfrm>
            <a:off x="646113" y="96838"/>
            <a:ext cx="27082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eaLnBrk="1" hangingPunct="1">
              <a:spcBef>
                <a:spcPct val="0"/>
              </a:spcBef>
              <a:buClrTx/>
              <a:buFontTx/>
              <a:buNone/>
            </a:pPr>
            <a:r>
              <a:rPr lang="en-US" altLang="en-US" sz="1400" b="1" dirty="0"/>
              <a:t>Jul 12, 2010</a:t>
            </a:r>
          </a:p>
        </p:txBody>
      </p:sp>
      <p:sp>
        <p:nvSpPr>
          <p:cNvPr id="5125" name="Text Box 2">
            <a:extLst>
              <a:ext uri="{FF2B5EF4-FFF2-40B4-BE49-F238E27FC236}">
                <a16:creationId xmlns:a16="http://schemas.microsoft.com/office/drawing/2014/main" id="{15A48728-99FA-4FFC-99DB-2BCCC7484781}"/>
              </a:ext>
            </a:extLst>
          </p:cNvPr>
          <p:cNvSpPr txBox="1">
            <a:spLocks noChangeArrowheads="1"/>
          </p:cNvSpPr>
          <p:nvPr/>
        </p:nvSpPr>
        <p:spPr bwMode="auto">
          <a:xfrm>
            <a:off x="2901950" y="8942388"/>
            <a:ext cx="79216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lgn="r" eaLnBrk="1" hangingPunct="1">
              <a:spcBef>
                <a:spcPct val="0"/>
              </a:spcBef>
              <a:buClrTx/>
              <a:buFontTx/>
              <a:buNone/>
            </a:pPr>
            <a:r>
              <a:rPr lang="en-US" altLang="en-US" dirty="0"/>
              <a:t>Page </a:t>
            </a:r>
            <a:fld id="{B08E7645-705B-4ADD-B5B6-F7EFEFDE2AD9}" type="slidenum">
              <a:rPr lang="en-US" altLang="en-US"/>
              <a:pPr algn="r" eaLnBrk="1" hangingPunct="1">
                <a:spcBef>
                  <a:spcPct val="0"/>
                </a:spcBef>
                <a:buClrTx/>
                <a:buFontTx/>
                <a:buNone/>
              </a:pPr>
              <a:t>1</a:t>
            </a:fld>
            <a:endParaRPr lang="en-US" altLang="en-US" dirty="0"/>
          </a:p>
        </p:txBody>
      </p:sp>
      <p:sp>
        <p:nvSpPr>
          <p:cNvPr id="5126" name="Text Box 3">
            <a:extLst>
              <a:ext uri="{FF2B5EF4-FFF2-40B4-BE49-F238E27FC236}">
                <a16:creationId xmlns:a16="http://schemas.microsoft.com/office/drawing/2014/main" id="{40B3C9E2-901C-4E2D-9196-A5D26B960683}"/>
              </a:ext>
            </a:extLst>
          </p:cNvPr>
          <p:cNvSpPr>
            <a:spLocks noGrp="1" noRot="1" noChangeAspect="1" noChangeArrowheads="1" noTextEdit="1"/>
          </p:cNvSpPr>
          <p:nvPr>
            <p:ph type="sldImg"/>
          </p:nvPr>
        </p:nvSpPr>
        <p:spPr>
          <a:xfrm>
            <a:off x="1130300" y="698500"/>
            <a:ext cx="4602163" cy="3451225"/>
          </a:xfrm>
          <a:solidFill>
            <a:srgbClr val="FFFFFF"/>
          </a:solidFill>
          <a:ln/>
        </p:spPr>
      </p:sp>
      <p:sp>
        <p:nvSpPr>
          <p:cNvPr id="5127" name="Text Box 4">
            <a:extLst>
              <a:ext uri="{FF2B5EF4-FFF2-40B4-BE49-F238E27FC236}">
                <a16:creationId xmlns:a16="http://schemas.microsoft.com/office/drawing/2014/main" id="{9444E41B-0F32-4A16-9E20-D6DFD1D90FA5}"/>
              </a:ext>
            </a:extLst>
          </p:cNvPr>
          <p:cNvSpPr>
            <a:spLocks noGrp="1" noChangeArrowheads="1"/>
          </p:cNvSpPr>
          <p:nvPr>
            <p:ph type="body" idx="1"/>
          </p:nvPr>
        </p:nvSpPr>
        <p:spPr>
          <a:xfrm>
            <a:off x="914400" y="4387850"/>
            <a:ext cx="5022850" cy="41497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n-US" dirty="0">
              <a:latin typeface="Times New Roman" panose="02020603050405020304" pitchFamily="18"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GB"/>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GB"/>
              <a:t>Click to edit Master subtitle style</a:t>
            </a:r>
            <a:endParaRPr lang="en-US"/>
          </a:p>
        </p:txBody>
      </p:sp>
      <p:sp>
        <p:nvSpPr>
          <p:cNvPr id="4" name="Rectangle 9">
            <a:extLst>
              <a:ext uri="{FF2B5EF4-FFF2-40B4-BE49-F238E27FC236}">
                <a16:creationId xmlns:a16="http://schemas.microsoft.com/office/drawing/2014/main" id="{CDECFD97-FF53-4387-BAF0-F12D463EB1E9}"/>
              </a:ext>
            </a:extLst>
          </p:cNvPr>
          <p:cNvSpPr>
            <a:spLocks noGrp="1" noChangeArrowheads="1"/>
          </p:cNvSpPr>
          <p:nvPr>
            <p:ph type="sldNum" idx="10"/>
          </p:nvPr>
        </p:nvSpPr>
        <p:spPr>
          <a:ln/>
        </p:spPr>
        <p:txBody>
          <a:bodyPr/>
          <a:lstStyle>
            <a:lvl1pPr>
              <a:defRPr/>
            </a:lvl1pPr>
          </a:lstStyle>
          <a:p>
            <a:pPr>
              <a:defRPr/>
            </a:pPr>
            <a:r>
              <a:rPr lang="en-US" altLang="en-US" dirty="0"/>
              <a:t>Slide </a:t>
            </a:r>
            <a:fld id="{CAA2C270-03FA-43C7-AEFB-067184F3C062}" type="slidenum">
              <a:rPr lang="en-US" altLang="en-US" smtClean="0"/>
              <a:pPr>
                <a:defRPr/>
              </a:pPr>
              <a:t>‹#›</a:t>
            </a:fld>
            <a:endParaRPr lang="en-US" altLang="en-US" dirty="0"/>
          </a:p>
        </p:txBody>
      </p:sp>
    </p:spTree>
    <p:extLst>
      <p:ext uri="{BB962C8B-B14F-4D97-AF65-F5344CB8AC3E}">
        <p14:creationId xmlns:p14="http://schemas.microsoft.com/office/powerpoint/2010/main" val="1087355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920AD8A7-AF3A-45B5-A4AF-214DE59C8098}"/>
              </a:ext>
            </a:extLst>
          </p:cNvPr>
          <p:cNvSpPr>
            <a:spLocks noGrp="1" noChangeArrowheads="1"/>
          </p:cNvSpPr>
          <p:nvPr>
            <p:ph type="sldNum" idx="10"/>
          </p:nvPr>
        </p:nvSpPr>
        <p:spPr>
          <a:ln/>
        </p:spPr>
        <p:txBody>
          <a:bodyPr/>
          <a:lstStyle>
            <a:lvl1pPr>
              <a:defRPr/>
            </a:lvl1pPr>
          </a:lstStyle>
          <a:p>
            <a:pPr>
              <a:defRPr/>
            </a:pPr>
            <a:r>
              <a:rPr lang="en-US" altLang="en-US" dirty="0"/>
              <a:t>Slide </a:t>
            </a:r>
            <a:fld id="{6A68D7BD-EE7B-43EB-BA6B-D7A780E6E7A2}" type="slidenum">
              <a:rPr lang="en-US" altLang="en-US" smtClean="0"/>
              <a:pPr>
                <a:defRPr/>
              </a:pPr>
              <a:t>‹#›</a:t>
            </a:fld>
            <a:endParaRPr lang="en-US" altLang="en-US" dirty="0"/>
          </a:p>
        </p:txBody>
      </p:sp>
    </p:spTree>
    <p:extLst>
      <p:ext uri="{BB962C8B-B14F-4D97-AF65-F5344CB8AC3E}">
        <p14:creationId xmlns:p14="http://schemas.microsoft.com/office/powerpoint/2010/main" val="33025762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8438" y="685800"/>
            <a:ext cx="1978025" cy="5554663"/>
          </a:xfrm>
        </p:spPr>
        <p:txBody>
          <a:bodyPr vert="eaVert"/>
          <a:lstStyle/>
          <a:p>
            <a:r>
              <a:rPr lang="en-GB"/>
              <a:t>Click to edit Master title style</a:t>
            </a:r>
            <a:endParaRPr lang="en-US"/>
          </a:p>
        </p:txBody>
      </p:sp>
      <p:sp>
        <p:nvSpPr>
          <p:cNvPr id="3" name="Vertical Text Placeholder 2"/>
          <p:cNvSpPr>
            <a:spLocks noGrp="1"/>
          </p:cNvSpPr>
          <p:nvPr>
            <p:ph type="body" orient="vert" idx="1"/>
          </p:nvPr>
        </p:nvSpPr>
        <p:spPr>
          <a:xfrm>
            <a:off x="609600" y="685800"/>
            <a:ext cx="5786438" cy="5554663"/>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67540C22-21B0-475E-96ED-8FBF9E25E7D2}"/>
              </a:ext>
            </a:extLst>
          </p:cNvPr>
          <p:cNvSpPr>
            <a:spLocks noGrp="1" noChangeArrowheads="1"/>
          </p:cNvSpPr>
          <p:nvPr>
            <p:ph type="sldNum" idx="10"/>
          </p:nvPr>
        </p:nvSpPr>
        <p:spPr>
          <a:ln/>
        </p:spPr>
        <p:txBody>
          <a:bodyPr/>
          <a:lstStyle>
            <a:lvl1pPr>
              <a:defRPr/>
            </a:lvl1pPr>
          </a:lstStyle>
          <a:p>
            <a:pPr>
              <a:defRPr/>
            </a:pPr>
            <a:r>
              <a:rPr lang="en-US" altLang="en-US" dirty="0"/>
              <a:t>Slide </a:t>
            </a:r>
            <a:fld id="{D4FA0C20-D616-47F3-A135-1674C8921168}" type="slidenum">
              <a:rPr lang="en-US" altLang="en-US" smtClean="0"/>
              <a:pPr>
                <a:defRPr/>
              </a:pPr>
              <a:t>‹#›</a:t>
            </a:fld>
            <a:endParaRPr lang="en-US" altLang="en-US" dirty="0"/>
          </a:p>
        </p:txBody>
      </p:sp>
    </p:spTree>
    <p:extLst>
      <p:ext uri="{BB962C8B-B14F-4D97-AF65-F5344CB8AC3E}">
        <p14:creationId xmlns:p14="http://schemas.microsoft.com/office/powerpoint/2010/main" val="25368890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Click to edit Master title style</a:t>
            </a:r>
            <a:endParaRPr lang="en-US" dirty="0"/>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3865CD11-6439-4324-AFE9-E89B987C693E}"/>
              </a:ext>
            </a:extLst>
          </p:cNvPr>
          <p:cNvSpPr>
            <a:spLocks noGrp="1" noChangeArrowheads="1"/>
          </p:cNvSpPr>
          <p:nvPr>
            <p:ph type="sldNum" idx="10"/>
          </p:nvPr>
        </p:nvSpPr>
        <p:spPr>
          <a:ln/>
        </p:spPr>
        <p:txBody>
          <a:bodyPr/>
          <a:lstStyle>
            <a:lvl1pPr>
              <a:defRPr/>
            </a:lvl1pPr>
          </a:lstStyle>
          <a:p>
            <a:pPr>
              <a:defRPr/>
            </a:pPr>
            <a:r>
              <a:rPr lang="en-US" altLang="en-US" dirty="0"/>
              <a:t>Slide </a:t>
            </a:r>
            <a:fld id="{5DD27314-9434-4B6F-80C2-AAC402118CDA}" type="slidenum">
              <a:rPr lang="en-US" altLang="en-US" smtClean="0"/>
              <a:pPr>
                <a:defRPr/>
              </a:pPr>
              <a:t>‹#›</a:t>
            </a:fld>
            <a:endParaRPr lang="en-US" altLang="en-US" dirty="0"/>
          </a:p>
        </p:txBody>
      </p:sp>
    </p:spTree>
    <p:extLst>
      <p:ext uri="{BB962C8B-B14F-4D97-AF65-F5344CB8AC3E}">
        <p14:creationId xmlns:p14="http://schemas.microsoft.com/office/powerpoint/2010/main" val="8982834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GB"/>
              <a:t>Click to edit Master text styles</a:t>
            </a:r>
          </a:p>
        </p:txBody>
      </p:sp>
      <p:sp>
        <p:nvSpPr>
          <p:cNvPr id="4" name="Rectangle 9">
            <a:extLst>
              <a:ext uri="{FF2B5EF4-FFF2-40B4-BE49-F238E27FC236}">
                <a16:creationId xmlns:a16="http://schemas.microsoft.com/office/drawing/2014/main" id="{BF17094D-F91B-41DB-9A16-A7218645C9FA}"/>
              </a:ext>
            </a:extLst>
          </p:cNvPr>
          <p:cNvSpPr>
            <a:spLocks noGrp="1" noChangeArrowheads="1"/>
          </p:cNvSpPr>
          <p:nvPr>
            <p:ph type="sldNum" idx="10"/>
          </p:nvPr>
        </p:nvSpPr>
        <p:spPr>
          <a:ln/>
        </p:spPr>
        <p:txBody>
          <a:bodyPr/>
          <a:lstStyle>
            <a:lvl1pPr>
              <a:defRPr/>
            </a:lvl1pPr>
          </a:lstStyle>
          <a:p>
            <a:pPr>
              <a:defRPr/>
            </a:pPr>
            <a:r>
              <a:rPr lang="en-US" altLang="en-US" dirty="0"/>
              <a:t>Slide </a:t>
            </a:r>
            <a:fld id="{3D266AC6-DD33-448D-B445-2628016ADA7D}" type="slidenum">
              <a:rPr lang="en-US" altLang="en-US" smtClean="0"/>
              <a:pPr>
                <a:defRPr/>
              </a:pPr>
              <a:t>‹#›</a:t>
            </a:fld>
            <a:endParaRPr lang="en-US" altLang="en-US" dirty="0"/>
          </a:p>
        </p:txBody>
      </p:sp>
    </p:spTree>
    <p:extLst>
      <p:ext uri="{BB962C8B-B14F-4D97-AF65-F5344CB8AC3E}">
        <p14:creationId xmlns:p14="http://schemas.microsoft.com/office/powerpoint/2010/main" val="37479919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Click to edit Master title style</a:t>
            </a:r>
            <a:endParaRPr lang="en-US" dirty="0"/>
          </a:p>
        </p:txBody>
      </p:sp>
      <p:sp>
        <p:nvSpPr>
          <p:cNvPr id="3" name="Content Placeholder 2"/>
          <p:cNvSpPr>
            <a:spLocks noGrp="1"/>
          </p:cNvSpPr>
          <p:nvPr>
            <p:ph sz="half" idx="1"/>
          </p:nvPr>
        </p:nvSpPr>
        <p:spPr>
          <a:xfrm>
            <a:off x="609600" y="1371600"/>
            <a:ext cx="3805238"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p:cNvSpPr>
            <a:spLocks noGrp="1"/>
          </p:cNvSpPr>
          <p:nvPr>
            <p:ph sz="half" idx="2"/>
          </p:nvPr>
        </p:nvSpPr>
        <p:spPr>
          <a:xfrm>
            <a:off x="4567238" y="1371600"/>
            <a:ext cx="3806825"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Rectangle 9">
            <a:extLst>
              <a:ext uri="{FF2B5EF4-FFF2-40B4-BE49-F238E27FC236}">
                <a16:creationId xmlns:a16="http://schemas.microsoft.com/office/drawing/2014/main" id="{F60F77CD-DD4D-4F42-85AE-C07B6997D237}"/>
              </a:ext>
            </a:extLst>
          </p:cNvPr>
          <p:cNvSpPr>
            <a:spLocks noGrp="1" noChangeArrowheads="1"/>
          </p:cNvSpPr>
          <p:nvPr>
            <p:ph type="sldNum" idx="10"/>
          </p:nvPr>
        </p:nvSpPr>
        <p:spPr>
          <a:ln/>
        </p:spPr>
        <p:txBody>
          <a:bodyPr/>
          <a:lstStyle>
            <a:lvl1pPr>
              <a:defRPr/>
            </a:lvl1pPr>
          </a:lstStyle>
          <a:p>
            <a:pPr>
              <a:defRPr/>
            </a:pPr>
            <a:r>
              <a:rPr lang="en-US" altLang="en-US" dirty="0"/>
              <a:t>Slide </a:t>
            </a:r>
            <a:fld id="{1F551F72-38F2-479C-990C-DF0D2C0B1F2C}" type="slidenum">
              <a:rPr lang="en-US" altLang="en-US" smtClean="0"/>
              <a:pPr>
                <a:defRPr/>
              </a:pPr>
              <a:t>‹#›</a:t>
            </a:fld>
            <a:endParaRPr lang="en-US" altLang="en-US" dirty="0"/>
          </a:p>
        </p:txBody>
      </p:sp>
    </p:spTree>
    <p:extLst>
      <p:ext uri="{BB962C8B-B14F-4D97-AF65-F5344CB8AC3E}">
        <p14:creationId xmlns:p14="http://schemas.microsoft.com/office/powerpoint/2010/main" val="3901467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GB"/>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Rectangle 9">
            <a:extLst>
              <a:ext uri="{FF2B5EF4-FFF2-40B4-BE49-F238E27FC236}">
                <a16:creationId xmlns:a16="http://schemas.microsoft.com/office/drawing/2014/main" id="{4906BD87-6C63-4BAE-BB78-2E037CDA80CF}"/>
              </a:ext>
            </a:extLst>
          </p:cNvPr>
          <p:cNvSpPr>
            <a:spLocks noGrp="1" noChangeArrowheads="1"/>
          </p:cNvSpPr>
          <p:nvPr>
            <p:ph type="sldNum" idx="10"/>
          </p:nvPr>
        </p:nvSpPr>
        <p:spPr>
          <a:ln/>
        </p:spPr>
        <p:txBody>
          <a:bodyPr/>
          <a:lstStyle>
            <a:lvl1pPr>
              <a:defRPr/>
            </a:lvl1pPr>
          </a:lstStyle>
          <a:p>
            <a:pPr>
              <a:defRPr/>
            </a:pPr>
            <a:r>
              <a:rPr lang="en-US" altLang="en-US" dirty="0"/>
              <a:t>Slide </a:t>
            </a:r>
            <a:fld id="{07143AE2-8961-49C4-80E3-5346A3EB4C4A}" type="slidenum">
              <a:rPr lang="en-US" altLang="en-US" smtClean="0"/>
              <a:pPr>
                <a:defRPr/>
              </a:pPr>
              <a:t>‹#›</a:t>
            </a:fld>
            <a:endParaRPr lang="en-US" altLang="en-US" dirty="0"/>
          </a:p>
        </p:txBody>
      </p:sp>
    </p:spTree>
    <p:extLst>
      <p:ext uri="{BB962C8B-B14F-4D97-AF65-F5344CB8AC3E}">
        <p14:creationId xmlns:p14="http://schemas.microsoft.com/office/powerpoint/2010/main" val="11389972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Rectangle 9">
            <a:extLst>
              <a:ext uri="{FF2B5EF4-FFF2-40B4-BE49-F238E27FC236}">
                <a16:creationId xmlns:a16="http://schemas.microsoft.com/office/drawing/2014/main" id="{77CDBA8A-BE42-43E1-A3A6-A4B661E728FA}"/>
              </a:ext>
            </a:extLst>
          </p:cNvPr>
          <p:cNvSpPr>
            <a:spLocks noGrp="1" noChangeArrowheads="1"/>
          </p:cNvSpPr>
          <p:nvPr>
            <p:ph type="sldNum" idx="10"/>
          </p:nvPr>
        </p:nvSpPr>
        <p:spPr>
          <a:ln/>
        </p:spPr>
        <p:txBody>
          <a:bodyPr/>
          <a:lstStyle>
            <a:lvl1pPr>
              <a:defRPr/>
            </a:lvl1pPr>
          </a:lstStyle>
          <a:p>
            <a:pPr>
              <a:defRPr/>
            </a:pPr>
            <a:r>
              <a:rPr lang="en-US" altLang="en-US" dirty="0"/>
              <a:t>Slide </a:t>
            </a:r>
            <a:fld id="{49DFBF5E-CB2C-45B5-BBB9-429FD974229E}" type="slidenum">
              <a:rPr lang="en-US" altLang="en-US" smtClean="0"/>
              <a:pPr>
                <a:defRPr/>
              </a:pPr>
              <a:t>‹#›</a:t>
            </a:fld>
            <a:endParaRPr lang="en-US" altLang="en-US" dirty="0"/>
          </a:p>
        </p:txBody>
      </p:sp>
    </p:spTree>
    <p:extLst>
      <p:ext uri="{BB962C8B-B14F-4D97-AF65-F5344CB8AC3E}">
        <p14:creationId xmlns:p14="http://schemas.microsoft.com/office/powerpoint/2010/main" val="14132547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1DDB69A1-11BC-41B0-8884-BE90EB602636}"/>
              </a:ext>
            </a:extLst>
          </p:cNvPr>
          <p:cNvSpPr>
            <a:spLocks noGrp="1" noChangeArrowheads="1"/>
          </p:cNvSpPr>
          <p:nvPr>
            <p:ph type="sldNum" idx="10"/>
          </p:nvPr>
        </p:nvSpPr>
        <p:spPr>
          <a:xfrm>
            <a:off x="4244975" y="6538913"/>
            <a:ext cx="654050" cy="382587"/>
          </a:xfrm>
        </p:spPr>
        <p:txBody>
          <a:bodyPr/>
          <a:lstStyle>
            <a:lvl1pPr>
              <a:defRPr/>
            </a:lvl1pPr>
          </a:lstStyle>
          <a:p>
            <a:pPr>
              <a:defRPr/>
            </a:pPr>
            <a:r>
              <a:rPr lang="en-US" altLang="en-US" dirty="0"/>
              <a:t>Slid</a:t>
            </a:r>
            <a:fld id="{0F04E8E9-279B-42CA-B6E8-61A287E0027B}" type="slidenum">
              <a:rPr lang="en-US" altLang="en-US" smtClean="0"/>
              <a:pPr>
                <a:defRPr/>
              </a:pPr>
              <a:t>‹#›</a:t>
            </a:fld>
            <a:endParaRPr lang="en-US" altLang="en-US" dirty="0"/>
          </a:p>
        </p:txBody>
      </p:sp>
    </p:spTree>
    <p:extLst>
      <p:ext uri="{BB962C8B-B14F-4D97-AF65-F5344CB8AC3E}">
        <p14:creationId xmlns:p14="http://schemas.microsoft.com/office/powerpoint/2010/main" val="38143437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a:t>Click to edit Master title style</a:t>
            </a:r>
            <a:endParaRPr lang="en-US"/>
          </a:p>
        </p:txBody>
      </p:sp>
      <p:sp>
        <p:nvSpPr>
          <p:cNvPr id="3" name="Content Placeholder 2"/>
          <p:cNvSpPr>
            <a:spLocks noGrp="1"/>
          </p:cNvSpPr>
          <p:nvPr>
            <p:ph idx="1" hasCustomPrompt="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dirty="0"/>
              <a:t>Click to edit Master </a:t>
            </a:r>
            <a:r>
              <a:rPr lang="en-GB" dirty="0" err="1"/>
              <a:t>te</a:t>
            </a:r>
            <a:r>
              <a:rPr lang="en-GB" dirty="0"/>
              <a: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9">
            <a:extLst>
              <a:ext uri="{FF2B5EF4-FFF2-40B4-BE49-F238E27FC236}">
                <a16:creationId xmlns:a16="http://schemas.microsoft.com/office/drawing/2014/main" id="{CC365BC2-592E-47FF-BFDD-D1B2E6BD5920}"/>
              </a:ext>
            </a:extLst>
          </p:cNvPr>
          <p:cNvSpPr>
            <a:spLocks noGrp="1" noChangeArrowheads="1"/>
          </p:cNvSpPr>
          <p:nvPr>
            <p:ph type="sldNum" idx="10"/>
          </p:nvPr>
        </p:nvSpPr>
        <p:spPr>
          <a:ln/>
        </p:spPr>
        <p:txBody>
          <a:bodyPr/>
          <a:lstStyle>
            <a:lvl1pPr>
              <a:defRPr/>
            </a:lvl1pPr>
          </a:lstStyle>
          <a:p>
            <a:pPr>
              <a:defRPr/>
            </a:pPr>
            <a:r>
              <a:rPr lang="en-US" altLang="en-US" dirty="0"/>
              <a:t>Slide </a:t>
            </a:r>
            <a:fld id="{48BD2DDC-C4F9-4DA1-A63E-D3965D205843}" type="slidenum">
              <a:rPr lang="en-US" altLang="en-US" smtClean="0"/>
              <a:pPr>
                <a:defRPr/>
              </a:pPr>
              <a:t>‹#›</a:t>
            </a:fld>
            <a:endParaRPr lang="en-US" altLang="en-US" dirty="0"/>
          </a:p>
        </p:txBody>
      </p:sp>
    </p:spTree>
    <p:extLst>
      <p:ext uri="{BB962C8B-B14F-4D97-AF65-F5344CB8AC3E}">
        <p14:creationId xmlns:p14="http://schemas.microsoft.com/office/powerpoint/2010/main" val="20010253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9">
            <a:extLst>
              <a:ext uri="{FF2B5EF4-FFF2-40B4-BE49-F238E27FC236}">
                <a16:creationId xmlns:a16="http://schemas.microsoft.com/office/drawing/2014/main" id="{1E37D6BB-C57E-46F3-9463-6F29DC2C04C7}"/>
              </a:ext>
            </a:extLst>
          </p:cNvPr>
          <p:cNvSpPr>
            <a:spLocks noGrp="1" noChangeArrowheads="1"/>
          </p:cNvSpPr>
          <p:nvPr>
            <p:ph type="sldNum" idx="10"/>
          </p:nvPr>
        </p:nvSpPr>
        <p:spPr>
          <a:ln/>
        </p:spPr>
        <p:txBody>
          <a:bodyPr/>
          <a:lstStyle>
            <a:lvl1pPr>
              <a:defRPr/>
            </a:lvl1pPr>
          </a:lstStyle>
          <a:p>
            <a:pPr>
              <a:defRPr/>
            </a:pPr>
            <a:r>
              <a:rPr lang="en-US" altLang="en-US" dirty="0"/>
              <a:t>Slide </a:t>
            </a:r>
            <a:fld id="{2771F862-3EEA-4803-88C2-BE8D6DB460BF}" type="slidenum">
              <a:rPr lang="en-US" altLang="en-US" smtClean="0"/>
              <a:pPr>
                <a:defRPr/>
              </a:pPr>
              <a:t>‹#›</a:t>
            </a:fld>
            <a:endParaRPr lang="en-US" altLang="en-US" dirty="0"/>
          </a:p>
        </p:txBody>
      </p:sp>
    </p:spTree>
    <p:extLst>
      <p:ext uri="{BB962C8B-B14F-4D97-AF65-F5344CB8AC3E}">
        <p14:creationId xmlns:p14="http://schemas.microsoft.com/office/powerpoint/2010/main" val="1230442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a:extLst>
              <a:ext uri="{FF2B5EF4-FFF2-40B4-BE49-F238E27FC236}">
                <a16:creationId xmlns:a16="http://schemas.microsoft.com/office/drawing/2014/main" id="{8AF5D4AB-E353-4EAB-9E5C-B82B00CB74A2}"/>
              </a:ext>
            </a:extLst>
          </p:cNvPr>
          <p:cNvSpPr>
            <a:spLocks noChangeArrowheads="1"/>
          </p:cNvSpPr>
          <p:nvPr/>
        </p:nvSpPr>
        <p:spPr bwMode="auto">
          <a:xfrm>
            <a:off x="4572000" y="412234"/>
            <a:ext cx="3962400" cy="184666"/>
          </a:xfrm>
          <a:prstGeom prst="rect">
            <a:avLst/>
          </a:prstGeom>
          <a:noFill/>
          <a:ln>
            <a:noFill/>
          </a:ln>
        </p:spPr>
        <p:txBody>
          <a:bodyPr lIns="0" tIns="0" rIns="0" bIns="0" anchor="b">
            <a:spAutoFit/>
          </a:bodyPr>
          <a:lstStyle>
            <a:lvl1pPr marL="342900" indent="-34290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1pPr>
            <a:lvl2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2pPr>
            <a:lvl3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3pPr>
            <a:lvl4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4pPr>
            <a:lvl5pPr marL="142875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5pPr>
            <a:lvl6pPr marL="18859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6pPr>
            <a:lvl7pPr marL="23431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7pPr>
            <a:lvl8pPr marL="28003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8pPr>
            <a:lvl9pPr marL="32575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9pPr>
          </a:lstStyle>
          <a:p>
            <a:pPr lvl="4" indent="0" algn="r" eaLnBrk="1" hangingPunct="1">
              <a:buSzPct val="100000"/>
              <a:defRPr/>
            </a:pPr>
            <a:r>
              <a:rPr lang="en-GB" altLang="en-US" b="1" dirty="0">
                <a:solidFill>
                  <a:schemeClr val="tx1"/>
                </a:solidFill>
              </a:rPr>
              <a:t>doc.: IEEE 15-21-0506-02-04ab</a:t>
            </a:r>
          </a:p>
        </p:txBody>
      </p:sp>
      <p:sp>
        <p:nvSpPr>
          <p:cNvPr id="1027" name="Line 2">
            <a:extLst>
              <a:ext uri="{FF2B5EF4-FFF2-40B4-BE49-F238E27FC236}">
                <a16:creationId xmlns:a16="http://schemas.microsoft.com/office/drawing/2014/main" id="{132CA22D-276C-45C8-B677-E5BCA761A59E}"/>
              </a:ext>
            </a:extLst>
          </p:cNvPr>
          <p:cNvSpPr>
            <a:spLocks noChangeShapeType="1"/>
          </p:cNvSpPr>
          <p:nvPr/>
        </p:nvSpPr>
        <p:spPr bwMode="auto">
          <a:xfrm>
            <a:off x="685800" y="609600"/>
            <a:ext cx="7848600"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dirty="0"/>
          </a:p>
        </p:txBody>
      </p:sp>
      <p:sp>
        <p:nvSpPr>
          <p:cNvPr id="1028" name="Line 4">
            <a:extLst>
              <a:ext uri="{FF2B5EF4-FFF2-40B4-BE49-F238E27FC236}">
                <a16:creationId xmlns:a16="http://schemas.microsoft.com/office/drawing/2014/main" id="{831B6CFB-2FA6-4CFA-9B69-4004A92F5FEE}"/>
              </a:ext>
            </a:extLst>
          </p:cNvPr>
          <p:cNvSpPr>
            <a:spLocks noChangeShapeType="1"/>
          </p:cNvSpPr>
          <p:nvPr/>
        </p:nvSpPr>
        <p:spPr bwMode="auto">
          <a:xfrm>
            <a:off x="706438" y="6477000"/>
            <a:ext cx="7827962"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dirty="0"/>
          </a:p>
        </p:txBody>
      </p:sp>
      <p:sp>
        <p:nvSpPr>
          <p:cNvPr id="2" name="Text Box 5">
            <a:extLst>
              <a:ext uri="{FF2B5EF4-FFF2-40B4-BE49-F238E27FC236}">
                <a16:creationId xmlns:a16="http://schemas.microsoft.com/office/drawing/2014/main" id="{7274DC08-9B8C-464E-97F8-9AF419E7B8D9}"/>
              </a:ext>
            </a:extLst>
          </p:cNvPr>
          <p:cNvSpPr txBox="1">
            <a:spLocks noChangeArrowheads="1"/>
          </p:cNvSpPr>
          <p:nvPr/>
        </p:nvSpPr>
        <p:spPr bwMode="auto">
          <a:xfrm>
            <a:off x="685800" y="304800"/>
            <a:ext cx="1752600" cy="279400"/>
          </a:xfrm>
          <a:prstGeom prst="rect">
            <a:avLst/>
          </a:prstGeom>
          <a:noFill/>
          <a:ln>
            <a:noFill/>
          </a:ln>
          <a:effec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eaLnBrk="1" hangingPunct="1">
              <a:buSzPct val="100000"/>
              <a:defRPr/>
            </a:pPr>
            <a:r>
              <a:rPr lang="en-GB" dirty="0"/>
              <a:t>November 2021</a:t>
            </a:r>
          </a:p>
        </p:txBody>
      </p:sp>
      <p:sp>
        <p:nvSpPr>
          <p:cNvPr id="1031" name="Rectangle 7">
            <a:extLst>
              <a:ext uri="{FF2B5EF4-FFF2-40B4-BE49-F238E27FC236}">
                <a16:creationId xmlns:a16="http://schemas.microsoft.com/office/drawing/2014/main" id="{5D51B55C-069B-4D75-9B4D-246CDA06270D}"/>
              </a:ext>
            </a:extLst>
          </p:cNvPr>
          <p:cNvSpPr>
            <a:spLocks noGrp="1" noChangeArrowheads="1"/>
          </p:cNvSpPr>
          <p:nvPr>
            <p:ph type="title"/>
          </p:nvPr>
        </p:nvSpPr>
        <p:spPr bwMode="auto">
          <a:xfrm>
            <a:off x="762000" y="685800"/>
            <a:ext cx="7764463" cy="754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ctr" anchorCtr="0" compatLnSpc="1">
            <a:prstTxWarp prst="textNoShape">
              <a:avLst/>
            </a:prstTxWarp>
          </a:bodyPr>
          <a:lstStyle/>
          <a:p>
            <a:pPr lvl="0"/>
            <a:r>
              <a:rPr lang="en-GB" altLang="en-US" dirty="0"/>
              <a:t>Click to edit the title text format</a:t>
            </a:r>
          </a:p>
        </p:txBody>
      </p:sp>
      <p:sp>
        <p:nvSpPr>
          <p:cNvPr id="1032" name="Rectangle 8">
            <a:extLst>
              <a:ext uri="{FF2B5EF4-FFF2-40B4-BE49-F238E27FC236}">
                <a16:creationId xmlns:a16="http://schemas.microsoft.com/office/drawing/2014/main" id="{5CF464D6-905A-4259-BFB1-449C29AED4FE}"/>
              </a:ext>
            </a:extLst>
          </p:cNvPr>
          <p:cNvSpPr>
            <a:spLocks noGrp="1" noChangeArrowheads="1"/>
          </p:cNvSpPr>
          <p:nvPr>
            <p:ph type="body" idx="1"/>
          </p:nvPr>
        </p:nvSpPr>
        <p:spPr bwMode="auto">
          <a:xfrm>
            <a:off x="609600" y="1371600"/>
            <a:ext cx="7764463" cy="4868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t" anchorCtr="0" compatLnSpc="1">
            <a:prstTxWarp prst="textNoShape">
              <a:avLst/>
            </a:prstTxWarp>
          </a:bodyPr>
          <a:lstStyle/>
          <a:p>
            <a:pPr lvl="0"/>
            <a:r>
              <a:rPr lang="en-GB" altLang="en-US" dirty="0"/>
              <a:t>Click to edit the outline text format</a:t>
            </a:r>
          </a:p>
          <a:p>
            <a:pPr lvl="1"/>
            <a:r>
              <a:rPr lang="en-GB" altLang="en-US" dirty="0"/>
              <a:t>Second Outline Level</a:t>
            </a:r>
          </a:p>
          <a:p>
            <a:pPr lvl="2"/>
            <a:r>
              <a:rPr lang="en-GB" altLang="en-US" dirty="0"/>
              <a:t>Third Outline Level</a:t>
            </a:r>
          </a:p>
          <a:p>
            <a:pPr lvl="3"/>
            <a:r>
              <a:rPr lang="en-GB" altLang="en-US" dirty="0"/>
              <a:t>Fourth Outline Level</a:t>
            </a:r>
          </a:p>
          <a:p>
            <a:pPr lvl="4"/>
            <a:r>
              <a:rPr lang="en-GB" altLang="en-US" dirty="0"/>
              <a:t>Fifth Outline Level</a:t>
            </a:r>
          </a:p>
          <a:p>
            <a:pPr lvl="4"/>
            <a:r>
              <a:rPr lang="en-GB" altLang="en-US" dirty="0"/>
              <a:t>Sixth Outline Level</a:t>
            </a:r>
          </a:p>
          <a:p>
            <a:pPr lvl="4"/>
            <a:r>
              <a:rPr lang="en-GB" altLang="en-US" dirty="0"/>
              <a:t>Seventh Outline Level</a:t>
            </a:r>
          </a:p>
          <a:p>
            <a:pPr lvl="4"/>
            <a:r>
              <a:rPr lang="en-GB" altLang="en-US" dirty="0"/>
              <a:t>Eighth Outline Level</a:t>
            </a:r>
          </a:p>
          <a:p>
            <a:pPr lvl="4"/>
            <a:r>
              <a:rPr lang="en-GB" altLang="en-US" dirty="0"/>
              <a:t>Ninth Outline Level</a:t>
            </a:r>
          </a:p>
        </p:txBody>
      </p:sp>
      <p:sp>
        <p:nvSpPr>
          <p:cNvPr id="3" name="Rectangle 9">
            <a:extLst>
              <a:ext uri="{FF2B5EF4-FFF2-40B4-BE49-F238E27FC236}">
                <a16:creationId xmlns:a16="http://schemas.microsoft.com/office/drawing/2014/main" id="{0B2EF45E-69B5-4D61-ACC6-817BA12ACDB0}"/>
              </a:ext>
            </a:extLst>
          </p:cNvPr>
          <p:cNvSpPr>
            <a:spLocks noGrp="1" noChangeArrowheads="1"/>
          </p:cNvSpPr>
          <p:nvPr>
            <p:ph type="sldNum"/>
          </p:nvPr>
        </p:nvSpPr>
        <p:spPr bwMode="auto">
          <a:xfrm>
            <a:off x="4211638" y="6554788"/>
            <a:ext cx="655637" cy="239712"/>
          </a:xfrm>
          <a:prstGeom prst="rect">
            <a:avLst/>
          </a:prstGeom>
          <a:noFill/>
          <a:ln>
            <a:noFill/>
          </a:ln>
          <a:effectLst/>
        </p:spPr>
        <p:txBody>
          <a:bodyPr vert="horz" wrap="square" lIns="0" tIns="0" rIns="0" bIns="0" numCol="1" anchor="ctr" anchorCtr="0" compatLnSpc="1">
            <a:prstTxWarp prst="textNoShape">
              <a:avLst/>
            </a:prstTxWarp>
          </a:bodyPr>
          <a:lstStyle>
            <a:lvl1pPr algn="ctr" eaLnBrk="1" hangingPunct="1">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defRPr>
            </a:lvl1pPr>
          </a:lstStyle>
          <a:p>
            <a:pPr>
              <a:defRPr/>
            </a:pPr>
            <a:r>
              <a:rPr lang="en-US" altLang="en-US" dirty="0"/>
              <a:t>Slide </a:t>
            </a:r>
            <a:fld id="{C945B3CD-E11D-4C08-80C1-5F9C37B0203A}" type="slidenum">
              <a:rPr lang="en-US" altLang="en-US" smtClean="0"/>
              <a:pPr>
                <a:defRPr/>
              </a:pPr>
              <a:t>‹#›</a:t>
            </a:fld>
            <a:endParaRPr lang="en-US" altLang="en-US" dirty="0"/>
          </a:p>
        </p:txBody>
      </p:sp>
      <p:sp>
        <p:nvSpPr>
          <p:cNvPr id="4" name="TextBox 3">
            <a:extLst>
              <a:ext uri="{FF2B5EF4-FFF2-40B4-BE49-F238E27FC236}">
                <a16:creationId xmlns:a16="http://schemas.microsoft.com/office/drawing/2014/main" id="{CF9A1B2C-4192-481E-A881-0EFC31D99970}"/>
              </a:ext>
            </a:extLst>
          </p:cNvPr>
          <p:cNvSpPr txBox="1"/>
          <p:nvPr userDrawn="1"/>
        </p:nvSpPr>
        <p:spPr>
          <a:xfrm>
            <a:off x="7092280" y="6517501"/>
            <a:ext cx="1062663" cy="276999"/>
          </a:xfrm>
          <a:prstGeom prst="rect">
            <a:avLst/>
          </a:prstGeom>
          <a:noFill/>
        </p:spPr>
        <p:txBody>
          <a:bodyPr wrap="none" rtlCol="0">
            <a:spAutoFit/>
          </a:bodyPr>
          <a:lstStyle/>
          <a:p>
            <a:r>
              <a:rPr lang="en-US" dirty="0">
                <a:solidFill>
                  <a:schemeClr val="tx1"/>
                </a:solidFill>
              </a:rPr>
              <a:t>Carlos Aldana</a:t>
            </a:r>
          </a:p>
        </p:txBody>
      </p:sp>
    </p:spTree>
  </p:cSld>
  <p:clrMap bg1="lt1" tx1="dk1" bg2="lt2" tx2="dk2" accent1="accent1" accent2="accent2" accent3="accent3" accent4="accent4" accent5="accent5" accent6="accent6" hlink="hlink" folHlink="folHlink"/>
  <p:sldLayoutIdLst>
    <p:sldLayoutId id="2147483817" r:id="rId1"/>
    <p:sldLayoutId id="2147483818" r:id="rId2"/>
    <p:sldLayoutId id="2147483819" r:id="rId3"/>
    <p:sldLayoutId id="2147483820" r:id="rId4"/>
    <p:sldLayoutId id="2147483821" r:id="rId5"/>
    <p:sldLayoutId id="2147483822" r:id="rId6"/>
    <p:sldLayoutId id="2147483827" r:id="rId7"/>
    <p:sldLayoutId id="2147483823" r:id="rId8"/>
    <p:sldLayoutId id="2147483824" r:id="rId9"/>
    <p:sldLayoutId id="2147483825" r:id="rId10"/>
    <p:sldLayoutId id="2147483826" r:id="rId11"/>
  </p:sldLayoutIdLst>
  <p:hf hdr="0" dt="0"/>
  <p:txStyles>
    <p:titleStyle>
      <a:lvl1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mj-lt"/>
          <a:ea typeface="MS PGothic" panose="020B0600070205080204" pitchFamily="34" charset="-128"/>
          <a:cs typeface="+mj-cs"/>
        </a:defRPr>
      </a:lvl1pPr>
      <a:lvl2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2pPr>
      <a:lvl3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3pPr>
      <a:lvl4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4pPr>
      <a:lvl5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5pPr>
      <a:lvl6pPr marL="25146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6pPr>
      <a:lvl7pPr marL="29718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7pPr>
      <a:lvl8pPr marL="34290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8pPr>
      <a:lvl9pPr marL="38862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9pPr>
    </p:titleStyle>
    <p:bodyStyle>
      <a:lvl1pPr marL="342900" indent="-342900" algn="l" defTabSz="449263" rtl="0" eaLnBrk="0" fontAlgn="base" hangingPunct="0">
        <a:spcBef>
          <a:spcPts val="800"/>
        </a:spcBef>
        <a:spcAft>
          <a:spcPct val="0"/>
        </a:spcAft>
        <a:buClr>
          <a:srgbClr val="000000"/>
        </a:buClr>
        <a:buSzPct val="100000"/>
        <a:buFont typeface="Times New Roman" panose="02020603050405020304" pitchFamily="18" charset="0"/>
        <a:defRPr sz="3200">
          <a:solidFill>
            <a:srgbClr val="000000"/>
          </a:solidFill>
          <a:latin typeface="+mn-lt"/>
          <a:ea typeface="MS PGothic" panose="020B0600070205080204" pitchFamily="34" charset="-128"/>
          <a:cs typeface="+mn-cs"/>
        </a:defRPr>
      </a:lvl1pPr>
      <a:lvl2pPr marL="742950" indent="-285750" algn="l" defTabSz="449263" rtl="0" eaLnBrk="0" fontAlgn="base" hangingPunct="0">
        <a:spcBef>
          <a:spcPts val="700"/>
        </a:spcBef>
        <a:spcAft>
          <a:spcPct val="0"/>
        </a:spcAft>
        <a:buClr>
          <a:srgbClr val="000000"/>
        </a:buClr>
        <a:buSzPct val="100000"/>
        <a:buFont typeface="Times New Roman" panose="02020603050405020304" pitchFamily="18" charset="0"/>
        <a:defRPr sz="2800">
          <a:solidFill>
            <a:srgbClr val="000000"/>
          </a:solidFill>
          <a:latin typeface="+mn-lt"/>
          <a:ea typeface="MS PGothic" panose="020B0600070205080204" pitchFamily="34" charset="-128"/>
          <a:cs typeface="+mn-cs"/>
        </a:defRPr>
      </a:lvl2pPr>
      <a:lvl3pPr marL="1143000" indent="-228600" algn="l" defTabSz="449263" rtl="0" eaLnBrk="0" fontAlgn="base" hangingPunct="0">
        <a:spcBef>
          <a:spcPts val="600"/>
        </a:spcBef>
        <a:spcAft>
          <a:spcPct val="0"/>
        </a:spcAft>
        <a:buClr>
          <a:srgbClr val="000000"/>
        </a:buClr>
        <a:buSzPct val="100000"/>
        <a:buFont typeface="Times New Roman" panose="02020603050405020304" pitchFamily="18" charset="0"/>
        <a:defRPr sz="2400">
          <a:solidFill>
            <a:srgbClr val="000000"/>
          </a:solidFill>
          <a:latin typeface="+mn-lt"/>
          <a:ea typeface="MS PGothic" panose="020B0600070205080204" pitchFamily="34" charset="-128"/>
          <a:cs typeface="+mn-cs"/>
        </a:defRPr>
      </a:lvl3pPr>
      <a:lvl4pPr marL="16002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4pPr>
      <a:lvl5pPr marL="20574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5pPr>
      <a:lvl6pPr marL="25146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6pPr>
      <a:lvl7pPr marL="29718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7pPr>
      <a:lvl8pPr marL="34290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8pPr>
      <a:lvl9pPr marL="38862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image" Target="../media/image18.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 Id="rId5" Type="http://schemas.openxmlformats.org/officeDocument/2006/relationships/image" Target="../media/image8.png"/><Relationship Id="rId4" Type="http://schemas.openxmlformats.org/officeDocument/2006/relationships/image" Target="../media/image7.png"/></Relationships>
</file>

<file path=ppt/slides/_rels/slide8.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a:extLst>
              <a:ext uri="{FF2B5EF4-FFF2-40B4-BE49-F238E27FC236}">
                <a16:creationId xmlns:a16="http://schemas.microsoft.com/office/drawing/2014/main" id="{11B74706-8CE8-446F-ADD5-944A55CFBC25}"/>
              </a:ext>
            </a:extLst>
          </p:cNvPr>
          <p:cNvSpPr>
            <a:spLocks noChangeArrowheads="1"/>
          </p:cNvSpPr>
          <p:nvPr/>
        </p:nvSpPr>
        <p:spPr bwMode="auto">
          <a:xfrm>
            <a:off x="533400" y="762000"/>
            <a:ext cx="8001000" cy="4464941"/>
          </a:xfrm>
          <a:prstGeom prst="rect">
            <a:avLst/>
          </a:prstGeom>
          <a:noFill/>
          <a:ln>
            <a:noFill/>
          </a:ln>
          <a:effectLst/>
        </p:spPr>
        <p:txBody>
          <a:bodyPr lIns="90000" tIns="46800" rIns="90000" bIns="46800">
            <a:spAutoFit/>
          </a:bodyPr>
          <a:lstStyle>
            <a:lvl1pPr marL="914400" indent="-906463">
              <a:spcBef>
                <a:spcPts val="8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9pPr>
          </a:lstStyle>
          <a:p>
            <a:pPr eaLnBrk="1" hangingPunct="1">
              <a:spcBef>
                <a:spcPct val="0"/>
              </a:spcBef>
              <a:buClrTx/>
              <a:buFontTx/>
              <a:buNone/>
              <a:defRPr/>
            </a:pPr>
            <a:r>
              <a:rPr lang="en-US" altLang="en-US" sz="2000" b="1" u="sng" dirty="0">
                <a:effectLst>
                  <a:outerShdw blurRad="38100" dist="38100" dir="2700000" algn="tl">
                    <a:srgbClr val="C0C0C0"/>
                  </a:outerShdw>
                </a:effectLst>
                <a:latin typeface="Times New Roman" panose="02020603050405020304" pitchFamily="18" charset="0"/>
              </a:rPr>
              <a:t>Project: IEEE P802.15 Working Group for Wireless Personal Area Networks (WPANs)</a:t>
            </a:r>
          </a:p>
          <a:p>
            <a:pPr eaLnBrk="1" hangingPunct="1">
              <a:spcBef>
                <a:spcPct val="0"/>
              </a:spcBef>
              <a:buClrTx/>
              <a:buFontTx/>
              <a:buNone/>
              <a:defRPr/>
            </a:pPr>
            <a:endParaRPr lang="en-US" altLang="en-US" sz="20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Submission Title: Advanced Coding for Data Communications in 802.15.4ab</a:t>
            </a:r>
            <a:endParaRPr lang="en-US" altLang="en-US" sz="16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Source:</a:t>
            </a:r>
            <a:r>
              <a:rPr lang="en-US" altLang="en-US" sz="1600" dirty="0">
                <a:latin typeface="Times New Roman" panose="02020603050405020304" pitchFamily="18" charset="0"/>
              </a:rPr>
              <a:t> 	 Carlos Aldana (Facebook)</a:t>
            </a:r>
          </a:p>
          <a:p>
            <a:pPr eaLnBrk="1" hangingPunct="1">
              <a:spcBef>
                <a:spcPct val="0"/>
              </a:spcBef>
              <a:buClrTx/>
              <a:buFontTx/>
              <a:buNone/>
              <a:defRPr/>
            </a:pPr>
            <a:r>
              <a:rPr lang="en-US" altLang="en-US" sz="1600" b="1" dirty="0">
                <a:latin typeface="Times New Roman" panose="02020603050405020304" pitchFamily="18" charset="0"/>
              </a:rPr>
              <a:t>Address : </a:t>
            </a:r>
            <a:r>
              <a:rPr lang="en-US" altLang="en-US" sz="1600" dirty="0">
                <a:latin typeface="Times New Roman" panose="02020603050405020304" pitchFamily="18" charset="0"/>
                <a:cs typeface="Times New Roman" panose="02020603050405020304" pitchFamily="18" charset="0"/>
              </a:rPr>
              <a:t>[</a:t>
            </a:r>
            <a:r>
              <a:rPr lang="en-US" altLang="en-US" sz="1600" dirty="0">
                <a:solidFill>
                  <a:schemeClr val="tx1"/>
                </a:solidFill>
                <a:latin typeface="Times New Roman" panose="02020603050405020304" pitchFamily="18" charset="0"/>
                <a:cs typeface="Times New Roman" panose="02020603050405020304" pitchFamily="18" charset="0"/>
              </a:rPr>
              <a:t>1 Hacker Way, Menlo Park, CA 94025]</a:t>
            </a:r>
          </a:p>
          <a:p>
            <a:pPr eaLnBrk="1" hangingPunct="1">
              <a:spcBef>
                <a:spcPct val="0"/>
              </a:spcBef>
              <a:buClrTx/>
              <a:buFontTx/>
              <a:buNone/>
              <a:defRPr/>
            </a:pPr>
            <a:r>
              <a:rPr lang="en-US" altLang="en-US" sz="1600" b="1" dirty="0">
                <a:latin typeface="Times New Roman" panose="02020603050405020304" pitchFamily="18" charset="0"/>
              </a:rPr>
              <a:t>E-Mail</a:t>
            </a:r>
            <a:r>
              <a:rPr lang="en-US" altLang="en-US" sz="1600" dirty="0">
                <a:latin typeface="Times New Roman" panose="02020603050405020304" pitchFamily="18" charset="0"/>
              </a:rPr>
              <a:t>:    [caldana (at) fb.com]	</a:t>
            </a:r>
          </a:p>
          <a:p>
            <a:pPr eaLnBrk="1" hangingPunct="1">
              <a:spcBef>
                <a:spcPct val="0"/>
              </a:spcBef>
              <a:buClrTx/>
              <a:buFontTx/>
              <a:buNone/>
              <a:defRPr/>
            </a:pPr>
            <a:r>
              <a:rPr lang="en-US" altLang="en-US" sz="1600" b="1" dirty="0">
                <a:latin typeface="Times New Roman" panose="02020603050405020304" pitchFamily="18" charset="0"/>
              </a:rPr>
              <a:t>Re:</a:t>
            </a:r>
            <a:r>
              <a:rPr lang="en-US" altLang="en-US" sz="1600" dirty="0">
                <a:latin typeface="Times New Roman" panose="02020603050405020304" pitchFamily="18" charset="0"/>
              </a:rPr>
              <a:t> 	</a:t>
            </a:r>
            <a:r>
              <a:rPr lang="en-US" altLang="en-US" sz="1600" b="1" dirty="0">
                <a:latin typeface="Times New Roman" panose="02020603050405020304" pitchFamily="18" charset="0"/>
              </a:rPr>
              <a:t>Study Group 4ab: UWB Next Generation</a:t>
            </a:r>
          </a:p>
          <a:p>
            <a:pPr eaLnBrk="1" hangingPunct="1">
              <a:spcBef>
                <a:spcPct val="0"/>
              </a:spcBef>
              <a:buClrTx/>
              <a:defRPr/>
            </a:pPr>
            <a:r>
              <a:rPr lang="en-US" altLang="en-US" sz="1600" b="1" dirty="0">
                <a:latin typeface="Times New Roman" panose="02020603050405020304" pitchFamily="18" charset="0"/>
              </a:rPr>
              <a:t>Abstract: </a:t>
            </a:r>
            <a:r>
              <a:rPr lang="en-US" altLang="en-US" sz="1600" dirty="0">
                <a:solidFill>
                  <a:srgbClr val="FF0000"/>
                </a:solidFill>
              </a:rPr>
              <a:t> </a:t>
            </a:r>
            <a:r>
              <a:rPr lang="en-US" altLang="en-US" sz="1600" dirty="0">
                <a:solidFill>
                  <a:srgbClr val="FF0000"/>
                </a:solidFill>
                <a:latin typeface="Times New Roman" panose="02020603050405020304" pitchFamily="18" charset="0"/>
                <a:cs typeface="Times New Roman" panose="02020603050405020304" pitchFamily="18" charset="0"/>
              </a:rPr>
              <a:t>[Advanced coding for 802.15.4ab</a:t>
            </a:r>
            <a:r>
              <a:rPr lang="en-US" altLang="en-US" sz="1600" dirty="0">
                <a:solidFill>
                  <a:schemeClr val="tx2"/>
                </a:solidFill>
                <a:latin typeface="Times New Roman" panose="02020603050405020304" pitchFamily="18" charset="0"/>
                <a:cs typeface="Times New Roman" panose="02020603050405020304" pitchFamily="18" charset="0"/>
              </a:rPr>
              <a:t>]</a:t>
            </a:r>
          </a:p>
          <a:p>
            <a:pPr eaLnBrk="1" hangingPunct="1">
              <a:spcBef>
                <a:spcPct val="0"/>
              </a:spcBef>
              <a:buClrTx/>
              <a:buFontTx/>
              <a:buNone/>
              <a:defRPr/>
            </a:pPr>
            <a:r>
              <a:rPr lang="en-US" altLang="en-US" sz="1600" b="1" dirty="0">
                <a:latin typeface="Times New Roman" panose="02020603050405020304" pitchFamily="18" charset="0"/>
              </a:rPr>
              <a:t>Purpose: </a:t>
            </a:r>
            <a:r>
              <a:rPr lang="en-US" altLang="en-US" sz="1600" dirty="0">
                <a:latin typeface="Times New Roman" panose="02020603050405020304" pitchFamily="18" charset="0"/>
              </a:rPr>
              <a:t> </a:t>
            </a:r>
          </a:p>
          <a:p>
            <a:pPr eaLnBrk="1" hangingPunct="1">
              <a:spcBef>
                <a:spcPct val="0"/>
              </a:spcBef>
              <a:buClrTx/>
              <a:buFontTx/>
              <a:buNone/>
              <a:defRPr/>
            </a:pPr>
            <a:r>
              <a:rPr lang="en-US" altLang="en-US" sz="1600" b="1" dirty="0">
                <a:latin typeface="Times New Roman" panose="02020603050405020304" pitchFamily="18" charset="0"/>
              </a:rPr>
              <a:t>Notice:</a:t>
            </a:r>
            <a:r>
              <a:rPr lang="en-US" altLang="en-US" sz="1600" dirty="0">
                <a:latin typeface="Times New Roman" panose="02020603050405020304"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1" hangingPunct="1">
              <a:spcBef>
                <a:spcPct val="0"/>
              </a:spcBef>
              <a:buClrTx/>
              <a:buFontTx/>
              <a:buNone/>
              <a:defRPr/>
            </a:pPr>
            <a:r>
              <a:rPr lang="en-US" altLang="en-US" sz="1600" b="1" dirty="0">
                <a:latin typeface="Times New Roman" panose="02020603050405020304" pitchFamily="18" charset="0"/>
              </a:rPr>
              <a:t>Release:</a:t>
            </a:r>
            <a:r>
              <a:rPr lang="en-US" altLang="en-US" sz="1600" dirty="0">
                <a:latin typeface="Times New Roman" panose="02020603050405020304" pitchFamily="18" charset="0"/>
              </a:rPr>
              <a:t>	The contributor acknowledges and accepts that this contribution becomes the property of IEEE and may be made publicly available by P802.15.	</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55D2F7-094B-4083-AC52-8ADD9023CEED}"/>
              </a:ext>
            </a:extLst>
          </p:cNvPr>
          <p:cNvSpPr>
            <a:spLocks noGrp="1"/>
          </p:cNvSpPr>
          <p:nvPr>
            <p:ph type="title"/>
          </p:nvPr>
        </p:nvSpPr>
        <p:spPr/>
        <p:txBody>
          <a:bodyPr/>
          <a:lstStyle/>
          <a:p>
            <a:r>
              <a:rPr lang="en-US" dirty="0"/>
              <a:t>Simulation Scenario</a:t>
            </a:r>
          </a:p>
        </p:txBody>
      </p:sp>
      <p:sp>
        <p:nvSpPr>
          <p:cNvPr id="3" name="Content Placeholder 2">
            <a:extLst>
              <a:ext uri="{FF2B5EF4-FFF2-40B4-BE49-F238E27FC236}">
                <a16:creationId xmlns:a16="http://schemas.microsoft.com/office/drawing/2014/main" id="{DF6EF996-134B-41A7-9143-958EEDCF2316}"/>
              </a:ext>
            </a:extLst>
          </p:cNvPr>
          <p:cNvSpPr>
            <a:spLocks noGrp="1"/>
          </p:cNvSpPr>
          <p:nvPr>
            <p:ph idx="1"/>
          </p:nvPr>
        </p:nvSpPr>
        <p:spPr>
          <a:xfrm>
            <a:off x="71500" y="1562894"/>
            <a:ext cx="9001000" cy="4868863"/>
          </a:xfrm>
        </p:spPr>
        <p:txBody>
          <a:bodyPr/>
          <a:lstStyle/>
          <a:p>
            <a:r>
              <a:rPr lang="en-US" sz="2800" dirty="0"/>
              <a:t>AWGN channel</a:t>
            </a:r>
          </a:p>
          <a:p>
            <a:r>
              <a:rPr lang="en-US" sz="2800" dirty="0"/>
              <a:t>Floating point sims</a:t>
            </a:r>
          </a:p>
          <a:p>
            <a:r>
              <a:rPr lang="en-US" sz="2800" dirty="0"/>
              <a:t>Soft decisions</a:t>
            </a:r>
          </a:p>
          <a:p>
            <a:r>
              <a:rPr lang="en-US" sz="2800" dirty="0"/>
              <a:t>LDPC (rate ½) uses layer belief propagation with offset min-sum approximations with variable number of iterations</a:t>
            </a:r>
          </a:p>
          <a:p>
            <a:r>
              <a:rPr lang="en-US" sz="2800" dirty="0"/>
              <a:t>Turbo (3GPP, rate 1/3) uses max-log-MAP with 8 iterations</a:t>
            </a:r>
          </a:p>
          <a:p>
            <a:r>
              <a:rPr lang="en-US" sz="2800" dirty="0"/>
              <a:t>Polar (3GPP,UL, rate 1/2) uses L=8 list length, n</a:t>
            </a:r>
            <a:r>
              <a:rPr lang="en-US" sz="2800" baseline="-25000" dirty="0"/>
              <a:t>max</a:t>
            </a:r>
            <a:r>
              <a:rPr lang="en-US" sz="2800" dirty="0"/>
              <a:t> = 10 (n</a:t>
            </a:r>
            <a:r>
              <a:rPr lang="en-US" sz="2800" baseline="-25000" dirty="0"/>
              <a:t>max</a:t>
            </a:r>
            <a:r>
              <a:rPr lang="en-US" sz="2800" dirty="0"/>
              <a:t> is upper bound on mother code length)</a:t>
            </a:r>
          </a:p>
          <a:p>
            <a:endParaRPr lang="en-US" dirty="0"/>
          </a:p>
        </p:txBody>
      </p:sp>
      <p:sp>
        <p:nvSpPr>
          <p:cNvPr id="4" name="Slide Number Placeholder 3">
            <a:extLst>
              <a:ext uri="{FF2B5EF4-FFF2-40B4-BE49-F238E27FC236}">
                <a16:creationId xmlns:a16="http://schemas.microsoft.com/office/drawing/2014/main" id="{40A09260-EDBE-4CC3-9679-6B5C51759D51}"/>
              </a:ext>
            </a:extLst>
          </p:cNvPr>
          <p:cNvSpPr>
            <a:spLocks noGrp="1"/>
          </p:cNvSpPr>
          <p:nvPr>
            <p:ph type="sldNum" idx="10"/>
          </p:nvPr>
        </p:nvSpPr>
        <p:spPr/>
        <p:txBody>
          <a:bodyPr/>
          <a:lstStyle/>
          <a:p>
            <a:pPr>
              <a:defRPr/>
            </a:pPr>
            <a:r>
              <a:rPr lang="en-US" altLang="en-US" dirty="0"/>
              <a:t>Slide </a:t>
            </a:r>
            <a:fld id="{5DD27314-9434-4B6F-80C2-AAC402118CDA}" type="slidenum">
              <a:rPr lang="en-US" altLang="en-US" smtClean="0"/>
              <a:pPr>
                <a:defRPr/>
              </a:pPr>
              <a:t>10</a:t>
            </a:fld>
            <a:endParaRPr lang="en-US" altLang="en-US" dirty="0"/>
          </a:p>
        </p:txBody>
      </p:sp>
    </p:spTree>
    <p:extLst>
      <p:ext uri="{BB962C8B-B14F-4D97-AF65-F5344CB8AC3E}">
        <p14:creationId xmlns:p14="http://schemas.microsoft.com/office/powerpoint/2010/main" val="306885777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A764AA-CDF4-417D-8B17-D1DFEAEE8803}"/>
              </a:ext>
            </a:extLst>
          </p:cNvPr>
          <p:cNvSpPr>
            <a:spLocks noGrp="1"/>
          </p:cNvSpPr>
          <p:nvPr>
            <p:ph type="title"/>
          </p:nvPr>
        </p:nvSpPr>
        <p:spPr/>
        <p:txBody>
          <a:bodyPr/>
          <a:lstStyle/>
          <a:p>
            <a:r>
              <a:rPr lang="en-US" dirty="0"/>
              <a:t>Performance for different codes</a:t>
            </a:r>
          </a:p>
        </p:txBody>
      </p:sp>
      <p:sp>
        <p:nvSpPr>
          <p:cNvPr id="3" name="Content Placeholder 2">
            <a:extLst>
              <a:ext uri="{FF2B5EF4-FFF2-40B4-BE49-F238E27FC236}">
                <a16:creationId xmlns:a16="http://schemas.microsoft.com/office/drawing/2014/main" id="{960B77E2-FA2A-4622-B147-477A6084FA37}"/>
              </a:ext>
            </a:extLst>
          </p:cNvPr>
          <p:cNvSpPr>
            <a:spLocks noGrp="1"/>
          </p:cNvSpPr>
          <p:nvPr>
            <p:ph idx="1"/>
          </p:nvPr>
        </p:nvSpPr>
        <p:spPr/>
        <p:txBody>
          <a:bodyPr/>
          <a:lstStyle/>
          <a:p>
            <a:endParaRPr lang="en-US" dirty="0"/>
          </a:p>
        </p:txBody>
      </p:sp>
      <p:sp>
        <p:nvSpPr>
          <p:cNvPr id="4" name="Slide Number Placeholder 3">
            <a:extLst>
              <a:ext uri="{FF2B5EF4-FFF2-40B4-BE49-F238E27FC236}">
                <a16:creationId xmlns:a16="http://schemas.microsoft.com/office/drawing/2014/main" id="{E3A4BF10-1BD5-4BCC-9708-2C91F230E91E}"/>
              </a:ext>
            </a:extLst>
          </p:cNvPr>
          <p:cNvSpPr>
            <a:spLocks noGrp="1"/>
          </p:cNvSpPr>
          <p:nvPr>
            <p:ph type="sldNum" idx="10"/>
          </p:nvPr>
        </p:nvSpPr>
        <p:spPr/>
        <p:txBody>
          <a:bodyPr/>
          <a:lstStyle/>
          <a:p>
            <a:pPr>
              <a:defRPr/>
            </a:pPr>
            <a:r>
              <a:rPr lang="en-US" altLang="en-US" dirty="0"/>
              <a:t>Slide </a:t>
            </a:r>
            <a:fld id="{5DD27314-9434-4B6F-80C2-AAC402118CDA}" type="slidenum">
              <a:rPr lang="en-US" altLang="en-US" smtClean="0"/>
              <a:pPr>
                <a:defRPr/>
              </a:pPr>
              <a:t>11</a:t>
            </a:fld>
            <a:endParaRPr lang="en-US" altLang="en-US" dirty="0"/>
          </a:p>
        </p:txBody>
      </p:sp>
      <p:pic>
        <p:nvPicPr>
          <p:cNvPr id="6" name="Picture 5">
            <a:extLst>
              <a:ext uri="{FF2B5EF4-FFF2-40B4-BE49-F238E27FC236}">
                <a16:creationId xmlns:a16="http://schemas.microsoft.com/office/drawing/2014/main" id="{DBC1E57A-640F-4871-86C3-CC5667BBD6FE}"/>
              </a:ext>
            </a:extLst>
          </p:cNvPr>
          <p:cNvPicPr>
            <a:picLocks noChangeAspect="1"/>
          </p:cNvPicPr>
          <p:nvPr/>
        </p:nvPicPr>
        <p:blipFill>
          <a:blip r:embed="rId2"/>
          <a:stretch>
            <a:fillRect/>
          </a:stretch>
        </p:blipFill>
        <p:spPr>
          <a:xfrm>
            <a:off x="1886144" y="1371600"/>
            <a:ext cx="5363773" cy="4413498"/>
          </a:xfrm>
          <a:prstGeom prst="rect">
            <a:avLst/>
          </a:prstGeom>
        </p:spPr>
      </p:pic>
      <p:sp>
        <p:nvSpPr>
          <p:cNvPr id="7" name="TextBox 6">
            <a:extLst>
              <a:ext uri="{FF2B5EF4-FFF2-40B4-BE49-F238E27FC236}">
                <a16:creationId xmlns:a16="http://schemas.microsoft.com/office/drawing/2014/main" id="{53E1CDC6-C34F-47FD-BC88-DD3E1C697002}"/>
              </a:ext>
            </a:extLst>
          </p:cNvPr>
          <p:cNvSpPr txBox="1"/>
          <p:nvPr/>
        </p:nvSpPr>
        <p:spPr>
          <a:xfrm>
            <a:off x="731792" y="5785098"/>
            <a:ext cx="7764463" cy="646331"/>
          </a:xfrm>
          <a:prstGeom prst="rect">
            <a:avLst/>
          </a:prstGeom>
          <a:noFill/>
        </p:spPr>
        <p:txBody>
          <a:bodyPr wrap="square" rtlCol="0">
            <a:spAutoFit/>
          </a:bodyPr>
          <a:lstStyle/>
          <a:p>
            <a:r>
              <a:rPr lang="en-US" sz="1800" dirty="0">
                <a:solidFill>
                  <a:schemeClr val="tx1"/>
                </a:solidFill>
              </a:rPr>
              <a:t>Error floor concern for turbo codes, even with floating point simulations</a:t>
            </a:r>
          </a:p>
          <a:p>
            <a:r>
              <a:rPr lang="en-US" sz="1800" dirty="0">
                <a:solidFill>
                  <a:schemeClr val="tx1"/>
                </a:solidFill>
              </a:rPr>
              <a:t>Inferior BER performance for Polar codes vs LDPC</a:t>
            </a:r>
          </a:p>
        </p:txBody>
      </p:sp>
    </p:spTree>
    <p:extLst>
      <p:ext uri="{BB962C8B-B14F-4D97-AF65-F5344CB8AC3E}">
        <p14:creationId xmlns:p14="http://schemas.microsoft.com/office/powerpoint/2010/main" val="200425762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A1E209-219F-4B5B-BBE7-9DB50F100454}"/>
              </a:ext>
            </a:extLst>
          </p:cNvPr>
          <p:cNvSpPr>
            <a:spLocks noGrp="1"/>
          </p:cNvSpPr>
          <p:nvPr>
            <p:ph type="title"/>
          </p:nvPr>
        </p:nvSpPr>
        <p:spPr/>
        <p:txBody>
          <a:bodyPr/>
          <a:lstStyle/>
          <a:p>
            <a:r>
              <a:rPr lang="en-US" sz="3200" dirty="0"/>
              <a:t>IEEE 802.11n LDPC vs BCC in AWGN</a:t>
            </a:r>
          </a:p>
        </p:txBody>
      </p:sp>
      <p:pic>
        <p:nvPicPr>
          <p:cNvPr id="6" name="Content Placeholder 5" descr="Chart, line chart&#10;&#10;Description automatically generated">
            <a:extLst>
              <a:ext uri="{FF2B5EF4-FFF2-40B4-BE49-F238E27FC236}">
                <a16:creationId xmlns:a16="http://schemas.microsoft.com/office/drawing/2014/main" id="{4FE985FA-E7DC-422D-9933-7AC995AC6458}"/>
              </a:ext>
            </a:extLst>
          </p:cNvPr>
          <p:cNvPicPr>
            <a:picLocks noGrp="1" noChangeAspect="1"/>
          </p:cNvPicPr>
          <p:nvPr>
            <p:ph idx="1"/>
          </p:nvPr>
        </p:nvPicPr>
        <p:blipFill>
          <a:blip r:embed="rId2"/>
          <a:stretch>
            <a:fillRect/>
          </a:stretch>
        </p:blipFill>
        <p:spPr>
          <a:xfrm>
            <a:off x="1799692" y="1568859"/>
            <a:ext cx="5544616" cy="4183665"/>
          </a:xfrm>
        </p:spPr>
      </p:pic>
      <p:sp>
        <p:nvSpPr>
          <p:cNvPr id="4" name="Slide Number Placeholder 3">
            <a:extLst>
              <a:ext uri="{FF2B5EF4-FFF2-40B4-BE49-F238E27FC236}">
                <a16:creationId xmlns:a16="http://schemas.microsoft.com/office/drawing/2014/main" id="{B7910A39-081A-4A4A-A43A-3C67663AAAAA}"/>
              </a:ext>
            </a:extLst>
          </p:cNvPr>
          <p:cNvSpPr>
            <a:spLocks noGrp="1"/>
          </p:cNvSpPr>
          <p:nvPr>
            <p:ph type="sldNum" idx="10"/>
          </p:nvPr>
        </p:nvSpPr>
        <p:spPr/>
        <p:txBody>
          <a:bodyPr/>
          <a:lstStyle/>
          <a:p>
            <a:pPr>
              <a:defRPr/>
            </a:pPr>
            <a:r>
              <a:rPr lang="en-US" altLang="en-US" dirty="0"/>
              <a:t>Slide </a:t>
            </a:r>
            <a:fld id="{5DD27314-9434-4B6F-80C2-AAC402118CDA}" type="slidenum">
              <a:rPr lang="en-US" altLang="en-US" smtClean="0"/>
              <a:pPr>
                <a:defRPr/>
              </a:pPr>
              <a:t>12</a:t>
            </a:fld>
            <a:endParaRPr lang="en-US" altLang="en-US" dirty="0"/>
          </a:p>
        </p:txBody>
      </p:sp>
      <p:sp>
        <p:nvSpPr>
          <p:cNvPr id="7" name="TextBox 6">
            <a:extLst>
              <a:ext uri="{FF2B5EF4-FFF2-40B4-BE49-F238E27FC236}">
                <a16:creationId xmlns:a16="http://schemas.microsoft.com/office/drawing/2014/main" id="{909FA76A-DCE8-46E9-8146-E85B6AC8EE84}"/>
              </a:ext>
            </a:extLst>
          </p:cNvPr>
          <p:cNvSpPr txBox="1"/>
          <p:nvPr/>
        </p:nvSpPr>
        <p:spPr>
          <a:xfrm>
            <a:off x="1583668" y="5909783"/>
            <a:ext cx="5976664" cy="646331"/>
          </a:xfrm>
          <a:prstGeom prst="rect">
            <a:avLst/>
          </a:prstGeom>
          <a:noFill/>
        </p:spPr>
        <p:txBody>
          <a:bodyPr wrap="square" rtlCol="0">
            <a:spAutoFit/>
          </a:bodyPr>
          <a:lstStyle/>
          <a:p>
            <a:r>
              <a:rPr lang="en-US" dirty="0">
                <a:solidFill>
                  <a:schemeClr val="tx1"/>
                </a:solidFill>
              </a:rPr>
              <a:t>1944 block length LDPC code provides 3.2 dB /7 dB gain over K=7 / K=3 at 0.1% PER</a:t>
            </a:r>
          </a:p>
          <a:p>
            <a:r>
              <a:rPr lang="en-US" dirty="0">
                <a:solidFill>
                  <a:schemeClr val="tx1"/>
                </a:solidFill>
              </a:rPr>
              <a:t>648 block length LDPC codes provides 2.55 dB /6.05 dB gain over K=7 / K=3 at 0.1% PER</a:t>
            </a:r>
          </a:p>
          <a:p>
            <a:endParaRPr lang="en-US" dirty="0">
              <a:solidFill>
                <a:schemeClr val="tx1"/>
              </a:solidFill>
            </a:endParaRPr>
          </a:p>
        </p:txBody>
      </p:sp>
    </p:spTree>
    <p:extLst>
      <p:ext uri="{BB962C8B-B14F-4D97-AF65-F5344CB8AC3E}">
        <p14:creationId xmlns:p14="http://schemas.microsoft.com/office/powerpoint/2010/main" val="397606681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3F7087-8E4B-4FD6-AC65-3DD7C4990C89}"/>
              </a:ext>
            </a:extLst>
          </p:cNvPr>
          <p:cNvSpPr>
            <a:spLocks noGrp="1"/>
          </p:cNvSpPr>
          <p:nvPr>
            <p:ph type="title"/>
          </p:nvPr>
        </p:nvSpPr>
        <p:spPr/>
        <p:txBody>
          <a:bodyPr/>
          <a:lstStyle/>
          <a:p>
            <a:r>
              <a:rPr lang="en-US" dirty="0"/>
              <a:t>LDPC 648 on short payload</a:t>
            </a:r>
          </a:p>
        </p:txBody>
      </p:sp>
      <p:sp>
        <p:nvSpPr>
          <p:cNvPr id="3" name="Content Placeholder 2">
            <a:extLst>
              <a:ext uri="{FF2B5EF4-FFF2-40B4-BE49-F238E27FC236}">
                <a16:creationId xmlns:a16="http://schemas.microsoft.com/office/drawing/2014/main" id="{AC23872B-22C6-4A05-A397-EFB5061E09CD}"/>
              </a:ext>
            </a:extLst>
          </p:cNvPr>
          <p:cNvSpPr>
            <a:spLocks noGrp="1"/>
          </p:cNvSpPr>
          <p:nvPr>
            <p:ph idx="1"/>
          </p:nvPr>
        </p:nvSpPr>
        <p:spPr>
          <a:xfrm>
            <a:off x="609600" y="1371600"/>
            <a:ext cx="8138864" cy="4868863"/>
          </a:xfrm>
        </p:spPr>
        <p:txBody>
          <a:bodyPr/>
          <a:lstStyle/>
          <a:p>
            <a:r>
              <a:rPr lang="en-US" dirty="0"/>
              <a:t>K &lt;= 324 </a:t>
            </a:r>
          </a:p>
          <a:p>
            <a:r>
              <a:rPr lang="en-US" dirty="0"/>
              <a:t>Step 1:  Encoder finds parity bits by appending zeros to K information bits</a:t>
            </a:r>
          </a:p>
          <a:p>
            <a:endParaRPr lang="en-US" dirty="0"/>
          </a:p>
          <a:p>
            <a:endParaRPr lang="en-US" dirty="0"/>
          </a:p>
          <a:p>
            <a:r>
              <a:rPr lang="en-US" dirty="0"/>
              <a:t>Step 2: Ignore 324-K zeros and send K information bits along with 324 parity bits.</a:t>
            </a:r>
          </a:p>
          <a:p>
            <a:r>
              <a:rPr lang="en-US" dirty="0"/>
              <a:t>                                           </a:t>
            </a:r>
            <a:r>
              <a:rPr lang="en-US" sz="1400" dirty="0"/>
              <a:t>Note: Coding rate becomes K/(K+324)</a:t>
            </a:r>
          </a:p>
          <a:p>
            <a:r>
              <a:rPr lang="en-US" sz="1200" dirty="0"/>
              <a:t>                                                                                                                     </a:t>
            </a:r>
          </a:p>
        </p:txBody>
      </p:sp>
      <p:sp>
        <p:nvSpPr>
          <p:cNvPr id="4" name="Slide Number Placeholder 3">
            <a:extLst>
              <a:ext uri="{FF2B5EF4-FFF2-40B4-BE49-F238E27FC236}">
                <a16:creationId xmlns:a16="http://schemas.microsoft.com/office/drawing/2014/main" id="{8658AD08-B699-425E-AB8A-086E4FB5265C}"/>
              </a:ext>
            </a:extLst>
          </p:cNvPr>
          <p:cNvSpPr>
            <a:spLocks noGrp="1"/>
          </p:cNvSpPr>
          <p:nvPr>
            <p:ph type="sldNum" idx="10"/>
          </p:nvPr>
        </p:nvSpPr>
        <p:spPr/>
        <p:txBody>
          <a:bodyPr/>
          <a:lstStyle/>
          <a:p>
            <a:pPr>
              <a:defRPr/>
            </a:pPr>
            <a:r>
              <a:rPr lang="en-US" altLang="en-US" dirty="0"/>
              <a:t>Slide </a:t>
            </a:r>
            <a:fld id="{5DD27314-9434-4B6F-80C2-AAC402118CDA}" type="slidenum">
              <a:rPr lang="en-US" altLang="en-US" smtClean="0"/>
              <a:pPr>
                <a:defRPr/>
              </a:pPr>
              <a:t>13</a:t>
            </a:fld>
            <a:endParaRPr lang="en-US" altLang="en-US" dirty="0"/>
          </a:p>
        </p:txBody>
      </p:sp>
      <p:grpSp>
        <p:nvGrpSpPr>
          <p:cNvPr id="8" name="Group 7">
            <a:extLst>
              <a:ext uri="{FF2B5EF4-FFF2-40B4-BE49-F238E27FC236}">
                <a16:creationId xmlns:a16="http://schemas.microsoft.com/office/drawing/2014/main" id="{BEA00FF8-31DD-418B-9E05-E6C0057D140E}"/>
              </a:ext>
            </a:extLst>
          </p:cNvPr>
          <p:cNvGrpSpPr/>
          <p:nvPr/>
        </p:nvGrpSpPr>
        <p:grpSpPr>
          <a:xfrm>
            <a:off x="1043609" y="3212974"/>
            <a:ext cx="5832648" cy="754067"/>
            <a:chOff x="899593" y="2204860"/>
            <a:chExt cx="5832648" cy="754067"/>
          </a:xfrm>
        </p:grpSpPr>
        <p:sp>
          <p:nvSpPr>
            <p:cNvPr id="5" name="Rectangle 4">
              <a:extLst>
                <a:ext uri="{FF2B5EF4-FFF2-40B4-BE49-F238E27FC236}">
                  <a16:creationId xmlns:a16="http://schemas.microsoft.com/office/drawing/2014/main" id="{D78C5C01-50A3-4B31-A298-03765B72D738}"/>
                </a:ext>
              </a:extLst>
            </p:cNvPr>
            <p:cNvSpPr/>
            <p:nvPr/>
          </p:nvSpPr>
          <p:spPr bwMode="auto">
            <a:xfrm>
              <a:off x="899593" y="2204864"/>
              <a:ext cx="1512168" cy="754063"/>
            </a:xfrm>
            <a:prstGeom prst="rect">
              <a:avLst/>
            </a:pr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pPr>
              <a:r>
                <a:rPr kumimoji="0" lang="en-US" sz="1600" b="0" i="0" u="none" strike="noStrike" cap="none" normalizeH="0" baseline="0" dirty="0">
                  <a:ln>
                    <a:noFill/>
                  </a:ln>
                  <a:solidFill>
                    <a:schemeClr val="bg1"/>
                  </a:solidFill>
                  <a:effectLst/>
                  <a:latin typeface="Times New Roman" charset="0"/>
                  <a:ea typeface="ＭＳ Ｐゴシック" charset="0"/>
                  <a:cs typeface="ＭＳ Ｐゴシック" charset="0"/>
                </a:rPr>
                <a:t>K information Bits</a:t>
              </a:r>
            </a:p>
          </p:txBody>
        </p:sp>
        <p:sp>
          <p:nvSpPr>
            <p:cNvPr id="6" name="Rectangle 5">
              <a:extLst>
                <a:ext uri="{FF2B5EF4-FFF2-40B4-BE49-F238E27FC236}">
                  <a16:creationId xmlns:a16="http://schemas.microsoft.com/office/drawing/2014/main" id="{C8F3DB9F-9A03-483C-8400-BE5386F2C801}"/>
                </a:ext>
              </a:extLst>
            </p:cNvPr>
            <p:cNvSpPr/>
            <p:nvPr/>
          </p:nvSpPr>
          <p:spPr bwMode="auto">
            <a:xfrm>
              <a:off x="3995937" y="2204860"/>
              <a:ext cx="2736304" cy="754063"/>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pPr>
              <a:r>
                <a:rPr kumimoji="0" lang="en-US" sz="2800" b="0" i="0" u="none" strike="noStrike" cap="none" normalizeH="0" baseline="0" dirty="0">
                  <a:ln>
                    <a:noFill/>
                  </a:ln>
                  <a:solidFill>
                    <a:schemeClr val="bg1"/>
                  </a:solidFill>
                  <a:effectLst/>
                  <a:latin typeface="Times New Roman" charset="0"/>
                  <a:ea typeface="ＭＳ Ｐゴシック" charset="0"/>
                  <a:cs typeface="ＭＳ Ｐゴシック" charset="0"/>
                </a:rPr>
                <a:t>324 parity bits</a:t>
              </a:r>
            </a:p>
          </p:txBody>
        </p:sp>
        <p:sp>
          <p:nvSpPr>
            <p:cNvPr id="7" name="Rectangle 6">
              <a:extLst>
                <a:ext uri="{FF2B5EF4-FFF2-40B4-BE49-F238E27FC236}">
                  <a16:creationId xmlns:a16="http://schemas.microsoft.com/office/drawing/2014/main" id="{7C6CA0F9-7B57-4D2B-9344-A9202D3E884C}"/>
                </a:ext>
              </a:extLst>
            </p:cNvPr>
            <p:cNvSpPr/>
            <p:nvPr/>
          </p:nvSpPr>
          <p:spPr bwMode="auto">
            <a:xfrm>
              <a:off x="2411761" y="2204862"/>
              <a:ext cx="1584176" cy="754063"/>
            </a:xfrm>
            <a:prstGeom prst="rect">
              <a:avLst/>
            </a:pr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pPr>
              <a:r>
                <a:rPr kumimoji="0" lang="en-US" sz="2000" b="0" i="0" u="none" strike="noStrike" cap="none" normalizeH="0" baseline="0" dirty="0">
                  <a:ln>
                    <a:noFill/>
                  </a:ln>
                  <a:solidFill>
                    <a:schemeClr val="bg1"/>
                  </a:solidFill>
                  <a:effectLst/>
                  <a:latin typeface="Times New Roman" charset="0"/>
                  <a:ea typeface="ＭＳ Ｐゴシック" charset="0"/>
                  <a:cs typeface="ＭＳ Ｐゴシック" charset="0"/>
                </a:rPr>
                <a:t>324-K zeros</a:t>
              </a:r>
            </a:p>
          </p:txBody>
        </p:sp>
      </p:grpSp>
      <p:grpSp>
        <p:nvGrpSpPr>
          <p:cNvPr id="9" name="Group 8">
            <a:extLst>
              <a:ext uri="{FF2B5EF4-FFF2-40B4-BE49-F238E27FC236}">
                <a16:creationId xmlns:a16="http://schemas.microsoft.com/office/drawing/2014/main" id="{77E62F97-D4AC-477F-8C1C-14B7B2876208}"/>
              </a:ext>
            </a:extLst>
          </p:cNvPr>
          <p:cNvGrpSpPr/>
          <p:nvPr/>
        </p:nvGrpSpPr>
        <p:grpSpPr>
          <a:xfrm>
            <a:off x="1043609" y="5363114"/>
            <a:ext cx="4250190" cy="754067"/>
            <a:chOff x="899593" y="2204860"/>
            <a:chExt cx="4250190" cy="754067"/>
          </a:xfrm>
        </p:grpSpPr>
        <p:sp>
          <p:nvSpPr>
            <p:cNvPr id="10" name="Rectangle 9">
              <a:extLst>
                <a:ext uri="{FF2B5EF4-FFF2-40B4-BE49-F238E27FC236}">
                  <a16:creationId xmlns:a16="http://schemas.microsoft.com/office/drawing/2014/main" id="{A82B9733-65B7-4537-BD55-BE7C123C7698}"/>
                </a:ext>
              </a:extLst>
            </p:cNvPr>
            <p:cNvSpPr/>
            <p:nvPr/>
          </p:nvSpPr>
          <p:spPr bwMode="auto">
            <a:xfrm>
              <a:off x="899593" y="2204864"/>
              <a:ext cx="1512168" cy="754063"/>
            </a:xfrm>
            <a:prstGeom prst="rect">
              <a:avLst/>
            </a:pr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pPr>
              <a:r>
                <a:rPr kumimoji="0" lang="en-US" sz="1600" b="0" i="0" u="none" strike="noStrike" cap="none" normalizeH="0" baseline="0" dirty="0">
                  <a:ln>
                    <a:noFill/>
                  </a:ln>
                  <a:solidFill>
                    <a:schemeClr val="bg1"/>
                  </a:solidFill>
                  <a:effectLst/>
                  <a:latin typeface="Times New Roman" charset="0"/>
                  <a:ea typeface="ＭＳ Ｐゴシック" charset="0"/>
                  <a:cs typeface="ＭＳ Ｐゴシック" charset="0"/>
                </a:rPr>
                <a:t>K information Bits</a:t>
              </a:r>
            </a:p>
          </p:txBody>
        </p:sp>
        <p:sp>
          <p:nvSpPr>
            <p:cNvPr id="11" name="Rectangle 10">
              <a:extLst>
                <a:ext uri="{FF2B5EF4-FFF2-40B4-BE49-F238E27FC236}">
                  <a16:creationId xmlns:a16="http://schemas.microsoft.com/office/drawing/2014/main" id="{9D5BCADD-E414-4C8E-87D5-ED27A07EFFA4}"/>
                </a:ext>
              </a:extLst>
            </p:cNvPr>
            <p:cNvSpPr/>
            <p:nvPr/>
          </p:nvSpPr>
          <p:spPr bwMode="auto">
            <a:xfrm>
              <a:off x="2413479" y="2204860"/>
              <a:ext cx="2736304" cy="754063"/>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pPr>
              <a:r>
                <a:rPr kumimoji="0" lang="en-US" sz="2800" b="0" i="0" u="none" strike="noStrike" cap="none" normalizeH="0" baseline="0" dirty="0">
                  <a:ln>
                    <a:noFill/>
                  </a:ln>
                  <a:solidFill>
                    <a:schemeClr val="bg1"/>
                  </a:solidFill>
                  <a:effectLst/>
                  <a:latin typeface="Times New Roman" charset="0"/>
                  <a:ea typeface="ＭＳ Ｐゴシック" charset="0"/>
                  <a:cs typeface="ＭＳ Ｐゴシック" charset="0"/>
                </a:rPr>
                <a:t>324 parity bits</a:t>
              </a:r>
            </a:p>
          </p:txBody>
        </p:sp>
      </p:grpSp>
    </p:spTree>
    <p:extLst>
      <p:ext uri="{BB962C8B-B14F-4D97-AF65-F5344CB8AC3E}">
        <p14:creationId xmlns:p14="http://schemas.microsoft.com/office/powerpoint/2010/main" val="160758703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EB2AA9-2014-47F2-9FF6-2A988DAB6ADF}"/>
              </a:ext>
            </a:extLst>
          </p:cNvPr>
          <p:cNvSpPr>
            <a:spLocks noGrp="1"/>
          </p:cNvSpPr>
          <p:nvPr>
            <p:ph type="title"/>
          </p:nvPr>
        </p:nvSpPr>
        <p:spPr/>
        <p:txBody>
          <a:bodyPr/>
          <a:lstStyle/>
          <a:p>
            <a:r>
              <a:rPr lang="en-US" sz="3200" dirty="0"/>
              <a:t>Performance on short payloads (Eb/No)</a:t>
            </a:r>
          </a:p>
        </p:txBody>
      </p:sp>
      <p:sp>
        <p:nvSpPr>
          <p:cNvPr id="4" name="Slide Number Placeholder 3">
            <a:extLst>
              <a:ext uri="{FF2B5EF4-FFF2-40B4-BE49-F238E27FC236}">
                <a16:creationId xmlns:a16="http://schemas.microsoft.com/office/drawing/2014/main" id="{0A2D4D86-607B-42ED-91CC-81AA40B00E61}"/>
              </a:ext>
            </a:extLst>
          </p:cNvPr>
          <p:cNvSpPr>
            <a:spLocks noGrp="1"/>
          </p:cNvSpPr>
          <p:nvPr>
            <p:ph type="sldNum" idx="10"/>
          </p:nvPr>
        </p:nvSpPr>
        <p:spPr/>
        <p:txBody>
          <a:bodyPr/>
          <a:lstStyle/>
          <a:p>
            <a:pPr>
              <a:defRPr/>
            </a:pPr>
            <a:r>
              <a:rPr lang="en-US" altLang="en-US" dirty="0"/>
              <a:t>Slide </a:t>
            </a:r>
            <a:fld id="{5DD27314-9434-4B6F-80C2-AAC402118CDA}" type="slidenum">
              <a:rPr lang="en-US" altLang="en-US" smtClean="0"/>
              <a:pPr>
                <a:defRPr/>
              </a:pPr>
              <a:t>14</a:t>
            </a:fld>
            <a:endParaRPr lang="en-US" altLang="en-US" dirty="0"/>
          </a:p>
        </p:txBody>
      </p:sp>
      <p:sp>
        <p:nvSpPr>
          <p:cNvPr id="6" name="TextBox 5">
            <a:extLst>
              <a:ext uri="{FF2B5EF4-FFF2-40B4-BE49-F238E27FC236}">
                <a16:creationId xmlns:a16="http://schemas.microsoft.com/office/drawing/2014/main" id="{DD2326EA-895B-4069-8399-DEFA330AC8FE}"/>
              </a:ext>
            </a:extLst>
          </p:cNvPr>
          <p:cNvSpPr txBox="1"/>
          <p:nvPr/>
        </p:nvSpPr>
        <p:spPr>
          <a:xfrm>
            <a:off x="2286000" y="3292598"/>
            <a:ext cx="4572000" cy="276999"/>
          </a:xfrm>
          <a:prstGeom prst="rect">
            <a:avLst/>
          </a:prstGeom>
          <a:noFill/>
        </p:spPr>
        <p:txBody>
          <a:bodyPr wrap="square">
            <a:spAutoFit/>
          </a:bodyPr>
          <a:lstStyle/>
          <a:p>
            <a:r>
              <a:rPr lang="en-US" dirty="0"/>
              <a:t>https://grouper.ieee.org/groups/802/15/calendar.html</a:t>
            </a:r>
          </a:p>
        </p:txBody>
      </p:sp>
      <p:sp>
        <p:nvSpPr>
          <p:cNvPr id="11" name="TextBox 10">
            <a:extLst>
              <a:ext uri="{FF2B5EF4-FFF2-40B4-BE49-F238E27FC236}">
                <a16:creationId xmlns:a16="http://schemas.microsoft.com/office/drawing/2014/main" id="{2B72C18C-CC33-494C-844E-151F91C22984}"/>
              </a:ext>
            </a:extLst>
          </p:cNvPr>
          <p:cNvSpPr txBox="1"/>
          <p:nvPr/>
        </p:nvSpPr>
        <p:spPr>
          <a:xfrm>
            <a:off x="5763206" y="1393522"/>
            <a:ext cx="1672253" cy="400110"/>
          </a:xfrm>
          <a:prstGeom prst="rect">
            <a:avLst/>
          </a:prstGeom>
          <a:noFill/>
        </p:spPr>
        <p:txBody>
          <a:bodyPr wrap="none" rtlCol="0">
            <a:spAutoFit/>
          </a:bodyPr>
          <a:lstStyle/>
          <a:p>
            <a:r>
              <a:rPr lang="en-US" sz="2000" dirty="0">
                <a:solidFill>
                  <a:schemeClr val="tx1"/>
                </a:solidFill>
              </a:rPr>
              <a:t>Eb/No Results</a:t>
            </a:r>
          </a:p>
        </p:txBody>
      </p:sp>
      <p:sp>
        <p:nvSpPr>
          <p:cNvPr id="9" name="TextBox 8">
            <a:extLst>
              <a:ext uri="{FF2B5EF4-FFF2-40B4-BE49-F238E27FC236}">
                <a16:creationId xmlns:a16="http://schemas.microsoft.com/office/drawing/2014/main" id="{5A586CD7-A97A-4F95-ABF7-A4BF64D92E42}"/>
              </a:ext>
            </a:extLst>
          </p:cNvPr>
          <p:cNvSpPr txBox="1"/>
          <p:nvPr/>
        </p:nvSpPr>
        <p:spPr>
          <a:xfrm>
            <a:off x="75462" y="4278140"/>
            <a:ext cx="3931583" cy="646331"/>
          </a:xfrm>
          <a:prstGeom prst="rect">
            <a:avLst/>
          </a:prstGeom>
          <a:noFill/>
        </p:spPr>
        <p:txBody>
          <a:bodyPr wrap="square" rtlCol="0">
            <a:spAutoFit/>
          </a:bodyPr>
          <a:lstStyle/>
          <a:p>
            <a:endParaRPr lang="en-US" dirty="0">
              <a:solidFill>
                <a:schemeClr val="tx1"/>
              </a:solidFill>
            </a:endParaRPr>
          </a:p>
          <a:p>
            <a:r>
              <a:rPr lang="en-US" dirty="0">
                <a:solidFill>
                  <a:schemeClr val="tx1"/>
                </a:solidFill>
              </a:rPr>
              <a:t>MHR/MIC/MFR alone can be 23/8/2 bytes long, which adds up to 33 bytes </a:t>
            </a:r>
          </a:p>
        </p:txBody>
      </p:sp>
      <p:graphicFrame>
        <p:nvGraphicFramePr>
          <p:cNvPr id="10" name="Table 11">
            <a:extLst>
              <a:ext uri="{FF2B5EF4-FFF2-40B4-BE49-F238E27FC236}">
                <a16:creationId xmlns:a16="http://schemas.microsoft.com/office/drawing/2014/main" id="{1C6F1136-ADDA-4E0E-AD04-0984135C5021}"/>
              </a:ext>
            </a:extLst>
          </p:cNvPr>
          <p:cNvGraphicFramePr>
            <a:graphicFrameLocks noGrp="1"/>
          </p:cNvGraphicFramePr>
          <p:nvPr>
            <p:extLst>
              <p:ext uri="{D42A27DB-BD31-4B8C-83A1-F6EECF244321}">
                <p14:modId xmlns:p14="http://schemas.microsoft.com/office/powerpoint/2010/main" val="1742716370"/>
              </p:ext>
            </p:extLst>
          </p:nvPr>
        </p:nvGraphicFramePr>
        <p:xfrm>
          <a:off x="107504" y="3204875"/>
          <a:ext cx="3744416" cy="1112520"/>
        </p:xfrm>
        <a:graphic>
          <a:graphicData uri="http://schemas.openxmlformats.org/drawingml/2006/table">
            <a:tbl>
              <a:tblPr firstRow="1" bandRow="1">
                <a:tableStyleId>{5C22544A-7EE6-4342-B048-85BDC9FD1C3A}</a:tableStyleId>
              </a:tblPr>
              <a:tblGrid>
                <a:gridCol w="1872208">
                  <a:extLst>
                    <a:ext uri="{9D8B030D-6E8A-4147-A177-3AD203B41FA5}">
                      <a16:colId xmlns:a16="http://schemas.microsoft.com/office/drawing/2014/main" val="643687897"/>
                    </a:ext>
                  </a:extLst>
                </a:gridCol>
                <a:gridCol w="1872208">
                  <a:extLst>
                    <a:ext uri="{9D8B030D-6E8A-4147-A177-3AD203B41FA5}">
                      <a16:colId xmlns:a16="http://schemas.microsoft.com/office/drawing/2014/main" val="2191577245"/>
                    </a:ext>
                  </a:extLst>
                </a:gridCol>
              </a:tblGrid>
              <a:tr h="370840">
                <a:tc>
                  <a:txBody>
                    <a:bodyPr/>
                    <a:lstStyle/>
                    <a:p>
                      <a:r>
                        <a:rPr lang="en-US" dirty="0"/>
                        <a:t>Payload size</a:t>
                      </a:r>
                    </a:p>
                  </a:txBody>
                  <a:tcPr/>
                </a:tc>
                <a:tc>
                  <a:txBody>
                    <a:bodyPr/>
                    <a:lstStyle/>
                    <a:p>
                      <a:r>
                        <a:rPr lang="en-US" dirty="0"/>
                        <a:t>Eb/No penalty</a:t>
                      </a:r>
                    </a:p>
                  </a:txBody>
                  <a:tcPr/>
                </a:tc>
                <a:extLst>
                  <a:ext uri="{0D108BD9-81ED-4DB2-BD59-A6C34878D82A}">
                    <a16:rowId xmlns:a16="http://schemas.microsoft.com/office/drawing/2014/main" val="3818827728"/>
                  </a:ext>
                </a:extLst>
              </a:tr>
              <a:tr h="370840">
                <a:tc>
                  <a:txBody>
                    <a:bodyPr/>
                    <a:lstStyle/>
                    <a:p>
                      <a:r>
                        <a:rPr lang="en-US" sz="1400" dirty="0"/>
                        <a:t>30 bytes</a:t>
                      </a:r>
                    </a:p>
                  </a:txBody>
                  <a:tcPr/>
                </a:tc>
                <a:tc>
                  <a:txBody>
                    <a:bodyPr/>
                    <a:lstStyle/>
                    <a:p>
                      <a:r>
                        <a:rPr lang="en-US" sz="1400" dirty="0"/>
                        <a:t>0.7 dB</a:t>
                      </a:r>
                    </a:p>
                  </a:txBody>
                  <a:tcPr/>
                </a:tc>
                <a:extLst>
                  <a:ext uri="{0D108BD9-81ED-4DB2-BD59-A6C34878D82A}">
                    <a16:rowId xmlns:a16="http://schemas.microsoft.com/office/drawing/2014/main" val="3876041044"/>
                  </a:ext>
                </a:extLst>
              </a:tr>
              <a:tr h="370840">
                <a:tc>
                  <a:txBody>
                    <a:bodyPr/>
                    <a:lstStyle/>
                    <a:p>
                      <a:r>
                        <a:rPr lang="en-US" sz="1400" dirty="0"/>
                        <a:t>31 bytes</a:t>
                      </a:r>
                    </a:p>
                  </a:txBody>
                  <a:tcPr/>
                </a:tc>
                <a:tc>
                  <a:txBody>
                    <a:bodyPr/>
                    <a:lstStyle/>
                    <a:p>
                      <a:r>
                        <a:rPr lang="en-US" sz="1400" dirty="0"/>
                        <a:t>0.6 dB</a:t>
                      </a:r>
                    </a:p>
                  </a:txBody>
                  <a:tcPr/>
                </a:tc>
                <a:extLst>
                  <a:ext uri="{0D108BD9-81ED-4DB2-BD59-A6C34878D82A}">
                    <a16:rowId xmlns:a16="http://schemas.microsoft.com/office/drawing/2014/main" val="2078195605"/>
                  </a:ext>
                </a:extLst>
              </a:tr>
            </a:tbl>
          </a:graphicData>
        </a:graphic>
      </p:graphicFrame>
      <p:sp>
        <p:nvSpPr>
          <p:cNvPr id="12" name="TextBox 11">
            <a:extLst>
              <a:ext uri="{FF2B5EF4-FFF2-40B4-BE49-F238E27FC236}">
                <a16:creationId xmlns:a16="http://schemas.microsoft.com/office/drawing/2014/main" id="{40D3E70B-CC68-42A1-AE8D-CDA2B476F885}"/>
              </a:ext>
            </a:extLst>
          </p:cNvPr>
          <p:cNvSpPr txBox="1"/>
          <p:nvPr/>
        </p:nvSpPr>
        <p:spPr>
          <a:xfrm>
            <a:off x="151420" y="2495214"/>
            <a:ext cx="3700500" cy="646331"/>
          </a:xfrm>
          <a:prstGeom prst="rect">
            <a:avLst/>
          </a:prstGeom>
          <a:noFill/>
        </p:spPr>
        <p:txBody>
          <a:bodyPr wrap="none" rtlCol="0">
            <a:spAutoFit/>
          </a:bodyPr>
          <a:lstStyle/>
          <a:p>
            <a:r>
              <a:rPr lang="en-US" dirty="0">
                <a:solidFill>
                  <a:schemeClr val="tx1"/>
                </a:solidFill>
              </a:rPr>
              <a:t>SNR = Eb/No * rho, where rho is effective # bits per  2D</a:t>
            </a:r>
          </a:p>
          <a:p>
            <a:r>
              <a:rPr lang="en-US" dirty="0">
                <a:solidFill>
                  <a:schemeClr val="tx1"/>
                </a:solidFill>
              </a:rPr>
              <a:t>For short payload LDPC, rho = 2*K/(K+324)</a:t>
            </a:r>
          </a:p>
          <a:p>
            <a:r>
              <a:rPr lang="en-US" dirty="0">
                <a:solidFill>
                  <a:schemeClr val="tx1"/>
                </a:solidFill>
              </a:rPr>
              <a:t>For K=7 BCC with r=1/2, rho = 1  </a:t>
            </a:r>
          </a:p>
        </p:txBody>
      </p:sp>
      <p:pic>
        <p:nvPicPr>
          <p:cNvPr id="5" name="Picture 4">
            <a:extLst>
              <a:ext uri="{FF2B5EF4-FFF2-40B4-BE49-F238E27FC236}">
                <a16:creationId xmlns:a16="http://schemas.microsoft.com/office/drawing/2014/main" id="{B15C28E5-8DDF-46F7-A8CD-E1C7119070A1}"/>
              </a:ext>
            </a:extLst>
          </p:cNvPr>
          <p:cNvPicPr>
            <a:picLocks noChangeAspect="1"/>
          </p:cNvPicPr>
          <p:nvPr/>
        </p:nvPicPr>
        <p:blipFill>
          <a:blip r:embed="rId2"/>
          <a:stretch>
            <a:fillRect/>
          </a:stretch>
        </p:blipFill>
        <p:spPr>
          <a:xfrm>
            <a:off x="4162170" y="1892071"/>
            <a:ext cx="4874326" cy="3948582"/>
          </a:xfrm>
          <a:prstGeom prst="rect">
            <a:avLst/>
          </a:prstGeom>
        </p:spPr>
      </p:pic>
      <p:sp>
        <p:nvSpPr>
          <p:cNvPr id="13" name="TextBox 12">
            <a:extLst>
              <a:ext uri="{FF2B5EF4-FFF2-40B4-BE49-F238E27FC236}">
                <a16:creationId xmlns:a16="http://schemas.microsoft.com/office/drawing/2014/main" id="{89ECFE00-DEF6-499F-8018-F5B996DFE2DA}"/>
              </a:ext>
            </a:extLst>
          </p:cNvPr>
          <p:cNvSpPr txBox="1"/>
          <p:nvPr/>
        </p:nvSpPr>
        <p:spPr>
          <a:xfrm>
            <a:off x="151420" y="2132856"/>
            <a:ext cx="4619896" cy="276999"/>
          </a:xfrm>
          <a:prstGeom prst="rect">
            <a:avLst/>
          </a:prstGeom>
          <a:noFill/>
        </p:spPr>
        <p:txBody>
          <a:bodyPr wrap="square">
            <a:spAutoFit/>
          </a:bodyPr>
          <a:lstStyle/>
          <a:p>
            <a:r>
              <a:rPr lang="en-US" sz="1200" dirty="0">
                <a:solidFill>
                  <a:schemeClr val="tx1"/>
                </a:solidFill>
              </a:rPr>
              <a:t>Energy per bit penalty of  (K+324)/(2K) </a:t>
            </a:r>
            <a:endParaRPr lang="en-US" dirty="0"/>
          </a:p>
        </p:txBody>
      </p:sp>
      <p:sp>
        <p:nvSpPr>
          <p:cNvPr id="3" name="TextBox 2">
            <a:extLst>
              <a:ext uri="{FF2B5EF4-FFF2-40B4-BE49-F238E27FC236}">
                <a16:creationId xmlns:a16="http://schemas.microsoft.com/office/drawing/2014/main" id="{BF0C1A3F-F3F4-45F0-9FDD-1133E714511D}"/>
              </a:ext>
            </a:extLst>
          </p:cNvPr>
          <p:cNvSpPr txBox="1"/>
          <p:nvPr/>
        </p:nvSpPr>
        <p:spPr>
          <a:xfrm>
            <a:off x="136360" y="6192450"/>
            <a:ext cx="4952253" cy="276999"/>
          </a:xfrm>
          <a:prstGeom prst="rect">
            <a:avLst/>
          </a:prstGeom>
          <a:noFill/>
        </p:spPr>
        <p:txBody>
          <a:bodyPr wrap="none" rtlCol="0">
            <a:spAutoFit/>
          </a:bodyPr>
          <a:lstStyle/>
          <a:p>
            <a:r>
              <a:rPr lang="en-US" dirty="0">
                <a:solidFill>
                  <a:schemeClr val="tx1"/>
                </a:solidFill>
              </a:rPr>
              <a:t>MHR = MAC Header, MIC = Message Integrity Check, MFR = MAC Footer</a:t>
            </a:r>
          </a:p>
        </p:txBody>
      </p:sp>
      <p:pic>
        <p:nvPicPr>
          <p:cNvPr id="8" name="Picture 7">
            <a:extLst>
              <a:ext uri="{FF2B5EF4-FFF2-40B4-BE49-F238E27FC236}">
                <a16:creationId xmlns:a16="http://schemas.microsoft.com/office/drawing/2014/main" id="{B7759CF0-17E7-4722-B7F7-59633D7981EE}"/>
              </a:ext>
            </a:extLst>
          </p:cNvPr>
          <p:cNvPicPr>
            <a:picLocks noChangeAspect="1"/>
          </p:cNvPicPr>
          <p:nvPr/>
        </p:nvPicPr>
        <p:blipFill>
          <a:blip r:embed="rId3"/>
          <a:stretch>
            <a:fillRect/>
          </a:stretch>
        </p:blipFill>
        <p:spPr>
          <a:xfrm>
            <a:off x="516262" y="4988624"/>
            <a:ext cx="2970815" cy="1015663"/>
          </a:xfrm>
          <a:prstGeom prst="rect">
            <a:avLst/>
          </a:prstGeom>
        </p:spPr>
      </p:pic>
    </p:spTree>
    <p:extLst>
      <p:ext uri="{BB962C8B-B14F-4D97-AF65-F5344CB8AC3E}">
        <p14:creationId xmlns:p14="http://schemas.microsoft.com/office/powerpoint/2010/main" val="28383556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EB2AA9-2014-47F2-9FF6-2A988DAB6ADF}"/>
              </a:ext>
            </a:extLst>
          </p:cNvPr>
          <p:cNvSpPr>
            <a:spLocks noGrp="1"/>
          </p:cNvSpPr>
          <p:nvPr>
            <p:ph type="title"/>
          </p:nvPr>
        </p:nvSpPr>
        <p:spPr/>
        <p:txBody>
          <a:bodyPr/>
          <a:lstStyle/>
          <a:p>
            <a:r>
              <a:rPr lang="en-US" sz="3200" dirty="0"/>
              <a:t>Performance on short payloads (SNR)</a:t>
            </a:r>
          </a:p>
        </p:txBody>
      </p:sp>
      <p:sp>
        <p:nvSpPr>
          <p:cNvPr id="4" name="Slide Number Placeholder 3">
            <a:extLst>
              <a:ext uri="{FF2B5EF4-FFF2-40B4-BE49-F238E27FC236}">
                <a16:creationId xmlns:a16="http://schemas.microsoft.com/office/drawing/2014/main" id="{0A2D4D86-607B-42ED-91CC-81AA40B00E61}"/>
              </a:ext>
            </a:extLst>
          </p:cNvPr>
          <p:cNvSpPr>
            <a:spLocks noGrp="1"/>
          </p:cNvSpPr>
          <p:nvPr>
            <p:ph type="sldNum" idx="10"/>
          </p:nvPr>
        </p:nvSpPr>
        <p:spPr/>
        <p:txBody>
          <a:bodyPr/>
          <a:lstStyle/>
          <a:p>
            <a:pPr>
              <a:defRPr/>
            </a:pPr>
            <a:r>
              <a:rPr lang="en-US" altLang="en-US" dirty="0"/>
              <a:t>Slide </a:t>
            </a:r>
            <a:fld id="{5DD27314-9434-4B6F-80C2-AAC402118CDA}" type="slidenum">
              <a:rPr lang="en-US" altLang="en-US" smtClean="0"/>
              <a:pPr>
                <a:defRPr/>
              </a:pPr>
              <a:t>15</a:t>
            </a:fld>
            <a:endParaRPr lang="en-US" altLang="en-US" dirty="0"/>
          </a:p>
        </p:txBody>
      </p:sp>
      <p:sp>
        <p:nvSpPr>
          <p:cNvPr id="6" name="TextBox 5">
            <a:extLst>
              <a:ext uri="{FF2B5EF4-FFF2-40B4-BE49-F238E27FC236}">
                <a16:creationId xmlns:a16="http://schemas.microsoft.com/office/drawing/2014/main" id="{DD2326EA-895B-4069-8399-DEFA330AC8FE}"/>
              </a:ext>
            </a:extLst>
          </p:cNvPr>
          <p:cNvSpPr txBox="1"/>
          <p:nvPr/>
        </p:nvSpPr>
        <p:spPr>
          <a:xfrm>
            <a:off x="2286000" y="3292598"/>
            <a:ext cx="4572000" cy="276999"/>
          </a:xfrm>
          <a:prstGeom prst="rect">
            <a:avLst/>
          </a:prstGeom>
          <a:noFill/>
        </p:spPr>
        <p:txBody>
          <a:bodyPr wrap="square">
            <a:spAutoFit/>
          </a:bodyPr>
          <a:lstStyle/>
          <a:p>
            <a:r>
              <a:rPr lang="en-US" dirty="0"/>
              <a:t>https://grouper.ieee.org/groups/802/15/calendar.html</a:t>
            </a:r>
          </a:p>
        </p:txBody>
      </p:sp>
      <p:sp>
        <p:nvSpPr>
          <p:cNvPr id="9" name="TextBox 8">
            <a:extLst>
              <a:ext uri="{FF2B5EF4-FFF2-40B4-BE49-F238E27FC236}">
                <a16:creationId xmlns:a16="http://schemas.microsoft.com/office/drawing/2014/main" id="{5A586CD7-A97A-4F95-ABF7-A4BF64D92E42}"/>
              </a:ext>
            </a:extLst>
          </p:cNvPr>
          <p:cNvSpPr txBox="1"/>
          <p:nvPr/>
        </p:nvSpPr>
        <p:spPr>
          <a:xfrm>
            <a:off x="-84884" y="5723791"/>
            <a:ext cx="9313768" cy="830997"/>
          </a:xfrm>
          <a:prstGeom prst="rect">
            <a:avLst/>
          </a:prstGeom>
          <a:noFill/>
        </p:spPr>
        <p:txBody>
          <a:bodyPr wrap="none" rtlCol="0">
            <a:spAutoFit/>
          </a:bodyPr>
          <a:lstStyle/>
          <a:p>
            <a:r>
              <a:rPr lang="en-US" sz="1600" dirty="0">
                <a:solidFill>
                  <a:schemeClr val="tx1"/>
                </a:solidFill>
              </a:rPr>
              <a:t>Payload sizes of 28 bytes or greater benefit from LDPC when compared with K=7 BCC</a:t>
            </a:r>
          </a:p>
          <a:p>
            <a:r>
              <a:rPr lang="en-US" sz="1600" dirty="0">
                <a:solidFill>
                  <a:schemeClr val="tx1"/>
                </a:solidFill>
              </a:rPr>
              <a:t>For all practical purposes, once MAC overhead is taken into account, LDPC should always provide gains over </a:t>
            </a:r>
          </a:p>
          <a:p>
            <a:r>
              <a:rPr lang="en-US" sz="1600" dirty="0">
                <a:solidFill>
                  <a:schemeClr val="tx1"/>
                </a:solidFill>
              </a:rPr>
              <a:t>BCC.</a:t>
            </a:r>
          </a:p>
        </p:txBody>
      </p:sp>
      <p:pic>
        <p:nvPicPr>
          <p:cNvPr id="7" name="Picture 6">
            <a:extLst>
              <a:ext uri="{FF2B5EF4-FFF2-40B4-BE49-F238E27FC236}">
                <a16:creationId xmlns:a16="http://schemas.microsoft.com/office/drawing/2014/main" id="{FA96FCD0-CB7A-494F-B906-DA24C317E692}"/>
              </a:ext>
            </a:extLst>
          </p:cNvPr>
          <p:cNvPicPr>
            <a:picLocks noChangeAspect="1"/>
          </p:cNvPicPr>
          <p:nvPr/>
        </p:nvPicPr>
        <p:blipFill>
          <a:blip r:embed="rId2"/>
          <a:stretch>
            <a:fillRect/>
          </a:stretch>
        </p:blipFill>
        <p:spPr>
          <a:xfrm>
            <a:off x="2005406" y="1532694"/>
            <a:ext cx="5133188" cy="4073806"/>
          </a:xfrm>
          <a:prstGeom prst="rect">
            <a:avLst/>
          </a:prstGeom>
        </p:spPr>
      </p:pic>
    </p:spTree>
    <p:extLst>
      <p:ext uri="{BB962C8B-B14F-4D97-AF65-F5344CB8AC3E}">
        <p14:creationId xmlns:p14="http://schemas.microsoft.com/office/powerpoint/2010/main" val="169976332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E8DF2B-399A-4381-87DE-D71B86BB164D}"/>
              </a:ext>
            </a:extLst>
          </p:cNvPr>
          <p:cNvSpPr>
            <a:spLocks noGrp="1"/>
          </p:cNvSpPr>
          <p:nvPr>
            <p:ph type="title"/>
          </p:nvPr>
        </p:nvSpPr>
        <p:spPr/>
        <p:txBody>
          <a:bodyPr/>
          <a:lstStyle/>
          <a:p>
            <a:r>
              <a:rPr lang="en-US" dirty="0"/>
              <a:t>Gains Expected from LDPC</a:t>
            </a:r>
          </a:p>
        </p:txBody>
      </p:sp>
      <p:graphicFrame>
        <p:nvGraphicFramePr>
          <p:cNvPr id="5" name="Table 5">
            <a:extLst>
              <a:ext uri="{FF2B5EF4-FFF2-40B4-BE49-F238E27FC236}">
                <a16:creationId xmlns:a16="http://schemas.microsoft.com/office/drawing/2014/main" id="{E5E69FD4-B0DD-4C79-80F9-0529B050B5FF}"/>
              </a:ext>
            </a:extLst>
          </p:cNvPr>
          <p:cNvGraphicFramePr>
            <a:graphicFrameLocks noGrp="1"/>
          </p:cNvGraphicFramePr>
          <p:nvPr>
            <p:ph idx="1"/>
            <p:extLst>
              <p:ext uri="{D42A27DB-BD31-4B8C-83A1-F6EECF244321}">
                <p14:modId xmlns:p14="http://schemas.microsoft.com/office/powerpoint/2010/main" val="2367510720"/>
              </p:ext>
            </p:extLst>
          </p:nvPr>
        </p:nvGraphicFramePr>
        <p:xfrm>
          <a:off x="689769" y="2047240"/>
          <a:ext cx="7764460" cy="1381760"/>
        </p:xfrm>
        <a:graphic>
          <a:graphicData uri="http://schemas.openxmlformats.org/drawingml/2006/table">
            <a:tbl>
              <a:tblPr firstRow="1" bandRow="1">
                <a:tableStyleId>{5C22544A-7EE6-4342-B048-85BDC9FD1C3A}</a:tableStyleId>
              </a:tblPr>
              <a:tblGrid>
                <a:gridCol w="1941115">
                  <a:extLst>
                    <a:ext uri="{9D8B030D-6E8A-4147-A177-3AD203B41FA5}">
                      <a16:colId xmlns:a16="http://schemas.microsoft.com/office/drawing/2014/main" val="2036563364"/>
                    </a:ext>
                  </a:extLst>
                </a:gridCol>
                <a:gridCol w="1941115">
                  <a:extLst>
                    <a:ext uri="{9D8B030D-6E8A-4147-A177-3AD203B41FA5}">
                      <a16:colId xmlns:a16="http://schemas.microsoft.com/office/drawing/2014/main" val="3338595349"/>
                    </a:ext>
                  </a:extLst>
                </a:gridCol>
                <a:gridCol w="1941115">
                  <a:extLst>
                    <a:ext uri="{9D8B030D-6E8A-4147-A177-3AD203B41FA5}">
                      <a16:colId xmlns:a16="http://schemas.microsoft.com/office/drawing/2014/main" val="3241520202"/>
                    </a:ext>
                  </a:extLst>
                </a:gridCol>
                <a:gridCol w="1941115">
                  <a:extLst>
                    <a:ext uri="{9D8B030D-6E8A-4147-A177-3AD203B41FA5}">
                      <a16:colId xmlns:a16="http://schemas.microsoft.com/office/drawing/2014/main" val="2518188754"/>
                    </a:ext>
                  </a:extLst>
                </a:gridCol>
              </a:tblGrid>
              <a:tr h="370840">
                <a:tc>
                  <a:txBody>
                    <a:bodyPr/>
                    <a:lstStyle/>
                    <a:p>
                      <a:r>
                        <a:rPr lang="en-US" dirty="0"/>
                        <a:t>K=3 packet length</a:t>
                      </a:r>
                    </a:p>
                  </a:txBody>
                  <a:tcPr/>
                </a:tc>
                <a:tc>
                  <a:txBody>
                    <a:bodyPr/>
                    <a:lstStyle/>
                    <a:p>
                      <a:r>
                        <a:rPr lang="en-US" dirty="0"/>
                        <a:t>PER</a:t>
                      </a:r>
                    </a:p>
                  </a:txBody>
                  <a:tcPr/>
                </a:tc>
                <a:tc>
                  <a:txBody>
                    <a:bodyPr/>
                    <a:lstStyle/>
                    <a:p>
                      <a:r>
                        <a:rPr lang="en-US" dirty="0"/>
                        <a:t>BER</a:t>
                      </a:r>
                    </a:p>
                  </a:txBody>
                  <a:tcPr/>
                </a:tc>
                <a:tc>
                  <a:txBody>
                    <a:bodyPr/>
                    <a:lstStyle/>
                    <a:p>
                      <a:r>
                        <a:rPr lang="en-US" dirty="0"/>
                        <a:t>LDPC gain (dB)</a:t>
                      </a:r>
                    </a:p>
                  </a:txBody>
                  <a:tcPr/>
                </a:tc>
                <a:extLst>
                  <a:ext uri="{0D108BD9-81ED-4DB2-BD59-A6C34878D82A}">
                    <a16:rowId xmlns:a16="http://schemas.microsoft.com/office/drawing/2014/main" val="1066061667"/>
                  </a:ext>
                </a:extLst>
              </a:tr>
              <a:tr h="370840">
                <a:tc>
                  <a:txBody>
                    <a:bodyPr/>
                    <a:lstStyle/>
                    <a:p>
                      <a:r>
                        <a:rPr lang="en-US" dirty="0"/>
                        <a:t>4095 bytes</a:t>
                      </a:r>
                    </a:p>
                  </a:txBody>
                  <a:tcPr/>
                </a:tc>
                <a:tc>
                  <a:txBody>
                    <a:bodyPr/>
                    <a:lstStyle/>
                    <a:p>
                      <a:r>
                        <a:rPr lang="en-US" dirty="0"/>
                        <a:t>1%</a:t>
                      </a:r>
                    </a:p>
                  </a:txBody>
                  <a:tcPr/>
                </a:tc>
                <a:tc>
                  <a:txBody>
                    <a:bodyPr/>
                    <a:lstStyle/>
                    <a:p>
                      <a:r>
                        <a:rPr lang="en-US" dirty="0"/>
                        <a:t>3e-7 at 9.2 dB</a:t>
                      </a:r>
                    </a:p>
                  </a:txBody>
                  <a:tcPr/>
                </a:tc>
                <a:tc>
                  <a:txBody>
                    <a:bodyPr/>
                    <a:lstStyle/>
                    <a:p>
                      <a:r>
                        <a:rPr lang="en-US" dirty="0"/>
                        <a:t>7.2</a:t>
                      </a:r>
                    </a:p>
                  </a:txBody>
                  <a:tcPr/>
                </a:tc>
                <a:extLst>
                  <a:ext uri="{0D108BD9-81ED-4DB2-BD59-A6C34878D82A}">
                    <a16:rowId xmlns:a16="http://schemas.microsoft.com/office/drawing/2014/main" val="3448365682"/>
                  </a:ext>
                </a:extLst>
              </a:tr>
              <a:tr h="370840">
                <a:tc>
                  <a:txBody>
                    <a:bodyPr/>
                    <a:lstStyle/>
                    <a:p>
                      <a:r>
                        <a:rPr lang="en-US" dirty="0"/>
                        <a:t>4095 bytes</a:t>
                      </a:r>
                    </a:p>
                  </a:txBody>
                  <a:tcPr/>
                </a:tc>
                <a:tc>
                  <a:txBody>
                    <a:bodyPr/>
                    <a:lstStyle/>
                    <a:p>
                      <a:r>
                        <a:rPr lang="en-US" dirty="0"/>
                        <a:t>.1%</a:t>
                      </a:r>
                    </a:p>
                  </a:txBody>
                  <a:tcPr/>
                </a:tc>
                <a:tc>
                  <a:txBody>
                    <a:bodyPr/>
                    <a:lstStyle/>
                    <a:p>
                      <a:r>
                        <a:rPr lang="en-US" dirty="0"/>
                        <a:t>3e-8 at 9.9 dB</a:t>
                      </a:r>
                    </a:p>
                  </a:txBody>
                  <a:tcPr/>
                </a:tc>
                <a:tc>
                  <a:txBody>
                    <a:bodyPr/>
                    <a:lstStyle/>
                    <a:p>
                      <a:r>
                        <a:rPr lang="en-US" dirty="0"/>
                        <a:t>7.7 </a:t>
                      </a:r>
                    </a:p>
                  </a:txBody>
                  <a:tcPr/>
                </a:tc>
                <a:extLst>
                  <a:ext uri="{0D108BD9-81ED-4DB2-BD59-A6C34878D82A}">
                    <a16:rowId xmlns:a16="http://schemas.microsoft.com/office/drawing/2014/main" val="3335540386"/>
                  </a:ext>
                </a:extLst>
              </a:tr>
            </a:tbl>
          </a:graphicData>
        </a:graphic>
      </p:graphicFrame>
      <p:sp>
        <p:nvSpPr>
          <p:cNvPr id="4" name="Slide Number Placeholder 3">
            <a:extLst>
              <a:ext uri="{FF2B5EF4-FFF2-40B4-BE49-F238E27FC236}">
                <a16:creationId xmlns:a16="http://schemas.microsoft.com/office/drawing/2014/main" id="{2E54560B-AEBB-4586-93B0-429ECE598FC6}"/>
              </a:ext>
            </a:extLst>
          </p:cNvPr>
          <p:cNvSpPr>
            <a:spLocks noGrp="1"/>
          </p:cNvSpPr>
          <p:nvPr>
            <p:ph type="sldNum" idx="10"/>
          </p:nvPr>
        </p:nvSpPr>
        <p:spPr/>
        <p:txBody>
          <a:bodyPr/>
          <a:lstStyle/>
          <a:p>
            <a:pPr>
              <a:defRPr/>
            </a:pPr>
            <a:r>
              <a:rPr lang="en-US" altLang="en-US" dirty="0"/>
              <a:t>Slide </a:t>
            </a:r>
            <a:fld id="{5DD27314-9434-4B6F-80C2-AAC402118CDA}" type="slidenum">
              <a:rPr lang="en-US" altLang="en-US" smtClean="0"/>
              <a:pPr>
                <a:defRPr/>
              </a:pPr>
              <a:t>16</a:t>
            </a:fld>
            <a:endParaRPr lang="en-US" altLang="en-US" dirty="0"/>
          </a:p>
        </p:txBody>
      </p:sp>
      <p:graphicFrame>
        <p:nvGraphicFramePr>
          <p:cNvPr id="7" name="Table 5">
            <a:extLst>
              <a:ext uri="{FF2B5EF4-FFF2-40B4-BE49-F238E27FC236}">
                <a16:creationId xmlns:a16="http://schemas.microsoft.com/office/drawing/2014/main" id="{85267617-D57C-4627-B1B9-4BF4F6741814}"/>
              </a:ext>
            </a:extLst>
          </p:cNvPr>
          <p:cNvGraphicFramePr>
            <a:graphicFrameLocks/>
          </p:cNvGraphicFramePr>
          <p:nvPr>
            <p:extLst>
              <p:ext uri="{D42A27DB-BD31-4B8C-83A1-F6EECF244321}">
                <p14:modId xmlns:p14="http://schemas.microsoft.com/office/powerpoint/2010/main" val="23548460"/>
              </p:ext>
            </p:extLst>
          </p:nvPr>
        </p:nvGraphicFramePr>
        <p:xfrm>
          <a:off x="689769" y="3927595"/>
          <a:ext cx="7764460" cy="1381760"/>
        </p:xfrm>
        <a:graphic>
          <a:graphicData uri="http://schemas.openxmlformats.org/drawingml/2006/table">
            <a:tbl>
              <a:tblPr firstRow="1" bandRow="1">
                <a:tableStyleId>{5C22544A-7EE6-4342-B048-85BDC9FD1C3A}</a:tableStyleId>
              </a:tblPr>
              <a:tblGrid>
                <a:gridCol w="1941115">
                  <a:extLst>
                    <a:ext uri="{9D8B030D-6E8A-4147-A177-3AD203B41FA5}">
                      <a16:colId xmlns:a16="http://schemas.microsoft.com/office/drawing/2014/main" val="2036563364"/>
                    </a:ext>
                  </a:extLst>
                </a:gridCol>
                <a:gridCol w="1941115">
                  <a:extLst>
                    <a:ext uri="{9D8B030D-6E8A-4147-A177-3AD203B41FA5}">
                      <a16:colId xmlns:a16="http://schemas.microsoft.com/office/drawing/2014/main" val="3338595349"/>
                    </a:ext>
                  </a:extLst>
                </a:gridCol>
                <a:gridCol w="1941115">
                  <a:extLst>
                    <a:ext uri="{9D8B030D-6E8A-4147-A177-3AD203B41FA5}">
                      <a16:colId xmlns:a16="http://schemas.microsoft.com/office/drawing/2014/main" val="3241520202"/>
                    </a:ext>
                  </a:extLst>
                </a:gridCol>
                <a:gridCol w="1941115">
                  <a:extLst>
                    <a:ext uri="{9D8B030D-6E8A-4147-A177-3AD203B41FA5}">
                      <a16:colId xmlns:a16="http://schemas.microsoft.com/office/drawing/2014/main" val="2518188754"/>
                    </a:ext>
                  </a:extLst>
                </a:gridCol>
              </a:tblGrid>
              <a:tr h="370840">
                <a:tc>
                  <a:txBody>
                    <a:bodyPr/>
                    <a:lstStyle/>
                    <a:p>
                      <a:r>
                        <a:rPr lang="en-US" dirty="0"/>
                        <a:t>K=7 packet length</a:t>
                      </a:r>
                    </a:p>
                  </a:txBody>
                  <a:tcPr/>
                </a:tc>
                <a:tc>
                  <a:txBody>
                    <a:bodyPr/>
                    <a:lstStyle/>
                    <a:p>
                      <a:r>
                        <a:rPr lang="en-US" dirty="0"/>
                        <a:t>PER</a:t>
                      </a:r>
                    </a:p>
                  </a:txBody>
                  <a:tcPr/>
                </a:tc>
                <a:tc>
                  <a:txBody>
                    <a:bodyPr/>
                    <a:lstStyle/>
                    <a:p>
                      <a:r>
                        <a:rPr lang="en-US" dirty="0"/>
                        <a:t>BER</a:t>
                      </a:r>
                    </a:p>
                  </a:txBody>
                  <a:tcPr/>
                </a:tc>
                <a:tc>
                  <a:txBody>
                    <a:bodyPr/>
                    <a:lstStyle/>
                    <a:p>
                      <a:r>
                        <a:rPr lang="en-US" dirty="0"/>
                        <a:t>LDPC gain (dB)</a:t>
                      </a:r>
                    </a:p>
                  </a:txBody>
                  <a:tcPr/>
                </a:tc>
                <a:extLst>
                  <a:ext uri="{0D108BD9-81ED-4DB2-BD59-A6C34878D82A}">
                    <a16:rowId xmlns:a16="http://schemas.microsoft.com/office/drawing/2014/main" val="1066061667"/>
                  </a:ext>
                </a:extLst>
              </a:tr>
              <a:tr h="370840">
                <a:tc>
                  <a:txBody>
                    <a:bodyPr/>
                    <a:lstStyle/>
                    <a:p>
                      <a:r>
                        <a:rPr lang="en-US" dirty="0"/>
                        <a:t>4095 bytes</a:t>
                      </a:r>
                    </a:p>
                  </a:txBody>
                  <a:tcPr/>
                </a:tc>
                <a:tc>
                  <a:txBody>
                    <a:bodyPr/>
                    <a:lstStyle/>
                    <a:p>
                      <a:r>
                        <a:rPr lang="en-US" dirty="0"/>
                        <a:t>1%</a:t>
                      </a:r>
                    </a:p>
                  </a:txBody>
                  <a:tcPr/>
                </a:tc>
                <a:tc>
                  <a:txBody>
                    <a:bodyPr/>
                    <a:lstStyle/>
                    <a:p>
                      <a:r>
                        <a:rPr lang="en-US" dirty="0"/>
                        <a:t>1e-6 at 4.8 dB</a:t>
                      </a:r>
                    </a:p>
                  </a:txBody>
                  <a:tcPr/>
                </a:tc>
                <a:tc>
                  <a:txBody>
                    <a:bodyPr/>
                    <a:lstStyle/>
                    <a:p>
                      <a:r>
                        <a:rPr lang="en-US" dirty="0"/>
                        <a:t>2.9 </a:t>
                      </a:r>
                    </a:p>
                  </a:txBody>
                  <a:tcPr/>
                </a:tc>
                <a:extLst>
                  <a:ext uri="{0D108BD9-81ED-4DB2-BD59-A6C34878D82A}">
                    <a16:rowId xmlns:a16="http://schemas.microsoft.com/office/drawing/2014/main" val="3448365682"/>
                  </a:ext>
                </a:extLst>
              </a:tr>
              <a:tr h="370840">
                <a:tc>
                  <a:txBody>
                    <a:bodyPr/>
                    <a:lstStyle/>
                    <a:p>
                      <a:r>
                        <a:rPr lang="en-US" dirty="0"/>
                        <a:t>4095 bytes</a:t>
                      </a:r>
                    </a:p>
                  </a:txBody>
                  <a:tcPr/>
                </a:tc>
                <a:tc>
                  <a:txBody>
                    <a:bodyPr/>
                    <a:lstStyle/>
                    <a:p>
                      <a:r>
                        <a:rPr lang="en-US" dirty="0"/>
                        <a:t>0.1%</a:t>
                      </a:r>
                    </a:p>
                  </a:txBody>
                  <a:tcPr/>
                </a:tc>
                <a:tc>
                  <a:txBody>
                    <a:bodyPr/>
                    <a:lstStyle/>
                    <a:p>
                      <a:r>
                        <a:rPr lang="en-US" dirty="0"/>
                        <a:t>1e-7 at 5.4 dB</a:t>
                      </a:r>
                    </a:p>
                  </a:txBody>
                  <a:tcPr/>
                </a:tc>
                <a:tc>
                  <a:txBody>
                    <a:bodyPr/>
                    <a:lstStyle/>
                    <a:p>
                      <a:r>
                        <a:rPr lang="en-US" dirty="0"/>
                        <a:t>3.3</a:t>
                      </a:r>
                    </a:p>
                  </a:txBody>
                  <a:tcPr/>
                </a:tc>
                <a:extLst>
                  <a:ext uri="{0D108BD9-81ED-4DB2-BD59-A6C34878D82A}">
                    <a16:rowId xmlns:a16="http://schemas.microsoft.com/office/drawing/2014/main" val="3335540386"/>
                  </a:ext>
                </a:extLst>
              </a:tr>
            </a:tbl>
          </a:graphicData>
        </a:graphic>
      </p:graphicFrame>
      <p:sp>
        <p:nvSpPr>
          <p:cNvPr id="8" name="TextBox 7">
            <a:extLst>
              <a:ext uri="{FF2B5EF4-FFF2-40B4-BE49-F238E27FC236}">
                <a16:creationId xmlns:a16="http://schemas.microsoft.com/office/drawing/2014/main" id="{348C53A3-CECF-472E-B95A-2FB22E59CF40}"/>
              </a:ext>
            </a:extLst>
          </p:cNvPr>
          <p:cNvSpPr txBox="1"/>
          <p:nvPr/>
        </p:nvSpPr>
        <p:spPr>
          <a:xfrm>
            <a:off x="1174982" y="5786324"/>
            <a:ext cx="6794034" cy="400110"/>
          </a:xfrm>
          <a:prstGeom prst="rect">
            <a:avLst/>
          </a:prstGeom>
          <a:noFill/>
        </p:spPr>
        <p:txBody>
          <a:bodyPr wrap="square" rtlCol="0">
            <a:spAutoFit/>
          </a:bodyPr>
          <a:lstStyle/>
          <a:p>
            <a:r>
              <a:rPr lang="en-US" sz="2000" dirty="0">
                <a:solidFill>
                  <a:schemeClr val="tx1"/>
                </a:solidFill>
              </a:rPr>
              <a:t>Larger gains expected from LDPC for larger payload sizes</a:t>
            </a:r>
            <a:endParaRPr lang="en-US" sz="2000" dirty="0"/>
          </a:p>
        </p:txBody>
      </p:sp>
    </p:spTree>
    <p:extLst>
      <p:ext uri="{BB962C8B-B14F-4D97-AF65-F5344CB8AC3E}">
        <p14:creationId xmlns:p14="http://schemas.microsoft.com/office/powerpoint/2010/main" val="224733867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6A8414-A47C-49D7-82B3-4DD6DF0BDA0C}"/>
              </a:ext>
            </a:extLst>
          </p:cNvPr>
          <p:cNvSpPr>
            <a:spLocks noGrp="1"/>
          </p:cNvSpPr>
          <p:nvPr>
            <p:ph type="title"/>
          </p:nvPr>
        </p:nvSpPr>
        <p:spPr/>
        <p:txBody>
          <a:bodyPr/>
          <a:lstStyle/>
          <a:p>
            <a:r>
              <a:rPr lang="en-US" dirty="0"/>
              <a:t>LDPC in IEEE 802.11n</a:t>
            </a:r>
          </a:p>
        </p:txBody>
      </p:sp>
      <p:sp>
        <p:nvSpPr>
          <p:cNvPr id="3" name="Content Placeholder 2">
            <a:extLst>
              <a:ext uri="{FF2B5EF4-FFF2-40B4-BE49-F238E27FC236}">
                <a16:creationId xmlns:a16="http://schemas.microsoft.com/office/drawing/2014/main" id="{B1576871-23C6-487A-9389-53CBA0075412}"/>
              </a:ext>
            </a:extLst>
          </p:cNvPr>
          <p:cNvSpPr>
            <a:spLocks noGrp="1"/>
          </p:cNvSpPr>
          <p:nvPr>
            <p:ph idx="1"/>
          </p:nvPr>
        </p:nvSpPr>
        <p:spPr/>
        <p:txBody>
          <a:bodyPr/>
          <a:lstStyle/>
          <a:p>
            <a:r>
              <a:rPr lang="en-US" sz="2000" dirty="0"/>
              <a:t>Decoder supports all code lengths 648, 1296, and 1944</a:t>
            </a:r>
          </a:p>
          <a:p>
            <a:r>
              <a:rPr lang="en-US" sz="2000" dirty="0"/>
              <a:t>It also supports code rates ½, 2/3, ¾, and 5/6</a:t>
            </a:r>
          </a:p>
          <a:p>
            <a:r>
              <a:rPr lang="en-US" sz="2000" dirty="0"/>
              <a:t>12 PCMs (Parity Check Matrices) defined</a:t>
            </a:r>
          </a:p>
          <a:p>
            <a:endParaRPr lang="en-US" dirty="0"/>
          </a:p>
        </p:txBody>
      </p:sp>
      <p:pic>
        <p:nvPicPr>
          <p:cNvPr id="5" name="Picture 4">
            <a:extLst>
              <a:ext uri="{FF2B5EF4-FFF2-40B4-BE49-F238E27FC236}">
                <a16:creationId xmlns:a16="http://schemas.microsoft.com/office/drawing/2014/main" id="{C27CD71E-C80A-4476-A9F5-A4E3B6D6215B}"/>
              </a:ext>
            </a:extLst>
          </p:cNvPr>
          <p:cNvPicPr>
            <a:picLocks noChangeAspect="1"/>
          </p:cNvPicPr>
          <p:nvPr/>
        </p:nvPicPr>
        <p:blipFill>
          <a:blip r:embed="rId2"/>
          <a:stretch>
            <a:fillRect/>
          </a:stretch>
        </p:blipFill>
        <p:spPr>
          <a:xfrm>
            <a:off x="2339143" y="2708920"/>
            <a:ext cx="4465713" cy="3251496"/>
          </a:xfrm>
          <a:prstGeom prst="rect">
            <a:avLst/>
          </a:prstGeom>
        </p:spPr>
      </p:pic>
    </p:spTree>
    <p:extLst>
      <p:ext uri="{BB962C8B-B14F-4D97-AF65-F5344CB8AC3E}">
        <p14:creationId xmlns:p14="http://schemas.microsoft.com/office/powerpoint/2010/main" val="219659880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06B578-214F-495A-BD96-BFE271FC065C}"/>
              </a:ext>
            </a:extLst>
          </p:cNvPr>
          <p:cNvSpPr>
            <a:spLocks noGrp="1"/>
          </p:cNvSpPr>
          <p:nvPr>
            <p:ph type="title"/>
          </p:nvPr>
        </p:nvSpPr>
        <p:spPr/>
        <p:txBody>
          <a:bodyPr/>
          <a:lstStyle/>
          <a:p>
            <a:r>
              <a:rPr lang="en-US" sz="3200" dirty="0"/>
              <a:t>802.11n LDPC Performance vs Iterations</a:t>
            </a:r>
          </a:p>
        </p:txBody>
      </p:sp>
      <p:sp>
        <p:nvSpPr>
          <p:cNvPr id="3" name="Content Placeholder 2">
            <a:extLst>
              <a:ext uri="{FF2B5EF4-FFF2-40B4-BE49-F238E27FC236}">
                <a16:creationId xmlns:a16="http://schemas.microsoft.com/office/drawing/2014/main" id="{2297C6D8-27AB-4E59-8407-8619450148DF}"/>
              </a:ext>
            </a:extLst>
          </p:cNvPr>
          <p:cNvSpPr>
            <a:spLocks noGrp="1"/>
          </p:cNvSpPr>
          <p:nvPr>
            <p:ph idx="1"/>
          </p:nvPr>
        </p:nvSpPr>
        <p:spPr/>
        <p:txBody>
          <a:bodyPr/>
          <a:lstStyle/>
          <a:p>
            <a:r>
              <a:rPr lang="en-US" sz="2800" dirty="0"/>
              <a:t>15 iterations seems like a good compromise</a:t>
            </a:r>
          </a:p>
        </p:txBody>
      </p:sp>
      <p:pic>
        <p:nvPicPr>
          <p:cNvPr id="4" name="image5.png">
            <a:extLst>
              <a:ext uri="{FF2B5EF4-FFF2-40B4-BE49-F238E27FC236}">
                <a16:creationId xmlns:a16="http://schemas.microsoft.com/office/drawing/2014/main" id="{2272E8E1-F5F7-403B-B136-27A25D127220}"/>
              </a:ext>
            </a:extLst>
          </p:cNvPr>
          <p:cNvPicPr/>
          <p:nvPr/>
        </p:nvPicPr>
        <p:blipFill>
          <a:blip r:embed="rId2"/>
          <a:srcRect/>
          <a:stretch>
            <a:fillRect/>
          </a:stretch>
        </p:blipFill>
        <p:spPr>
          <a:xfrm>
            <a:off x="2586903" y="2492896"/>
            <a:ext cx="3970193" cy="3747567"/>
          </a:xfrm>
          <a:prstGeom prst="rect">
            <a:avLst/>
          </a:prstGeom>
          <a:ln/>
        </p:spPr>
      </p:pic>
    </p:spTree>
    <p:extLst>
      <p:ext uri="{BB962C8B-B14F-4D97-AF65-F5344CB8AC3E}">
        <p14:creationId xmlns:p14="http://schemas.microsoft.com/office/powerpoint/2010/main" val="292955646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9C0A25-6091-48D0-97C6-19BB006B6534}"/>
              </a:ext>
            </a:extLst>
          </p:cNvPr>
          <p:cNvSpPr>
            <a:spLocks noGrp="1"/>
          </p:cNvSpPr>
          <p:nvPr>
            <p:ph type="title"/>
          </p:nvPr>
        </p:nvSpPr>
        <p:spPr/>
        <p:txBody>
          <a:bodyPr/>
          <a:lstStyle/>
          <a:p>
            <a:r>
              <a:rPr lang="en-US" sz="3200" dirty="0"/>
              <a:t>Offset min-sum approx. for 802.11n LDPC</a:t>
            </a:r>
          </a:p>
        </p:txBody>
      </p:sp>
      <p:sp>
        <p:nvSpPr>
          <p:cNvPr id="3" name="Content Placeholder 2">
            <a:extLst>
              <a:ext uri="{FF2B5EF4-FFF2-40B4-BE49-F238E27FC236}">
                <a16:creationId xmlns:a16="http://schemas.microsoft.com/office/drawing/2014/main" id="{ED86E3AF-77CA-4B23-B9FF-27CA4E06F497}"/>
              </a:ext>
            </a:extLst>
          </p:cNvPr>
          <p:cNvSpPr>
            <a:spLocks noGrp="1"/>
          </p:cNvSpPr>
          <p:nvPr>
            <p:ph idx="1"/>
          </p:nvPr>
        </p:nvSpPr>
        <p:spPr/>
        <p:txBody>
          <a:bodyPr/>
          <a:lstStyle/>
          <a:p>
            <a:r>
              <a:rPr lang="en-US" sz="1800" dirty="0"/>
              <a:t>Chen showed that the offset min-sum decoding algorithm with 5 bit uniform quantization could achieve same BER as that of floating point SP and BCJR with less than 0.1 dB penalty [9]</a:t>
            </a:r>
          </a:p>
          <a:p>
            <a:r>
              <a:rPr lang="en-US" sz="1800" dirty="0"/>
              <a:t>Beta values of 0.5 and 0.75 are good choices</a:t>
            </a:r>
          </a:p>
        </p:txBody>
      </p:sp>
      <p:pic>
        <p:nvPicPr>
          <p:cNvPr id="4" name="image14.png">
            <a:extLst>
              <a:ext uri="{FF2B5EF4-FFF2-40B4-BE49-F238E27FC236}">
                <a16:creationId xmlns:a16="http://schemas.microsoft.com/office/drawing/2014/main" id="{DBBC39D3-B536-415C-9307-CF47B191A3CF}"/>
              </a:ext>
            </a:extLst>
          </p:cNvPr>
          <p:cNvPicPr/>
          <p:nvPr/>
        </p:nvPicPr>
        <p:blipFill>
          <a:blip r:embed="rId2"/>
          <a:srcRect/>
          <a:stretch>
            <a:fillRect/>
          </a:stretch>
        </p:blipFill>
        <p:spPr>
          <a:xfrm>
            <a:off x="2555776" y="2780928"/>
            <a:ext cx="4032448" cy="3708543"/>
          </a:xfrm>
          <a:prstGeom prst="rect">
            <a:avLst/>
          </a:prstGeom>
          <a:ln/>
        </p:spPr>
      </p:pic>
    </p:spTree>
    <p:extLst>
      <p:ext uri="{BB962C8B-B14F-4D97-AF65-F5344CB8AC3E}">
        <p14:creationId xmlns:p14="http://schemas.microsoft.com/office/powerpoint/2010/main" val="25849701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a:extLst>
              <a:ext uri="{FF2B5EF4-FFF2-40B4-BE49-F238E27FC236}">
                <a16:creationId xmlns:a16="http://schemas.microsoft.com/office/drawing/2014/main" id="{89077ED8-A5EB-4226-82A2-B634F48CEBD4}"/>
              </a:ext>
            </a:extLst>
          </p:cNvPr>
          <p:cNvGraphicFramePr>
            <a:graphicFrameLocks noGrp="1"/>
          </p:cNvGraphicFramePr>
          <p:nvPr>
            <p:ph idx="1"/>
            <p:extLst>
              <p:ext uri="{D42A27DB-BD31-4B8C-83A1-F6EECF244321}">
                <p14:modId xmlns:p14="http://schemas.microsoft.com/office/powerpoint/2010/main" val="147382612"/>
              </p:ext>
            </p:extLst>
          </p:nvPr>
        </p:nvGraphicFramePr>
        <p:xfrm>
          <a:off x="1577665" y="1439863"/>
          <a:ext cx="5988670" cy="5015711"/>
        </p:xfrm>
        <a:graphic>
          <a:graphicData uri="http://schemas.openxmlformats.org/drawingml/2006/table">
            <a:tbl>
              <a:tblPr firstRow="1" firstCol="1" bandRow="1">
                <a:tableStyleId>{5C22544A-7EE6-4342-B048-85BDC9FD1C3A}</a:tableStyleId>
              </a:tblPr>
              <a:tblGrid>
                <a:gridCol w="2994335">
                  <a:extLst>
                    <a:ext uri="{9D8B030D-6E8A-4147-A177-3AD203B41FA5}">
                      <a16:colId xmlns:a16="http://schemas.microsoft.com/office/drawing/2014/main" val="113863163"/>
                    </a:ext>
                  </a:extLst>
                </a:gridCol>
                <a:gridCol w="2994335">
                  <a:extLst>
                    <a:ext uri="{9D8B030D-6E8A-4147-A177-3AD203B41FA5}">
                      <a16:colId xmlns:a16="http://schemas.microsoft.com/office/drawing/2014/main" val="479806086"/>
                    </a:ext>
                  </a:extLst>
                </a:gridCol>
              </a:tblGrid>
              <a:tr h="168133">
                <a:tc>
                  <a:txBody>
                    <a:bodyPr/>
                    <a:lstStyle/>
                    <a:p>
                      <a:pPr marL="0" marR="0">
                        <a:lnSpc>
                          <a:spcPct val="107000"/>
                        </a:lnSpc>
                        <a:spcBef>
                          <a:spcPts val="0"/>
                        </a:spcBef>
                        <a:spcAft>
                          <a:spcPts val="0"/>
                        </a:spcAft>
                      </a:pPr>
                      <a:r>
                        <a:rPr lang="en-US" sz="1100" dirty="0">
                          <a:effectLst/>
                        </a:rPr>
                        <a:t>PAR Objective</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100" dirty="0">
                          <a:effectLst/>
                        </a:rPr>
                        <a:t>Proposed Solution (how addressed)</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930986531"/>
                  </a:ext>
                </a:extLst>
              </a:tr>
              <a:tr h="593493">
                <a:tc>
                  <a:txBody>
                    <a:bodyPr/>
                    <a:lstStyle/>
                    <a:p>
                      <a:pPr marL="0" marR="0">
                        <a:lnSpc>
                          <a:spcPct val="107000"/>
                        </a:lnSpc>
                        <a:spcBef>
                          <a:spcPts val="0"/>
                        </a:spcBef>
                        <a:spcAft>
                          <a:spcPts val="0"/>
                        </a:spcAft>
                      </a:pPr>
                      <a:r>
                        <a:rPr lang="en-US" sz="900" b="0" dirty="0">
                          <a:effectLst/>
                        </a:rPr>
                        <a:t>Safeguards so that the high throughput data use cases will not cause significant disruption to low duty-cycle ranging use cases.</a:t>
                      </a:r>
                      <a:endParaRPr lang="en-US" sz="9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900" b="0" dirty="0">
                          <a:effectLst/>
                        </a:rPr>
                        <a:t> </a:t>
                      </a:r>
                      <a:endParaRPr lang="en-US" sz="9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681567932"/>
                  </a:ext>
                </a:extLst>
              </a:tr>
              <a:tr h="443233">
                <a:tc>
                  <a:txBody>
                    <a:bodyPr/>
                    <a:lstStyle/>
                    <a:p>
                      <a:pPr marL="0" marR="0">
                        <a:lnSpc>
                          <a:spcPct val="107000"/>
                        </a:lnSpc>
                        <a:spcBef>
                          <a:spcPts val="0"/>
                        </a:spcBef>
                        <a:spcAft>
                          <a:spcPts val="0"/>
                        </a:spcAft>
                      </a:pPr>
                      <a:r>
                        <a:rPr lang="en-US" sz="900" b="0" dirty="0">
                          <a:effectLst/>
                        </a:rPr>
                        <a:t>Interference mitigation techniques to support higher density and higher traffic use cases</a:t>
                      </a:r>
                      <a:endParaRPr lang="en-US" sz="9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900" b="0" dirty="0">
                          <a:effectLst/>
                        </a:rPr>
                        <a:t> </a:t>
                      </a:r>
                      <a:endParaRPr lang="en-US" sz="9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820307483"/>
                  </a:ext>
                </a:extLst>
              </a:tr>
              <a:tr h="142709">
                <a:tc>
                  <a:txBody>
                    <a:bodyPr/>
                    <a:lstStyle/>
                    <a:p>
                      <a:pPr marL="0" marR="0">
                        <a:lnSpc>
                          <a:spcPct val="107000"/>
                        </a:lnSpc>
                        <a:spcBef>
                          <a:spcPts val="0"/>
                        </a:spcBef>
                        <a:spcAft>
                          <a:spcPts val="0"/>
                        </a:spcAft>
                      </a:pPr>
                      <a:r>
                        <a:rPr lang="en-US" sz="900" b="0" dirty="0">
                          <a:effectLst/>
                        </a:rPr>
                        <a:t>Other coexistence improvement</a:t>
                      </a:r>
                      <a:endParaRPr lang="en-US" sz="9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900" b="0" dirty="0">
                          <a:effectLst/>
                        </a:rPr>
                        <a:t> </a:t>
                      </a:r>
                      <a:endParaRPr lang="en-US" sz="9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476602030"/>
                  </a:ext>
                </a:extLst>
              </a:tr>
              <a:tr h="292970">
                <a:tc>
                  <a:txBody>
                    <a:bodyPr/>
                    <a:lstStyle/>
                    <a:p>
                      <a:pPr marL="0" marR="0">
                        <a:lnSpc>
                          <a:spcPct val="107000"/>
                        </a:lnSpc>
                        <a:spcBef>
                          <a:spcPts val="0"/>
                        </a:spcBef>
                        <a:spcAft>
                          <a:spcPts val="0"/>
                        </a:spcAft>
                      </a:pPr>
                      <a:r>
                        <a:rPr lang="en-US" sz="900" b="0" dirty="0">
                          <a:effectLst/>
                        </a:rPr>
                        <a:t>Backward compatibility with enhanced ranging capable devices (ERDEVs).</a:t>
                      </a:r>
                      <a:endParaRPr lang="en-US" sz="9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900" b="0" dirty="0">
                          <a:effectLst/>
                        </a:rPr>
                        <a:t> </a:t>
                      </a:r>
                      <a:endParaRPr lang="en-US" sz="9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238494273"/>
                  </a:ext>
                </a:extLst>
              </a:tr>
              <a:tr h="292970">
                <a:tc>
                  <a:txBody>
                    <a:bodyPr/>
                    <a:lstStyle/>
                    <a:p>
                      <a:pPr marL="0" marR="0">
                        <a:lnSpc>
                          <a:spcPct val="107000"/>
                        </a:lnSpc>
                        <a:spcBef>
                          <a:spcPts val="0"/>
                        </a:spcBef>
                        <a:spcAft>
                          <a:spcPts val="0"/>
                        </a:spcAft>
                      </a:pPr>
                      <a:r>
                        <a:rPr lang="en-US" sz="900" b="0" dirty="0">
                          <a:effectLst/>
                        </a:rPr>
                        <a:t>Improved link budget and/or reduced air-time</a:t>
                      </a:r>
                      <a:endParaRPr lang="en-US" sz="9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900" b="0" dirty="0">
                          <a:effectLst/>
                        </a:rPr>
                        <a:t> advanced codes provide improved link budgets</a:t>
                      </a:r>
                      <a:endParaRPr lang="en-US" sz="9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298167276"/>
                  </a:ext>
                </a:extLst>
              </a:tr>
              <a:tr h="292970">
                <a:tc>
                  <a:txBody>
                    <a:bodyPr/>
                    <a:lstStyle/>
                    <a:p>
                      <a:pPr marL="0" marR="0">
                        <a:lnSpc>
                          <a:spcPct val="107000"/>
                        </a:lnSpc>
                        <a:spcBef>
                          <a:spcPts val="0"/>
                        </a:spcBef>
                        <a:spcAft>
                          <a:spcPts val="0"/>
                        </a:spcAft>
                      </a:pPr>
                      <a:r>
                        <a:rPr lang="en-US" sz="900" b="0" dirty="0">
                          <a:effectLst/>
                        </a:rPr>
                        <a:t>Additional channels and operating frequencies</a:t>
                      </a:r>
                      <a:endParaRPr lang="en-US" sz="9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900" b="0" dirty="0">
                          <a:effectLst/>
                        </a:rPr>
                        <a:t> </a:t>
                      </a:r>
                      <a:endParaRPr lang="en-US" sz="9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07470706"/>
                  </a:ext>
                </a:extLst>
              </a:tr>
              <a:tr h="443233">
                <a:tc>
                  <a:txBody>
                    <a:bodyPr/>
                    <a:lstStyle/>
                    <a:p>
                      <a:pPr marL="0" marR="0">
                        <a:lnSpc>
                          <a:spcPct val="107000"/>
                        </a:lnSpc>
                        <a:spcBef>
                          <a:spcPts val="0"/>
                        </a:spcBef>
                        <a:spcAft>
                          <a:spcPts val="0"/>
                        </a:spcAft>
                      </a:pPr>
                      <a:r>
                        <a:rPr lang="en-US" sz="900" b="0" dirty="0">
                          <a:effectLst/>
                        </a:rPr>
                        <a:t>Improvements to accuracy / precision / reliability and interoperability for high-integrity ranging; </a:t>
                      </a:r>
                      <a:endParaRPr lang="en-US" sz="9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900" b="0" dirty="0">
                          <a:effectLst/>
                        </a:rPr>
                        <a:t> </a:t>
                      </a:r>
                      <a:endParaRPr lang="en-US" sz="9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870662618"/>
                  </a:ext>
                </a:extLst>
              </a:tr>
              <a:tr h="292970">
                <a:tc>
                  <a:txBody>
                    <a:bodyPr/>
                    <a:lstStyle/>
                    <a:p>
                      <a:pPr marL="0" marR="0">
                        <a:lnSpc>
                          <a:spcPct val="107000"/>
                        </a:lnSpc>
                        <a:spcBef>
                          <a:spcPts val="0"/>
                        </a:spcBef>
                        <a:spcAft>
                          <a:spcPts val="0"/>
                        </a:spcAft>
                      </a:pPr>
                      <a:r>
                        <a:rPr lang="en-US" sz="900" b="0" dirty="0">
                          <a:effectLst/>
                        </a:rPr>
                        <a:t>Reduce complexity and power consumption; </a:t>
                      </a:r>
                      <a:endParaRPr lang="en-US" sz="9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900" b="0" dirty="0">
                          <a:effectLst/>
                        </a:rPr>
                        <a:t> </a:t>
                      </a:r>
                      <a:endParaRPr lang="en-US" sz="9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983036709"/>
                  </a:ext>
                </a:extLst>
              </a:tr>
              <a:tr h="292970">
                <a:tc>
                  <a:txBody>
                    <a:bodyPr/>
                    <a:lstStyle/>
                    <a:p>
                      <a:pPr marL="0" marR="0">
                        <a:lnSpc>
                          <a:spcPct val="107000"/>
                        </a:lnSpc>
                        <a:spcBef>
                          <a:spcPts val="0"/>
                        </a:spcBef>
                        <a:spcAft>
                          <a:spcPts val="0"/>
                        </a:spcAft>
                      </a:pPr>
                      <a:r>
                        <a:rPr lang="en-US" sz="900" b="0" dirty="0">
                          <a:effectLst/>
                        </a:rPr>
                        <a:t>Hybrid operation with narrowband signaling to assist UWB; </a:t>
                      </a:r>
                      <a:endParaRPr lang="en-US" sz="9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900" b="0" dirty="0">
                          <a:effectLst/>
                        </a:rPr>
                        <a:t> </a:t>
                      </a:r>
                      <a:endParaRPr lang="en-US" sz="9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661296273"/>
                  </a:ext>
                </a:extLst>
              </a:tr>
              <a:tr h="292970">
                <a:tc>
                  <a:txBody>
                    <a:bodyPr/>
                    <a:lstStyle/>
                    <a:p>
                      <a:pPr marL="0" marR="0">
                        <a:lnSpc>
                          <a:spcPct val="107000"/>
                        </a:lnSpc>
                        <a:spcBef>
                          <a:spcPts val="0"/>
                        </a:spcBef>
                        <a:spcAft>
                          <a:spcPts val="0"/>
                        </a:spcAft>
                      </a:pPr>
                      <a:r>
                        <a:rPr lang="en-US" sz="900" b="0" dirty="0">
                          <a:effectLst/>
                        </a:rPr>
                        <a:t>Enhanced native discovery and connection setup mechanisms;</a:t>
                      </a:r>
                      <a:endParaRPr lang="en-US" sz="9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900" b="0" dirty="0">
                          <a:effectLst/>
                        </a:rPr>
                        <a:t> </a:t>
                      </a:r>
                      <a:endParaRPr lang="en-US" sz="9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987268290"/>
                  </a:ext>
                </a:extLst>
              </a:tr>
              <a:tr h="292970">
                <a:tc>
                  <a:txBody>
                    <a:bodyPr/>
                    <a:lstStyle/>
                    <a:p>
                      <a:pPr marL="0" marR="0">
                        <a:lnSpc>
                          <a:spcPct val="107000"/>
                        </a:lnSpc>
                        <a:spcBef>
                          <a:spcPts val="0"/>
                        </a:spcBef>
                        <a:spcAft>
                          <a:spcPts val="0"/>
                        </a:spcAft>
                      </a:pPr>
                      <a:r>
                        <a:rPr lang="en-US" sz="900" b="0" dirty="0">
                          <a:effectLst/>
                        </a:rPr>
                        <a:t>Sensing capabilities to support presence detection and environment mapping;</a:t>
                      </a:r>
                      <a:endParaRPr lang="en-US" sz="9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900" b="0" dirty="0">
                          <a:effectLst/>
                        </a:rPr>
                        <a:t> </a:t>
                      </a:r>
                      <a:endParaRPr lang="en-US" sz="9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111501901"/>
                  </a:ext>
                </a:extLst>
              </a:tr>
              <a:tr h="142709">
                <a:tc>
                  <a:txBody>
                    <a:bodyPr/>
                    <a:lstStyle/>
                    <a:p>
                      <a:pPr marL="0" marR="0">
                        <a:lnSpc>
                          <a:spcPct val="107000"/>
                        </a:lnSpc>
                        <a:spcBef>
                          <a:spcPts val="0"/>
                        </a:spcBef>
                        <a:spcAft>
                          <a:spcPts val="0"/>
                        </a:spcAft>
                      </a:pPr>
                      <a:r>
                        <a:rPr lang="en-US" sz="900" b="0" dirty="0">
                          <a:effectLst/>
                        </a:rPr>
                        <a:t>Low-power low-latency streaming </a:t>
                      </a:r>
                      <a:endParaRPr lang="en-US" sz="9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900" b="0" dirty="0">
                          <a:effectLst/>
                        </a:rPr>
                        <a:t> </a:t>
                      </a:r>
                      <a:endParaRPr lang="en-US" sz="9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213390514"/>
                  </a:ext>
                </a:extLst>
              </a:tr>
              <a:tr h="292970">
                <a:tc>
                  <a:txBody>
                    <a:bodyPr/>
                    <a:lstStyle/>
                    <a:p>
                      <a:pPr marL="0" marR="0">
                        <a:lnSpc>
                          <a:spcPct val="107000"/>
                        </a:lnSpc>
                        <a:spcBef>
                          <a:spcPts val="0"/>
                        </a:spcBef>
                        <a:spcAft>
                          <a:spcPts val="0"/>
                        </a:spcAft>
                      </a:pPr>
                      <a:r>
                        <a:rPr lang="en-US" sz="900" b="0" dirty="0">
                          <a:effectLst/>
                        </a:rPr>
                        <a:t>higher data-rate streaming allowing at least 50 Mbit/s of throughput. </a:t>
                      </a:r>
                      <a:endParaRPr lang="en-US" sz="9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900" b="0" dirty="0">
                          <a:effectLst/>
                        </a:rPr>
                        <a:t> advanced codes will help enable this use case</a:t>
                      </a:r>
                      <a:endParaRPr lang="en-US" sz="9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573551774"/>
                  </a:ext>
                </a:extLst>
              </a:tr>
              <a:tr h="443233">
                <a:tc>
                  <a:txBody>
                    <a:bodyPr/>
                    <a:lstStyle/>
                    <a:p>
                      <a:pPr marL="0" marR="0">
                        <a:lnSpc>
                          <a:spcPct val="107000"/>
                        </a:lnSpc>
                        <a:spcBef>
                          <a:spcPts val="0"/>
                        </a:spcBef>
                        <a:spcAft>
                          <a:spcPts val="0"/>
                        </a:spcAft>
                      </a:pPr>
                      <a:r>
                        <a:rPr lang="en-US" sz="900" b="0" dirty="0">
                          <a:effectLst/>
                        </a:rPr>
                        <a:t>Support for peer-to-peer, peer-to-multi-peer, and station-to-infrastructure protocols;</a:t>
                      </a:r>
                      <a:endParaRPr lang="en-US" sz="9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900" b="0" dirty="0">
                          <a:effectLst/>
                        </a:rPr>
                        <a:t> </a:t>
                      </a:r>
                      <a:endParaRPr lang="en-US" sz="9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534020965"/>
                  </a:ext>
                </a:extLst>
              </a:tr>
              <a:tr h="292970">
                <a:tc>
                  <a:txBody>
                    <a:bodyPr/>
                    <a:lstStyle/>
                    <a:p>
                      <a:pPr marL="0" marR="0">
                        <a:lnSpc>
                          <a:spcPct val="107000"/>
                        </a:lnSpc>
                        <a:spcBef>
                          <a:spcPts val="0"/>
                        </a:spcBef>
                        <a:spcAft>
                          <a:spcPts val="0"/>
                        </a:spcAft>
                      </a:pPr>
                      <a:r>
                        <a:rPr lang="en-US" sz="900" b="0" dirty="0">
                          <a:effectLst/>
                        </a:rPr>
                        <a:t>Infrastructure synchronization mechanisms. </a:t>
                      </a:r>
                      <a:endParaRPr lang="en-US" sz="9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900" b="0" dirty="0">
                          <a:effectLst/>
                        </a:rPr>
                        <a:t> </a:t>
                      </a:r>
                      <a:endParaRPr lang="en-US" sz="9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251965075"/>
                  </a:ext>
                </a:extLst>
              </a:tr>
            </a:tbl>
          </a:graphicData>
        </a:graphic>
      </p:graphicFrame>
      <p:sp>
        <p:nvSpPr>
          <p:cNvPr id="4" name="Slide Number Placeholder 3">
            <a:extLst>
              <a:ext uri="{FF2B5EF4-FFF2-40B4-BE49-F238E27FC236}">
                <a16:creationId xmlns:a16="http://schemas.microsoft.com/office/drawing/2014/main" id="{88C1BCC9-89BA-47A0-A79D-AA3DA825104D}"/>
              </a:ext>
            </a:extLst>
          </p:cNvPr>
          <p:cNvSpPr>
            <a:spLocks noGrp="1"/>
          </p:cNvSpPr>
          <p:nvPr>
            <p:ph type="sldNum" idx="10"/>
          </p:nvPr>
        </p:nvSpPr>
        <p:spPr/>
        <p:txBody>
          <a:bodyPr/>
          <a:lstStyle/>
          <a:p>
            <a:pPr>
              <a:defRPr/>
            </a:pPr>
            <a:r>
              <a:rPr lang="en-US" altLang="en-US" dirty="0"/>
              <a:t>Slide </a:t>
            </a:r>
            <a:fld id="{5DD27314-9434-4B6F-80C2-AAC402118CDA}" type="slidenum">
              <a:rPr lang="en-US" altLang="en-US" smtClean="0"/>
              <a:pPr>
                <a:defRPr/>
              </a:pPr>
              <a:t>2</a:t>
            </a:fld>
            <a:endParaRPr lang="en-US" altLang="en-US" dirty="0"/>
          </a:p>
        </p:txBody>
      </p:sp>
      <p:sp>
        <p:nvSpPr>
          <p:cNvPr id="6" name="Title 5">
            <a:extLst>
              <a:ext uri="{FF2B5EF4-FFF2-40B4-BE49-F238E27FC236}">
                <a16:creationId xmlns:a16="http://schemas.microsoft.com/office/drawing/2014/main" id="{0F701439-06F4-4CF3-B54D-0A93D70A277F}"/>
              </a:ext>
            </a:extLst>
          </p:cNvPr>
          <p:cNvSpPr>
            <a:spLocks noGrp="1"/>
          </p:cNvSpPr>
          <p:nvPr>
            <p:ph type="title"/>
          </p:nvPr>
        </p:nvSpPr>
        <p:spPr/>
        <p:txBody>
          <a:bodyPr/>
          <a:lstStyle/>
          <a:p>
            <a:r>
              <a:rPr lang="en-US" dirty="0"/>
              <a:t>Technical Guidance [1]</a:t>
            </a:r>
          </a:p>
        </p:txBody>
      </p:sp>
    </p:spTree>
    <p:extLst>
      <p:ext uri="{BB962C8B-B14F-4D97-AF65-F5344CB8AC3E}">
        <p14:creationId xmlns:p14="http://schemas.microsoft.com/office/powerpoint/2010/main" val="270905286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44092C-24E7-4E5F-A0F6-F7F66536F162}"/>
              </a:ext>
            </a:extLst>
          </p:cNvPr>
          <p:cNvSpPr>
            <a:spLocks noGrp="1"/>
          </p:cNvSpPr>
          <p:nvPr>
            <p:ph type="title"/>
          </p:nvPr>
        </p:nvSpPr>
        <p:spPr/>
        <p:txBody>
          <a:bodyPr/>
          <a:lstStyle/>
          <a:p>
            <a:r>
              <a:rPr lang="en-US" dirty="0"/>
              <a:t>LDPC in 5G NR [10]</a:t>
            </a:r>
          </a:p>
        </p:txBody>
      </p:sp>
      <p:sp>
        <p:nvSpPr>
          <p:cNvPr id="3" name="Content Placeholder 2">
            <a:extLst>
              <a:ext uri="{FF2B5EF4-FFF2-40B4-BE49-F238E27FC236}">
                <a16:creationId xmlns:a16="http://schemas.microsoft.com/office/drawing/2014/main" id="{7C4CCC83-29E6-4C19-95EC-39EB5E0EA471}"/>
              </a:ext>
            </a:extLst>
          </p:cNvPr>
          <p:cNvSpPr>
            <a:spLocks noGrp="1"/>
          </p:cNvSpPr>
          <p:nvPr>
            <p:ph idx="1"/>
          </p:nvPr>
        </p:nvSpPr>
        <p:spPr/>
        <p:txBody>
          <a:bodyPr/>
          <a:lstStyle/>
          <a:p>
            <a:r>
              <a:rPr lang="en-US" sz="2000" dirty="0"/>
              <a:t>Allows for HARQ operation using incremental redundancy</a:t>
            </a:r>
          </a:p>
          <a:p>
            <a:r>
              <a:rPr lang="en-US" sz="2000" dirty="0"/>
              <a:t>2 block sizes : 8448 and 3840, 51 PCMs for each base matrix</a:t>
            </a:r>
          </a:p>
          <a:p>
            <a:r>
              <a:rPr lang="en-US" sz="2000" dirty="0"/>
              <a:t>Full results can be found in [11]</a:t>
            </a:r>
          </a:p>
          <a:p>
            <a:pPr lvl="1"/>
            <a:endParaRPr lang="en-US" sz="2000" dirty="0"/>
          </a:p>
          <a:p>
            <a:endParaRPr lang="en-US" dirty="0"/>
          </a:p>
        </p:txBody>
      </p:sp>
      <p:pic>
        <p:nvPicPr>
          <p:cNvPr id="7" name="Picture 6">
            <a:extLst>
              <a:ext uri="{FF2B5EF4-FFF2-40B4-BE49-F238E27FC236}">
                <a16:creationId xmlns:a16="http://schemas.microsoft.com/office/drawing/2014/main" id="{5B7682D6-3621-4C29-8232-CA6608C0A1C7}"/>
              </a:ext>
            </a:extLst>
          </p:cNvPr>
          <p:cNvPicPr>
            <a:picLocks noChangeAspect="1"/>
          </p:cNvPicPr>
          <p:nvPr/>
        </p:nvPicPr>
        <p:blipFill>
          <a:blip r:embed="rId2"/>
          <a:stretch>
            <a:fillRect/>
          </a:stretch>
        </p:blipFill>
        <p:spPr>
          <a:xfrm>
            <a:off x="621140" y="4545954"/>
            <a:ext cx="3352016" cy="1939613"/>
          </a:xfrm>
          <a:prstGeom prst="rect">
            <a:avLst/>
          </a:prstGeom>
        </p:spPr>
      </p:pic>
      <p:pic>
        <p:nvPicPr>
          <p:cNvPr id="6" name="Picture 5">
            <a:extLst>
              <a:ext uri="{FF2B5EF4-FFF2-40B4-BE49-F238E27FC236}">
                <a16:creationId xmlns:a16="http://schemas.microsoft.com/office/drawing/2014/main" id="{2EE7320E-9650-48B4-AFA2-41F74A00CDC4}"/>
              </a:ext>
            </a:extLst>
          </p:cNvPr>
          <p:cNvPicPr>
            <a:picLocks noChangeAspect="1"/>
          </p:cNvPicPr>
          <p:nvPr/>
        </p:nvPicPr>
        <p:blipFill>
          <a:blip r:embed="rId3"/>
          <a:stretch>
            <a:fillRect/>
          </a:stretch>
        </p:blipFill>
        <p:spPr>
          <a:xfrm>
            <a:off x="4048974" y="3599823"/>
            <a:ext cx="4249271" cy="2856383"/>
          </a:xfrm>
          <a:prstGeom prst="rect">
            <a:avLst/>
          </a:prstGeom>
        </p:spPr>
      </p:pic>
      <p:graphicFrame>
        <p:nvGraphicFramePr>
          <p:cNvPr id="4" name="Table 4">
            <a:extLst>
              <a:ext uri="{FF2B5EF4-FFF2-40B4-BE49-F238E27FC236}">
                <a16:creationId xmlns:a16="http://schemas.microsoft.com/office/drawing/2014/main" id="{90B7A49E-28C8-4EF3-8219-22411AF91C2F}"/>
              </a:ext>
            </a:extLst>
          </p:cNvPr>
          <p:cNvGraphicFramePr>
            <a:graphicFrameLocks noGrp="1"/>
          </p:cNvGraphicFramePr>
          <p:nvPr>
            <p:extLst>
              <p:ext uri="{D42A27DB-BD31-4B8C-83A1-F6EECF244321}">
                <p14:modId xmlns:p14="http://schemas.microsoft.com/office/powerpoint/2010/main" val="774364214"/>
              </p:ext>
            </p:extLst>
          </p:nvPr>
        </p:nvGraphicFramePr>
        <p:xfrm>
          <a:off x="267888" y="3025477"/>
          <a:ext cx="3717060" cy="1514857"/>
        </p:xfrm>
        <a:graphic>
          <a:graphicData uri="http://schemas.openxmlformats.org/drawingml/2006/table">
            <a:tbl>
              <a:tblPr firstRow="1" bandRow="1">
                <a:tableStyleId>{5C22544A-7EE6-4342-B048-85BDC9FD1C3A}</a:tableStyleId>
              </a:tblPr>
              <a:tblGrid>
                <a:gridCol w="1239020">
                  <a:extLst>
                    <a:ext uri="{9D8B030D-6E8A-4147-A177-3AD203B41FA5}">
                      <a16:colId xmlns:a16="http://schemas.microsoft.com/office/drawing/2014/main" val="3950770065"/>
                    </a:ext>
                  </a:extLst>
                </a:gridCol>
                <a:gridCol w="1239020">
                  <a:extLst>
                    <a:ext uri="{9D8B030D-6E8A-4147-A177-3AD203B41FA5}">
                      <a16:colId xmlns:a16="http://schemas.microsoft.com/office/drawing/2014/main" val="632915401"/>
                    </a:ext>
                  </a:extLst>
                </a:gridCol>
                <a:gridCol w="1239020">
                  <a:extLst>
                    <a:ext uri="{9D8B030D-6E8A-4147-A177-3AD203B41FA5}">
                      <a16:colId xmlns:a16="http://schemas.microsoft.com/office/drawing/2014/main" val="1300413025"/>
                    </a:ext>
                  </a:extLst>
                </a:gridCol>
              </a:tblGrid>
              <a:tr h="407279">
                <a:tc>
                  <a:txBody>
                    <a:bodyPr/>
                    <a:lstStyle/>
                    <a:p>
                      <a:r>
                        <a:rPr lang="en-US" sz="1200" dirty="0"/>
                        <a:t>Parameter</a:t>
                      </a:r>
                    </a:p>
                  </a:txBody>
                  <a:tcPr/>
                </a:tc>
                <a:tc>
                  <a:txBody>
                    <a:bodyPr/>
                    <a:lstStyle/>
                    <a:p>
                      <a:r>
                        <a:rPr lang="en-US" sz="1200" dirty="0"/>
                        <a:t>Base Matrix 1</a:t>
                      </a:r>
                    </a:p>
                  </a:txBody>
                  <a:tcPr/>
                </a:tc>
                <a:tc>
                  <a:txBody>
                    <a:bodyPr/>
                    <a:lstStyle/>
                    <a:p>
                      <a:r>
                        <a:rPr lang="en-US" sz="1200" dirty="0"/>
                        <a:t>Base Matrix 2</a:t>
                      </a:r>
                    </a:p>
                  </a:txBody>
                  <a:tcPr/>
                </a:tc>
                <a:extLst>
                  <a:ext uri="{0D108BD9-81ED-4DB2-BD59-A6C34878D82A}">
                    <a16:rowId xmlns:a16="http://schemas.microsoft.com/office/drawing/2014/main" val="241248089"/>
                  </a:ext>
                </a:extLst>
              </a:tr>
              <a:tr h="407279">
                <a:tc>
                  <a:txBody>
                    <a:bodyPr/>
                    <a:lstStyle/>
                    <a:p>
                      <a:r>
                        <a:rPr lang="en-US" sz="1200" dirty="0"/>
                        <a:t>Min code rate</a:t>
                      </a:r>
                    </a:p>
                  </a:txBody>
                  <a:tcPr/>
                </a:tc>
                <a:tc>
                  <a:txBody>
                    <a:bodyPr/>
                    <a:lstStyle/>
                    <a:p>
                      <a:r>
                        <a:rPr lang="en-US" sz="1200" dirty="0"/>
                        <a:t>1/3</a:t>
                      </a:r>
                    </a:p>
                  </a:txBody>
                  <a:tcPr/>
                </a:tc>
                <a:tc>
                  <a:txBody>
                    <a:bodyPr/>
                    <a:lstStyle/>
                    <a:p>
                      <a:r>
                        <a:rPr lang="en-US" sz="1200" dirty="0"/>
                        <a:t>1/5</a:t>
                      </a:r>
                    </a:p>
                  </a:txBody>
                  <a:tcPr/>
                </a:tc>
                <a:extLst>
                  <a:ext uri="{0D108BD9-81ED-4DB2-BD59-A6C34878D82A}">
                    <a16:rowId xmlns:a16="http://schemas.microsoft.com/office/drawing/2014/main" val="3868751195"/>
                  </a:ext>
                </a:extLst>
              </a:tr>
              <a:tr h="700299">
                <a:tc>
                  <a:txBody>
                    <a:bodyPr/>
                    <a:lstStyle/>
                    <a:p>
                      <a:r>
                        <a:rPr lang="en-US" sz="1200" dirty="0"/>
                        <a:t>Max information block size </a:t>
                      </a:r>
                    </a:p>
                  </a:txBody>
                  <a:tcPr/>
                </a:tc>
                <a:tc>
                  <a:txBody>
                    <a:bodyPr/>
                    <a:lstStyle/>
                    <a:p>
                      <a:r>
                        <a:rPr lang="en-US" sz="1200" dirty="0"/>
                        <a:t>8448</a:t>
                      </a:r>
                    </a:p>
                  </a:txBody>
                  <a:tcPr/>
                </a:tc>
                <a:tc>
                  <a:txBody>
                    <a:bodyPr/>
                    <a:lstStyle/>
                    <a:p>
                      <a:r>
                        <a:rPr lang="en-US" sz="1200" dirty="0"/>
                        <a:t>3840</a:t>
                      </a:r>
                    </a:p>
                  </a:txBody>
                  <a:tcPr/>
                </a:tc>
                <a:extLst>
                  <a:ext uri="{0D108BD9-81ED-4DB2-BD59-A6C34878D82A}">
                    <a16:rowId xmlns:a16="http://schemas.microsoft.com/office/drawing/2014/main" val="974404086"/>
                  </a:ext>
                </a:extLst>
              </a:tr>
            </a:tbl>
          </a:graphicData>
        </a:graphic>
      </p:graphicFrame>
    </p:spTree>
    <p:extLst>
      <p:ext uri="{BB962C8B-B14F-4D97-AF65-F5344CB8AC3E}">
        <p14:creationId xmlns:p14="http://schemas.microsoft.com/office/powerpoint/2010/main" val="384861001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F3CC7E-0A1D-4276-B353-AE71DAC0D2C9}"/>
              </a:ext>
            </a:extLst>
          </p:cNvPr>
          <p:cNvSpPr>
            <a:spLocks noGrp="1"/>
          </p:cNvSpPr>
          <p:nvPr>
            <p:ph type="title"/>
          </p:nvPr>
        </p:nvSpPr>
        <p:spPr/>
        <p:txBody>
          <a:bodyPr/>
          <a:lstStyle/>
          <a:p>
            <a:r>
              <a:rPr lang="en-US" dirty="0"/>
              <a:t>Conclusions</a:t>
            </a:r>
          </a:p>
        </p:txBody>
      </p:sp>
      <p:sp>
        <p:nvSpPr>
          <p:cNvPr id="3" name="Content Placeholder 2">
            <a:extLst>
              <a:ext uri="{FF2B5EF4-FFF2-40B4-BE49-F238E27FC236}">
                <a16:creationId xmlns:a16="http://schemas.microsoft.com/office/drawing/2014/main" id="{68427F40-FD7E-4306-BE67-C8C6998C4D61}"/>
              </a:ext>
            </a:extLst>
          </p:cNvPr>
          <p:cNvSpPr>
            <a:spLocks noGrp="1"/>
          </p:cNvSpPr>
          <p:nvPr>
            <p:ph idx="1"/>
          </p:nvPr>
        </p:nvSpPr>
        <p:spPr>
          <a:xfrm>
            <a:off x="609600" y="1371600"/>
            <a:ext cx="8066856" cy="4868863"/>
          </a:xfrm>
        </p:spPr>
        <p:txBody>
          <a:bodyPr>
            <a:normAutofit/>
          </a:bodyPr>
          <a:lstStyle/>
          <a:p>
            <a:r>
              <a:rPr lang="en-US" sz="2400" dirty="0"/>
              <a:t>LDPC was successfully introduced in 802.11n [12] and 5G NR as well as other standard bodies (e.g., 802.15.3c, 802.11ad/ay, 802.16e, 802.3an, and DVB-S2) and is a mature technology that should be considered in IEEE 802.15.4ab</a:t>
            </a:r>
          </a:p>
          <a:p>
            <a:r>
              <a:rPr lang="en-US" sz="2400" dirty="0"/>
              <a:t>LDPC provides substantial coding gains for long payloads and SNR gains for short payloads (e.g., 28 bytes) </a:t>
            </a:r>
          </a:p>
          <a:p>
            <a:r>
              <a:rPr lang="en-US" sz="2400" dirty="0"/>
              <a:t>Implementation considerations</a:t>
            </a:r>
          </a:p>
          <a:p>
            <a:pPr lvl="1"/>
            <a:r>
              <a:rPr lang="en-US" sz="2400" dirty="0"/>
              <a:t>LDPC decoder could have both small area and low power in &lt;=28nm CMOS</a:t>
            </a:r>
          </a:p>
          <a:p>
            <a:pPr lvl="1"/>
            <a:r>
              <a:rPr lang="en-US" sz="2400" dirty="0"/>
              <a:t>If using offset-min-sum approximation, beta values of 0.5 and 0.75 are good choices</a:t>
            </a:r>
          </a:p>
        </p:txBody>
      </p:sp>
    </p:spTree>
    <p:extLst>
      <p:ext uri="{BB962C8B-B14F-4D97-AF65-F5344CB8AC3E}">
        <p14:creationId xmlns:p14="http://schemas.microsoft.com/office/powerpoint/2010/main" val="105334704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486ECE-5B6A-4D71-954A-50EEDA587BF9}"/>
              </a:ext>
            </a:extLst>
          </p:cNvPr>
          <p:cNvSpPr>
            <a:spLocks noGrp="1"/>
          </p:cNvSpPr>
          <p:nvPr>
            <p:ph type="title"/>
          </p:nvPr>
        </p:nvSpPr>
        <p:spPr/>
        <p:txBody>
          <a:bodyPr/>
          <a:lstStyle/>
          <a:p>
            <a:r>
              <a:rPr lang="en-US" dirty="0"/>
              <a:t>Strawpoll</a:t>
            </a:r>
          </a:p>
        </p:txBody>
      </p:sp>
      <p:sp>
        <p:nvSpPr>
          <p:cNvPr id="3" name="Content Placeholder 2">
            <a:extLst>
              <a:ext uri="{FF2B5EF4-FFF2-40B4-BE49-F238E27FC236}">
                <a16:creationId xmlns:a16="http://schemas.microsoft.com/office/drawing/2014/main" id="{494BEF7D-9EA6-4529-B705-E3F18444C47B}"/>
              </a:ext>
            </a:extLst>
          </p:cNvPr>
          <p:cNvSpPr>
            <a:spLocks noGrp="1"/>
          </p:cNvSpPr>
          <p:nvPr>
            <p:ph idx="1"/>
          </p:nvPr>
        </p:nvSpPr>
        <p:spPr/>
        <p:txBody>
          <a:bodyPr/>
          <a:lstStyle/>
          <a:p>
            <a:r>
              <a:rPr lang="en-US" dirty="0"/>
              <a:t>Are you in favor of having an optional LDPC mode introduced in 802.15.4ab?</a:t>
            </a:r>
          </a:p>
          <a:p>
            <a:pPr marL="914400" lvl="1" indent="-457200">
              <a:buFont typeface="Arial" panose="020B0604020202020204" pitchFamily="34" charset="0"/>
              <a:buChar char="•"/>
            </a:pPr>
            <a:r>
              <a:rPr lang="en-US" dirty="0"/>
              <a:t>Y</a:t>
            </a:r>
          </a:p>
          <a:p>
            <a:pPr marL="914400" lvl="1" indent="-457200">
              <a:buFont typeface="Arial" panose="020B0604020202020204" pitchFamily="34" charset="0"/>
              <a:buChar char="•"/>
            </a:pPr>
            <a:r>
              <a:rPr lang="en-US" dirty="0"/>
              <a:t>N</a:t>
            </a:r>
          </a:p>
          <a:p>
            <a:pPr marL="914400" lvl="1" indent="-457200">
              <a:buFont typeface="Arial" panose="020B0604020202020204" pitchFamily="34" charset="0"/>
              <a:buChar char="•"/>
            </a:pPr>
            <a:r>
              <a:rPr lang="en-US" dirty="0"/>
              <a:t>Abstain</a:t>
            </a:r>
          </a:p>
        </p:txBody>
      </p:sp>
    </p:spTree>
    <p:extLst>
      <p:ext uri="{BB962C8B-B14F-4D97-AF65-F5344CB8AC3E}">
        <p14:creationId xmlns:p14="http://schemas.microsoft.com/office/powerpoint/2010/main" val="357378811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2E72FA-A0E1-487D-95FD-25FE0C88634B}"/>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0AAF81B8-B4F0-49FA-ABA9-8D8FD28DC83A}"/>
              </a:ext>
            </a:extLst>
          </p:cNvPr>
          <p:cNvSpPr>
            <a:spLocks noGrp="1"/>
          </p:cNvSpPr>
          <p:nvPr>
            <p:ph idx="1"/>
          </p:nvPr>
        </p:nvSpPr>
        <p:spPr/>
        <p:txBody>
          <a:bodyPr>
            <a:normAutofit fontScale="92500" lnSpcReduction="10000"/>
          </a:bodyPr>
          <a:lstStyle/>
          <a:p>
            <a:r>
              <a:rPr lang="en-US" sz="1400" dirty="0"/>
              <a:t>[1] 15-21-297-01 15.4.ab Technical Guidance Doc </a:t>
            </a:r>
          </a:p>
          <a:p>
            <a:r>
              <a:rPr lang="en-US" sz="1350" dirty="0">
                <a:ea typeface="Calibri" panose="020F0502020204030204" pitchFamily="34" charset="0"/>
              </a:rPr>
              <a:t>[2] R.G. Gallagher, “Low-Density Parity-Check Codes”. Cambridge, MA : MIT Press, 1963.  </a:t>
            </a:r>
          </a:p>
          <a:p>
            <a:r>
              <a:rPr lang="en-US" sz="1350" dirty="0">
                <a:ea typeface="Calibri" panose="020F0502020204030204" pitchFamily="34" charset="0"/>
              </a:rPr>
              <a:t>[3] Chung, et al, “On the design of low-density parity-check codes within 0.0045dB of the Shannon limit”, IEEE Commun. Letters, vol. 5, no.2, pp.58-60, February 2001.</a:t>
            </a:r>
          </a:p>
          <a:p>
            <a:r>
              <a:rPr lang="en-US" sz="1350" dirty="0">
                <a:ea typeface="Calibri" panose="020F0502020204030204" pitchFamily="34" charset="0"/>
              </a:rPr>
              <a:t>[4] Berrou, et al, “Near Shannon Limit Error – Correcting coding and decoding : Turbo Codes”, Proceedings of ICC ’93 – IEEE International Conference on Communications</a:t>
            </a:r>
          </a:p>
          <a:p>
            <a:r>
              <a:rPr lang="en-US" sz="1350" dirty="0">
                <a:ea typeface="Calibri" panose="020F0502020204030204" pitchFamily="34" charset="0"/>
              </a:rPr>
              <a:t>[5] Arikan, “A performance comparison of polar codes and Reed-Muller codes”, IEEE Communications Letters, 2008, vol. 12, issue 6.</a:t>
            </a:r>
          </a:p>
          <a:p>
            <a:r>
              <a:rPr lang="en-US" sz="1350" dirty="0">
                <a:ea typeface="Calibri" panose="020F0502020204030204" pitchFamily="34" charset="0"/>
              </a:rPr>
              <a:t>[6] Balatsoukas-Stimming, Giard, Burg, “Comparison of Polar Decoders with Existing Low-Density Parity-Check and Turbo Decoders”, 2017 IEEE WCNC</a:t>
            </a:r>
          </a:p>
          <a:p>
            <a:r>
              <a:rPr lang="en-US" sz="1350" dirty="0"/>
              <a:t>[7] J.-F. Cheng, A. Nimbalker, Y. Blankenship, B. Classon, and T. Blankenship, “Analysis of circular buffer rate matching for LTE turbo code,” in Proc. IEEE 68th Vehicular Technology Conference (VTC 2008-Fall), Calgary, Canada, Sept. 2008. </a:t>
            </a:r>
          </a:p>
          <a:p>
            <a:r>
              <a:rPr lang="en-US" sz="1350" dirty="0">
                <a:ea typeface="Calibri" panose="020F0502020204030204" pitchFamily="34" charset="0"/>
              </a:rPr>
              <a:t>[8] 3GPP R1-164359</a:t>
            </a:r>
          </a:p>
          <a:p>
            <a:r>
              <a:rPr lang="en-US" sz="1350" dirty="0">
                <a:ea typeface="Calibri" panose="020F0502020204030204" pitchFamily="34" charset="0"/>
              </a:rPr>
              <a:t>[9] Chen, Dholakia, Eleftheriou, Fossorier, Hu, “Reduced-complexity decoding of LDPC codes”, IEEE Trans. On Communications, vol 53, pp. 1288-1299, Aug 2005.</a:t>
            </a:r>
          </a:p>
          <a:p>
            <a:r>
              <a:rPr lang="en-US" sz="1350" dirty="0">
                <a:ea typeface="Calibri" panose="020F0502020204030204" pitchFamily="34" charset="0"/>
              </a:rPr>
              <a:t>[10] Hui, Sandberg, Blankenship, Andersson, Grosjean, “Channel Coding in 5G New Radio: A Tutorial Overview and Performance Comparison with 4G LTE”, in IEEE Vehicular Technology Magazine, vol. 13, Issue #4. </a:t>
            </a:r>
          </a:p>
          <a:p>
            <a:r>
              <a:rPr lang="en-US" sz="1350" dirty="0">
                <a:ea typeface="Calibri" panose="020F0502020204030204" pitchFamily="34" charset="0"/>
              </a:rPr>
              <a:t>[11] 3GPP R1-1610600</a:t>
            </a:r>
          </a:p>
          <a:p>
            <a:r>
              <a:rPr lang="en-US" sz="1350" dirty="0">
                <a:ea typeface="Calibri" panose="020F0502020204030204" pitchFamily="34" charset="0"/>
              </a:rPr>
              <a:t>[12] </a:t>
            </a:r>
            <a:r>
              <a:rPr lang="en-US" sz="1350" dirty="0"/>
              <a:t>IEEE 802.11 Wireless LANs WWiSE Proposal: High Throughput Extension to the 802.11 Standard, IEEE 11-04-0886-06-000n, 2005</a:t>
            </a:r>
          </a:p>
          <a:p>
            <a:endParaRPr lang="en-US" sz="1350" dirty="0">
              <a:latin typeface="Calibri" panose="020F0502020204030204" pitchFamily="34" charset="0"/>
              <a:ea typeface="Calibri" panose="020F0502020204030204" pitchFamily="34" charset="0"/>
            </a:endParaRPr>
          </a:p>
          <a:p>
            <a:endParaRPr lang="en-US" dirty="0"/>
          </a:p>
        </p:txBody>
      </p:sp>
    </p:spTree>
    <p:extLst>
      <p:ext uri="{BB962C8B-B14F-4D97-AF65-F5344CB8AC3E}">
        <p14:creationId xmlns:p14="http://schemas.microsoft.com/office/powerpoint/2010/main" val="357355103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630EEE-B3EB-4D98-A6CC-5B1EE9362582}"/>
              </a:ext>
            </a:extLst>
          </p:cNvPr>
          <p:cNvSpPr>
            <a:spLocks noGrp="1"/>
          </p:cNvSpPr>
          <p:nvPr>
            <p:ph type="title"/>
          </p:nvPr>
        </p:nvSpPr>
        <p:spPr/>
        <p:txBody>
          <a:bodyPr/>
          <a:lstStyle/>
          <a:p>
            <a:r>
              <a:rPr lang="en-US" dirty="0"/>
              <a:t>Early Stopping criterion for LDPC</a:t>
            </a:r>
          </a:p>
        </p:txBody>
      </p:sp>
      <p:sp>
        <p:nvSpPr>
          <p:cNvPr id="3" name="Content Placeholder 2">
            <a:extLst>
              <a:ext uri="{FF2B5EF4-FFF2-40B4-BE49-F238E27FC236}">
                <a16:creationId xmlns:a16="http://schemas.microsoft.com/office/drawing/2014/main" id="{F7C2CC73-2D10-40EE-9A75-2A5F9FE3B22E}"/>
              </a:ext>
            </a:extLst>
          </p:cNvPr>
          <p:cNvSpPr>
            <a:spLocks noGrp="1"/>
          </p:cNvSpPr>
          <p:nvPr>
            <p:ph idx="1"/>
          </p:nvPr>
        </p:nvSpPr>
        <p:spPr/>
        <p:txBody>
          <a:bodyPr/>
          <a:lstStyle/>
          <a:p>
            <a:pPr marL="457200" indent="-457200">
              <a:buFont typeface="Arial" panose="020B0604020202020204" pitchFamily="34" charset="0"/>
              <a:buChar char="•"/>
            </a:pPr>
            <a:r>
              <a:rPr lang="en-US" sz="2400" dirty="0" err="1"/>
              <a:t>Kienle</a:t>
            </a:r>
            <a:r>
              <a:rPr lang="en-US" sz="2400" dirty="0"/>
              <a:t>, </a:t>
            </a:r>
            <a:r>
              <a:rPr lang="en-US" sz="2400" dirty="0" err="1"/>
              <a:t>Wehn</a:t>
            </a:r>
            <a:r>
              <a:rPr lang="en-US" sz="2400" dirty="0"/>
              <a:t> “Low complexity stopping criterion for LDPC code </a:t>
            </a:r>
            <a:r>
              <a:rPr lang="en-US" sz="2400" dirty="0" err="1"/>
              <a:t>decoders”,VTC</a:t>
            </a:r>
            <a:r>
              <a:rPr lang="en-US" sz="2400" dirty="0"/>
              <a:t> ’05</a:t>
            </a:r>
          </a:p>
          <a:p>
            <a:pPr marL="457200" indent="-457200">
              <a:buFont typeface="Arial" panose="020B0604020202020204" pitchFamily="34" charset="0"/>
              <a:buChar char="•"/>
            </a:pPr>
            <a:r>
              <a:rPr lang="en-US" sz="2400" dirty="0"/>
              <a:t>Li, You, “Early stopping for LDPC decoding: convergence of mean magnitude (CMM)” 2006</a:t>
            </a:r>
          </a:p>
          <a:p>
            <a:pPr marL="457200" indent="-457200">
              <a:buFont typeface="Arial" panose="020B0604020202020204" pitchFamily="34" charset="0"/>
              <a:buChar char="•"/>
            </a:pPr>
            <a:r>
              <a:rPr lang="en-US" sz="2400" dirty="0"/>
              <a:t>Cui, Chen “An efficient early stopping scheme for LDPC decoding”, 2007</a:t>
            </a:r>
          </a:p>
          <a:p>
            <a:pPr marL="457200" indent="-457200">
              <a:buFont typeface="Arial" panose="020B0604020202020204" pitchFamily="34" charset="0"/>
              <a:buChar char="•"/>
            </a:pPr>
            <a:r>
              <a:rPr lang="en-US" sz="2400" dirty="0"/>
              <a:t>Shin, et al., “A Stopping Criterion for LDPC”, VTC ’07</a:t>
            </a:r>
          </a:p>
          <a:p>
            <a:pPr marL="457200" indent="-457200">
              <a:buFont typeface="Arial" panose="020B0604020202020204" pitchFamily="34" charset="0"/>
              <a:buChar char="•"/>
            </a:pPr>
            <a:r>
              <a:rPr lang="en-US" sz="2400" dirty="0"/>
              <a:t>Chen, et al., “A Channel-Adaptive Early Termination Strategy for LDPC Decoders”, 2009</a:t>
            </a:r>
          </a:p>
          <a:p>
            <a:endParaRPr lang="en-US" dirty="0"/>
          </a:p>
        </p:txBody>
      </p:sp>
      <p:sp>
        <p:nvSpPr>
          <p:cNvPr id="4" name="Slide Number Placeholder 3">
            <a:extLst>
              <a:ext uri="{FF2B5EF4-FFF2-40B4-BE49-F238E27FC236}">
                <a16:creationId xmlns:a16="http://schemas.microsoft.com/office/drawing/2014/main" id="{89108901-F904-42EC-A5DE-E6D5F739163D}"/>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24</a:t>
            </a:fld>
            <a:endParaRPr lang="en-US" altLang="en-US" dirty="0"/>
          </a:p>
        </p:txBody>
      </p:sp>
    </p:spTree>
    <p:extLst>
      <p:ext uri="{BB962C8B-B14F-4D97-AF65-F5344CB8AC3E}">
        <p14:creationId xmlns:p14="http://schemas.microsoft.com/office/powerpoint/2010/main" val="237523678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43A275-12AA-40C7-A3A8-6D6A7ACE3F33}"/>
              </a:ext>
            </a:extLst>
          </p:cNvPr>
          <p:cNvSpPr>
            <a:spLocks noGrp="1"/>
          </p:cNvSpPr>
          <p:nvPr>
            <p:ph type="ctrTitle"/>
          </p:nvPr>
        </p:nvSpPr>
        <p:spPr/>
        <p:txBody>
          <a:bodyPr/>
          <a:lstStyle/>
          <a:p>
            <a:r>
              <a:rPr lang="en-US" dirty="0"/>
              <a:t>Appendix</a:t>
            </a:r>
          </a:p>
        </p:txBody>
      </p:sp>
      <p:sp>
        <p:nvSpPr>
          <p:cNvPr id="3" name="Subtitle 2">
            <a:extLst>
              <a:ext uri="{FF2B5EF4-FFF2-40B4-BE49-F238E27FC236}">
                <a16:creationId xmlns:a16="http://schemas.microsoft.com/office/drawing/2014/main" id="{3416C9ED-4C25-4437-85D1-9D9FAC6B19B9}"/>
              </a:ext>
            </a:extLst>
          </p:cNvPr>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136015018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3F7087-8E4B-4FD6-AC65-3DD7C4990C89}"/>
              </a:ext>
            </a:extLst>
          </p:cNvPr>
          <p:cNvSpPr>
            <a:spLocks noGrp="1"/>
          </p:cNvSpPr>
          <p:nvPr>
            <p:ph type="title"/>
          </p:nvPr>
        </p:nvSpPr>
        <p:spPr/>
        <p:txBody>
          <a:bodyPr/>
          <a:lstStyle/>
          <a:p>
            <a:r>
              <a:rPr lang="en-US" dirty="0"/>
              <a:t>LDPC on short payload (truncate parity)</a:t>
            </a:r>
          </a:p>
        </p:txBody>
      </p:sp>
      <p:sp>
        <p:nvSpPr>
          <p:cNvPr id="3" name="Content Placeholder 2">
            <a:extLst>
              <a:ext uri="{FF2B5EF4-FFF2-40B4-BE49-F238E27FC236}">
                <a16:creationId xmlns:a16="http://schemas.microsoft.com/office/drawing/2014/main" id="{AC23872B-22C6-4A05-A397-EFB5061E09CD}"/>
              </a:ext>
            </a:extLst>
          </p:cNvPr>
          <p:cNvSpPr>
            <a:spLocks noGrp="1"/>
          </p:cNvSpPr>
          <p:nvPr>
            <p:ph idx="1"/>
          </p:nvPr>
        </p:nvSpPr>
        <p:spPr>
          <a:xfrm>
            <a:off x="609600" y="1371600"/>
            <a:ext cx="8354888" cy="4868863"/>
          </a:xfrm>
        </p:spPr>
        <p:txBody>
          <a:bodyPr/>
          <a:lstStyle/>
          <a:p>
            <a:r>
              <a:rPr lang="en-US" dirty="0"/>
              <a:t>K &lt;= 324 </a:t>
            </a:r>
          </a:p>
          <a:p>
            <a:r>
              <a:rPr lang="en-US" dirty="0"/>
              <a:t>Step 1:  Encoder finds parity bits by appending zeros to K information bits</a:t>
            </a:r>
          </a:p>
          <a:p>
            <a:endParaRPr lang="en-US" dirty="0"/>
          </a:p>
          <a:p>
            <a:endParaRPr lang="en-US" dirty="0"/>
          </a:p>
          <a:p>
            <a:r>
              <a:rPr lang="en-US" dirty="0"/>
              <a:t>Step 2: Ignore 324-K zeros and send K information bits along with first K parity bits.</a:t>
            </a:r>
          </a:p>
          <a:p>
            <a:r>
              <a:rPr lang="en-US" dirty="0"/>
              <a:t>                                            </a:t>
            </a:r>
            <a:r>
              <a:rPr lang="en-US" sz="1200" dirty="0"/>
              <a:t>Note: Coding rate maintained at 1/2</a:t>
            </a:r>
          </a:p>
        </p:txBody>
      </p:sp>
      <p:sp>
        <p:nvSpPr>
          <p:cNvPr id="4" name="Slide Number Placeholder 3">
            <a:extLst>
              <a:ext uri="{FF2B5EF4-FFF2-40B4-BE49-F238E27FC236}">
                <a16:creationId xmlns:a16="http://schemas.microsoft.com/office/drawing/2014/main" id="{8658AD08-B699-425E-AB8A-086E4FB5265C}"/>
              </a:ext>
            </a:extLst>
          </p:cNvPr>
          <p:cNvSpPr>
            <a:spLocks noGrp="1"/>
          </p:cNvSpPr>
          <p:nvPr>
            <p:ph type="sldNum" idx="10"/>
          </p:nvPr>
        </p:nvSpPr>
        <p:spPr/>
        <p:txBody>
          <a:bodyPr/>
          <a:lstStyle/>
          <a:p>
            <a:pPr>
              <a:defRPr/>
            </a:pPr>
            <a:r>
              <a:rPr lang="en-US" altLang="en-US" dirty="0"/>
              <a:t>Slide </a:t>
            </a:r>
            <a:fld id="{5DD27314-9434-4B6F-80C2-AAC402118CDA}" type="slidenum">
              <a:rPr lang="en-US" altLang="en-US" smtClean="0"/>
              <a:pPr>
                <a:defRPr/>
              </a:pPr>
              <a:t>26</a:t>
            </a:fld>
            <a:endParaRPr lang="en-US" altLang="en-US" dirty="0"/>
          </a:p>
        </p:txBody>
      </p:sp>
      <p:grpSp>
        <p:nvGrpSpPr>
          <p:cNvPr id="8" name="Group 7">
            <a:extLst>
              <a:ext uri="{FF2B5EF4-FFF2-40B4-BE49-F238E27FC236}">
                <a16:creationId xmlns:a16="http://schemas.microsoft.com/office/drawing/2014/main" id="{BEA00FF8-31DD-418B-9E05-E6C0057D140E}"/>
              </a:ext>
            </a:extLst>
          </p:cNvPr>
          <p:cNvGrpSpPr/>
          <p:nvPr/>
        </p:nvGrpSpPr>
        <p:grpSpPr>
          <a:xfrm>
            <a:off x="1043609" y="3212974"/>
            <a:ext cx="5832648" cy="754067"/>
            <a:chOff x="899593" y="2204860"/>
            <a:chExt cx="5832648" cy="754067"/>
          </a:xfrm>
        </p:grpSpPr>
        <p:sp>
          <p:nvSpPr>
            <p:cNvPr id="5" name="Rectangle 4">
              <a:extLst>
                <a:ext uri="{FF2B5EF4-FFF2-40B4-BE49-F238E27FC236}">
                  <a16:creationId xmlns:a16="http://schemas.microsoft.com/office/drawing/2014/main" id="{D78C5C01-50A3-4B31-A298-03765B72D738}"/>
                </a:ext>
              </a:extLst>
            </p:cNvPr>
            <p:cNvSpPr/>
            <p:nvPr/>
          </p:nvSpPr>
          <p:spPr bwMode="auto">
            <a:xfrm>
              <a:off x="899593" y="2204864"/>
              <a:ext cx="1512168" cy="754063"/>
            </a:xfrm>
            <a:prstGeom prst="rect">
              <a:avLst/>
            </a:pr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pPr>
              <a:r>
                <a:rPr kumimoji="0" lang="en-US" sz="1600" b="0" i="0" u="none" strike="noStrike" cap="none" normalizeH="0" baseline="0" dirty="0">
                  <a:ln>
                    <a:noFill/>
                  </a:ln>
                  <a:solidFill>
                    <a:schemeClr val="bg1"/>
                  </a:solidFill>
                  <a:effectLst/>
                  <a:latin typeface="Times New Roman" charset="0"/>
                  <a:ea typeface="ＭＳ Ｐゴシック" charset="0"/>
                  <a:cs typeface="ＭＳ Ｐゴシック" charset="0"/>
                </a:rPr>
                <a:t>K information Bits</a:t>
              </a:r>
            </a:p>
          </p:txBody>
        </p:sp>
        <p:sp>
          <p:nvSpPr>
            <p:cNvPr id="6" name="Rectangle 5">
              <a:extLst>
                <a:ext uri="{FF2B5EF4-FFF2-40B4-BE49-F238E27FC236}">
                  <a16:creationId xmlns:a16="http://schemas.microsoft.com/office/drawing/2014/main" id="{C8F3DB9F-9A03-483C-8400-BE5386F2C801}"/>
                </a:ext>
              </a:extLst>
            </p:cNvPr>
            <p:cNvSpPr/>
            <p:nvPr/>
          </p:nvSpPr>
          <p:spPr bwMode="auto">
            <a:xfrm>
              <a:off x="3995937" y="2204860"/>
              <a:ext cx="2736304" cy="754063"/>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pPr>
              <a:r>
                <a:rPr kumimoji="0" lang="en-US" sz="2800" b="0" i="0" u="none" strike="noStrike" cap="none" normalizeH="0" baseline="0" dirty="0">
                  <a:ln>
                    <a:noFill/>
                  </a:ln>
                  <a:solidFill>
                    <a:schemeClr val="bg1"/>
                  </a:solidFill>
                  <a:effectLst/>
                  <a:latin typeface="Times New Roman" charset="0"/>
                  <a:ea typeface="ＭＳ Ｐゴシック" charset="0"/>
                  <a:cs typeface="ＭＳ Ｐゴシック" charset="0"/>
                </a:rPr>
                <a:t>324 parity bits</a:t>
              </a:r>
            </a:p>
          </p:txBody>
        </p:sp>
        <p:sp>
          <p:nvSpPr>
            <p:cNvPr id="7" name="Rectangle 6">
              <a:extLst>
                <a:ext uri="{FF2B5EF4-FFF2-40B4-BE49-F238E27FC236}">
                  <a16:creationId xmlns:a16="http://schemas.microsoft.com/office/drawing/2014/main" id="{7C6CA0F9-7B57-4D2B-9344-A9202D3E884C}"/>
                </a:ext>
              </a:extLst>
            </p:cNvPr>
            <p:cNvSpPr/>
            <p:nvPr/>
          </p:nvSpPr>
          <p:spPr bwMode="auto">
            <a:xfrm>
              <a:off x="2411761" y="2204862"/>
              <a:ext cx="1584176" cy="754063"/>
            </a:xfrm>
            <a:prstGeom prst="rect">
              <a:avLst/>
            </a:pr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pPr>
              <a:r>
                <a:rPr kumimoji="0" lang="en-US" sz="2000" b="0" i="0" u="none" strike="noStrike" cap="none" normalizeH="0" baseline="0" dirty="0">
                  <a:ln>
                    <a:noFill/>
                  </a:ln>
                  <a:solidFill>
                    <a:schemeClr val="bg1"/>
                  </a:solidFill>
                  <a:effectLst/>
                  <a:latin typeface="Times New Roman" charset="0"/>
                  <a:ea typeface="ＭＳ Ｐゴシック" charset="0"/>
                  <a:cs typeface="ＭＳ Ｐゴシック" charset="0"/>
                </a:rPr>
                <a:t>324-K zeros</a:t>
              </a:r>
            </a:p>
          </p:txBody>
        </p:sp>
      </p:grpSp>
      <p:grpSp>
        <p:nvGrpSpPr>
          <p:cNvPr id="9" name="Group 8">
            <a:extLst>
              <a:ext uri="{FF2B5EF4-FFF2-40B4-BE49-F238E27FC236}">
                <a16:creationId xmlns:a16="http://schemas.microsoft.com/office/drawing/2014/main" id="{77E62F97-D4AC-477F-8C1C-14B7B2876208}"/>
              </a:ext>
            </a:extLst>
          </p:cNvPr>
          <p:cNvGrpSpPr/>
          <p:nvPr/>
        </p:nvGrpSpPr>
        <p:grpSpPr>
          <a:xfrm>
            <a:off x="1043609" y="5363114"/>
            <a:ext cx="3240359" cy="754067"/>
            <a:chOff x="899593" y="2204860"/>
            <a:chExt cx="3240359" cy="754067"/>
          </a:xfrm>
        </p:grpSpPr>
        <p:sp>
          <p:nvSpPr>
            <p:cNvPr id="10" name="Rectangle 9">
              <a:extLst>
                <a:ext uri="{FF2B5EF4-FFF2-40B4-BE49-F238E27FC236}">
                  <a16:creationId xmlns:a16="http://schemas.microsoft.com/office/drawing/2014/main" id="{A82B9733-65B7-4537-BD55-BE7C123C7698}"/>
                </a:ext>
              </a:extLst>
            </p:cNvPr>
            <p:cNvSpPr/>
            <p:nvPr/>
          </p:nvSpPr>
          <p:spPr bwMode="auto">
            <a:xfrm>
              <a:off x="899593" y="2204864"/>
              <a:ext cx="1512168" cy="754063"/>
            </a:xfrm>
            <a:prstGeom prst="rect">
              <a:avLst/>
            </a:pr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pPr>
              <a:r>
                <a:rPr kumimoji="0" lang="en-US" sz="1600" b="0" i="0" u="none" strike="noStrike" cap="none" normalizeH="0" baseline="0" dirty="0">
                  <a:ln>
                    <a:noFill/>
                  </a:ln>
                  <a:solidFill>
                    <a:schemeClr val="bg1"/>
                  </a:solidFill>
                  <a:effectLst/>
                  <a:latin typeface="Times New Roman" charset="0"/>
                  <a:ea typeface="ＭＳ Ｐゴシック" charset="0"/>
                  <a:cs typeface="ＭＳ Ｐゴシック" charset="0"/>
                </a:rPr>
                <a:t>K information Bits</a:t>
              </a:r>
            </a:p>
          </p:txBody>
        </p:sp>
        <p:sp>
          <p:nvSpPr>
            <p:cNvPr id="11" name="Rectangle 10">
              <a:extLst>
                <a:ext uri="{FF2B5EF4-FFF2-40B4-BE49-F238E27FC236}">
                  <a16:creationId xmlns:a16="http://schemas.microsoft.com/office/drawing/2014/main" id="{9D5BCADD-E414-4C8E-87D5-ED27A07EFFA4}"/>
                </a:ext>
              </a:extLst>
            </p:cNvPr>
            <p:cNvSpPr/>
            <p:nvPr/>
          </p:nvSpPr>
          <p:spPr bwMode="auto">
            <a:xfrm>
              <a:off x="2413479" y="2204860"/>
              <a:ext cx="1726473" cy="754063"/>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pPr>
              <a:r>
                <a:rPr kumimoji="0" lang="en-US" sz="2000" b="0" i="0" u="none" strike="noStrike" cap="none" normalizeH="0" baseline="0" dirty="0">
                  <a:ln>
                    <a:noFill/>
                  </a:ln>
                  <a:solidFill>
                    <a:schemeClr val="bg1"/>
                  </a:solidFill>
                  <a:effectLst/>
                  <a:latin typeface="Times New Roman" charset="0"/>
                  <a:ea typeface="ＭＳ Ｐゴシック" charset="0"/>
                  <a:cs typeface="ＭＳ Ｐゴシック" charset="0"/>
                </a:rPr>
                <a:t>K parity bits</a:t>
              </a:r>
            </a:p>
          </p:txBody>
        </p:sp>
      </p:grpSp>
    </p:spTree>
    <p:extLst>
      <p:ext uri="{BB962C8B-B14F-4D97-AF65-F5344CB8AC3E}">
        <p14:creationId xmlns:p14="http://schemas.microsoft.com/office/powerpoint/2010/main" val="319787802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7645B6-B09C-499A-978C-A0B5DF4B6C2D}"/>
              </a:ext>
            </a:extLst>
          </p:cNvPr>
          <p:cNvSpPr>
            <a:spLocks noGrp="1"/>
          </p:cNvSpPr>
          <p:nvPr>
            <p:ph type="title"/>
          </p:nvPr>
        </p:nvSpPr>
        <p:spPr/>
        <p:txBody>
          <a:bodyPr/>
          <a:lstStyle/>
          <a:p>
            <a:r>
              <a:rPr lang="en-US" dirty="0"/>
              <a:t>Short Payloads</a:t>
            </a:r>
          </a:p>
        </p:txBody>
      </p:sp>
      <p:sp>
        <p:nvSpPr>
          <p:cNvPr id="4" name="Slide Number Placeholder 3">
            <a:extLst>
              <a:ext uri="{FF2B5EF4-FFF2-40B4-BE49-F238E27FC236}">
                <a16:creationId xmlns:a16="http://schemas.microsoft.com/office/drawing/2014/main" id="{5166EA75-4E54-4816-9453-70DEF87B5C8E}"/>
              </a:ext>
            </a:extLst>
          </p:cNvPr>
          <p:cNvSpPr>
            <a:spLocks noGrp="1"/>
          </p:cNvSpPr>
          <p:nvPr>
            <p:ph type="sldNum" idx="10"/>
          </p:nvPr>
        </p:nvSpPr>
        <p:spPr/>
        <p:txBody>
          <a:bodyPr/>
          <a:lstStyle/>
          <a:p>
            <a:pPr>
              <a:defRPr/>
            </a:pPr>
            <a:r>
              <a:rPr lang="en-US" altLang="en-US" dirty="0"/>
              <a:t>Slide </a:t>
            </a:r>
            <a:fld id="{5DD27314-9434-4B6F-80C2-AAC402118CDA}" type="slidenum">
              <a:rPr lang="en-US" altLang="en-US" smtClean="0"/>
              <a:pPr>
                <a:defRPr/>
              </a:pPr>
              <a:t>27</a:t>
            </a:fld>
            <a:endParaRPr lang="en-US" altLang="en-US" dirty="0"/>
          </a:p>
        </p:txBody>
      </p:sp>
      <p:pic>
        <p:nvPicPr>
          <p:cNvPr id="5" name="Picture 4">
            <a:extLst>
              <a:ext uri="{FF2B5EF4-FFF2-40B4-BE49-F238E27FC236}">
                <a16:creationId xmlns:a16="http://schemas.microsoft.com/office/drawing/2014/main" id="{8F34549B-BAEA-4845-B37F-8C0D6244B959}"/>
              </a:ext>
            </a:extLst>
          </p:cNvPr>
          <p:cNvPicPr>
            <a:picLocks noChangeAspect="1"/>
          </p:cNvPicPr>
          <p:nvPr/>
        </p:nvPicPr>
        <p:blipFill>
          <a:blip r:embed="rId2"/>
          <a:stretch>
            <a:fillRect/>
          </a:stretch>
        </p:blipFill>
        <p:spPr>
          <a:xfrm>
            <a:off x="1614941" y="1556792"/>
            <a:ext cx="5914117" cy="4711055"/>
          </a:xfrm>
          <a:prstGeom prst="rect">
            <a:avLst/>
          </a:prstGeom>
        </p:spPr>
      </p:pic>
    </p:spTree>
    <p:extLst>
      <p:ext uri="{BB962C8B-B14F-4D97-AF65-F5344CB8AC3E}">
        <p14:creationId xmlns:p14="http://schemas.microsoft.com/office/powerpoint/2010/main" val="37702985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486ECE-5B6A-4D71-954A-50EEDA587BF9}"/>
              </a:ext>
            </a:extLst>
          </p:cNvPr>
          <p:cNvSpPr>
            <a:spLocks noGrp="1"/>
          </p:cNvSpPr>
          <p:nvPr>
            <p:ph type="title"/>
          </p:nvPr>
        </p:nvSpPr>
        <p:spPr/>
        <p:txBody>
          <a:bodyPr/>
          <a:lstStyle/>
          <a:p>
            <a:r>
              <a:rPr lang="en-US" dirty="0"/>
              <a:t>Previous Strawpoll</a:t>
            </a:r>
          </a:p>
        </p:txBody>
      </p:sp>
      <p:sp>
        <p:nvSpPr>
          <p:cNvPr id="3" name="Content Placeholder 2">
            <a:extLst>
              <a:ext uri="{FF2B5EF4-FFF2-40B4-BE49-F238E27FC236}">
                <a16:creationId xmlns:a16="http://schemas.microsoft.com/office/drawing/2014/main" id="{494BEF7D-9EA6-4529-B705-E3F18444C47B}"/>
              </a:ext>
            </a:extLst>
          </p:cNvPr>
          <p:cNvSpPr>
            <a:spLocks noGrp="1"/>
          </p:cNvSpPr>
          <p:nvPr>
            <p:ph idx="1"/>
          </p:nvPr>
        </p:nvSpPr>
        <p:spPr/>
        <p:txBody>
          <a:bodyPr/>
          <a:lstStyle/>
          <a:p>
            <a:r>
              <a:rPr lang="en-US" dirty="0"/>
              <a:t>Are you in favor of having an optional non-BCC coding scheme (e.g. LDPC, Turbo) introduced in 802.15.4ab?</a:t>
            </a:r>
          </a:p>
          <a:p>
            <a:pPr marL="914400" lvl="1" indent="-457200">
              <a:buFont typeface="Arial" panose="020B0604020202020204" pitchFamily="34" charset="0"/>
              <a:buChar char="•"/>
            </a:pPr>
            <a:r>
              <a:rPr lang="en-US" dirty="0"/>
              <a:t>21 Y</a:t>
            </a:r>
          </a:p>
          <a:p>
            <a:pPr marL="914400" lvl="1" indent="-457200">
              <a:buFont typeface="Arial" panose="020B0604020202020204" pitchFamily="34" charset="0"/>
              <a:buChar char="•"/>
            </a:pPr>
            <a:r>
              <a:rPr lang="en-US" dirty="0"/>
              <a:t>0 N</a:t>
            </a:r>
          </a:p>
          <a:p>
            <a:pPr marL="914400" lvl="1" indent="-457200">
              <a:buFont typeface="Arial" panose="020B0604020202020204" pitchFamily="34" charset="0"/>
              <a:buChar char="•"/>
            </a:pPr>
            <a:r>
              <a:rPr lang="en-US" dirty="0"/>
              <a:t>3 Abstain</a:t>
            </a:r>
          </a:p>
        </p:txBody>
      </p:sp>
    </p:spTree>
    <p:extLst>
      <p:ext uri="{BB962C8B-B14F-4D97-AF65-F5344CB8AC3E}">
        <p14:creationId xmlns:p14="http://schemas.microsoft.com/office/powerpoint/2010/main" val="33781449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0DD416-4B60-47BB-8237-8009DFB23F38}"/>
              </a:ext>
            </a:extLst>
          </p:cNvPr>
          <p:cNvSpPr>
            <a:spLocks noGrp="1"/>
          </p:cNvSpPr>
          <p:nvPr>
            <p:ph type="title"/>
          </p:nvPr>
        </p:nvSpPr>
        <p:spPr/>
        <p:txBody>
          <a:bodyPr/>
          <a:lstStyle/>
          <a:p>
            <a:r>
              <a:rPr lang="en-US" dirty="0"/>
              <a:t>Background</a:t>
            </a:r>
          </a:p>
        </p:txBody>
      </p:sp>
      <p:sp>
        <p:nvSpPr>
          <p:cNvPr id="3" name="Content Placeholder 2">
            <a:extLst>
              <a:ext uri="{FF2B5EF4-FFF2-40B4-BE49-F238E27FC236}">
                <a16:creationId xmlns:a16="http://schemas.microsoft.com/office/drawing/2014/main" id="{89F1EEA7-7ECC-450F-A066-09F3E51C8DFF}"/>
              </a:ext>
            </a:extLst>
          </p:cNvPr>
          <p:cNvSpPr>
            <a:spLocks noGrp="1"/>
          </p:cNvSpPr>
          <p:nvPr>
            <p:ph idx="1"/>
          </p:nvPr>
        </p:nvSpPr>
        <p:spPr>
          <a:xfrm>
            <a:off x="355096" y="1371600"/>
            <a:ext cx="8681400" cy="4868863"/>
          </a:xfrm>
        </p:spPr>
        <p:txBody>
          <a:bodyPr/>
          <a:lstStyle/>
          <a:p>
            <a:r>
              <a:rPr lang="en-US" sz="1600" dirty="0"/>
              <a:t>Current codes defined in 802.15.4 and 802.15.4z are based on BCC</a:t>
            </a:r>
          </a:p>
          <a:p>
            <a:r>
              <a:rPr lang="en-US" sz="1600" dirty="0"/>
              <a:t>Below is BCC K=3 and K=7 performance in AWGN channel</a:t>
            </a:r>
          </a:p>
          <a:p>
            <a:r>
              <a:rPr lang="en-US" sz="1600" dirty="0"/>
              <a:t>Shannon placed an upper bound on code rate for a given BW and SNR, or equivalently a minimum SNR for a given code rate and BW.</a:t>
            </a:r>
          </a:p>
          <a:p>
            <a:r>
              <a:rPr lang="en-US" sz="1600" dirty="0"/>
              <a:t>Shannon limit for rate ½ code using BPSK or QPSK (1 bit/dim) is SNR=Eb/No=0dB.</a:t>
            </a:r>
          </a:p>
          <a:p>
            <a:r>
              <a:rPr lang="en-US" sz="1600" dirty="0"/>
              <a:t>For 1% PER, 3e-7 BER, the 802.15.4 code with K=3 is 9.2dB away from Shannon!</a:t>
            </a:r>
          </a:p>
          <a:p>
            <a:endParaRPr lang="en-US" sz="1800" dirty="0"/>
          </a:p>
          <a:p>
            <a:r>
              <a:rPr lang="en-US" dirty="0"/>
              <a:t> </a:t>
            </a:r>
          </a:p>
        </p:txBody>
      </p:sp>
      <p:sp>
        <p:nvSpPr>
          <p:cNvPr id="4" name="Slide Number Placeholder 3">
            <a:extLst>
              <a:ext uri="{FF2B5EF4-FFF2-40B4-BE49-F238E27FC236}">
                <a16:creationId xmlns:a16="http://schemas.microsoft.com/office/drawing/2014/main" id="{DEF234E7-AF4E-455F-B624-DE200588813F}"/>
              </a:ext>
            </a:extLst>
          </p:cNvPr>
          <p:cNvSpPr>
            <a:spLocks noGrp="1"/>
          </p:cNvSpPr>
          <p:nvPr>
            <p:ph type="sldNum" idx="10"/>
          </p:nvPr>
        </p:nvSpPr>
        <p:spPr/>
        <p:txBody>
          <a:bodyPr/>
          <a:lstStyle/>
          <a:p>
            <a:pPr>
              <a:defRPr/>
            </a:pPr>
            <a:r>
              <a:rPr lang="en-US" altLang="en-US" dirty="0"/>
              <a:t>Slide </a:t>
            </a:r>
            <a:fld id="{5DD27314-9434-4B6F-80C2-AAC402118CDA}" type="slidenum">
              <a:rPr lang="en-US" altLang="en-US" smtClean="0"/>
              <a:pPr>
                <a:defRPr/>
              </a:pPr>
              <a:t>4</a:t>
            </a:fld>
            <a:endParaRPr lang="en-US" altLang="en-US" dirty="0"/>
          </a:p>
        </p:txBody>
      </p:sp>
      <p:pic>
        <p:nvPicPr>
          <p:cNvPr id="6" name="Picture 5">
            <a:extLst>
              <a:ext uri="{FF2B5EF4-FFF2-40B4-BE49-F238E27FC236}">
                <a16:creationId xmlns:a16="http://schemas.microsoft.com/office/drawing/2014/main" id="{3CA4BBC2-7F71-4781-8A31-60C3DBB59803}"/>
              </a:ext>
            </a:extLst>
          </p:cNvPr>
          <p:cNvPicPr>
            <a:picLocks noChangeAspect="1"/>
          </p:cNvPicPr>
          <p:nvPr/>
        </p:nvPicPr>
        <p:blipFill>
          <a:blip r:embed="rId2"/>
          <a:stretch>
            <a:fillRect/>
          </a:stretch>
        </p:blipFill>
        <p:spPr>
          <a:xfrm>
            <a:off x="355096" y="3292718"/>
            <a:ext cx="3940455" cy="3269900"/>
          </a:xfrm>
          <a:prstGeom prst="rect">
            <a:avLst/>
          </a:prstGeom>
        </p:spPr>
      </p:pic>
      <p:pic>
        <p:nvPicPr>
          <p:cNvPr id="9" name="Picture 8">
            <a:extLst>
              <a:ext uri="{FF2B5EF4-FFF2-40B4-BE49-F238E27FC236}">
                <a16:creationId xmlns:a16="http://schemas.microsoft.com/office/drawing/2014/main" id="{F90F4565-EB2B-4D10-B5F7-92B2B723E588}"/>
              </a:ext>
            </a:extLst>
          </p:cNvPr>
          <p:cNvPicPr>
            <a:picLocks noChangeAspect="1"/>
          </p:cNvPicPr>
          <p:nvPr/>
        </p:nvPicPr>
        <p:blipFill>
          <a:blip r:embed="rId3"/>
          <a:stretch>
            <a:fillRect/>
          </a:stretch>
        </p:blipFill>
        <p:spPr>
          <a:xfrm>
            <a:off x="4297106" y="3292718"/>
            <a:ext cx="4145908" cy="3275973"/>
          </a:xfrm>
          <a:prstGeom prst="rect">
            <a:avLst/>
          </a:prstGeom>
        </p:spPr>
      </p:pic>
    </p:spTree>
    <p:extLst>
      <p:ext uri="{BB962C8B-B14F-4D97-AF65-F5344CB8AC3E}">
        <p14:creationId xmlns:p14="http://schemas.microsoft.com/office/powerpoint/2010/main" val="35978551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87742F-EA1C-4308-AEC6-70C77914A976}"/>
              </a:ext>
            </a:extLst>
          </p:cNvPr>
          <p:cNvSpPr>
            <a:spLocks noGrp="1"/>
          </p:cNvSpPr>
          <p:nvPr>
            <p:ph type="title"/>
          </p:nvPr>
        </p:nvSpPr>
        <p:spPr/>
        <p:txBody>
          <a:bodyPr/>
          <a:lstStyle/>
          <a:p>
            <a:r>
              <a:rPr lang="en-US" dirty="0"/>
              <a:t>“Near” Shannon Capacity Codes</a:t>
            </a:r>
          </a:p>
        </p:txBody>
      </p:sp>
      <p:sp>
        <p:nvSpPr>
          <p:cNvPr id="3" name="Content Placeholder 2">
            <a:extLst>
              <a:ext uri="{FF2B5EF4-FFF2-40B4-BE49-F238E27FC236}">
                <a16:creationId xmlns:a16="http://schemas.microsoft.com/office/drawing/2014/main" id="{560EAB56-ECAA-4D9B-A804-8E4FCBD8CFF3}"/>
              </a:ext>
            </a:extLst>
          </p:cNvPr>
          <p:cNvSpPr>
            <a:spLocks noGrp="1"/>
          </p:cNvSpPr>
          <p:nvPr>
            <p:ph idx="1"/>
          </p:nvPr>
        </p:nvSpPr>
        <p:spPr>
          <a:xfrm>
            <a:off x="609600" y="1371600"/>
            <a:ext cx="8354888" cy="4868863"/>
          </a:xfrm>
        </p:spPr>
        <p:txBody>
          <a:bodyPr/>
          <a:lstStyle/>
          <a:p>
            <a:r>
              <a:rPr lang="en-US" dirty="0"/>
              <a:t>LDPC (Gallagher 1963) [2]</a:t>
            </a:r>
          </a:p>
          <a:p>
            <a:r>
              <a:rPr lang="en-US" dirty="0"/>
              <a:t>	shown to reach within 0.0045dB from the Shannon limit [3]</a:t>
            </a:r>
          </a:p>
          <a:p>
            <a:r>
              <a:rPr lang="en-US" dirty="0"/>
              <a:t>	amenable to parallelization (better latency)</a:t>
            </a:r>
          </a:p>
          <a:p>
            <a:r>
              <a:rPr lang="en-US" dirty="0"/>
              <a:t>Turbo (Berrou 1993) [4]</a:t>
            </a:r>
          </a:p>
          <a:p>
            <a:r>
              <a:rPr lang="en-US" dirty="0"/>
              <a:t>Polar (Arikan 2008) [5]</a:t>
            </a:r>
          </a:p>
          <a:p>
            <a:r>
              <a:rPr lang="en-US" dirty="0"/>
              <a:t>	based on idea of channel polarization</a:t>
            </a:r>
          </a:p>
        </p:txBody>
      </p:sp>
      <p:sp>
        <p:nvSpPr>
          <p:cNvPr id="4" name="Slide Number Placeholder 3">
            <a:extLst>
              <a:ext uri="{FF2B5EF4-FFF2-40B4-BE49-F238E27FC236}">
                <a16:creationId xmlns:a16="http://schemas.microsoft.com/office/drawing/2014/main" id="{199AB9D9-96A0-4C30-9A9B-EC08EB6F4299}"/>
              </a:ext>
            </a:extLst>
          </p:cNvPr>
          <p:cNvSpPr>
            <a:spLocks noGrp="1"/>
          </p:cNvSpPr>
          <p:nvPr>
            <p:ph type="sldNum" idx="10"/>
          </p:nvPr>
        </p:nvSpPr>
        <p:spPr/>
        <p:txBody>
          <a:bodyPr/>
          <a:lstStyle/>
          <a:p>
            <a:pPr>
              <a:defRPr/>
            </a:pPr>
            <a:r>
              <a:rPr lang="en-US" altLang="en-US" dirty="0"/>
              <a:t>Slide </a:t>
            </a:r>
            <a:fld id="{5DD27314-9434-4B6F-80C2-AAC402118CDA}" type="slidenum">
              <a:rPr lang="en-US" altLang="en-US" smtClean="0"/>
              <a:pPr>
                <a:defRPr/>
              </a:pPr>
              <a:t>5</a:t>
            </a:fld>
            <a:endParaRPr lang="en-US" altLang="en-US" dirty="0"/>
          </a:p>
        </p:txBody>
      </p:sp>
    </p:spTree>
    <p:extLst>
      <p:ext uri="{BB962C8B-B14F-4D97-AF65-F5344CB8AC3E}">
        <p14:creationId xmlns:p14="http://schemas.microsoft.com/office/powerpoint/2010/main" val="2891722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8D4E3A-9F65-4DC8-AAFB-C471A2BDF2F1}"/>
              </a:ext>
            </a:extLst>
          </p:cNvPr>
          <p:cNvSpPr>
            <a:spLocks noGrp="1"/>
          </p:cNvSpPr>
          <p:nvPr>
            <p:ph type="title"/>
          </p:nvPr>
        </p:nvSpPr>
        <p:spPr/>
        <p:txBody>
          <a:bodyPr/>
          <a:lstStyle/>
          <a:p>
            <a:r>
              <a:rPr lang="en-US" dirty="0"/>
              <a:t>IEEE 802.11n vs Polar codes</a:t>
            </a:r>
          </a:p>
        </p:txBody>
      </p:sp>
      <p:sp>
        <p:nvSpPr>
          <p:cNvPr id="3" name="Content Placeholder 2">
            <a:extLst>
              <a:ext uri="{FF2B5EF4-FFF2-40B4-BE49-F238E27FC236}">
                <a16:creationId xmlns:a16="http://schemas.microsoft.com/office/drawing/2014/main" id="{5442421B-401C-421F-B3EC-C37298AA7C41}"/>
              </a:ext>
            </a:extLst>
          </p:cNvPr>
          <p:cNvSpPr>
            <a:spLocks noGrp="1"/>
          </p:cNvSpPr>
          <p:nvPr>
            <p:ph idx="1"/>
          </p:nvPr>
        </p:nvSpPr>
        <p:spPr/>
        <p:txBody>
          <a:bodyPr/>
          <a:lstStyle/>
          <a:p>
            <a:r>
              <a:rPr lang="en-US" dirty="0"/>
              <a:t>[6] </a:t>
            </a:r>
            <a:r>
              <a:rPr lang="en-US" sz="2400" dirty="0"/>
              <a:t>HW efficiency defined as area per decoded bit</a:t>
            </a:r>
          </a:p>
          <a:p>
            <a:r>
              <a:rPr lang="en-US" sz="2000" dirty="0"/>
              <a:t>90nm CMOS using standard Dennard scaling laws</a:t>
            </a:r>
          </a:p>
          <a:p>
            <a:pPr lvl="1"/>
            <a:r>
              <a:rPr lang="en-US" sz="1800" dirty="0"/>
              <a:t>Area scales as s</a:t>
            </a:r>
            <a:r>
              <a:rPr lang="en-US" sz="1800" baseline="30000" dirty="0"/>
              <a:t>2 </a:t>
            </a:r>
            <a:r>
              <a:rPr lang="en-US" sz="1800" dirty="0"/>
              <a:t>and operating frequency scales as 1/s, where s is the technology feature size</a:t>
            </a:r>
          </a:p>
        </p:txBody>
      </p:sp>
      <p:pic>
        <p:nvPicPr>
          <p:cNvPr id="5" name="Picture 4">
            <a:extLst>
              <a:ext uri="{FF2B5EF4-FFF2-40B4-BE49-F238E27FC236}">
                <a16:creationId xmlns:a16="http://schemas.microsoft.com/office/drawing/2014/main" id="{716CE8E1-D0FB-4DFA-A4A0-62555B62BE8C}"/>
              </a:ext>
            </a:extLst>
          </p:cNvPr>
          <p:cNvPicPr>
            <a:picLocks noChangeAspect="1"/>
          </p:cNvPicPr>
          <p:nvPr/>
        </p:nvPicPr>
        <p:blipFill>
          <a:blip r:embed="rId2"/>
          <a:stretch>
            <a:fillRect/>
          </a:stretch>
        </p:blipFill>
        <p:spPr>
          <a:xfrm>
            <a:off x="747516" y="3501008"/>
            <a:ext cx="3193256" cy="2557463"/>
          </a:xfrm>
          <a:prstGeom prst="rect">
            <a:avLst/>
          </a:prstGeom>
        </p:spPr>
      </p:pic>
      <p:pic>
        <p:nvPicPr>
          <p:cNvPr id="7" name="Picture 6">
            <a:extLst>
              <a:ext uri="{FF2B5EF4-FFF2-40B4-BE49-F238E27FC236}">
                <a16:creationId xmlns:a16="http://schemas.microsoft.com/office/drawing/2014/main" id="{47F931E3-7845-41A1-B8C5-CBABCEA0C93A}"/>
              </a:ext>
            </a:extLst>
          </p:cNvPr>
          <p:cNvPicPr>
            <a:picLocks noChangeAspect="1"/>
          </p:cNvPicPr>
          <p:nvPr/>
        </p:nvPicPr>
        <p:blipFill>
          <a:blip r:embed="rId3"/>
          <a:stretch>
            <a:fillRect/>
          </a:stretch>
        </p:blipFill>
        <p:spPr>
          <a:xfrm>
            <a:off x="5076056" y="3588232"/>
            <a:ext cx="2814638" cy="2436019"/>
          </a:xfrm>
          <a:prstGeom prst="rect">
            <a:avLst/>
          </a:prstGeom>
        </p:spPr>
      </p:pic>
      <p:sp>
        <p:nvSpPr>
          <p:cNvPr id="4" name="TextBox 3">
            <a:extLst>
              <a:ext uri="{FF2B5EF4-FFF2-40B4-BE49-F238E27FC236}">
                <a16:creationId xmlns:a16="http://schemas.microsoft.com/office/drawing/2014/main" id="{B4452A7B-F910-4488-B2A1-81A359F1FF46}"/>
              </a:ext>
            </a:extLst>
          </p:cNvPr>
          <p:cNvSpPr txBox="1"/>
          <p:nvPr/>
        </p:nvSpPr>
        <p:spPr>
          <a:xfrm>
            <a:off x="5505937" y="3007517"/>
            <a:ext cx="1582484" cy="594586"/>
          </a:xfrm>
          <a:prstGeom prst="rect">
            <a:avLst/>
          </a:prstGeom>
          <a:noFill/>
        </p:spPr>
        <p:txBody>
          <a:bodyPr wrap="none" rtlCol="0">
            <a:spAutoFit/>
          </a:bodyPr>
          <a:lstStyle/>
          <a:p>
            <a:r>
              <a:rPr lang="en-US" sz="788" dirty="0"/>
              <a:t>Note: BP = belief propagation</a:t>
            </a:r>
          </a:p>
          <a:p>
            <a:r>
              <a:rPr lang="en-US" sz="788" dirty="0"/>
              <a:t>SC = successive cancellation</a:t>
            </a:r>
          </a:p>
          <a:p>
            <a:r>
              <a:rPr lang="en-US" sz="788" dirty="0"/>
              <a:t>SCL = successive cancellation list</a:t>
            </a:r>
          </a:p>
          <a:p>
            <a:endParaRPr lang="en-US" sz="900" dirty="0"/>
          </a:p>
        </p:txBody>
      </p:sp>
      <p:sp>
        <p:nvSpPr>
          <p:cNvPr id="8" name="TextBox 7">
            <a:extLst>
              <a:ext uri="{FF2B5EF4-FFF2-40B4-BE49-F238E27FC236}">
                <a16:creationId xmlns:a16="http://schemas.microsoft.com/office/drawing/2014/main" id="{7A7C76F9-FCD3-40DC-8E61-D730700310C2}"/>
              </a:ext>
            </a:extLst>
          </p:cNvPr>
          <p:cNvSpPr txBox="1"/>
          <p:nvPr/>
        </p:nvSpPr>
        <p:spPr>
          <a:xfrm>
            <a:off x="5479680" y="2923936"/>
            <a:ext cx="2018501" cy="761747"/>
          </a:xfrm>
          <a:prstGeom prst="rect">
            <a:avLst/>
          </a:prstGeom>
          <a:noFill/>
        </p:spPr>
        <p:txBody>
          <a:bodyPr wrap="none" rtlCol="0">
            <a:spAutoFit/>
          </a:bodyPr>
          <a:lstStyle/>
          <a:p>
            <a:r>
              <a:rPr lang="en-US" sz="1050" dirty="0">
                <a:solidFill>
                  <a:schemeClr val="tx1"/>
                </a:solidFill>
              </a:rPr>
              <a:t>Note: BP = belief propagation</a:t>
            </a:r>
          </a:p>
          <a:p>
            <a:r>
              <a:rPr lang="en-US" sz="1050" dirty="0">
                <a:solidFill>
                  <a:schemeClr val="tx1"/>
                </a:solidFill>
              </a:rPr>
              <a:t>SC = successive cancellation</a:t>
            </a:r>
          </a:p>
          <a:p>
            <a:r>
              <a:rPr lang="en-US" sz="1050" dirty="0">
                <a:solidFill>
                  <a:schemeClr val="tx1"/>
                </a:solidFill>
              </a:rPr>
              <a:t>SCL = successive cancellation list</a:t>
            </a:r>
          </a:p>
          <a:p>
            <a:endParaRPr lang="en-US" dirty="0"/>
          </a:p>
        </p:txBody>
      </p:sp>
      <p:sp>
        <p:nvSpPr>
          <p:cNvPr id="6" name="TextBox 5">
            <a:extLst>
              <a:ext uri="{FF2B5EF4-FFF2-40B4-BE49-F238E27FC236}">
                <a16:creationId xmlns:a16="http://schemas.microsoft.com/office/drawing/2014/main" id="{88BEF8B9-68AE-4734-97BC-E3770B9C1121}"/>
              </a:ext>
            </a:extLst>
          </p:cNvPr>
          <p:cNvSpPr txBox="1"/>
          <p:nvPr/>
        </p:nvSpPr>
        <p:spPr>
          <a:xfrm>
            <a:off x="1007604" y="6116591"/>
            <a:ext cx="7128792" cy="369332"/>
          </a:xfrm>
          <a:prstGeom prst="rect">
            <a:avLst/>
          </a:prstGeom>
          <a:noFill/>
        </p:spPr>
        <p:txBody>
          <a:bodyPr wrap="square" rtlCol="0">
            <a:spAutoFit/>
          </a:bodyPr>
          <a:lstStyle/>
          <a:p>
            <a:r>
              <a:rPr lang="en-US" sz="1800" dirty="0">
                <a:solidFill>
                  <a:schemeClr val="tx1"/>
                </a:solidFill>
                <a:latin typeface="+mn-lt"/>
              </a:rPr>
              <a:t>Polar Decoders are not as HW efficient as LDPC decoders</a:t>
            </a:r>
          </a:p>
        </p:txBody>
      </p:sp>
    </p:spTree>
    <p:extLst>
      <p:ext uri="{BB962C8B-B14F-4D97-AF65-F5344CB8AC3E}">
        <p14:creationId xmlns:p14="http://schemas.microsoft.com/office/powerpoint/2010/main" val="409923662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B4A32E-5AB4-4947-90C1-6D503BBCC5FE}"/>
              </a:ext>
            </a:extLst>
          </p:cNvPr>
          <p:cNvSpPr>
            <a:spLocks noGrp="1"/>
          </p:cNvSpPr>
          <p:nvPr>
            <p:ph type="title"/>
          </p:nvPr>
        </p:nvSpPr>
        <p:spPr/>
        <p:txBody>
          <a:bodyPr/>
          <a:lstStyle/>
          <a:p>
            <a:r>
              <a:rPr lang="en-US" dirty="0"/>
              <a:t>Polar vs 3GPP Turbo Results</a:t>
            </a:r>
          </a:p>
        </p:txBody>
      </p:sp>
      <p:sp>
        <p:nvSpPr>
          <p:cNvPr id="3" name="Content Placeholder 2">
            <a:extLst>
              <a:ext uri="{FF2B5EF4-FFF2-40B4-BE49-F238E27FC236}">
                <a16:creationId xmlns:a16="http://schemas.microsoft.com/office/drawing/2014/main" id="{099284D1-B1E1-47E9-ACA1-93FFC0F0030B}"/>
              </a:ext>
            </a:extLst>
          </p:cNvPr>
          <p:cNvSpPr>
            <a:spLocks noGrp="1"/>
          </p:cNvSpPr>
          <p:nvPr>
            <p:ph idx="1"/>
          </p:nvPr>
        </p:nvSpPr>
        <p:spPr/>
        <p:txBody>
          <a:bodyPr/>
          <a:lstStyle/>
          <a:p>
            <a:r>
              <a:rPr lang="en-US" dirty="0"/>
              <a:t>Error floor associated with 3GPP LTE Turbo codes </a:t>
            </a:r>
          </a:p>
          <a:p>
            <a:pPr lvl="1"/>
            <a:r>
              <a:rPr lang="en-US" sz="1350" dirty="0"/>
              <a:t>due to some combination of block size and coding rate, rate matching module leads to bad interactions between puncturing and interleaving in the turbo encoder structure . With low Hamming weights, small amounts of channel noise can induce the decoder to make completely wrong decisions, resulting in very high block error rates [7]</a:t>
            </a:r>
          </a:p>
          <a:p>
            <a:pPr lvl="1"/>
            <a:r>
              <a:rPr lang="en-US" sz="1350" dirty="0"/>
              <a:t>Becomes worse at higher code rates [8]</a:t>
            </a:r>
          </a:p>
        </p:txBody>
      </p:sp>
      <p:pic>
        <p:nvPicPr>
          <p:cNvPr id="7" name="Picture 6">
            <a:extLst>
              <a:ext uri="{FF2B5EF4-FFF2-40B4-BE49-F238E27FC236}">
                <a16:creationId xmlns:a16="http://schemas.microsoft.com/office/drawing/2014/main" id="{AE9D0297-7824-4588-92F5-E1F9EA86CBC1}"/>
              </a:ext>
            </a:extLst>
          </p:cNvPr>
          <p:cNvPicPr>
            <a:picLocks noChangeAspect="1"/>
          </p:cNvPicPr>
          <p:nvPr/>
        </p:nvPicPr>
        <p:blipFill>
          <a:blip r:embed="rId2"/>
          <a:stretch>
            <a:fillRect/>
          </a:stretch>
        </p:blipFill>
        <p:spPr>
          <a:xfrm>
            <a:off x="1809452" y="5884517"/>
            <a:ext cx="2257425" cy="485775"/>
          </a:xfrm>
          <a:prstGeom prst="rect">
            <a:avLst/>
          </a:prstGeom>
        </p:spPr>
      </p:pic>
      <p:pic>
        <p:nvPicPr>
          <p:cNvPr id="9" name="Picture 8">
            <a:extLst>
              <a:ext uri="{FF2B5EF4-FFF2-40B4-BE49-F238E27FC236}">
                <a16:creationId xmlns:a16="http://schemas.microsoft.com/office/drawing/2014/main" id="{9C4CE100-7790-4549-91D5-4FFCA5BBC614}"/>
              </a:ext>
            </a:extLst>
          </p:cNvPr>
          <p:cNvPicPr>
            <a:picLocks noChangeAspect="1"/>
          </p:cNvPicPr>
          <p:nvPr/>
        </p:nvPicPr>
        <p:blipFill>
          <a:blip r:embed="rId3"/>
          <a:stretch>
            <a:fillRect/>
          </a:stretch>
        </p:blipFill>
        <p:spPr>
          <a:xfrm>
            <a:off x="5266729" y="3731438"/>
            <a:ext cx="3070681" cy="2416141"/>
          </a:xfrm>
          <a:prstGeom prst="rect">
            <a:avLst/>
          </a:prstGeom>
        </p:spPr>
      </p:pic>
      <p:sp>
        <p:nvSpPr>
          <p:cNvPr id="4" name="TextBox 3">
            <a:extLst>
              <a:ext uri="{FF2B5EF4-FFF2-40B4-BE49-F238E27FC236}">
                <a16:creationId xmlns:a16="http://schemas.microsoft.com/office/drawing/2014/main" id="{9DA63278-75A0-472E-88A1-598151D6F87B}"/>
              </a:ext>
            </a:extLst>
          </p:cNvPr>
          <p:cNvSpPr txBox="1"/>
          <p:nvPr/>
        </p:nvSpPr>
        <p:spPr>
          <a:xfrm>
            <a:off x="1119931" y="4242208"/>
            <a:ext cx="793807" cy="230832"/>
          </a:xfrm>
          <a:prstGeom prst="rect">
            <a:avLst/>
          </a:prstGeom>
          <a:noFill/>
        </p:spPr>
        <p:txBody>
          <a:bodyPr wrap="none" rtlCol="0">
            <a:spAutoFit/>
          </a:bodyPr>
          <a:lstStyle/>
          <a:p>
            <a:r>
              <a:rPr lang="en-US" sz="900" dirty="0"/>
              <a:t>Y-axis : FER</a:t>
            </a:r>
          </a:p>
        </p:txBody>
      </p:sp>
      <p:pic>
        <p:nvPicPr>
          <p:cNvPr id="8" name="Picture 7">
            <a:extLst>
              <a:ext uri="{FF2B5EF4-FFF2-40B4-BE49-F238E27FC236}">
                <a16:creationId xmlns:a16="http://schemas.microsoft.com/office/drawing/2014/main" id="{8F6E52B2-6B8B-4C52-8E8A-CB3AA8E9614F}"/>
              </a:ext>
            </a:extLst>
          </p:cNvPr>
          <p:cNvPicPr>
            <a:picLocks noChangeAspect="1"/>
          </p:cNvPicPr>
          <p:nvPr/>
        </p:nvPicPr>
        <p:blipFill>
          <a:blip r:embed="rId4"/>
          <a:stretch>
            <a:fillRect/>
          </a:stretch>
        </p:blipFill>
        <p:spPr>
          <a:xfrm>
            <a:off x="2267744" y="3778080"/>
            <a:ext cx="1466020" cy="2147719"/>
          </a:xfrm>
          <a:prstGeom prst="rect">
            <a:avLst/>
          </a:prstGeom>
        </p:spPr>
      </p:pic>
      <p:pic>
        <p:nvPicPr>
          <p:cNvPr id="11" name="Picture 10">
            <a:extLst>
              <a:ext uri="{FF2B5EF4-FFF2-40B4-BE49-F238E27FC236}">
                <a16:creationId xmlns:a16="http://schemas.microsoft.com/office/drawing/2014/main" id="{CFEF63FE-797E-4721-ADBB-56B7F14A4AA7}"/>
              </a:ext>
            </a:extLst>
          </p:cNvPr>
          <p:cNvPicPr>
            <a:picLocks noChangeAspect="1"/>
          </p:cNvPicPr>
          <p:nvPr/>
        </p:nvPicPr>
        <p:blipFill>
          <a:blip r:embed="rId5"/>
          <a:stretch>
            <a:fillRect/>
          </a:stretch>
        </p:blipFill>
        <p:spPr>
          <a:xfrm>
            <a:off x="2038916" y="4350286"/>
            <a:ext cx="238125" cy="962025"/>
          </a:xfrm>
          <a:prstGeom prst="rect">
            <a:avLst/>
          </a:prstGeom>
        </p:spPr>
      </p:pic>
    </p:spTree>
    <p:extLst>
      <p:ext uri="{BB962C8B-B14F-4D97-AF65-F5344CB8AC3E}">
        <p14:creationId xmlns:p14="http://schemas.microsoft.com/office/powerpoint/2010/main" val="4319334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BE6882-8487-4976-BC7C-DDD14EAB0E23}"/>
              </a:ext>
            </a:extLst>
          </p:cNvPr>
          <p:cNvSpPr>
            <a:spLocks noGrp="1"/>
          </p:cNvSpPr>
          <p:nvPr>
            <p:ph type="title"/>
          </p:nvPr>
        </p:nvSpPr>
        <p:spPr/>
        <p:txBody>
          <a:bodyPr/>
          <a:lstStyle/>
          <a:p>
            <a:r>
              <a:rPr lang="en-US" sz="3600" dirty="0"/>
              <a:t>Survey of LDPC vs Turbo Decoders</a:t>
            </a:r>
          </a:p>
        </p:txBody>
      </p:sp>
      <p:sp>
        <p:nvSpPr>
          <p:cNvPr id="4" name="Slide Number Placeholder 3">
            <a:extLst>
              <a:ext uri="{FF2B5EF4-FFF2-40B4-BE49-F238E27FC236}">
                <a16:creationId xmlns:a16="http://schemas.microsoft.com/office/drawing/2014/main" id="{4E8BD0CF-B62F-4E58-843D-F6A655079A4D}"/>
              </a:ext>
            </a:extLst>
          </p:cNvPr>
          <p:cNvSpPr>
            <a:spLocks noGrp="1"/>
          </p:cNvSpPr>
          <p:nvPr>
            <p:ph type="sldNum" idx="10"/>
          </p:nvPr>
        </p:nvSpPr>
        <p:spPr/>
        <p:txBody>
          <a:bodyPr/>
          <a:lstStyle/>
          <a:p>
            <a:pPr>
              <a:defRPr/>
            </a:pPr>
            <a:r>
              <a:rPr lang="en-US" altLang="en-US" dirty="0"/>
              <a:t>Slide </a:t>
            </a:r>
            <a:fld id="{5DD27314-9434-4B6F-80C2-AAC402118CDA}" type="slidenum">
              <a:rPr lang="en-US" altLang="en-US" smtClean="0"/>
              <a:pPr>
                <a:defRPr/>
              </a:pPr>
              <a:t>8</a:t>
            </a:fld>
            <a:endParaRPr lang="en-US" altLang="en-US" dirty="0"/>
          </a:p>
        </p:txBody>
      </p:sp>
      <p:sp>
        <p:nvSpPr>
          <p:cNvPr id="7" name="Content Placeholder 6">
            <a:extLst>
              <a:ext uri="{FF2B5EF4-FFF2-40B4-BE49-F238E27FC236}">
                <a16:creationId xmlns:a16="http://schemas.microsoft.com/office/drawing/2014/main" id="{4D8CE54B-FF1B-4A2C-BF76-79041712C81C}"/>
              </a:ext>
            </a:extLst>
          </p:cNvPr>
          <p:cNvSpPr>
            <a:spLocks noGrp="1"/>
          </p:cNvSpPr>
          <p:nvPr>
            <p:ph idx="1"/>
          </p:nvPr>
        </p:nvSpPr>
        <p:spPr/>
        <p:txBody>
          <a:bodyPr/>
          <a:lstStyle/>
          <a:p>
            <a:r>
              <a:rPr lang="en-US" sz="2400" dirty="0"/>
              <a:t>Assume power scales as s, where s is the technology feature size</a:t>
            </a:r>
          </a:p>
          <a:p>
            <a:endParaRPr lang="en-US" dirty="0"/>
          </a:p>
        </p:txBody>
      </p:sp>
      <p:sp>
        <p:nvSpPr>
          <p:cNvPr id="12" name="TextBox 11">
            <a:extLst>
              <a:ext uri="{FF2B5EF4-FFF2-40B4-BE49-F238E27FC236}">
                <a16:creationId xmlns:a16="http://schemas.microsoft.com/office/drawing/2014/main" id="{FA20D972-C4EF-4203-B90C-BDB9B9D63326}"/>
              </a:ext>
            </a:extLst>
          </p:cNvPr>
          <p:cNvSpPr txBox="1"/>
          <p:nvPr/>
        </p:nvSpPr>
        <p:spPr>
          <a:xfrm>
            <a:off x="179512" y="5840353"/>
            <a:ext cx="8784976" cy="400110"/>
          </a:xfrm>
          <a:prstGeom prst="rect">
            <a:avLst/>
          </a:prstGeom>
          <a:noFill/>
        </p:spPr>
        <p:txBody>
          <a:bodyPr wrap="square" rtlCol="0">
            <a:spAutoFit/>
          </a:bodyPr>
          <a:lstStyle/>
          <a:p>
            <a:r>
              <a:rPr lang="en-US" sz="2000" dirty="0">
                <a:solidFill>
                  <a:schemeClr val="tx1"/>
                </a:solidFill>
              </a:rPr>
              <a:t>Improvements in process technology will only reduce these area and power numbers</a:t>
            </a:r>
          </a:p>
        </p:txBody>
      </p:sp>
      <p:pic>
        <p:nvPicPr>
          <p:cNvPr id="5" name="Picture 4">
            <a:extLst>
              <a:ext uri="{FF2B5EF4-FFF2-40B4-BE49-F238E27FC236}">
                <a16:creationId xmlns:a16="http://schemas.microsoft.com/office/drawing/2014/main" id="{CF94EB4B-F438-483F-A77F-BBE49C580746}"/>
              </a:ext>
            </a:extLst>
          </p:cNvPr>
          <p:cNvPicPr>
            <a:picLocks noChangeAspect="1"/>
          </p:cNvPicPr>
          <p:nvPr/>
        </p:nvPicPr>
        <p:blipFill>
          <a:blip r:embed="rId2"/>
          <a:stretch>
            <a:fillRect/>
          </a:stretch>
        </p:blipFill>
        <p:spPr>
          <a:xfrm>
            <a:off x="0" y="2492896"/>
            <a:ext cx="9144000" cy="2896067"/>
          </a:xfrm>
          <a:prstGeom prst="rect">
            <a:avLst/>
          </a:prstGeom>
        </p:spPr>
      </p:pic>
      <p:sp>
        <p:nvSpPr>
          <p:cNvPr id="6" name="TextBox 5">
            <a:extLst>
              <a:ext uri="{FF2B5EF4-FFF2-40B4-BE49-F238E27FC236}">
                <a16:creationId xmlns:a16="http://schemas.microsoft.com/office/drawing/2014/main" id="{826AF2AD-F09A-48FF-9A5D-6FAD98AAB8BB}"/>
              </a:ext>
            </a:extLst>
          </p:cNvPr>
          <p:cNvSpPr txBox="1"/>
          <p:nvPr/>
        </p:nvSpPr>
        <p:spPr>
          <a:xfrm>
            <a:off x="179512" y="5431847"/>
            <a:ext cx="2589748" cy="276999"/>
          </a:xfrm>
          <a:prstGeom prst="rect">
            <a:avLst/>
          </a:prstGeom>
          <a:noFill/>
        </p:spPr>
        <p:txBody>
          <a:bodyPr wrap="none" rtlCol="0">
            <a:spAutoFit/>
          </a:bodyPr>
          <a:lstStyle/>
          <a:p>
            <a:r>
              <a:rPr lang="en-US" dirty="0">
                <a:solidFill>
                  <a:schemeClr val="tx1"/>
                </a:solidFill>
              </a:rPr>
              <a:t>ATBF = adaptive threshold bit flipping</a:t>
            </a:r>
          </a:p>
        </p:txBody>
      </p:sp>
    </p:spTree>
    <p:extLst>
      <p:ext uri="{BB962C8B-B14F-4D97-AF65-F5344CB8AC3E}">
        <p14:creationId xmlns:p14="http://schemas.microsoft.com/office/powerpoint/2010/main" val="238362729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FB2E0B-F57F-4519-AE6E-2F4DB9BFC2A8}"/>
              </a:ext>
            </a:extLst>
          </p:cNvPr>
          <p:cNvSpPr>
            <a:spLocks noGrp="1"/>
          </p:cNvSpPr>
          <p:nvPr>
            <p:ph type="title"/>
          </p:nvPr>
        </p:nvSpPr>
        <p:spPr/>
        <p:txBody>
          <a:bodyPr/>
          <a:lstStyle/>
          <a:p>
            <a:r>
              <a:rPr lang="en-US" dirty="0"/>
              <a:t>802.11n LDPC vs 3GPP Turbo</a:t>
            </a:r>
          </a:p>
        </p:txBody>
      </p:sp>
      <p:graphicFrame>
        <p:nvGraphicFramePr>
          <p:cNvPr id="5" name="Table 5">
            <a:extLst>
              <a:ext uri="{FF2B5EF4-FFF2-40B4-BE49-F238E27FC236}">
                <a16:creationId xmlns:a16="http://schemas.microsoft.com/office/drawing/2014/main" id="{4FC7E99F-C71E-48E7-BE53-DFB4215C25EA}"/>
              </a:ext>
            </a:extLst>
          </p:cNvPr>
          <p:cNvGraphicFramePr>
            <a:graphicFrameLocks noGrp="1"/>
          </p:cNvGraphicFramePr>
          <p:nvPr>
            <p:ph idx="1"/>
            <p:extLst>
              <p:ext uri="{D42A27DB-BD31-4B8C-83A1-F6EECF244321}">
                <p14:modId xmlns:p14="http://schemas.microsoft.com/office/powerpoint/2010/main" val="356101941"/>
              </p:ext>
            </p:extLst>
          </p:nvPr>
        </p:nvGraphicFramePr>
        <p:xfrm>
          <a:off x="1459978" y="1916832"/>
          <a:ext cx="6224043" cy="3209193"/>
        </p:xfrm>
        <a:graphic>
          <a:graphicData uri="http://schemas.openxmlformats.org/drawingml/2006/table">
            <a:tbl>
              <a:tblPr firstRow="1" bandRow="1">
                <a:tableStyleId>{5C22544A-7EE6-4342-B048-85BDC9FD1C3A}</a:tableStyleId>
              </a:tblPr>
              <a:tblGrid>
                <a:gridCol w="2074681">
                  <a:extLst>
                    <a:ext uri="{9D8B030D-6E8A-4147-A177-3AD203B41FA5}">
                      <a16:colId xmlns:a16="http://schemas.microsoft.com/office/drawing/2014/main" val="412819563"/>
                    </a:ext>
                  </a:extLst>
                </a:gridCol>
                <a:gridCol w="2074681">
                  <a:extLst>
                    <a:ext uri="{9D8B030D-6E8A-4147-A177-3AD203B41FA5}">
                      <a16:colId xmlns:a16="http://schemas.microsoft.com/office/drawing/2014/main" val="923757477"/>
                    </a:ext>
                  </a:extLst>
                </a:gridCol>
                <a:gridCol w="2074681">
                  <a:extLst>
                    <a:ext uri="{9D8B030D-6E8A-4147-A177-3AD203B41FA5}">
                      <a16:colId xmlns:a16="http://schemas.microsoft.com/office/drawing/2014/main" val="1078188832"/>
                    </a:ext>
                  </a:extLst>
                </a:gridCol>
              </a:tblGrid>
              <a:tr h="656052">
                <a:tc>
                  <a:txBody>
                    <a:bodyPr/>
                    <a:lstStyle/>
                    <a:p>
                      <a:endParaRPr lang="en-US" sz="1600" dirty="0"/>
                    </a:p>
                  </a:txBody>
                  <a:tcPr/>
                </a:tc>
                <a:tc>
                  <a:txBody>
                    <a:bodyPr/>
                    <a:lstStyle/>
                    <a:p>
                      <a:r>
                        <a:rPr lang="en-US" sz="1600" dirty="0"/>
                        <a:t>802.11n LDPC</a:t>
                      </a:r>
                    </a:p>
                    <a:p>
                      <a:r>
                        <a:rPr lang="en-US" sz="1600" dirty="0"/>
                        <a:t>Gunnam, Choi</a:t>
                      </a:r>
                    </a:p>
                    <a:p>
                      <a:r>
                        <a:rPr lang="en-US" sz="1600" dirty="0"/>
                        <a:t>(2dB from cap)</a:t>
                      </a:r>
                    </a:p>
                  </a:txBody>
                  <a:tcPr/>
                </a:tc>
                <a:tc>
                  <a:txBody>
                    <a:bodyPr/>
                    <a:lstStyle/>
                    <a:p>
                      <a:r>
                        <a:rPr lang="en-US" sz="1600" dirty="0"/>
                        <a:t>3GPP Turbo Wong, Lee, Chang </a:t>
                      </a:r>
                    </a:p>
                    <a:p>
                      <a:r>
                        <a:rPr lang="en-US" sz="1600" dirty="0"/>
                        <a:t>(1.5 dB from cap)</a:t>
                      </a:r>
                    </a:p>
                  </a:txBody>
                  <a:tcPr/>
                </a:tc>
                <a:extLst>
                  <a:ext uri="{0D108BD9-81ED-4DB2-BD59-A6C34878D82A}">
                    <a16:rowId xmlns:a16="http://schemas.microsoft.com/office/drawing/2014/main" val="594259887"/>
                  </a:ext>
                </a:extLst>
              </a:tr>
              <a:tr h="409331">
                <a:tc>
                  <a:txBody>
                    <a:bodyPr/>
                    <a:lstStyle/>
                    <a:p>
                      <a:r>
                        <a:rPr lang="en-US" sz="1600" dirty="0"/>
                        <a:t>Area (28nm) [mm</a:t>
                      </a:r>
                      <a:r>
                        <a:rPr lang="en-US" sz="1600" baseline="30000" dirty="0"/>
                        <a:t>2</a:t>
                      </a:r>
                      <a:r>
                        <a:rPr lang="en-US" sz="1600" dirty="0"/>
                        <a:t>]</a:t>
                      </a:r>
                    </a:p>
                  </a:txBody>
                  <a:tcPr/>
                </a:tc>
                <a:tc>
                  <a:txBody>
                    <a:bodyPr/>
                    <a:lstStyle/>
                    <a:p>
                      <a:r>
                        <a:rPr lang="en-US" sz="1600" dirty="0"/>
                        <a:t>.09</a:t>
                      </a:r>
                    </a:p>
                  </a:txBody>
                  <a:tcPr/>
                </a:tc>
                <a:tc>
                  <a:txBody>
                    <a:bodyPr/>
                    <a:lstStyle/>
                    <a:p>
                      <a:r>
                        <a:rPr lang="en-US" sz="1600" dirty="0"/>
                        <a:t>0.2</a:t>
                      </a:r>
                    </a:p>
                  </a:txBody>
                  <a:tcPr/>
                </a:tc>
                <a:extLst>
                  <a:ext uri="{0D108BD9-81ED-4DB2-BD59-A6C34878D82A}">
                    <a16:rowId xmlns:a16="http://schemas.microsoft.com/office/drawing/2014/main" val="3085216657"/>
                  </a:ext>
                </a:extLst>
              </a:tr>
              <a:tr h="409331">
                <a:tc>
                  <a:txBody>
                    <a:bodyPr/>
                    <a:lstStyle/>
                    <a:p>
                      <a:r>
                        <a:rPr lang="en-US" sz="1600" dirty="0"/>
                        <a:t>Power (28nm) [mW]</a:t>
                      </a:r>
                    </a:p>
                  </a:txBody>
                  <a:tcPr/>
                </a:tc>
                <a:tc>
                  <a:txBody>
                    <a:bodyPr/>
                    <a:lstStyle/>
                    <a:p>
                      <a:r>
                        <a:rPr lang="en-US" sz="1600" dirty="0"/>
                        <a:t>51</a:t>
                      </a:r>
                    </a:p>
                  </a:txBody>
                  <a:tcPr/>
                </a:tc>
                <a:tc>
                  <a:txBody>
                    <a:bodyPr/>
                    <a:lstStyle/>
                    <a:p>
                      <a:r>
                        <a:rPr lang="en-US" sz="1600" dirty="0"/>
                        <a:t>68</a:t>
                      </a:r>
                    </a:p>
                  </a:txBody>
                  <a:tcPr/>
                </a:tc>
                <a:extLst>
                  <a:ext uri="{0D108BD9-81ED-4DB2-BD59-A6C34878D82A}">
                    <a16:rowId xmlns:a16="http://schemas.microsoft.com/office/drawing/2014/main" val="96293012"/>
                  </a:ext>
                </a:extLst>
              </a:tr>
              <a:tr h="409331">
                <a:tc>
                  <a:txBody>
                    <a:bodyPr/>
                    <a:lstStyle/>
                    <a:p>
                      <a:r>
                        <a:rPr lang="en-US" sz="1600" dirty="0"/>
                        <a:t>K,N, rate</a:t>
                      </a:r>
                    </a:p>
                  </a:txBody>
                  <a:tcPr/>
                </a:tc>
                <a:tc>
                  <a:txBody>
                    <a:bodyPr/>
                    <a:lstStyle/>
                    <a:p>
                      <a:r>
                        <a:rPr lang="en-US" sz="1600" dirty="0"/>
                        <a:t>972,1944, 1/2</a:t>
                      </a:r>
                    </a:p>
                  </a:txBody>
                  <a:tcPr/>
                </a:tc>
                <a:tc>
                  <a:txBody>
                    <a:bodyPr/>
                    <a:lstStyle/>
                    <a:p>
                      <a:r>
                        <a:rPr lang="en-US" sz="1600" dirty="0">
                          <a:solidFill>
                            <a:schemeClr val="tx1"/>
                          </a:solidFill>
                        </a:rPr>
                        <a:t>6144, 18432, 1/3</a:t>
                      </a:r>
                    </a:p>
                  </a:txBody>
                  <a:tcPr/>
                </a:tc>
                <a:extLst>
                  <a:ext uri="{0D108BD9-81ED-4DB2-BD59-A6C34878D82A}">
                    <a16:rowId xmlns:a16="http://schemas.microsoft.com/office/drawing/2014/main" val="3080315646"/>
                  </a:ext>
                </a:extLst>
              </a:tr>
              <a:tr h="471011">
                <a:tc>
                  <a:txBody>
                    <a:bodyPr/>
                    <a:lstStyle/>
                    <a:p>
                      <a:r>
                        <a:rPr lang="en-US" sz="1600" dirty="0"/>
                        <a:t>Eb/No operating point (1e-4 PER)</a:t>
                      </a:r>
                    </a:p>
                  </a:txBody>
                  <a:tcPr/>
                </a:tc>
                <a:tc>
                  <a:txBody>
                    <a:bodyPr/>
                    <a:lstStyle/>
                    <a:p>
                      <a:r>
                        <a:rPr lang="en-US" sz="1600" dirty="0"/>
                        <a:t>2dB</a:t>
                      </a:r>
                    </a:p>
                  </a:txBody>
                  <a:tcPr/>
                </a:tc>
                <a:tc>
                  <a:txBody>
                    <a:bodyPr/>
                    <a:lstStyle/>
                    <a:p>
                      <a:r>
                        <a:rPr lang="en-US" sz="1600" dirty="0">
                          <a:solidFill>
                            <a:schemeClr val="tx1"/>
                          </a:solidFill>
                        </a:rPr>
                        <a:t>0.9 dB</a:t>
                      </a:r>
                    </a:p>
                  </a:txBody>
                  <a:tcPr/>
                </a:tc>
                <a:extLst>
                  <a:ext uri="{0D108BD9-81ED-4DB2-BD59-A6C34878D82A}">
                    <a16:rowId xmlns:a16="http://schemas.microsoft.com/office/drawing/2014/main" val="547020297"/>
                  </a:ext>
                </a:extLst>
              </a:tr>
              <a:tr h="409331">
                <a:tc>
                  <a:txBody>
                    <a:bodyPr/>
                    <a:lstStyle/>
                    <a:p>
                      <a:r>
                        <a:rPr lang="en-US" sz="1600" dirty="0"/>
                        <a:t>SNR (dB) operating point</a:t>
                      </a:r>
                    </a:p>
                  </a:txBody>
                  <a:tcPr/>
                </a:tc>
                <a:tc>
                  <a:txBody>
                    <a:bodyPr/>
                    <a:lstStyle/>
                    <a:p>
                      <a:r>
                        <a:rPr lang="en-US" sz="1600" dirty="0"/>
                        <a:t>2dB</a:t>
                      </a:r>
                    </a:p>
                  </a:txBody>
                  <a:tcPr/>
                </a:tc>
                <a:tc>
                  <a:txBody>
                    <a:bodyPr/>
                    <a:lstStyle/>
                    <a:p>
                      <a:r>
                        <a:rPr lang="en-US" sz="1600" dirty="0">
                          <a:solidFill>
                            <a:schemeClr val="tx1"/>
                          </a:solidFill>
                        </a:rPr>
                        <a:t>-0.86 dB</a:t>
                      </a:r>
                    </a:p>
                  </a:txBody>
                  <a:tcPr/>
                </a:tc>
                <a:extLst>
                  <a:ext uri="{0D108BD9-81ED-4DB2-BD59-A6C34878D82A}">
                    <a16:rowId xmlns:a16="http://schemas.microsoft.com/office/drawing/2014/main" val="383782686"/>
                  </a:ext>
                </a:extLst>
              </a:tr>
            </a:tbl>
          </a:graphicData>
        </a:graphic>
      </p:graphicFrame>
      <p:sp>
        <p:nvSpPr>
          <p:cNvPr id="4" name="Slide Number Placeholder 3">
            <a:extLst>
              <a:ext uri="{FF2B5EF4-FFF2-40B4-BE49-F238E27FC236}">
                <a16:creationId xmlns:a16="http://schemas.microsoft.com/office/drawing/2014/main" id="{54DC5452-0211-4EA2-8119-0559F68C2283}"/>
              </a:ext>
            </a:extLst>
          </p:cNvPr>
          <p:cNvSpPr>
            <a:spLocks noGrp="1"/>
          </p:cNvSpPr>
          <p:nvPr>
            <p:ph type="sldNum" idx="10"/>
          </p:nvPr>
        </p:nvSpPr>
        <p:spPr/>
        <p:txBody>
          <a:bodyPr/>
          <a:lstStyle/>
          <a:p>
            <a:pPr>
              <a:defRPr/>
            </a:pPr>
            <a:r>
              <a:rPr lang="en-US" altLang="en-US" dirty="0"/>
              <a:t>Slide </a:t>
            </a:r>
            <a:fld id="{5DD27314-9434-4B6F-80C2-AAC402118CDA}" type="slidenum">
              <a:rPr lang="en-US" altLang="en-US" smtClean="0"/>
              <a:pPr>
                <a:defRPr/>
              </a:pPr>
              <a:t>9</a:t>
            </a:fld>
            <a:endParaRPr lang="en-US" altLang="en-US" dirty="0"/>
          </a:p>
        </p:txBody>
      </p:sp>
    </p:spTree>
    <p:extLst>
      <p:ext uri="{BB962C8B-B14F-4D97-AF65-F5344CB8AC3E}">
        <p14:creationId xmlns:p14="http://schemas.microsoft.com/office/powerpoint/2010/main" val="1647982840"/>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Arial"/>
        <a:ea typeface="ＭＳ Ｐゴシック"/>
        <a:cs typeface="ＭＳ Ｐゴシック"/>
      </a:majorFont>
      <a:minorFont>
        <a:latin typeface="Arial"/>
        <a:ea typeface="ＭＳ Ｐゴシック"/>
        <a:cs typeface="ＭＳ Ｐゴシック"/>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2104</Words>
  <Application>Microsoft Office PowerPoint</Application>
  <PresentationFormat>On-screen Show (4:3)</PresentationFormat>
  <Paragraphs>263</Paragraphs>
  <Slides>27</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27</vt:i4>
      </vt:variant>
    </vt:vector>
  </HeadingPairs>
  <TitlesOfParts>
    <vt:vector size="31" baseType="lpstr">
      <vt:lpstr>Arial</vt:lpstr>
      <vt:lpstr>Calibri</vt:lpstr>
      <vt:lpstr>Times New Roman</vt:lpstr>
      <vt:lpstr>Office Theme</vt:lpstr>
      <vt:lpstr>PowerPoint Presentation</vt:lpstr>
      <vt:lpstr>Technical Guidance [1]</vt:lpstr>
      <vt:lpstr>Previous Strawpoll</vt:lpstr>
      <vt:lpstr>Background</vt:lpstr>
      <vt:lpstr>“Near” Shannon Capacity Codes</vt:lpstr>
      <vt:lpstr>IEEE 802.11n vs Polar codes</vt:lpstr>
      <vt:lpstr>Polar vs 3GPP Turbo Results</vt:lpstr>
      <vt:lpstr>Survey of LDPC vs Turbo Decoders</vt:lpstr>
      <vt:lpstr>802.11n LDPC vs 3GPP Turbo</vt:lpstr>
      <vt:lpstr>Simulation Scenario</vt:lpstr>
      <vt:lpstr>Performance for different codes</vt:lpstr>
      <vt:lpstr>IEEE 802.11n LDPC vs BCC in AWGN</vt:lpstr>
      <vt:lpstr>LDPC 648 on short payload</vt:lpstr>
      <vt:lpstr>Performance on short payloads (Eb/No)</vt:lpstr>
      <vt:lpstr>Performance on short payloads (SNR)</vt:lpstr>
      <vt:lpstr>Gains Expected from LDPC</vt:lpstr>
      <vt:lpstr>LDPC in IEEE 802.11n</vt:lpstr>
      <vt:lpstr>802.11n LDPC Performance vs Iterations</vt:lpstr>
      <vt:lpstr>Offset min-sum approx. for 802.11n LDPC</vt:lpstr>
      <vt:lpstr>LDPC in 5G NR [10]</vt:lpstr>
      <vt:lpstr>Conclusions</vt:lpstr>
      <vt:lpstr>Strawpoll</vt:lpstr>
      <vt:lpstr>References</vt:lpstr>
      <vt:lpstr>Early Stopping criterion for LDPC</vt:lpstr>
      <vt:lpstr>Appendix</vt:lpstr>
      <vt:lpstr>LDPC on short payload (truncate parity)</vt:lpstr>
      <vt:lpstr>Short Payloads</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subject/>
  <dc:creator/>
  <cp:keywords/>
  <dc:description/>
  <cp:lastModifiedBy/>
  <cp:revision>1</cp:revision>
  <dcterms:created xsi:type="dcterms:W3CDTF">2021-07-16T06:01:58Z</dcterms:created>
  <dcterms:modified xsi:type="dcterms:W3CDTF">2022-01-25T17:54:44Z</dcterms:modified>
  <cp:category/>
</cp:coreProperties>
</file>