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1"/>
  </p:sldMasterIdLst>
  <p:notesMasterIdLst>
    <p:notesMasterId r:id="rId24"/>
  </p:notesMasterIdLst>
  <p:handoutMasterIdLst>
    <p:handoutMasterId r:id="rId25"/>
  </p:handoutMasterIdLst>
  <p:sldIdLst>
    <p:sldId id="287" r:id="rId2"/>
    <p:sldId id="480" r:id="rId3"/>
    <p:sldId id="484" r:id="rId4"/>
    <p:sldId id="485" r:id="rId5"/>
    <p:sldId id="300" r:id="rId6"/>
    <p:sldId id="302" r:id="rId7"/>
    <p:sldId id="487" r:id="rId8"/>
    <p:sldId id="290" r:id="rId9"/>
    <p:sldId id="489" r:id="rId10"/>
    <p:sldId id="493" r:id="rId11"/>
    <p:sldId id="490" r:id="rId12"/>
    <p:sldId id="486" r:id="rId13"/>
    <p:sldId id="303" r:id="rId14"/>
    <p:sldId id="482" r:id="rId15"/>
    <p:sldId id="298" r:id="rId16"/>
    <p:sldId id="304" r:id="rId17"/>
    <p:sldId id="293" r:id="rId18"/>
    <p:sldId id="301" r:id="rId19"/>
    <p:sldId id="299" r:id="rId20"/>
    <p:sldId id="494" r:id="rId21"/>
    <p:sldId id="495" r:id="rId22"/>
    <p:sldId id="492" r:id="rId2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9900"/>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270" autoAdjust="0"/>
    <p:restoredTop sz="94646" autoAdjust="0"/>
  </p:normalViewPr>
  <p:slideViewPr>
    <p:cSldViewPr>
      <p:cViewPr varScale="1">
        <p:scale>
          <a:sx n="114" d="100"/>
          <a:sy n="114" d="100"/>
        </p:scale>
        <p:origin x="2064"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576"/>
    </p:cViewPr>
  </p:sorterViewPr>
  <p:notesViewPr>
    <p:cSldViewPr>
      <p:cViewPr varScale="1">
        <p:scale>
          <a:sx n="79" d="100"/>
          <a:sy n="79" d="100"/>
        </p:scale>
        <p:origin x="39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D84B6F-8766-4667-BD8B-9099CBFD016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4BBB1D5-380E-4F92-8ACD-5DA4B8BA82F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B364C99F-B5D5-4C67-92DA-0957628DB9FF}" type="datetimeFigureOut">
              <a:rPr lang="en-US" smtClean="0"/>
              <a:t>11/1/2021</a:t>
            </a:fld>
            <a:endParaRPr lang="en-US" dirty="0"/>
          </a:p>
        </p:txBody>
      </p:sp>
      <p:sp>
        <p:nvSpPr>
          <p:cNvPr id="4" name="Footer Placeholder 3">
            <a:extLst>
              <a:ext uri="{FF2B5EF4-FFF2-40B4-BE49-F238E27FC236}">
                <a16:creationId xmlns:a16="http://schemas.microsoft.com/office/drawing/2014/main" id="{02D07724-8B67-4AAB-9F76-25B4D58049A5}"/>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4CB2FCF8-C17D-43CD-B51B-39A016952A88}"/>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80A5B33A-9EB0-432D-9764-B8B306DAF2AA}" type="slidenum">
              <a:rPr lang="en-US" smtClean="0"/>
              <a:t>‹#›</a:t>
            </a:fld>
            <a:endParaRPr lang="en-US" dirty="0"/>
          </a:p>
        </p:txBody>
      </p:sp>
    </p:spTree>
    <p:extLst>
      <p:ext uri="{BB962C8B-B14F-4D97-AF65-F5344CB8AC3E}">
        <p14:creationId xmlns:p14="http://schemas.microsoft.com/office/powerpoint/2010/main" val="40906799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15-21-0506-01-04ab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November 2021</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a16="http://schemas.microsoft.com/office/drawing/2014/main" id="{CF9A1B2C-4192-481E-A881-0EFC31D99970}"/>
              </a:ext>
            </a:extLst>
          </p:cNvPr>
          <p:cNvSpPr txBox="1"/>
          <p:nvPr userDrawn="1"/>
        </p:nvSpPr>
        <p:spPr>
          <a:xfrm>
            <a:off x="7092280" y="6517501"/>
            <a:ext cx="1062663" cy="276999"/>
          </a:xfrm>
          <a:prstGeom prst="rect">
            <a:avLst/>
          </a:prstGeom>
          <a:noFill/>
        </p:spPr>
        <p:txBody>
          <a:bodyPr wrap="none" rtlCol="0">
            <a:spAutoFit/>
          </a:bodyPr>
          <a:lstStyle/>
          <a:p>
            <a:r>
              <a:rPr lang="en-US" dirty="0">
                <a:solidFill>
                  <a:schemeClr val="tx1"/>
                </a:solidFill>
              </a:rPr>
              <a:t>Carlos Aldana</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464941"/>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Advanced Coding for Data Communications in 802.15.4ab</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Carlos Aldana (Facebook)</a:t>
            </a: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1 Hacker Way, Menlo Park, CA 94025]</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[caldana (at) fb.com]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rgbClr val="FF0000"/>
                </a:solidFill>
              </a:rPr>
              <a:t> </a:t>
            </a:r>
            <a:r>
              <a:rPr lang="en-US" altLang="en-US" sz="1600" dirty="0">
                <a:solidFill>
                  <a:srgbClr val="FF0000"/>
                </a:solidFill>
                <a:latin typeface="Times New Roman" panose="02020603050405020304" pitchFamily="18" charset="0"/>
                <a:cs typeface="Times New Roman" panose="02020603050405020304" pitchFamily="18" charset="0"/>
              </a:rPr>
              <a:t>[Advanced coding for 802.15.4ab</a:t>
            </a:r>
            <a:r>
              <a:rPr lang="en-US" altLang="en-US" sz="1600" dirty="0">
                <a:solidFill>
                  <a:schemeClr val="tx2"/>
                </a:solidFill>
                <a:latin typeface="Times New Roman" panose="02020603050405020304" pitchFamily="18" charset="0"/>
                <a:cs typeface="Times New Roman" panose="02020603050405020304" pitchFamily="18" charset="0"/>
              </a:rPr>
              <a:t>]</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F7087-8E4B-4FD6-AC65-3DD7C4990C89}"/>
              </a:ext>
            </a:extLst>
          </p:cNvPr>
          <p:cNvSpPr>
            <a:spLocks noGrp="1"/>
          </p:cNvSpPr>
          <p:nvPr>
            <p:ph type="title"/>
          </p:nvPr>
        </p:nvSpPr>
        <p:spPr/>
        <p:txBody>
          <a:bodyPr/>
          <a:lstStyle/>
          <a:p>
            <a:r>
              <a:rPr lang="en-US" dirty="0"/>
              <a:t>LDPC 648 on short payload</a:t>
            </a:r>
          </a:p>
        </p:txBody>
      </p:sp>
      <p:sp>
        <p:nvSpPr>
          <p:cNvPr id="3" name="Content Placeholder 2">
            <a:extLst>
              <a:ext uri="{FF2B5EF4-FFF2-40B4-BE49-F238E27FC236}">
                <a16:creationId xmlns:a16="http://schemas.microsoft.com/office/drawing/2014/main" id="{AC23872B-22C6-4A05-A397-EFB5061E09CD}"/>
              </a:ext>
            </a:extLst>
          </p:cNvPr>
          <p:cNvSpPr>
            <a:spLocks noGrp="1"/>
          </p:cNvSpPr>
          <p:nvPr>
            <p:ph idx="1"/>
          </p:nvPr>
        </p:nvSpPr>
        <p:spPr>
          <a:xfrm>
            <a:off x="609600" y="1371600"/>
            <a:ext cx="8138864" cy="4868863"/>
          </a:xfrm>
        </p:spPr>
        <p:txBody>
          <a:bodyPr/>
          <a:lstStyle/>
          <a:p>
            <a:r>
              <a:rPr lang="en-US" dirty="0"/>
              <a:t>K &lt;= 324 </a:t>
            </a:r>
          </a:p>
          <a:p>
            <a:r>
              <a:rPr lang="en-US" dirty="0"/>
              <a:t>Step 1:  Encoder finds parity bits by appending zeros to K information bits</a:t>
            </a:r>
          </a:p>
          <a:p>
            <a:endParaRPr lang="en-US" dirty="0"/>
          </a:p>
          <a:p>
            <a:endParaRPr lang="en-US" dirty="0"/>
          </a:p>
          <a:p>
            <a:r>
              <a:rPr lang="en-US" dirty="0"/>
              <a:t>Step 2: Ignore 324-K zeros and send K information bits along with 324 parity bits.</a:t>
            </a:r>
          </a:p>
          <a:p>
            <a:r>
              <a:rPr lang="en-US" dirty="0"/>
              <a:t>                                            </a:t>
            </a:r>
            <a:r>
              <a:rPr lang="en-US" sz="1200" dirty="0"/>
              <a:t>Note: Coding rate is now K/(K+324)</a:t>
            </a:r>
          </a:p>
          <a:p>
            <a:r>
              <a:rPr lang="en-US" sz="1200" dirty="0"/>
              <a:t>                                                                                                                     </a:t>
            </a:r>
          </a:p>
        </p:txBody>
      </p:sp>
      <p:sp>
        <p:nvSpPr>
          <p:cNvPr id="4" name="Slide Number Placeholder 3">
            <a:extLst>
              <a:ext uri="{FF2B5EF4-FFF2-40B4-BE49-F238E27FC236}">
                <a16:creationId xmlns:a16="http://schemas.microsoft.com/office/drawing/2014/main" id="{8658AD08-B699-425E-AB8A-086E4FB5265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dirty="0"/>
          </a:p>
        </p:txBody>
      </p:sp>
      <p:grpSp>
        <p:nvGrpSpPr>
          <p:cNvPr id="8" name="Group 7">
            <a:extLst>
              <a:ext uri="{FF2B5EF4-FFF2-40B4-BE49-F238E27FC236}">
                <a16:creationId xmlns:a16="http://schemas.microsoft.com/office/drawing/2014/main" id="{BEA00FF8-31DD-418B-9E05-E6C0057D140E}"/>
              </a:ext>
            </a:extLst>
          </p:cNvPr>
          <p:cNvGrpSpPr/>
          <p:nvPr/>
        </p:nvGrpSpPr>
        <p:grpSpPr>
          <a:xfrm>
            <a:off x="1043609" y="3212974"/>
            <a:ext cx="5832648" cy="754067"/>
            <a:chOff x="899593" y="2204860"/>
            <a:chExt cx="5832648" cy="754067"/>
          </a:xfrm>
        </p:grpSpPr>
        <p:sp>
          <p:nvSpPr>
            <p:cNvPr id="5" name="Rectangle 4">
              <a:extLst>
                <a:ext uri="{FF2B5EF4-FFF2-40B4-BE49-F238E27FC236}">
                  <a16:creationId xmlns:a16="http://schemas.microsoft.com/office/drawing/2014/main" id="{D78C5C01-50A3-4B31-A298-03765B72D738}"/>
                </a:ext>
              </a:extLst>
            </p:cNvPr>
            <p:cNvSpPr/>
            <p:nvPr/>
          </p:nvSpPr>
          <p:spPr bwMode="auto">
            <a:xfrm>
              <a:off x="899593" y="2204864"/>
              <a:ext cx="1512168" cy="754063"/>
            </a:xfrm>
            <a:prstGeom prst="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600" b="0" i="0" u="none" strike="noStrike" cap="none" normalizeH="0" baseline="0" dirty="0">
                  <a:ln>
                    <a:noFill/>
                  </a:ln>
                  <a:solidFill>
                    <a:schemeClr val="bg1"/>
                  </a:solidFill>
                  <a:effectLst/>
                  <a:latin typeface="Times New Roman" charset="0"/>
                  <a:ea typeface="ＭＳ Ｐゴシック" charset="0"/>
                  <a:cs typeface="ＭＳ Ｐゴシック" charset="0"/>
                </a:rPr>
                <a:t>K information Bits</a:t>
              </a:r>
            </a:p>
          </p:txBody>
        </p:sp>
        <p:sp>
          <p:nvSpPr>
            <p:cNvPr id="6" name="Rectangle 5">
              <a:extLst>
                <a:ext uri="{FF2B5EF4-FFF2-40B4-BE49-F238E27FC236}">
                  <a16:creationId xmlns:a16="http://schemas.microsoft.com/office/drawing/2014/main" id="{C8F3DB9F-9A03-483C-8400-BE5386F2C801}"/>
                </a:ext>
              </a:extLst>
            </p:cNvPr>
            <p:cNvSpPr/>
            <p:nvPr/>
          </p:nvSpPr>
          <p:spPr bwMode="auto">
            <a:xfrm>
              <a:off x="3995937" y="2204860"/>
              <a:ext cx="2736304" cy="75406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2800" b="0" i="0" u="none" strike="noStrike" cap="none" normalizeH="0" baseline="0" dirty="0">
                  <a:ln>
                    <a:noFill/>
                  </a:ln>
                  <a:solidFill>
                    <a:schemeClr val="bg1"/>
                  </a:solidFill>
                  <a:effectLst/>
                  <a:latin typeface="Times New Roman" charset="0"/>
                  <a:ea typeface="ＭＳ Ｐゴシック" charset="0"/>
                  <a:cs typeface="ＭＳ Ｐゴシック" charset="0"/>
                </a:rPr>
                <a:t>324 parity bits</a:t>
              </a:r>
            </a:p>
          </p:txBody>
        </p:sp>
        <p:sp>
          <p:nvSpPr>
            <p:cNvPr id="7" name="Rectangle 6">
              <a:extLst>
                <a:ext uri="{FF2B5EF4-FFF2-40B4-BE49-F238E27FC236}">
                  <a16:creationId xmlns:a16="http://schemas.microsoft.com/office/drawing/2014/main" id="{7C6CA0F9-7B57-4D2B-9344-A9202D3E884C}"/>
                </a:ext>
              </a:extLst>
            </p:cNvPr>
            <p:cNvSpPr/>
            <p:nvPr/>
          </p:nvSpPr>
          <p:spPr bwMode="auto">
            <a:xfrm>
              <a:off x="2411761" y="2204862"/>
              <a:ext cx="1584176" cy="754063"/>
            </a:xfrm>
            <a:prstGeom prst="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2000" b="0" i="0" u="none" strike="noStrike" cap="none" normalizeH="0" baseline="0" dirty="0">
                  <a:ln>
                    <a:noFill/>
                  </a:ln>
                  <a:solidFill>
                    <a:schemeClr val="bg1"/>
                  </a:solidFill>
                  <a:effectLst/>
                  <a:latin typeface="Times New Roman" charset="0"/>
                  <a:ea typeface="ＭＳ Ｐゴシック" charset="0"/>
                  <a:cs typeface="ＭＳ Ｐゴシック" charset="0"/>
                </a:rPr>
                <a:t>324-K zeros</a:t>
              </a:r>
            </a:p>
          </p:txBody>
        </p:sp>
      </p:grpSp>
      <p:grpSp>
        <p:nvGrpSpPr>
          <p:cNvPr id="9" name="Group 8">
            <a:extLst>
              <a:ext uri="{FF2B5EF4-FFF2-40B4-BE49-F238E27FC236}">
                <a16:creationId xmlns:a16="http://schemas.microsoft.com/office/drawing/2014/main" id="{77E62F97-D4AC-477F-8C1C-14B7B2876208}"/>
              </a:ext>
            </a:extLst>
          </p:cNvPr>
          <p:cNvGrpSpPr/>
          <p:nvPr/>
        </p:nvGrpSpPr>
        <p:grpSpPr>
          <a:xfrm>
            <a:off x="1043609" y="5363114"/>
            <a:ext cx="4250190" cy="754067"/>
            <a:chOff x="899593" y="2204860"/>
            <a:chExt cx="4250190" cy="754067"/>
          </a:xfrm>
        </p:grpSpPr>
        <p:sp>
          <p:nvSpPr>
            <p:cNvPr id="10" name="Rectangle 9">
              <a:extLst>
                <a:ext uri="{FF2B5EF4-FFF2-40B4-BE49-F238E27FC236}">
                  <a16:creationId xmlns:a16="http://schemas.microsoft.com/office/drawing/2014/main" id="{A82B9733-65B7-4537-BD55-BE7C123C7698}"/>
                </a:ext>
              </a:extLst>
            </p:cNvPr>
            <p:cNvSpPr/>
            <p:nvPr/>
          </p:nvSpPr>
          <p:spPr bwMode="auto">
            <a:xfrm>
              <a:off x="899593" y="2204864"/>
              <a:ext cx="1512168" cy="754063"/>
            </a:xfrm>
            <a:prstGeom prst="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600" b="0" i="0" u="none" strike="noStrike" cap="none" normalizeH="0" baseline="0" dirty="0">
                  <a:ln>
                    <a:noFill/>
                  </a:ln>
                  <a:solidFill>
                    <a:schemeClr val="bg1"/>
                  </a:solidFill>
                  <a:effectLst/>
                  <a:latin typeface="Times New Roman" charset="0"/>
                  <a:ea typeface="ＭＳ Ｐゴシック" charset="0"/>
                  <a:cs typeface="ＭＳ Ｐゴシック" charset="0"/>
                </a:rPr>
                <a:t>K information Bits</a:t>
              </a:r>
            </a:p>
          </p:txBody>
        </p:sp>
        <p:sp>
          <p:nvSpPr>
            <p:cNvPr id="11" name="Rectangle 10">
              <a:extLst>
                <a:ext uri="{FF2B5EF4-FFF2-40B4-BE49-F238E27FC236}">
                  <a16:creationId xmlns:a16="http://schemas.microsoft.com/office/drawing/2014/main" id="{9D5BCADD-E414-4C8E-87D5-ED27A07EFFA4}"/>
                </a:ext>
              </a:extLst>
            </p:cNvPr>
            <p:cNvSpPr/>
            <p:nvPr/>
          </p:nvSpPr>
          <p:spPr bwMode="auto">
            <a:xfrm>
              <a:off x="2413479" y="2204860"/>
              <a:ext cx="2736304" cy="75406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2800" b="0" i="0" u="none" strike="noStrike" cap="none" normalizeH="0" baseline="0" dirty="0">
                  <a:ln>
                    <a:noFill/>
                  </a:ln>
                  <a:solidFill>
                    <a:schemeClr val="bg1"/>
                  </a:solidFill>
                  <a:effectLst/>
                  <a:latin typeface="Times New Roman" charset="0"/>
                  <a:ea typeface="ＭＳ Ｐゴシック" charset="0"/>
                  <a:cs typeface="ＭＳ Ｐゴシック" charset="0"/>
                </a:rPr>
                <a:t>324 parity bits</a:t>
              </a:r>
            </a:p>
          </p:txBody>
        </p:sp>
      </p:grpSp>
    </p:spTree>
    <p:extLst>
      <p:ext uri="{BB962C8B-B14F-4D97-AF65-F5344CB8AC3E}">
        <p14:creationId xmlns:p14="http://schemas.microsoft.com/office/powerpoint/2010/main" val="1607587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B2AA9-2014-47F2-9FF6-2A988DAB6ADF}"/>
              </a:ext>
            </a:extLst>
          </p:cNvPr>
          <p:cNvSpPr>
            <a:spLocks noGrp="1"/>
          </p:cNvSpPr>
          <p:nvPr>
            <p:ph type="title"/>
          </p:nvPr>
        </p:nvSpPr>
        <p:spPr/>
        <p:txBody>
          <a:bodyPr/>
          <a:lstStyle/>
          <a:p>
            <a:r>
              <a:rPr lang="en-US" dirty="0"/>
              <a:t>Performance on short payloads</a:t>
            </a:r>
          </a:p>
        </p:txBody>
      </p:sp>
      <p:sp>
        <p:nvSpPr>
          <p:cNvPr id="4" name="Slide Number Placeholder 3">
            <a:extLst>
              <a:ext uri="{FF2B5EF4-FFF2-40B4-BE49-F238E27FC236}">
                <a16:creationId xmlns:a16="http://schemas.microsoft.com/office/drawing/2014/main" id="{0A2D4D86-607B-42ED-91CC-81AA40B00E61}"/>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dirty="0"/>
          </a:p>
        </p:txBody>
      </p:sp>
      <p:sp>
        <p:nvSpPr>
          <p:cNvPr id="6" name="TextBox 5">
            <a:extLst>
              <a:ext uri="{FF2B5EF4-FFF2-40B4-BE49-F238E27FC236}">
                <a16:creationId xmlns:a16="http://schemas.microsoft.com/office/drawing/2014/main" id="{DD2326EA-895B-4069-8399-DEFA330AC8FE}"/>
              </a:ext>
            </a:extLst>
          </p:cNvPr>
          <p:cNvSpPr txBox="1"/>
          <p:nvPr/>
        </p:nvSpPr>
        <p:spPr>
          <a:xfrm>
            <a:off x="2286000" y="3292598"/>
            <a:ext cx="4572000" cy="276999"/>
          </a:xfrm>
          <a:prstGeom prst="rect">
            <a:avLst/>
          </a:prstGeom>
          <a:noFill/>
        </p:spPr>
        <p:txBody>
          <a:bodyPr wrap="square">
            <a:spAutoFit/>
          </a:bodyPr>
          <a:lstStyle/>
          <a:p>
            <a:r>
              <a:rPr lang="en-US" dirty="0"/>
              <a:t>https://grouper.ieee.org/groups/802/15/calendar.html</a:t>
            </a:r>
          </a:p>
        </p:txBody>
      </p:sp>
      <p:sp>
        <p:nvSpPr>
          <p:cNvPr id="11" name="TextBox 10">
            <a:extLst>
              <a:ext uri="{FF2B5EF4-FFF2-40B4-BE49-F238E27FC236}">
                <a16:creationId xmlns:a16="http://schemas.microsoft.com/office/drawing/2014/main" id="{2B72C18C-CC33-494C-844E-151F91C22984}"/>
              </a:ext>
            </a:extLst>
          </p:cNvPr>
          <p:cNvSpPr txBox="1"/>
          <p:nvPr/>
        </p:nvSpPr>
        <p:spPr>
          <a:xfrm>
            <a:off x="2060259" y="1472415"/>
            <a:ext cx="4371902" cy="400110"/>
          </a:xfrm>
          <a:prstGeom prst="rect">
            <a:avLst/>
          </a:prstGeom>
          <a:noFill/>
        </p:spPr>
        <p:txBody>
          <a:bodyPr wrap="none" rtlCol="0">
            <a:spAutoFit/>
          </a:bodyPr>
          <a:lstStyle/>
          <a:p>
            <a:r>
              <a:rPr lang="en-US" sz="2000" dirty="0">
                <a:solidFill>
                  <a:schemeClr val="tx1"/>
                </a:solidFill>
              </a:rPr>
              <a:t>Energy per bit penalty of  (K+324)/(2K) </a:t>
            </a:r>
          </a:p>
        </p:txBody>
      </p:sp>
      <p:pic>
        <p:nvPicPr>
          <p:cNvPr id="7" name="Picture 6">
            <a:extLst>
              <a:ext uri="{FF2B5EF4-FFF2-40B4-BE49-F238E27FC236}">
                <a16:creationId xmlns:a16="http://schemas.microsoft.com/office/drawing/2014/main" id="{7954BE5E-D141-40FB-817C-A9DC1954B19F}"/>
              </a:ext>
            </a:extLst>
          </p:cNvPr>
          <p:cNvPicPr>
            <a:picLocks noChangeAspect="1"/>
          </p:cNvPicPr>
          <p:nvPr/>
        </p:nvPicPr>
        <p:blipFill>
          <a:blip r:embed="rId2"/>
          <a:stretch>
            <a:fillRect/>
          </a:stretch>
        </p:blipFill>
        <p:spPr>
          <a:xfrm>
            <a:off x="3946136" y="2064562"/>
            <a:ext cx="4972050" cy="3990975"/>
          </a:xfrm>
          <a:prstGeom prst="rect">
            <a:avLst/>
          </a:prstGeom>
        </p:spPr>
      </p:pic>
      <p:sp>
        <p:nvSpPr>
          <p:cNvPr id="9" name="TextBox 8">
            <a:extLst>
              <a:ext uri="{FF2B5EF4-FFF2-40B4-BE49-F238E27FC236}">
                <a16:creationId xmlns:a16="http://schemas.microsoft.com/office/drawing/2014/main" id="{5A586CD7-A97A-4F95-ABF7-A4BF64D92E42}"/>
              </a:ext>
            </a:extLst>
          </p:cNvPr>
          <p:cNvSpPr txBox="1"/>
          <p:nvPr/>
        </p:nvSpPr>
        <p:spPr>
          <a:xfrm>
            <a:off x="5686" y="6086231"/>
            <a:ext cx="9132628" cy="400110"/>
          </a:xfrm>
          <a:prstGeom prst="rect">
            <a:avLst/>
          </a:prstGeom>
          <a:noFill/>
        </p:spPr>
        <p:txBody>
          <a:bodyPr wrap="none" rtlCol="0">
            <a:spAutoFit/>
          </a:bodyPr>
          <a:lstStyle/>
          <a:p>
            <a:r>
              <a:rPr lang="en-US" sz="2000" dirty="0">
                <a:solidFill>
                  <a:schemeClr val="tx1"/>
                </a:solidFill>
              </a:rPr>
              <a:t>Payload sizes of 21 bytes or greater benefit from LDPC when compared with K=7 BCC</a:t>
            </a:r>
          </a:p>
        </p:txBody>
      </p:sp>
      <p:graphicFrame>
        <p:nvGraphicFramePr>
          <p:cNvPr id="10" name="Table 11">
            <a:extLst>
              <a:ext uri="{FF2B5EF4-FFF2-40B4-BE49-F238E27FC236}">
                <a16:creationId xmlns:a16="http://schemas.microsoft.com/office/drawing/2014/main" id="{1C6F1136-ADDA-4E0E-AD04-0984135C5021}"/>
              </a:ext>
            </a:extLst>
          </p:cNvPr>
          <p:cNvGraphicFramePr>
            <a:graphicFrameLocks noGrp="1"/>
          </p:cNvGraphicFramePr>
          <p:nvPr>
            <p:extLst>
              <p:ext uri="{D42A27DB-BD31-4B8C-83A1-F6EECF244321}">
                <p14:modId xmlns:p14="http://schemas.microsoft.com/office/powerpoint/2010/main" val="2573494306"/>
              </p:ext>
            </p:extLst>
          </p:nvPr>
        </p:nvGraphicFramePr>
        <p:xfrm>
          <a:off x="107504" y="3204875"/>
          <a:ext cx="3744416" cy="1112520"/>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val="643687897"/>
                    </a:ext>
                  </a:extLst>
                </a:gridCol>
                <a:gridCol w="1872208">
                  <a:extLst>
                    <a:ext uri="{9D8B030D-6E8A-4147-A177-3AD203B41FA5}">
                      <a16:colId xmlns:a16="http://schemas.microsoft.com/office/drawing/2014/main" val="2191577245"/>
                    </a:ext>
                  </a:extLst>
                </a:gridCol>
              </a:tblGrid>
              <a:tr h="370840">
                <a:tc>
                  <a:txBody>
                    <a:bodyPr/>
                    <a:lstStyle/>
                    <a:p>
                      <a:r>
                        <a:rPr lang="en-US" dirty="0"/>
                        <a:t>Payload size</a:t>
                      </a:r>
                    </a:p>
                  </a:txBody>
                  <a:tcPr/>
                </a:tc>
                <a:tc>
                  <a:txBody>
                    <a:bodyPr/>
                    <a:lstStyle/>
                    <a:p>
                      <a:r>
                        <a:rPr lang="en-US" dirty="0"/>
                        <a:t>Eb/No penalty</a:t>
                      </a:r>
                    </a:p>
                  </a:txBody>
                  <a:tcPr/>
                </a:tc>
                <a:extLst>
                  <a:ext uri="{0D108BD9-81ED-4DB2-BD59-A6C34878D82A}">
                    <a16:rowId xmlns:a16="http://schemas.microsoft.com/office/drawing/2014/main" val="3818827728"/>
                  </a:ext>
                </a:extLst>
              </a:tr>
              <a:tr h="370840">
                <a:tc>
                  <a:txBody>
                    <a:bodyPr/>
                    <a:lstStyle/>
                    <a:p>
                      <a:r>
                        <a:rPr lang="en-US" dirty="0"/>
                        <a:t>20 bytes</a:t>
                      </a:r>
                    </a:p>
                  </a:txBody>
                  <a:tcPr/>
                </a:tc>
                <a:tc>
                  <a:txBody>
                    <a:bodyPr/>
                    <a:lstStyle/>
                    <a:p>
                      <a:r>
                        <a:rPr lang="en-US" dirty="0"/>
                        <a:t>1.8 dB</a:t>
                      </a:r>
                    </a:p>
                  </a:txBody>
                  <a:tcPr/>
                </a:tc>
                <a:extLst>
                  <a:ext uri="{0D108BD9-81ED-4DB2-BD59-A6C34878D82A}">
                    <a16:rowId xmlns:a16="http://schemas.microsoft.com/office/drawing/2014/main" val="3876041044"/>
                  </a:ext>
                </a:extLst>
              </a:tr>
              <a:tr h="370840">
                <a:tc>
                  <a:txBody>
                    <a:bodyPr/>
                    <a:lstStyle/>
                    <a:p>
                      <a:r>
                        <a:rPr lang="en-US" dirty="0"/>
                        <a:t>21 bytes</a:t>
                      </a:r>
                    </a:p>
                  </a:txBody>
                  <a:tcPr/>
                </a:tc>
                <a:tc>
                  <a:txBody>
                    <a:bodyPr/>
                    <a:lstStyle/>
                    <a:p>
                      <a:r>
                        <a:rPr lang="en-US" dirty="0"/>
                        <a:t>1.66 dB</a:t>
                      </a:r>
                    </a:p>
                  </a:txBody>
                  <a:tcPr/>
                </a:tc>
                <a:extLst>
                  <a:ext uri="{0D108BD9-81ED-4DB2-BD59-A6C34878D82A}">
                    <a16:rowId xmlns:a16="http://schemas.microsoft.com/office/drawing/2014/main" val="2078195605"/>
                  </a:ext>
                </a:extLst>
              </a:tr>
            </a:tbl>
          </a:graphicData>
        </a:graphic>
      </p:graphicFrame>
      <p:sp>
        <p:nvSpPr>
          <p:cNvPr id="12" name="TextBox 11">
            <a:extLst>
              <a:ext uri="{FF2B5EF4-FFF2-40B4-BE49-F238E27FC236}">
                <a16:creationId xmlns:a16="http://schemas.microsoft.com/office/drawing/2014/main" id="{40D3E70B-CC68-42A1-AE8D-CDA2B476F885}"/>
              </a:ext>
            </a:extLst>
          </p:cNvPr>
          <p:cNvSpPr txBox="1"/>
          <p:nvPr/>
        </p:nvSpPr>
        <p:spPr>
          <a:xfrm>
            <a:off x="151420" y="2495214"/>
            <a:ext cx="3700500" cy="646331"/>
          </a:xfrm>
          <a:prstGeom prst="rect">
            <a:avLst/>
          </a:prstGeom>
          <a:noFill/>
        </p:spPr>
        <p:txBody>
          <a:bodyPr wrap="none" rtlCol="0">
            <a:spAutoFit/>
          </a:bodyPr>
          <a:lstStyle/>
          <a:p>
            <a:r>
              <a:rPr lang="en-US" dirty="0">
                <a:solidFill>
                  <a:schemeClr val="tx1"/>
                </a:solidFill>
              </a:rPr>
              <a:t>SNR = Eb/No * rho, where rho is effective # bits per  2D</a:t>
            </a:r>
          </a:p>
          <a:p>
            <a:r>
              <a:rPr lang="en-US" dirty="0">
                <a:solidFill>
                  <a:schemeClr val="tx1"/>
                </a:solidFill>
              </a:rPr>
              <a:t>For short payload LDPC, rho = 2*K/(K+324)</a:t>
            </a:r>
          </a:p>
          <a:p>
            <a:r>
              <a:rPr lang="en-US" dirty="0">
                <a:solidFill>
                  <a:schemeClr val="tx1"/>
                </a:solidFill>
              </a:rPr>
              <a:t>For K=7 BCC with r=1/2, rho = 1  </a:t>
            </a:r>
          </a:p>
        </p:txBody>
      </p:sp>
    </p:spTree>
    <p:extLst>
      <p:ext uri="{BB962C8B-B14F-4D97-AF65-F5344CB8AC3E}">
        <p14:creationId xmlns:p14="http://schemas.microsoft.com/office/powerpoint/2010/main" val="283835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8DF2B-399A-4381-87DE-D71B86BB164D}"/>
              </a:ext>
            </a:extLst>
          </p:cNvPr>
          <p:cNvSpPr>
            <a:spLocks noGrp="1"/>
          </p:cNvSpPr>
          <p:nvPr>
            <p:ph type="title"/>
          </p:nvPr>
        </p:nvSpPr>
        <p:spPr/>
        <p:txBody>
          <a:bodyPr/>
          <a:lstStyle/>
          <a:p>
            <a:r>
              <a:rPr lang="en-US" dirty="0"/>
              <a:t>Gains Expected from LDPC</a:t>
            </a:r>
          </a:p>
        </p:txBody>
      </p:sp>
      <p:graphicFrame>
        <p:nvGraphicFramePr>
          <p:cNvPr id="5" name="Table 5">
            <a:extLst>
              <a:ext uri="{FF2B5EF4-FFF2-40B4-BE49-F238E27FC236}">
                <a16:creationId xmlns:a16="http://schemas.microsoft.com/office/drawing/2014/main" id="{E5E69FD4-B0DD-4C79-80F9-0529B050B5FF}"/>
              </a:ext>
            </a:extLst>
          </p:cNvPr>
          <p:cNvGraphicFramePr>
            <a:graphicFrameLocks noGrp="1"/>
          </p:cNvGraphicFramePr>
          <p:nvPr>
            <p:ph idx="1"/>
            <p:extLst>
              <p:ext uri="{D42A27DB-BD31-4B8C-83A1-F6EECF244321}">
                <p14:modId xmlns:p14="http://schemas.microsoft.com/office/powerpoint/2010/main" val="2367510720"/>
              </p:ext>
            </p:extLst>
          </p:nvPr>
        </p:nvGraphicFramePr>
        <p:xfrm>
          <a:off x="689769" y="2047240"/>
          <a:ext cx="7764460" cy="1381760"/>
        </p:xfrm>
        <a:graphic>
          <a:graphicData uri="http://schemas.openxmlformats.org/drawingml/2006/table">
            <a:tbl>
              <a:tblPr firstRow="1" bandRow="1">
                <a:tableStyleId>{5C22544A-7EE6-4342-B048-85BDC9FD1C3A}</a:tableStyleId>
              </a:tblPr>
              <a:tblGrid>
                <a:gridCol w="1941115">
                  <a:extLst>
                    <a:ext uri="{9D8B030D-6E8A-4147-A177-3AD203B41FA5}">
                      <a16:colId xmlns:a16="http://schemas.microsoft.com/office/drawing/2014/main" val="2036563364"/>
                    </a:ext>
                  </a:extLst>
                </a:gridCol>
                <a:gridCol w="1941115">
                  <a:extLst>
                    <a:ext uri="{9D8B030D-6E8A-4147-A177-3AD203B41FA5}">
                      <a16:colId xmlns:a16="http://schemas.microsoft.com/office/drawing/2014/main" val="3338595349"/>
                    </a:ext>
                  </a:extLst>
                </a:gridCol>
                <a:gridCol w="1941115">
                  <a:extLst>
                    <a:ext uri="{9D8B030D-6E8A-4147-A177-3AD203B41FA5}">
                      <a16:colId xmlns:a16="http://schemas.microsoft.com/office/drawing/2014/main" val="3241520202"/>
                    </a:ext>
                  </a:extLst>
                </a:gridCol>
                <a:gridCol w="1941115">
                  <a:extLst>
                    <a:ext uri="{9D8B030D-6E8A-4147-A177-3AD203B41FA5}">
                      <a16:colId xmlns:a16="http://schemas.microsoft.com/office/drawing/2014/main" val="2518188754"/>
                    </a:ext>
                  </a:extLst>
                </a:gridCol>
              </a:tblGrid>
              <a:tr h="370840">
                <a:tc>
                  <a:txBody>
                    <a:bodyPr/>
                    <a:lstStyle/>
                    <a:p>
                      <a:r>
                        <a:rPr lang="en-US" dirty="0"/>
                        <a:t>K=3 packet length</a:t>
                      </a:r>
                    </a:p>
                  </a:txBody>
                  <a:tcPr/>
                </a:tc>
                <a:tc>
                  <a:txBody>
                    <a:bodyPr/>
                    <a:lstStyle/>
                    <a:p>
                      <a:r>
                        <a:rPr lang="en-US" dirty="0"/>
                        <a:t>PER</a:t>
                      </a:r>
                    </a:p>
                  </a:txBody>
                  <a:tcPr/>
                </a:tc>
                <a:tc>
                  <a:txBody>
                    <a:bodyPr/>
                    <a:lstStyle/>
                    <a:p>
                      <a:r>
                        <a:rPr lang="en-US" dirty="0"/>
                        <a:t>BER</a:t>
                      </a:r>
                    </a:p>
                  </a:txBody>
                  <a:tcPr/>
                </a:tc>
                <a:tc>
                  <a:txBody>
                    <a:bodyPr/>
                    <a:lstStyle/>
                    <a:p>
                      <a:r>
                        <a:rPr lang="en-US" dirty="0"/>
                        <a:t>LDPC gain (dB)</a:t>
                      </a:r>
                    </a:p>
                  </a:txBody>
                  <a:tcPr/>
                </a:tc>
                <a:extLst>
                  <a:ext uri="{0D108BD9-81ED-4DB2-BD59-A6C34878D82A}">
                    <a16:rowId xmlns:a16="http://schemas.microsoft.com/office/drawing/2014/main" val="1066061667"/>
                  </a:ext>
                </a:extLst>
              </a:tr>
              <a:tr h="370840">
                <a:tc>
                  <a:txBody>
                    <a:bodyPr/>
                    <a:lstStyle/>
                    <a:p>
                      <a:r>
                        <a:rPr lang="en-US" dirty="0"/>
                        <a:t>4095 bytes</a:t>
                      </a:r>
                    </a:p>
                  </a:txBody>
                  <a:tcPr/>
                </a:tc>
                <a:tc>
                  <a:txBody>
                    <a:bodyPr/>
                    <a:lstStyle/>
                    <a:p>
                      <a:r>
                        <a:rPr lang="en-US" dirty="0"/>
                        <a:t>1%</a:t>
                      </a:r>
                    </a:p>
                  </a:txBody>
                  <a:tcPr/>
                </a:tc>
                <a:tc>
                  <a:txBody>
                    <a:bodyPr/>
                    <a:lstStyle/>
                    <a:p>
                      <a:r>
                        <a:rPr lang="en-US" dirty="0"/>
                        <a:t>3e-7 at 9.2 dB</a:t>
                      </a:r>
                    </a:p>
                  </a:txBody>
                  <a:tcPr/>
                </a:tc>
                <a:tc>
                  <a:txBody>
                    <a:bodyPr/>
                    <a:lstStyle/>
                    <a:p>
                      <a:r>
                        <a:rPr lang="en-US" dirty="0"/>
                        <a:t>7.2</a:t>
                      </a:r>
                    </a:p>
                  </a:txBody>
                  <a:tcPr/>
                </a:tc>
                <a:extLst>
                  <a:ext uri="{0D108BD9-81ED-4DB2-BD59-A6C34878D82A}">
                    <a16:rowId xmlns:a16="http://schemas.microsoft.com/office/drawing/2014/main" val="3448365682"/>
                  </a:ext>
                </a:extLst>
              </a:tr>
              <a:tr h="370840">
                <a:tc>
                  <a:txBody>
                    <a:bodyPr/>
                    <a:lstStyle/>
                    <a:p>
                      <a:r>
                        <a:rPr lang="en-US" dirty="0"/>
                        <a:t>4095 bytes</a:t>
                      </a:r>
                    </a:p>
                  </a:txBody>
                  <a:tcPr/>
                </a:tc>
                <a:tc>
                  <a:txBody>
                    <a:bodyPr/>
                    <a:lstStyle/>
                    <a:p>
                      <a:r>
                        <a:rPr lang="en-US" dirty="0"/>
                        <a:t>.1%</a:t>
                      </a:r>
                    </a:p>
                  </a:txBody>
                  <a:tcPr/>
                </a:tc>
                <a:tc>
                  <a:txBody>
                    <a:bodyPr/>
                    <a:lstStyle/>
                    <a:p>
                      <a:r>
                        <a:rPr lang="en-US" dirty="0"/>
                        <a:t>3e-8 at 9.9 dB</a:t>
                      </a:r>
                    </a:p>
                  </a:txBody>
                  <a:tcPr/>
                </a:tc>
                <a:tc>
                  <a:txBody>
                    <a:bodyPr/>
                    <a:lstStyle/>
                    <a:p>
                      <a:r>
                        <a:rPr lang="en-US" dirty="0"/>
                        <a:t>7.7 </a:t>
                      </a:r>
                    </a:p>
                  </a:txBody>
                  <a:tcPr/>
                </a:tc>
                <a:extLst>
                  <a:ext uri="{0D108BD9-81ED-4DB2-BD59-A6C34878D82A}">
                    <a16:rowId xmlns:a16="http://schemas.microsoft.com/office/drawing/2014/main" val="3335540386"/>
                  </a:ext>
                </a:extLst>
              </a:tr>
            </a:tbl>
          </a:graphicData>
        </a:graphic>
      </p:graphicFrame>
      <p:sp>
        <p:nvSpPr>
          <p:cNvPr id="4" name="Slide Number Placeholder 3">
            <a:extLst>
              <a:ext uri="{FF2B5EF4-FFF2-40B4-BE49-F238E27FC236}">
                <a16:creationId xmlns:a16="http://schemas.microsoft.com/office/drawing/2014/main" id="{2E54560B-AEBB-4586-93B0-429ECE598FC6}"/>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12</a:t>
            </a:fld>
            <a:endParaRPr lang="en-US" altLang="en-US" dirty="0"/>
          </a:p>
        </p:txBody>
      </p:sp>
      <p:graphicFrame>
        <p:nvGraphicFramePr>
          <p:cNvPr id="7" name="Table 5">
            <a:extLst>
              <a:ext uri="{FF2B5EF4-FFF2-40B4-BE49-F238E27FC236}">
                <a16:creationId xmlns:a16="http://schemas.microsoft.com/office/drawing/2014/main" id="{85267617-D57C-4627-B1B9-4BF4F6741814}"/>
              </a:ext>
            </a:extLst>
          </p:cNvPr>
          <p:cNvGraphicFramePr>
            <a:graphicFrameLocks/>
          </p:cNvGraphicFramePr>
          <p:nvPr>
            <p:extLst>
              <p:ext uri="{D42A27DB-BD31-4B8C-83A1-F6EECF244321}">
                <p14:modId xmlns:p14="http://schemas.microsoft.com/office/powerpoint/2010/main" val="23548460"/>
              </p:ext>
            </p:extLst>
          </p:nvPr>
        </p:nvGraphicFramePr>
        <p:xfrm>
          <a:off x="689769" y="3927595"/>
          <a:ext cx="7764460" cy="1381760"/>
        </p:xfrm>
        <a:graphic>
          <a:graphicData uri="http://schemas.openxmlformats.org/drawingml/2006/table">
            <a:tbl>
              <a:tblPr firstRow="1" bandRow="1">
                <a:tableStyleId>{5C22544A-7EE6-4342-B048-85BDC9FD1C3A}</a:tableStyleId>
              </a:tblPr>
              <a:tblGrid>
                <a:gridCol w="1941115">
                  <a:extLst>
                    <a:ext uri="{9D8B030D-6E8A-4147-A177-3AD203B41FA5}">
                      <a16:colId xmlns:a16="http://schemas.microsoft.com/office/drawing/2014/main" val="2036563364"/>
                    </a:ext>
                  </a:extLst>
                </a:gridCol>
                <a:gridCol w="1941115">
                  <a:extLst>
                    <a:ext uri="{9D8B030D-6E8A-4147-A177-3AD203B41FA5}">
                      <a16:colId xmlns:a16="http://schemas.microsoft.com/office/drawing/2014/main" val="3338595349"/>
                    </a:ext>
                  </a:extLst>
                </a:gridCol>
                <a:gridCol w="1941115">
                  <a:extLst>
                    <a:ext uri="{9D8B030D-6E8A-4147-A177-3AD203B41FA5}">
                      <a16:colId xmlns:a16="http://schemas.microsoft.com/office/drawing/2014/main" val="3241520202"/>
                    </a:ext>
                  </a:extLst>
                </a:gridCol>
                <a:gridCol w="1941115">
                  <a:extLst>
                    <a:ext uri="{9D8B030D-6E8A-4147-A177-3AD203B41FA5}">
                      <a16:colId xmlns:a16="http://schemas.microsoft.com/office/drawing/2014/main" val="2518188754"/>
                    </a:ext>
                  </a:extLst>
                </a:gridCol>
              </a:tblGrid>
              <a:tr h="370840">
                <a:tc>
                  <a:txBody>
                    <a:bodyPr/>
                    <a:lstStyle/>
                    <a:p>
                      <a:r>
                        <a:rPr lang="en-US" dirty="0"/>
                        <a:t>K=7 packet length</a:t>
                      </a:r>
                    </a:p>
                  </a:txBody>
                  <a:tcPr/>
                </a:tc>
                <a:tc>
                  <a:txBody>
                    <a:bodyPr/>
                    <a:lstStyle/>
                    <a:p>
                      <a:r>
                        <a:rPr lang="en-US" dirty="0"/>
                        <a:t>PER</a:t>
                      </a:r>
                    </a:p>
                  </a:txBody>
                  <a:tcPr/>
                </a:tc>
                <a:tc>
                  <a:txBody>
                    <a:bodyPr/>
                    <a:lstStyle/>
                    <a:p>
                      <a:r>
                        <a:rPr lang="en-US" dirty="0"/>
                        <a:t>BER</a:t>
                      </a:r>
                    </a:p>
                  </a:txBody>
                  <a:tcPr/>
                </a:tc>
                <a:tc>
                  <a:txBody>
                    <a:bodyPr/>
                    <a:lstStyle/>
                    <a:p>
                      <a:r>
                        <a:rPr lang="en-US" dirty="0"/>
                        <a:t>LDPC gain (dB)</a:t>
                      </a:r>
                    </a:p>
                  </a:txBody>
                  <a:tcPr/>
                </a:tc>
                <a:extLst>
                  <a:ext uri="{0D108BD9-81ED-4DB2-BD59-A6C34878D82A}">
                    <a16:rowId xmlns:a16="http://schemas.microsoft.com/office/drawing/2014/main" val="1066061667"/>
                  </a:ext>
                </a:extLst>
              </a:tr>
              <a:tr h="370840">
                <a:tc>
                  <a:txBody>
                    <a:bodyPr/>
                    <a:lstStyle/>
                    <a:p>
                      <a:r>
                        <a:rPr lang="en-US" dirty="0"/>
                        <a:t>4095 bytes</a:t>
                      </a:r>
                    </a:p>
                  </a:txBody>
                  <a:tcPr/>
                </a:tc>
                <a:tc>
                  <a:txBody>
                    <a:bodyPr/>
                    <a:lstStyle/>
                    <a:p>
                      <a:r>
                        <a:rPr lang="en-US" dirty="0"/>
                        <a:t>1%</a:t>
                      </a:r>
                    </a:p>
                  </a:txBody>
                  <a:tcPr/>
                </a:tc>
                <a:tc>
                  <a:txBody>
                    <a:bodyPr/>
                    <a:lstStyle/>
                    <a:p>
                      <a:r>
                        <a:rPr lang="en-US" dirty="0"/>
                        <a:t>1e-6 at 4.8 dB</a:t>
                      </a:r>
                    </a:p>
                  </a:txBody>
                  <a:tcPr/>
                </a:tc>
                <a:tc>
                  <a:txBody>
                    <a:bodyPr/>
                    <a:lstStyle/>
                    <a:p>
                      <a:r>
                        <a:rPr lang="en-US" dirty="0"/>
                        <a:t>2.9 </a:t>
                      </a:r>
                    </a:p>
                  </a:txBody>
                  <a:tcPr/>
                </a:tc>
                <a:extLst>
                  <a:ext uri="{0D108BD9-81ED-4DB2-BD59-A6C34878D82A}">
                    <a16:rowId xmlns:a16="http://schemas.microsoft.com/office/drawing/2014/main" val="3448365682"/>
                  </a:ext>
                </a:extLst>
              </a:tr>
              <a:tr h="370840">
                <a:tc>
                  <a:txBody>
                    <a:bodyPr/>
                    <a:lstStyle/>
                    <a:p>
                      <a:r>
                        <a:rPr lang="en-US" dirty="0"/>
                        <a:t>4095 bytes</a:t>
                      </a:r>
                    </a:p>
                  </a:txBody>
                  <a:tcPr/>
                </a:tc>
                <a:tc>
                  <a:txBody>
                    <a:bodyPr/>
                    <a:lstStyle/>
                    <a:p>
                      <a:r>
                        <a:rPr lang="en-US" dirty="0"/>
                        <a:t>0.1%</a:t>
                      </a:r>
                    </a:p>
                  </a:txBody>
                  <a:tcPr/>
                </a:tc>
                <a:tc>
                  <a:txBody>
                    <a:bodyPr/>
                    <a:lstStyle/>
                    <a:p>
                      <a:r>
                        <a:rPr lang="en-US" dirty="0"/>
                        <a:t>1e-7 at 5.4 dB</a:t>
                      </a:r>
                    </a:p>
                  </a:txBody>
                  <a:tcPr/>
                </a:tc>
                <a:tc>
                  <a:txBody>
                    <a:bodyPr/>
                    <a:lstStyle/>
                    <a:p>
                      <a:r>
                        <a:rPr lang="en-US" dirty="0"/>
                        <a:t>3.3</a:t>
                      </a:r>
                    </a:p>
                  </a:txBody>
                  <a:tcPr/>
                </a:tc>
                <a:extLst>
                  <a:ext uri="{0D108BD9-81ED-4DB2-BD59-A6C34878D82A}">
                    <a16:rowId xmlns:a16="http://schemas.microsoft.com/office/drawing/2014/main" val="3335540386"/>
                  </a:ext>
                </a:extLst>
              </a:tr>
            </a:tbl>
          </a:graphicData>
        </a:graphic>
      </p:graphicFrame>
      <p:sp>
        <p:nvSpPr>
          <p:cNvPr id="8" name="TextBox 7">
            <a:extLst>
              <a:ext uri="{FF2B5EF4-FFF2-40B4-BE49-F238E27FC236}">
                <a16:creationId xmlns:a16="http://schemas.microsoft.com/office/drawing/2014/main" id="{348C53A3-CECF-472E-B95A-2FB22E59CF40}"/>
              </a:ext>
            </a:extLst>
          </p:cNvPr>
          <p:cNvSpPr txBox="1"/>
          <p:nvPr/>
        </p:nvSpPr>
        <p:spPr>
          <a:xfrm>
            <a:off x="1174982" y="5786324"/>
            <a:ext cx="6794034" cy="400110"/>
          </a:xfrm>
          <a:prstGeom prst="rect">
            <a:avLst/>
          </a:prstGeom>
          <a:noFill/>
        </p:spPr>
        <p:txBody>
          <a:bodyPr wrap="square" rtlCol="0">
            <a:spAutoFit/>
          </a:bodyPr>
          <a:lstStyle/>
          <a:p>
            <a:r>
              <a:rPr lang="en-US" sz="2000" dirty="0">
                <a:solidFill>
                  <a:schemeClr val="tx1"/>
                </a:solidFill>
              </a:rPr>
              <a:t>Larger gains expected from LDPC for larger payload sizes</a:t>
            </a:r>
            <a:endParaRPr lang="en-US" sz="2000" dirty="0"/>
          </a:p>
        </p:txBody>
      </p:sp>
    </p:spTree>
    <p:extLst>
      <p:ext uri="{BB962C8B-B14F-4D97-AF65-F5344CB8AC3E}">
        <p14:creationId xmlns:p14="http://schemas.microsoft.com/office/powerpoint/2010/main" val="2247338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A8414-A47C-49D7-82B3-4DD6DF0BDA0C}"/>
              </a:ext>
            </a:extLst>
          </p:cNvPr>
          <p:cNvSpPr>
            <a:spLocks noGrp="1"/>
          </p:cNvSpPr>
          <p:nvPr>
            <p:ph type="title"/>
          </p:nvPr>
        </p:nvSpPr>
        <p:spPr/>
        <p:txBody>
          <a:bodyPr/>
          <a:lstStyle/>
          <a:p>
            <a:r>
              <a:rPr lang="en-US" dirty="0"/>
              <a:t>LDPC in IEEE 802.11n</a:t>
            </a:r>
          </a:p>
        </p:txBody>
      </p:sp>
      <p:sp>
        <p:nvSpPr>
          <p:cNvPr id="3" name="Content Placeholder 2">
            <a:extLst>
              <a:ext uri="{FF2B5EF4-FFF2-40B4-BE49-F238E27FC236}">
                <a16:creationId xmlns:a16="http://schemas.microsoft.com/office/drawing/2014/main" id="{B1576871-23C6-487A-9389-53CBA0075412}"/>
              </a:ext>
            </a:extLst>
          </p:cNvPr>
          <p:cNvSpPr>
            <a:spLocks noGrp="1"/>
          </p:cNvSpPr>
          <p:nvPr>
            <p:ph idx="1"/>
          </p:nvPr>
        </p:nvSpPr>
        <p:spPr/>
        <p:txBody>
          <a:bodyPr/>
          <a:lstStyle/>
          <a:p>
            <a:r>
              <a:rPr lang="en-US" sz="2000" dirty="0"/>
              <a:t>Decoder supports all code lengths 648, 1296, and 1944</a:t>
            </a:r>
          </a:p>
          <a:p>
            <a:r>
              <a:rPr lang="en-US" sz="2000" dirty="0"/>
              <a:t>It also supports code rates ½, 2/3, ¾, and 5/6</a:t>
            </a:r>
          </a:p>
          <a:p>
            <a:r>
              <a:rPr lang="en-US" sz="2000" dirty="0"/>
              <a:t>12 PCMs (Parity Check Matrices) defined</a:t>
            </a:r>
          </a:p>
          <a:p>
            <a:endParaRPr lang="en-US" dirty="0"/>
          </a:p>
        </p:txBody>
      </p:sp>
      <p:pic>
        <p:nvPicPr>
          <p:cNvPr id="5" name="Picture 4">
            <a:extLst>
              <a:ext uri="{FF2B5EF4-FFF2-40B4-BE49-F238E27FC236}">
                <a16:creationId xmlns:a16="http://schemas.microsoft.com/office/drawing/2014/main" id="{C27CD71E-C80A-4476-A9F5-A4E3B6D6215B}"/>
              </a:ext>
            </a:extLst>
          </p:cNvPr>
          <p:cNvPicPr>
            <a:picLocks noChangeAspect="1"/>
          </p:cNvPicPr>
          <p:nvPr/>
        </p:nvPicPr>
        <p:blipFill>
          <a:blip r:embed="rId2"/>
          <a:stretch>
            <a:fillRect/>
          </a:stretch>
        </p:blipFill>
        <p:spPr>
          <a:xfrm>
            <a:off x="2339143" y="2708920"/>
            <a:ext cx="4465713" cy="3251496"/>
          </a:xfrm>
          <a:prstGeom prst="rect">
            <a:avLst/>
          </a:prstGeom>
        </p:spPr>
      </p:pic>
    </p:spTree>
    <p:extLst>
      <p:ext uri="{BB962C8B-B14F-4D97-AF65-F5344CB8AC3E}">
        <p14:creationId xmlns:p14="http://schemas.microsoft.com/office/powerpoint/2010/main" val="2196598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6B578-214F-495A-BD96-BFE271FC065C}"/>
              </a:ext>
            </a:extLst>
          </p:cNvPr>
          <p:cNvSpPr>
            <a:spLocks noGrp="1"/>
          </p:cNvSpPr>
          <p:nvPr>
            <p:ph type="title"/>
          </p:nvPr>
        </p:nvSpPr>
        <p:spPr/>
        <p:txBody>
          <a:bodyPr/>
          <a:lstStyle/>
          <a:p>
            <a:r>
              <a:rPr lang="en-US" sz="3200" dirty="0"/>
              <a:t>802.11n LDPC Performance vs Iterations</a:t>
            </a:r>
          </a:p>
        </p:txBody>
      </p:sp>
      <p:sp>
        <p:nvSpPr>
          <p:cNvPr id="3" name="Content Placeholder 2">
            <a:extLst>
              <a:ext uri="{FF2B5EF4-FFF2-40B4-BE49-F238E27FC236}">
                <a16:creationId xmlns:a16="http://schemas.microsoft.com/office/drawing/2014/main" id="{2297C6D8-27AB-4E59-8407-8619450148DF}"/>
              </a:ext>
            </a:extLst>
          </p:cNvPr>
          <p:cNvSpPr>
            <a:spLocks noGrp="1"/>
          </p:cNvSpPr>
          <p:nvPr>
            <p:ph idx="1"/>
          </p:nvPr>
        </p:nvSpPr>
        <p:spPr/>
        <p:txBody>
          <a:bodyPr/>
          <a:lstStyle/>
          <a:p>
            <a:r>
              <a:rPr lang="en-US" sz="2800" dirty="0"/>
              <a:t>15 iterations seems like a good compromise</a:t>
            </a:r>
          </a:p>
        </p:txBody>
      </p:sp>
      <p:pic>
        <p:nvPicPr>
          <p:cNvPr id="4" name="image5.png">
            <a:extLst>
              <a:ext uri="{FF2B5EF4-FFF2-40B4-BE49-F238E27FC236}">
                <a16:creationId xmlns:a16="http://schemas.microsoft.com/office/drawing/2014/main" id="{2272E8E1-F5F7-403B-B136-27A25D127220}"/>
              </a:ext>
            </a:extLst>
          </p:cNvPr>
          <p:cNvPicPr/>
          <p:nvPr/>
        </p:nvPicPr>
        <p:blipFill>
          <a:blip r:embed="rId2"/>
          <a:srcRect/>
          <a:stretch>
            <a:fillRect/>
          </a:stretch>
        </p:blipFill>
        <p:spPr>
          <a:xfrm>
            <a:off x="2586903" y="2492896"/>
            <a:ext cx="3970193" cy="3747567"/>
          </a:xfrm>
          <a:prstGeom prst="rect">
            <a:avLst/>
          </a:prstGeom>
          <a:ln/>
        </p:spPr>
      </p:pic>
    </p:spTree>
    <p:extLst>
      <p:ext uri="{BB962C8B-B14F-4D97-AF65-F5344CB8AC3E}">
        <p14:creationId xmlns:p14="http://schemas.microsoft.com/office/powerpoint/2010/main" val="2929556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C0A25-6091-48D0-97C6-19BB006B6534}"/>
              </a:ext>
            </a:extLst>
          </p:cNvPr>
          <p:cNvSpPr>
            <a:spLocks noGrp="1"/>
          </p:cNvSpPr>
          <p:nvPr>
            <p:ph type="title"/>
          </p:nvPr>
        </p:nvSpPr>
        <p:spPr/>
        <p:txBody>
          <a:bodyPr/>
          <a:lstStyle/>
          <a:p>
            <a:r>
              <a:rPr lang="en-US" sz="3200" dirty="0"/>
              <a:t>Offset min-sum approx. for 802.11n LDPC</a:t>
            </a:r>
          </a:p>
        </p:txBody>
      </p:sp>
      <p:sp>
        <p:nvSpPr>
          <p:cNvPr id="3" name="Content Placeholder 2">
            <a:extLst>
              <a:ext uri="{FF2B5EF4-FFF2-40B4-BE49-F238E27FC236}">
                <a16:creationId xmlns:a16="http://schemas.microsoft.com/office/drawing/2014/main" id="{ED86E3AF-77CA-4B23-B9FF-27CA4E06F497}"/>
              </a:ext>
            </a:extLst>
          </p:cNvPr>
          <p:cNvSpPr>
            <a:spLocks noGrp="1"/>
          </p:cNvSpPr>
          <p:nvPr>
            <p:ph idx="1"/>
          </p:nvPr>
        </p:nvSpPr>
        <p:spPr/>
        <p:txBody>
          <a:bodyPr/>
          <a:lstStyle/>
          <a:p>
            <a:r>
              <a:rPr lang="en-US" sz="1800" dirty="0"/>
              <a:t>Chen showed that the offset min-sum decoding algorithm with 5 bit uniform quantization could achieve same BER as that of floating point SP and BCJR with less than 0.1 dB penalty [9]</a:t>
            </a:r>
          </a:p>
          <a:p>
            <a:r>
              <a:rPr lang="en-US" sz="1800" dirty="0"/>
              <a:t>Beta values of 0.5 and 0.75 are good choices</a:t>
            </a:r>
          </a:p>
        </p:txBody>
      </p:sp>
      <p:pic>
        <p:nvPicPr>
          <p:cNvPr id="4" name="image14.png">
            <a:extLst>
              <a:ext uri="{FF2B5EF4-FFF2-40B4-BE49-F238E27FC236}">
                <a16:creationId xmlns:a16="http://schemas.microsoft.com/office/drawing/2014/main" id="{DBBC39D3-B536-415C-9307-CF47B191A3CF}"/>
              </a:ext>
            </a:extLst>
          </p:cNvPr>
          <p:cNvPicPr/>
          <p:nvPr/>
        </p:nvPicPr>
        <p:blipFill>
          <a:blip r:embed="rId2"/>
          <a:srcRect/>
          <a:stretch>
            <a:fillRect/>
          </a:stretch>
        </p:blipFill>
        <p:spPr>
          <a:xfrm>
            <a:off x="2555776" y="2780928"/>
            <a:ext cx="4032448" cy="3708543"/>
          </a:xfrm>
          <a:prstGeom prst="rect">
            <a:avLst/>
          </a:prstGeom>
          <a:ln/>
        </p:spPr>
      </p:pic>
    </p:spTree>
    <p:extLst>
      <p:ext uri="{BB962C8B-B14F-4D97-AF65-F5344CB8AC3E}">
        <p14:creationId xmlns:p14="http://schemas.microsoft.com/office/powerpoint/2010/main" val="25849701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4092C-24E7-4E5F-A0F6-F7F66536F162}"/>
              </a:ext>
            </a:extLst>
          </p:cNvPr>
          <p:cNvSpPr>
            <a:spLocks noGrp="1"/>
          </p:cNvSpPr>
          <p:nvPr>
            <p:ph type="title"/>
          </p:nvPr>
        </p:nvSpPr>
        <p:spPr/>
        <p:txBody>
          <a:bodyPr/>
          <a:lstStyle/>
          <a:p>
            <a:r>
              <a:rPr lang="en-US" dirty="0"/>
              <a:t>LDPC in 5G NR [10]</a:t>
            </a:r>
          </a:p>
        </p:txBody>
      </p:sp>
      <p:sp>
        <p:nvSpPr>
          <p:cNvPr id="3" name="Content Placeholder 2">
            <a:extLst>
              <a:ext uri="{FF2B5EF4-FFF2-40B4-BE49-F238E27FC236}">
                <a16:creationId xmlns:a16="http://schemas.microsoft.com/office/drawing/2014/main" id="{7C4CCC83-29E6-4C19-95EC-39EB5E0EA471}"/>
              </a:ext>
            </a:extLst>
          </p:cNvPr>
          <p:cNvSpPr>
            <a:spLocks noGrp="1"/>
          </p:cNvSpPr>
          <p:nvPr>
            <p:ph idx="1"/>
          </p:nvPr>
        </p:nvSpPr>
        <p:spPr/>
        <p:txBody>
          <a:bodyPr/>
          <a:lstStyle/>
          <a:p>
            <a:r>
              <a:rPr lang="en-US" sz="2000" dirty="0"/>
              <a:t>Allows for HARQ operation using incremental redundancy</a:t>
            </a:r>
          </a:p>
          <a:p>
            <a:r>
              <a:rPr lang="en-US" sz="2000" dirty="0"/>
              <a:t>2 block sizes : 8448 and 3840, 51 PCMs for each base matrix</a:t>
            </a:r>
          </a:p>
          <a:p>
            <a:r>
              <a:rPr lang="en-US" sz="2000" dirty="0"/>
              <a:t>Full results can be found in [11]</a:t>
            </a:r>
          </a:p>
          <a:p>
            <a:pPr lvl="1"/>
            <a:endParaRPr lang="en-US" sz="2000" dirty="0"/>
          </a:p>
          <a:p>
            <a:endParaRPr lang="en-US" dirty="0"/>
          </a:p>
        </p:txBody>
      </p:sp>
      <p:pic>
        <p:nvPicPr>
          <p:cNvPr id="7" name="Picture 6">
            <a:extLst>
              <a:ext uri="{FF2B5EF4-FFF2-40B4-BE49-F238E27FC236}">
                <a16:creationId xmlns:a16="http://schemas.microsoft.com/office/drawing/2014/main" id="{5B7682D6-3621-4C29-8232-CA6608C0A1C7}"/>
              </a:ext>
            </a:extLst>
          </p:cNvPr>
          <p:cNvPicPr>
            <a:picLocks noChangeAspect="1"/>
          </p:cNvPicPr>
          <p:nvPr/>
        </p:nvPicPr>
        <p:blipFill>
          <a:blip r:embed="rId2"/>
          <a:stretch>
            <a:fillRect/>
          </a:stretch>
        </p:blipFill>
        <p:spPr>
          <a:xfrm>
            <a:off x="621140" y="4545954"/>
            <a:ext cx="3352016" cy="1939613"/>
          </a:xfrm>
          <a:prstGeom prst="rect">
            <a:avLst/>
          </a:prstGeom>
        </p:spPr>
      </p:pic>
      <p:pic>
        <p:nvPicPr>
          <p:cNvPr id="6" name="Picture 5">
            <a:extLst>
              <a:ext uri="{FF2B5EF4-FFF2-40B4-BE49-F238E27FC236}">
                <a16:creationId xmlns:a16="http://schemas.microsoft.com/office/drawing/2014/main" id="{2EE7320E-9650-48B4-AFA2-41F74A00CDC4}"/>
              </a:ext>
            </a:extLst>
          </p:cNvPr>
          <p:cNvPicPr>
            <a:picLocks noChangeAspect="1"/>
          </p:cNvPicPr>
          <p:nvPr/>
        </p:nvPicPr>
        <p:blipFill>
          <a:blip r:embed="rId3"/>
          <a:stretch>
            <a:fillRect/>
          </a:stretch>
        </p:blipFill>
        <p:spPr>
          <a:xfrm>
            <a:off x="4048974" y="3599823"/>
            <a:ext cx="4249271" cy="2856383"/>
          </a:xfrm>
          <a:prstGeom prst="rect">
            <a:avLst/>
          </a:prstGeom>
        </p:spPr>
      </p:pic>
      <p:graphicFrame>
        <p:nvGraphicFramePr>
          <p:cNvPr id="4" name="Table 4">
            <a:extLst>
              <a:ext uri="{FF2B5EF4-FFF2-40B4-BE49-F238E27FC236}">
                <a16:creationId xmlns:a16="http://schemas.microsoft.com/office/drawing/2014/main" id="{90B7A49E-28C8-4EF3-8219-22411AF91C2F}"/>
              </a:ext>
            </a:extLst>
          </p:cNvPr>
          <p:cNvGraphicFramePr>
            <a:graphicFrameLocks noGrp="1"/>
          </p:cNvGraphicFramePr>
          <p:nvPr>
            <p:extLst>
              <p:ext uri="{D42A27DB-BD31-4B8C-83A1-F6EECF244321}">
                <p14:modId xmlns:p14="http://schemas.microsoft.com/office/powerpoint/2010/main" val="774364214"/>
              </p:ext>
            </p:extLst>
          </p:nvPr>
        </p:nvGraphicFramePr>
        <p:xfrm>
          <a:off x="267888" y="3025477"/>
          <a:ext cx="3717060" cy="1514857"/>
        </p:xfrm>
        <a:graphic>
          <a:graphicData uri="http://schemas.openxmlformats.org/drawingml/2006/table">
            <a:tbl>
              <a:tblPr firstRow="1" bandRow="1">
                <a:tableStyleId>{5C22544A-7EE6-4342-B048-85BDC9FD1C3A}</a:tableStyleId>
              </a:tblPr>
              <a:tblGrid>
                <a:gridCol w="1239020">
                  <a:extLst>
                    <a:ext uri="{9D8B030D-6E8A-4147-A177-3AD203B41FA5}">
                      <a16:colId xmlns:a16="http://schemas.microsoft.com/office/drawing/2014/main" val="3950770065"/>
                    </a:ext>
                  </a:extLst>
                </a:gridCol>
                <a:gridCol w="1239020">
                  <a:extLst>
                    <a:ext uri="{9D8B030D-6E8A-4147-A177-3AD203B41FA5}">
                      <a16:colId xmlns:a16="http://schemas.microsoft.com/office/drawing/2014/main" val="632915401"/>
                    </a:ext>
                  </a:extLst>
                </a:gridCol>
                <a:gridCol w="1239020">
                  <a:extLst>
                    <a:ext uri="{9D8B030D-6E8A-4147-A177-3AD203B41FA5}">
                      <a16:colId xmlns:a16="http://schemas.microsoft.com/office/drawing/2014/main" val="1300413025"/>
                    </a:ext>
                  </a:extLst>
                </a:gridCol>
              </a:tblGrid>
              <a:tr h="407279">
                <a:tc>
                  <a:txBody>
                    <a:bodyPr/>
                    <a:lstStyle/>
                    <a:p>
                      <a:r>
                        <a:rPr lang="en-US" sz="1200" dirty="0"/>
                        <a:t>Parameter</a:t>
                      </a:r>
                    </a:p>
                  </a:txBody>
                  <a:tcPr/>
                </a:tc>
                <a:tc>
                  <a:txBody>
                    <a:bodyPr/>
                    <a:lstStyle/>
                    <a:p>
                      <a:r>
                        <a:rPr lang="en-US" sz="1200" dirty="0"/>
                        <a:t>Base Matrix 1</a:t>
                      </a:r>
                    </a:p>
                  </a:txBody>
                  <a:tcPr/>
                </a:tc>
                <a:tc>
                  <a:txBody>
                    <a:bodyPr/>
                    <a:lstStyle/>
                    <a:p>
                      <a:r>
                        <a:rPr lang="en-US" sz="1200" dirty="0"/>
                        <a:t>Base Matrix 2</a:t>
                      </a:r>
                    </a:p>
                  </a:txBody>
                  <a:tcPr/>
                </a:tc>
                <a:extLst>
                  <a:ext uri="{0D108BD9-81ED-4DB2-BD59-A6C34878D82A}">
                    <a16:rowId xmlns:a16="http://schemas.microsoft.com/office/drawing/2014/main" val="241248089"/>
                  </a:ext>
                </a:extLst>
              </a:tr>
              <a:tr h="407279">
                <a:tc>
                  <a:txBody>
                    <a:bodyPr/>
                    <a:lstStyle/>
                    <a:p>
                      <a:r>
                        <a:rPr lang="en-US" sz="1200" dirty="0"/>
                        <a:t>Min code rate</a:t>
                      </a:r>
                    </a:p>
                  </a:txBody>
                  <a:tcPr/>
                </a:tc>
                <a:tc>
                  <a:txBody>
                    <a:bodyPr/>
                    <a:lstStyle/>
                    <a:p>
                      <a:r>
                        <a:rPr lang="en-US" sz="1200" dirty="0"/>
                        <a:t>1/3</a:t>
                      </a:r>
                    </a:p>
                  </a:txBody>
                  <a:tcPr/>
                </a:tc>
                <a:tc>
                  <a:txBody>
                    <a:bodyPr/>
                    <a:lstStyle/>
                    <a:p>
                      <a:r>
                        <a:rPr lang="en-US" sz="1200" dirty="0"/>
                        <a:t>1/5</a:t>
                      </a:r>
                    </a:p>
                  </a:txBody>
                  <a:tcPr/>
                </a:tc>
                <a:extLst>
                  <a:ext uri="{0D108BD9-81ED-4DB2-BD59-A6C34878D82A}">
                    <a16:rowId xmlns:a16="http://schemas.microsoft.com/office/drawing/2014/main" val="3868751195"/>
                  </a:ext>
                </a:extLst>
              </a:tr>
              <a:tr h="700299">
                <a:tc>
                  <a:txBody>
                    <a:bodyPr/>
                    <a:lstStyle/>
                    <a:p>
                      <a:r>
                        <a:rPr lang="en-US" sz="1200" dirty="0"/>
                        <a:t>Max information block size </a:t>
                      </a:r>
                    </a:p>
                  </a:txBody>
                  <a:tcPr/>
                </a:tc>
                <a:tc>
                  <a:txBody>
                    <a:bodyPr/>
                    <a:lstStyle/>
                    <a:p>
                      <a:r>
                        <a:rPr lang="en-US" sz="1200" dirty="0"/>
                        <a:t>8448</a:t>
                      </a:r>
                    </a:p>
                  </a:txBody>
                  <a:tcPr/>
                </a:tc>
                <a:tc>
                  <a:txBody>
                    <a:bodyPr/>
                    <a:lstStyle/>
                    <a:p>
                      <a:r>
                        <a:rPr lang="en-US" sz="1200" dirty="0"/>
                        <a:t>3840</a:t>
                      </a:r>
                    </a:p>
                  </a:txBody>
                  <a:tcPr/>
                </a:tc>
                <a:extLst>
                  <a:ext uri="{0D108BD9-81ED-4DB2-BD59-A6C34878D82A}">
                    <a16:rowId xmlns:a16="http://schemas.microsoft.com/office/drawing/2014/main" val="974404086"/>
                  </a:ext>
                </a:extLst>
              </a:tr>
            </a:tbl>
          </a:graphicData>
        </a:graphic>
      </p:graphicFrame>
    </p:spTree>
    <p:extLst>
      <p:ext uri="{BB962C8B-B14F-4D97-AF65-F5344CB8AC3E}">
        <p14:creationId xmlns:p14="http://schemas.microsoft.com/office/powerpoint/2010/main" val="38486100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3CC7E-0A1D-4276-B353-AE71DAC0D2C9}"/>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68427F40-FD7E-4306-BE67-C8C6998C4D61}"/>
              </a:ext>
            </a:extLst>
          </p:cNvPr>
          <p:cNvSpPr>
            <a:spLocks noGrp="1"/>
          </p:cNvSpPr>
          <p:nvPr>
            <p:ph idx="1"/>
          </p:nvPr>
        </p:nvSpPr>
        <p:spPr/>
        <p:txBody>
          <a:bodyPr>
            <a:normAutofit fontScale="92500"/>
          </a:bodyPr>
          <a:lstStyle/>
          <a:p>
            <a:r>
              <a:rPr lang="en-US" sz="2400" dirty="0"/>
              <a:t>LDPC was successfully introduced in 802.11n [12] and 5G NR as well as other standard bodies (e.g., 802.15.3c, 802.11ad/ay, 802.16e, 802.3an, and DVB-S2) and is a mature technology that should be considered in IEEE 802.15.4ab</a:t>
            </a:r>
          </a:p>
          <a:p>
            <a:r>
              <a:rPr lang="en-US" sz="2400" dirty="0"/>
              <a:t>LDPC provides substantial coding </a:t>
            </a:r>
            <a:r>
              <a:rPr lang="en-US" sz="2400"/>
              <a:t>gains for </a:t>
            </a:r>
            <a:r>
              <a:rPr lang="en-US" sz="2400" dirty="0"/>
              <a:t>long payloads and SNR gains for short payloads (e.g. 21 bytes) </a:t>
            </a:r>
          </a:p>
          <a:p>
            <a:r>
              <a:rPr lang="en-US" sz="2400" dirty="0"/>
              <a:t>Implementation considerations</a:t>
            </a:r>
          </a:p>
          <a:p>
            <a:pPr lvl="1"/>
            <a:r>
              <a:rPr lang="en-US" sz="2400" dirty="0"/>
              <a:t>LDPC decoder has area &lt; 1mm</a:t>
            </a:r>
            <a:r>
              <a:rPr lang="en-US" sz="2400" baseline="30000" dirty="0"/>
              <a:t>2 </a:t>
            </a:r>
            <a:r>
              <a:rPr lang="en-US" sz="2400" dirty="0"/>
              <a:t>in 90nm CMOS</a:t>
            </a:r>
          </a:p>
          <a:p>
            <a:pPr lvl="1"/>
            <a:r>
              <a:rPr lang="en-US" sz="2400" dirty="0"/>
              <a:t>LDPC with 15 iterations seems like a good compromise</a:t>
            </a:r>
          </a:p>
          <a:p>
            <a:pPr lvl="1"/>
            <a:r>
              <a:rPr lang="en-US" sz="2400" dirty="0"/>
              <a:t>If using offset-min-sum approximation, beta values of 0.5 and 0.75 are good choices</a:t>
            </a:r>
          </a:p>
        </p:txBody>
      </p:sp>
    </p:spTree>
    <p:extLst>
      <p:ext uri="{BB962C8B-B14F-4D97-AF65-F5344CB8AC3E}">
        <p14:creationId xmlns:p14="http://schemas.microsoft.com/office/powerpoint/2010/main" val="10533470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86ECE-5B6A-4D71-954A-50EEDA587BF9}"/>
              </a:ext>
            </a:extLst>
          </p:cNvPr>
          <p:cNvSpPr>
            <a:spLocks noGrp="1"/>
          </p:cNvSpPr>
          <p:nvPr>
            <p:ph type="title"/>
          </p:nvPr>
        </p:nvSpPr>
        <p:spPr/>
        <p:txBody>
          <a:bodyPr/>
          <a:lstStyle/>
          <a:p>
            <a:r>
              <a:rPr lang="en-US" dirty="0"/>
              <a:t>Strawpoll</a:t>
            </a:r>
          </a:p>
        </p:txBody>
      </p:sp>
      <p:sp>
        <p:nvSpPr>
          <p:cNvPr id="3" name="Content Placeholder 2">
            <a:extLst>
              <a:ext uri="{FF2B5EF4-FFF2-40B4-BE49-F238E27FC236}">
                <a16:creationId xmlns:a16="http://schemas.microsoft.com/office/drawing/2014/main" id="{494BEF7D-9EA6-4529-B705-E3F18444C47B}"/>
              </a:ext>
            </a:extLst>
          </p:cNvPr>
          <p:cNvSpPr>
            <a:spLocks noGrp="1"/>
          </p:cNvSpPr>
          <p:nvPr>
            <p:ph idx="1"/>
          </p:nvPr>
        </p:nvSpPr>
        <p:spPr/>
        <p:txBody>
          <a:bodyPr/>
          <a:lstStyle/>
          <a:p>
            <a:r>
              <a:rPr lang="en-US" dirty="0"/>
              <a:t>Are you in favor of having an optional LDPC coding scheme introduced in 802.15.4ab?</a:t>
            </a:r>
          </a:p>
          <a:p>
            <a:pPr marL="914400" lvl="1" indent="-457200">
              <a:buFont typeface="Arial" panose="020B0604020202020204" pitchFamily="34" charset="0"/>
              <a:buChar char="•"/>
            </a:pPr>
            <a:r>
              <a:rPr lang="en-US" dirty="0"/>
              <a:t>Y</a:t>
            </a:r>
          </a:p>
          <a:p>
            <a:pPr marL="914400" lvl="1" indent="-457200">
              <a:buFont typeface="Arial" panose="020B0604020202020204" pitchFamily="34" charset="0"/>
              <a:buChar char="•"/>
            </a:pPr>
            <a:r>
              <a:rPr lang="en-US" dirty="0"/>
              <a:t>N</a:t>
            </a:r>
          </a:p>
          <a:p>
            <a:pPr marL="914400" lvl="1" indent="-457200">
              <a:buFont typeface="Arial" panose="020B0604020202020204" pitchFamily="34" charset="0"/>
              <a:buChar char="•"/>
            </a:pPr>
            <a:r>
              <a:rPr lang="en-US" dirty="0"/>
              <a:t>Abstain</a:t>
            </a:r>
          </a:p>
        </p:txBody>
      </p:sp>
    </p:spTree>
    <p:extLst>
      <p:ext uri="{BB962C8B-B14F-4D97-AF65-F5344CB8AC3E}">
        <p14:creationId xmlns:p14="http://schemas.microsoft.com/office/powerpoint/2010/main" val="3378144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E72FA-A0E1-487D-95FD-25FE0C88634B}"/>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0AAF81B8-B4F0-49FA-ABA9-8D8FD28DC83A}"/>
              </a:ext>
            </a:extLst>
          </p:cNvPr>
          <p:cNvSpPr>
            <a:spLocks noGrp="1"/>
          </p:cNvSpPr>
          <p:nvPr>
            <p:ph idx="1"/>
          </p:nvPr>
        </p:nvSpPr>
        <p:spPr/>
        <p:txBody>
          <a:bodyPr>
            <a:normAutofit fontScale="92500" lnSpcReduction="10000"/>
          </a:bodyPr>
          <a:lstStyle/>
          <a:p>
            <a:r>
              <a:rPr lang="en-US" sz="1400" dirty="0"/>
              <a:t>[1] 15-21-297-01 15.4.ab Technical Guidance Doc </a:t>
            </a:r>
          </a:p>
          <a:p>
            <a:r>
              <a:rPr lang="en-US" sz="1350" dirty="0">
                <a:ea typeface="Calibri" panose="020F0502020204030204" pitchFamily="34" charset="0"/>
              </a:rPr>
              <a:t>[2] R.G. Gallagher, “Low-Density Parity-Check Codes”. Cambridge, MA : MIT Press, 1963.  </a:t>
            </a:r>
          </a:p>
          <a:p>
            <a:r>
              <a:rPr lang="en-US" sz="1350" dirty="0">
                <a:ea typeface="Calibri" panose="020F0502020204030204" pitchFamily="34" charset="0"/>
              </a:rPr>
              <a:t>[3] Chung, et al, “On the design of low-density parity-check codes within 0.0045dB of the Shannon limit”, IEEE Commun. Letters, vol. 5, no.2, pp.58-60, February 2001.</a:t>
            </a:r>
          </a:p>
          <a:p>
            <a:r>
              <a:rPr lang="en-US" sz="1350" dirty="0">
                <a:ea typeface="Calibri" panose="020F0502020204030204" pitchFamily="34" charset="0"/>
              </a:rPr>
              <a:t>[4] Berrou, et al, “Near Shannon Limit Error – Correcting coding and decoding : Turbo Codes”, Proceedings of ICC ’93 – IEEE International Conference on Communications</a:t>
            </a:r>
          </a:p>
          <a:p>
            <a:r>
              <a:rPr lang="en-US" sz="1350" dirty="0">
                <a:ea typeface="Calibri" panose="020F0502020204030204" pitchFamily="34" charset="0"/>
              </a:rPr>
              <a:t>[5] Arikan, “A performance comparison of polar codes and Reed-Muller codes”, IEEE Communications Letters, 2008, vol. 12, issue 6.</a:t>
            </a:r>
          </a:p>
          <a:p>
            <a:r>
              <a:rPr lang="en-US" sz="1350" dirty="0">
                <a:ea typeface="Calibri" panose="020F0502020204030204" pitchFamily="34" charset="0"/>
              </a:rPr>
              <a:t>[6] Balatsoukas-Stimming, Giard, Burg, “Comparison of Polar Decoders with Existing Low-Density Parity-Check and Turbo Decoders”, 2017 IEEE WCNC</a:t>
            </a:r>
          </a:p>
          <a:p>
            <a:r>
              <a:rPr lang="en-US" sz="1350" dirty="0"/>
              <a:t>[7] J.-F. Cheng, A. Nimbalker, Y. Blankenship, B. Classon, and T. Blankenship, “Analysis of circular buffer rate matching for LTE turbo code,” in Proc. IEEE 68th Vehicular Technology Conference (VTC 2008-Fall), Calgary, Canada, Sept. 2008. </a:t>
            </a:r>
          </a:p>
          <a:p>
            <a:r>
              <a:rPr lang="en-US" sz="1350" dirty="0">
                <a:ea typeface="Calibri" panose="020F0502020204030204" pitchFamily="34" charset="0"/>
              </a:rPr>
              <a:t>[8] 3GPP R1-164359</a:t>
            </a:r>
          </a:p>
          <a:p>
            <a:r>
              <a:rPr lang="en-US" sz="1350" dirty="0">
                <a:ea typeface="Calibri" panose="020F0502020204030204" pitchFamily="34" charset="0"/>
              </a:rPr>
              <a:t>[9] Chen, Dholakia, Eleftheriou, Fossorier, Hu, “Reduced-complexity decoding of LDPC codes”, IEEE Trans. On Communications, vol 53, pp. 1288-1299, Aug 2005.</a:t>
            </a:r>
          </a:p>
          <a:p>
            <a:r>
              <a:rPr lang="en-US" sz="1350" dirty="0">
                <a:ea typeface="Calibri" panose="020F0502020204030204" pitchFamily="34" charset="0"/>
              </a:rPr>
              <a:t>[10] Hui, Sandberg, Blankenship, Andersson, Grosjean, “Channel Coding in 5G New Radio: A Tutorial Overview and Performance Comparison with 4G LTE”, in IEEE Vehicular Technology Magazine, vol. 13, Issue #4. </a:t>
            </a:r>
          </a:p>
          <a:p>
            <a:r>
              <a:rPr lang="en-US" sz="1350" dirty="0">
                <a:ea typeface="Calibri" panose="020F0502020204030204" pitchFamily="34" charset="0"/>
              </a:rPr>
              <a:t>[11] 3GPP R1-1610600</a:t>
            </a:r>
          </a:p>
          <a:p>
            <a:r>
              <a:rPr lang="en-US" sz="1350" dirty="0">
                <a:ea typeface="Calibri" panose="020F0502020204030204" pitchFamily="34" charset="0"/>
              </a:rPr>
              <a:t>[12] </a:t>
            </a:r>
            <a:r>
              <a:rPr lang="en-US" sz="1350" dirty="0"/>
              <a:t>IEEE 802.11 Wireless LANs WWiSE Proposal: High Throughput Extension to the 802.11 Standard, IEEE 11-04-0886-06-000n, 2005</a:t>
            </a:r>
          </a:p>
          <a:p>
            <a:endParaRPr lang="en-US" sz="1350" dirty="0">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3573551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89077ED8-A5EB-4226-82A2-B634F48CEBD4}"/>
              </a:ext>
            </a:extLst>
          </p:cNvPr>
          <p:cNvGraphicFramePr>
            <a:graphicFrameLocks noGrp="1"/>
          </p:cNvGraphicFramePr>
          <p:nvPr>
            <p:ph idx="1"/>
            <p:extLst>
              <p:ext uri="{D42A27DB-BD31-4B8C-83A1-F6EECF244321}">
                <p14:modId xmlns:p14="http://schemas.microsoft.com/office/powerpoint/2010/main" val="147382612"/>
              </p:ext>
            </p:extLst>
          </p:nvPr>
        </p:nvGraphicFramePr>
        <p:xfrm>
          <a:off x="1577665" y="1439863"/>
          <a:ext cx="5988670" cy="5015711"/>
        </p:xfrm>
        <a:graphic>
          <a:graphicData uri="http://schemas.openxmlformats.org/drawingml/2006/table">
            <a:tbl>
              <a:tblPr firstRow="1" firstCol="1" bandRow="1">
                <a:tableStyleId>{5C22544A-7EE6-4342-B048-85BDC9FD1C3A}</a:tableStyleId>
              </a:tblPr>
              <a:tblGrid>
                <a:gridCol w="2994335">
                  <a:extLst>
                    <a:ext uri="{9D8B030D-6E8A-4147-A177-3AD203B41FA5}">
                      <a16:colId xmlns:a16="http://schemas.microsoft.com/office/drawing/2014/main" val="113863163"/>
                    </a:ext>
                  </a:extLst>
                </a:gridCol>
                <a:gridCol w="2994335">
                  <a:extLst>
                    <a:ext uri="{9D8B030D-6E8A-4147-A177-3AD203B41FA5}">
                      <a16:colId xmlns:a16="http://schemas.microsoft.com/office/drawing/2014/main" val="479806086"/>
                    </a:ext>
                  </a:extLst>
                </a:gridCol>
              </a:tblGrid>
              <a:tr h="168133">
                <a:tc>
                  <a:txBody>
                    <a:bodyPr/>
                    <a:lstStyle/>
                    <a:p>
                      <a:pPr marL="0" marR="0">
                        <a:lnSpc>
                          <a:spcPct val="107000"/>
                        </a:lnSpc>
                        <a:spcBef>
                          <a:spcPts val="0"/>
                        </a:spcBef>
                        <a:spcAft>
                          <a:spcPts val="0"/>
                        </a:spcAft>
                      </a:pPr>
                      <a:r>
                        <a:rPr lang="en-US" sz="1100" dirty="0">
                          <a:effectLst/>
                        </a:rPr>
                        <a:t>PAR Objective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Proposed Solution (how addressed)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30986531"/>
                  </a:ext>
                </a:extLst>
              </a:tr>
              <a:tr h="593493">
                <a:tc>
                  <a:txBody>
                    <a:bodyPr/>
                    <a:lstStyle/>
                    <a:p>
                      <a:pPr marL="0" marR="0">
                        <a:lnSpc>
                          <a:spcPct val="107000"/>
                        </a:lnSpc>
                        <a:spcBef>
                          <a:spcPts val="0"/>
                        </a:spcBef>
                        <a:spcAft>
                          <a:spcPts val="0"/>
                        </a:spcAft>
                      </a:pPr>
                      <a:r>
                        <a:rPr lang="en-US" sz="900" b="0" dirty="0">
                          <a:effectLst/>
                        </a:rPr>
                        <a:t>Safeguards so that the high throughput data use cases will not cause significant disruption to low duty-cycle ranging use cases.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81567932"/>
                  </a:ext>
                </a:extLst>
              </a:tr>
              <a:tr h="443233">
                <a:tc>
                  <a:txBody>
                    <a:bodyPr/>
                    <a:lstStyle/>
                    <a:p>
                      <a:pPr marL="0" marR="0">
                        <a:lnSpc>
                          <a:spcPct val="107000"/>
                        </a:lnSpc>
                        <a:spcBef>
                          <a:spcPts val="0"/>
                        </a:spcBef>
                        <a:spcAft>
                          <a:spcPts val="0"/>
                        </a:spcAft>
                      </a:pPr>
                      <a:r>
                        <a:rPr lang="en-US" sz="900" b="0" dirty="0">
                          <a:effectLst/>
                        </a:rPr>
                        <a:t>Interference mitigation techniques to support higher density and higher traffic use cases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20307483"/>
                  </a:ext>
                </a:extLst>
              </a:tr>
              <a:tr h="142709">
                <a:tc>
                  <a:txBody>
                    <a:bodyPr/>
                    <a:lstStyle/>
                    <a:p>
                      <a:pPr marL="0" marR="0">
                        <a:lnSpc>
                          <a:spcPct val="107000"/>
                        </a:lnSpc>
                        <a:spcBef>
                          <a:spcPts val="0"/>
                        </a:spcBef>
                        <a:spcAft>
                          <a:spcPts val="0"/>
                        </a:spcAft>
                      </a:pPr>
                      <a:r>
                        <a:rPr lang="en-US" sz="900" b="0" dirty="0">
                          <a:effectLst/>
                        </a:rPr>
                        <a:t>Other coexistence improvement</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76602030"/>
                  </a:ext>
                </a:extLst>
              </a:tr>
              <a:tr h="292970">
                <a:tc>
                  <a:txBody>
                    <a:bodyPr/>
                    <a:lstStyle/>
                    <a:p>
                      <a:pPr marL="0" marR="0">
                        <a:lnSpc>
                          <a:spcPct val="107000"/>
                        </a:lnSpc>
                        <a:spcBef>
                          <a:spcPts val="0"/>
                        </a:spcBef>
                        <a:spcAft>
                          <a:spcPts val="0"/>
                        </a:spcAft>
                      </a:pPr>
                      <a:r>
                        <a:rPr lang="en-US" sz="900" b="0" dirty="0">
                          <a:effectLst/>
                        </a:rPr>
                        <a:t>Backward compatibility with enhanced ranging capable devices (ERDEVs).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38494273"/>
                  </a:ext>
                </a:extLst>
              </a:tr>
              <a:tr h="292970">
                <a:tc>
                  <a:txBody>
                    <a:bodyPr/>
                    <a:lstStyle/>
                    <a:p>
                      <a:pPr marL="0" marR="0">
                        <a:lnSpc>
                          <a:spcPct val="107000"/>
                        </a:lnSpc>
                        <a:spcBef>
                          <a:spcPts val="0"/>
                        </a:spcBef>
                        <a:spcAft>
                          <a:spcPts val="0"/>
                        </a:spcAft>
                      </a:pPr>
                      <a:r>
                        <a:rPr lang="en-US" sz="900" b="0" dirty="0">
                          <a:effectLst/>
                        </a:rPr>
                        <a:t>Improved link budget and/or reduced air-time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advanced codes provide improved link budgets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98167276"/>
                  </a:ext>
                </a:extLst>
              </a:tr>
              <a:tr h="292970">
                <a:tc>
                  <a:txBody>
                    <a:bodyPr/>
                    <a:lstStyle/>
                    <a:p>
                      <a:pPr marL="0" marR="0">
                        <a:lnSpc>
                          <a:spcPct val="107000"/>
                        </a:lnSpc>
                        <a:spcBef>
                          <a:spcPts val="0"/>
                        </a:spcBef>
                        <a:spcAft>
                          <a:spcPts val="0"/>
                        </a:spcAft>
                      </a:pPr>
                      <a:r>
                        <a:rPr lang="en-US" sz="900" b="0" dirty="0">
                          <a:effectLst/>
                        </a:rPr>
                        <a:t>Additional channels and operating frequencies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7470706"/>
                  </a:ext>
                </a:extLst>
              </a:tr>
              <a:tr h="443233">
                <a:tc>
                  <a:txBody>
                    <a:bodyPr/>
                    <a:lstStyle/>
                    <a:p>
                      <a:pPr marL="0" marR="0">
                        <a:lnSpc>
                          <a:spcPct val="107000"/>
                        </a:lnSpc>
                        <a:spcBef>
                          <a:spcPts val="0"/>
                        </a:spcBef>
                        <a:spcAft>
                          <a:spcPts val="0"/>
                        </a:spcAft>
                      </a:pPr>
                      <a:r>
                        <a:rPr lang="en-US" sz="900" b="0" dirty="0">
                          <a:effectLst/>
                        </a:rPr>
                        <a:t>Improvements to accuracy / precision / reliability and interoperability for high-integrity ranging;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70662618"/>
                  </a:ext>
                </a:extLst>
              </a:tr>
              <a:tr h="292970">
                <a:tc>
                  <a:txBody>
                    <a:bodyPr/>
                    <a:lstStyle/>
                    <a:p>
                      <a:pPr marL="0" marR="0">
                        <a:lnSpc>
                          <a:spcPct val="107000"/>
                        </a:lnSpc>
                        <a:spcBef>
                          <a:spcPts val="0"/>
                        </a:spcBef>
                        <a:spcAft>
                          <a:spcPts val="0"/>
                        </a:spcAft>
                      </a:pPr>
                      <a:r>
                        <a:rPr lang="en-US" sz="900" b="0" dirty="0">
                          <a:effectLst/>
                        </a:rPr>
                        <a:t>Reduce complexity and power consumption;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3036709"/>
                  </a:ext>
                </a:extLst>
              </a:tr>
              <a:tr h="292970">
                <a:tc>
                  <a:txBody>
                    <a:bodyPr/>
                    <a:lstStyle/>
                    <a:p>
                      <a:pPr marL="0" marR="0">
                        <a:lnSpc>
                          <a:spcPct val="107000"/>
                        </a:lnSpc>
                        <a:spcBef>
                          <a:spcPts val="0"/>
                        </a:spcBef>
                        <a:spcAft>
                          <a:spcPts val="0"/>
                        </a:spcAft>
                      </a:pPr>
                      <a:r>
                        <a:rPr lang="en-US" sz="900" b="0" dirty="0">
                          <a:effectLst/>
                        </a:rPr>
                        <a:t>Hybrid operation with narrowband signaling to assist UWB;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61296273"/>
                  </a:ext>
                </a:extLst>
              </a:tr>
              <a:tr h="292970">
                <a:tc>
                  <a:txBody>
                    <a:bodyPr/>
                    <a:lstStyle/>
                    <a:p>
                      <a:pPr marL="0" marR="0">
                        <a:lnSpc>
                          <a:spcPct val="107000"/>
                        </a:lnSpc>
                        <a:spcBef>
                          <a:spcPts val="0"/>
                        </a:spcBef>
                        <a:spcAft>
                          <a:spcPts val="0"/>
                        </a:spcAft>
                      </a:pPr>
                      <a:r>
                        <a:rPr lang="en-US" sz="900" b="0" dirty="0">
                          <a:effectLst/>
                        </a:rPr>
                        <a:t>Enhanced native discovery and connection setup mechanisms;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7268290"/>
                  </a:ext>
                </a:extLst>
              </a:tr>
              <a:tr h="292970">
                <a:tc>
                  <a:txBody>
                    <a:bodyPr/>
                    <a:lstStyle/>
                    <a:p>
                      <a:pPr marL="0" marR="0">
                        <a:lnSpc>
                          <a:spcPct val="107000"/>
                        </a:lnSpc>
                        <a:spcBef>
                          <a:spcPts val="0"/>
                        </a:spcBef>
                        <a:spcAft>
                          <a:spcPts val="0"/>
                        </a:spcAft>
                      </a:pPr>
                      <a:r>
                        <a:rPr lang="en-US" sz="900" b="0" dirty="0">
                          <a:effectLst/>
                        </a:rPr>
                        <a:t>Sensing capabilities to support presence detection and environment mapping;</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11501901"/>
                  </a:ext>
                </a:extLst>
              </a:tr>
              <a:tr h="142709">
                <a:tc>
                  <a:txBody>
                    <a:bodyPr/>
                    <a:lstStyle/>
                    <a:p>
                      <a:pPr marL="0" marR="0">
                        <a:lnSpc>
                          <a:spcPct val="107000"/>
                        </a:lnSpc>
                        <a:spcBef>
                          <a:spcPts val="0"/>
                        </a:spcBef>
                        <a:spcAft>
                          <a:spcPts val="0"/>
                        </a:spcAft>
                      </a:pPr>
                      <a:r>
                        <a:rPr lang="en-US" sz="900" b="0" dirty="0">
                          <a:effectLst/>
                        </a:rPr>
                        <a:t>Low-power low-latency streaming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13390514"/>
                  </a:ext>
                </a:extLst>
              </a:tr>
              <a:tr h="292970">
                <a:tc>
                  <a:txBody>
                    <a:bodyPr/>
                    <a:lstStyle/>
                    <a:p>
                      <a:pPr marL="0" marR="0">
                        <a:lnSpc>
                          <a:spcPct val="107000"/>
                        </a:lnSpc>
                        <a:spcBef>
                          <a:spcPts val="0"/>
                        </a:spcBef>
                        <a:spcAft>
                          <a:spcPts val="0"/>
                        </a:spcAft>
                      </a:pPr>
                      <a:r>
                        <a:rPr lang="en-US" sz="900" b="0" dirty="0">
                          <a:effectLst/>
                        </a:rPr>
                        <a:t>higher data-rate streaming allowing at least 50 Mbit/s of throughput.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advanced codes will help enable this use case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73551774"/>
                  </a:ext>
                </a:extLst>
              </a:tr>
              <a:tr h="443233">
                <a:tc>
                  <a:txBody>
                    <a:bodyPr/>
                    <a:lstStyle/>
                    <a:p>
                      <a:pPr marL="0" marR="0">
                        <a:lnSpc>
                          <a:spcPct val="107000"/>
                        </a:lnSpc>
                        <a:spcBef>
                          <a:spcPts val="0"/>
                        </a:spcBef>
                        <a:spcAft>
                          <a:spcPts val="0"/>
                        </a:spcAft>
                      </a:pPr>
                      <a:r>
                        <a:rPr lang="en-US" sz="900" b="0" dirty="0">
                          <a:effectLst/>
                        </a:rPr>
                        <a:t>Support for peer-to-peer, peer-to-multi-peer, and station-to-infrastructure protocols;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4020965"/>
                  </a:ext>
                </a:extLst>
              </a:tr>
              <a:tr h="292970">
                <a:tc>
                  <a:txBody>
                    <a:bodyPr/>
                    <a:lstStyle/>
                    <a:p>
                      <a:pPr marL="0" marR="0">
                        <a:lnSpc>
                          <a:spcPct val="107000"/>
                        </a:lnSpc>
                        <a:spcBef>
                          <a:spcPts val="0"/>
                        </a:spcBef>
                        <a:spcAft>
                          <a:spcPts val="0"/>
                        </a:spcAft>
                      </a:pPr>
                      <a:r>
                        <a:rPr lang="en-US" sz="900" b="0" dirty="0">
                          <a:effectLst/>
                        </a:rPr>
                        <a:t>Infrastructure synchronization mechanisms.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51965075"/>
                  </a:ext>
                </a:extLst>
              </a:tr>
            </a:tbl>
          </a:graphicData>
        </a:graphic>
      </p:graphicFrame>
      <p:sp>
        <p:nvSpPr>
          <p:cNvPr id="4" name="Slide Number Placeholder 3">
            <a:extLst>
              <a:ext uri="{FF2B5EF4-FFF2-40B4-BE49-F238E27FC236}">
                <a16:creationId xmlns:a16="http://schemas.microsoft.com/office/drawing/2014/main"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sp>
        <p:nvSpPr>
          <p:cNvPr id="6" name="Title 5">
            <a:extLst>
              <a:ext uri="{FF2B5EF4-FFF2-40B4-BE49-F238E27FC236}">
                <a16:creationId xmlns:a16="http://schemas.microsoft.com/office/drawing/2014/main" id="{0F701439-06F4-4CF3-B54D-0A93D70A277F}"/>
              </a:ext>
            </a:extLst>
          </p:cNvPr>
          <p:cNvSpPr>
            <a:spLocks noGrp="1"/>
          </p:cNvSpPr>
          <p:nvPr>
            <p:ph type="title"/>
          </p:nvPr>
        </p:nvSpPr>
        <p:spPr/>
        <p:txBody>
          <a:bodyPr/>
          <a:lstStyle/>
          <a:p>
            <a:r>
              <a:rPr lang="en-US" dirty="0"/>
              <a:t>Technical Guidance [1]</a:t>
            </a:r>
          </a:p>
        </p:txBody>
      </p:sp>
    </p:spTree>
    <p:extLst>
      <p:ext uri="{BB962C8B-B14F-4D97-AF65-F5344CB8AC3E}">
        <p14:creationId xmlns:p14="http://schemas.microsoft.com/office/powerpoint/2010/main" val="27090528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3A275-12AA-40C7-A3A8-6D6A7ACE3F33}"/>
              </a:ext>
            </a:extLst>
          </p:cNvPr>
          <p:cNvSpPr>
            <a:spLocks noGrp="1"/>
          </p:cNvSpPr>
          <p:nvPr>
            <p:ph type="ctrTitle"/>
          </p:nvPr>
        </p:nvSpPr>
        <p:spPr/>
        <p:txBody>
          <a:bodyPr/>
          <a:lstStyle/>
          <a:p>
            <a:r>
              <a:rPr lang="en-US" dirty="0"/>
              <a:t>Appendix</a:t>
            </a:r>
          </a:p>
        </p:txBody>
      </p:sp>
      <p:sp>
        <p:nvSpPr>
          <p:cNvPr id="3" name="Subtitle 2">
            <a:extLst>
              <a:ext uri="{FF2B5EF4-FFF2-40B4-BE49-F238E27FC236}">
                <a16:creationId xmlns:a16="http://schemas.microsoft.com/office/drawing/2014/main" id="{3416C9ED-4C25-4437-85D1-9D9FAC6B19B9}"/>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601501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F7087-8E4B-4FD6-AC65-3DD7C4990C89}"/>
              </a:ext>
            </a:extLst>
          </p:cNvPr>
          <p:cNvSpPr>
            <a:spLocks noGrp="1"/>
          </p:cNvSpPr>
          <p:nvPr>
            <p:ph type="title"/>
          </p:nvPr>
        </p:nvSpPr>
        <p:spPr/>
        <p:txBody>
          <a:bodyPr/>
          <a:lstStyle/>
          <a:p>
            <a:r>
              <a:rPr lang="en-US" dirty="0"/>
              <a:t>LDPC on short payload (truncate parity)</a:t>
            </a:r>
          </a:p>
        </p:txBody>
      </p:sp>
      <p:sp>
        <p:nvSpPr>
          <p:cNvPr id="3" name="Content Placeholder 2">
            <a:extLst>
              <a:ext uri="{FF2B5EF4-FFF2-40B4-BE49-F238E27FC236}">
                <a16:creationId xmlns:a16="http://schemas.microsoft.com/office/drawing/2014/main" id="{AC23872B-22C6-4A05-A397-EFB5061E09CD}"/>
              </a:ext>
            </a:extLst>
          </p:cNvPr>
          <p:cNvSpPr>
            <a:spLocks noGrp="1"/>
          </p:cNvSpPr>
          <p:nvPr>
            <p:ph idx="1"/>
          </p:nvPr>
        </p:nvSpPr>
        <p:spPr>
          <a:xfrm>
            <a:off x="609600" y="1371600"/>
            <a:ext cx="8354888" cy="4868863"/>
          </a:xfrm>
        </p:spPr>
        <p:txBody>
          <a:bodyPr/>
          <a:lstStyle/>
          <a:p>
            <a:r>
              <a:rPr lang="en-US" dirty="0"/>
              <a:t>K &lt;= 324 </a:t>
            </a:r>
          </a:p>
          <a:p>
            <a:r>
              <a:rPr lang="en-US" dirty="0"/>
              <a:t>Step 1:  Encoder finds parity bits by appending zeros to K information bits</a:t>
            </a:r>
          </a:p>
          <a:p>
            <a:endParaRPr lang="en-US" dirty="0"/>
          </a:p>
          <a:p>
            <a:endParaRPr lang="en-US" dirty="0"/>
          </a:p>
          <a:p>
            <a:r>
              <a:rPr lang="en-US" dirty="0"/>
              <a:t>Step 2: Ignore 324-K zeros and send K information bits along with first K parity bits.</a:t>
            </a:r>
          </a:p>
          <a:p>
            <a:r>
              <a:rPr lang="en-US" dirty="0"/>
              <a:t>                                            </a:t>
            </a:r>
            <a:r>
              <a:rPr lang="en-US" sz="1200" dirty="0"/>
              <a:t>Note: Coding rate maintained at 1/2</a:t>
            </a:r>
          </a:p>
        </p:txBody>
      </p:sp>
      <p:sp>
        <p:nvSpPr>
          <p:cNvPr id="4" name="Slide Number Placeholder 3">
            <a:extLst>
              <a:ext uri="{FF2B5EF4-FFF2-40B4-BE49-F238E27FC236}">
                <a16:creationId xmlns:a16="http://schemas.microsoft.com/office/drawing/2014/main" id="{8658AD08-B699-425E-AB8A-086E4FB5265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21</a:t>
            </a:fld>
            <a:endParaRPr lang="en-US" altLang="en-US" dirty="0"/>
          </a:p>
        </p:txBody>
      </p:sp>
      <p:grpSp>
        <p:nvGrpSpPr>
          <p:cNvPr id="8" name="Group 7">
            <a:extLst>
              <a:ext uri="{FF2B5EF4-FFF2-40B4-BE49-F238E27FC236}">
                <a16:creationId xmlns:a16="http://schemas.microsoft.com/office/drawing/2014/main" id="{BEA00FF8-31DD-418B-9E05-E6C0057D140E}"/>
              </a:ext>
            </a:extLst>
          </p:cNvPr>
          <p:cNvGrpSpPr/>
          <p:nvPr/>
        </p:nvGrpSpPr>
        <p:grpSpPr>
          <a:xfrm>
            <a:off x="1043609" y="3212974"/>
            <a:ext cx="5832648" cy="754067"/>
            <a:chOff x="899593" y="2204860"/>
            <a:chExt cx="5832648" cy="754067"/>
          </a:xfrm>
        </p:grpSpPr>
        <p:sp>
          <p:nvSpPr>
            <p:cNvPr id="5" name="Rectangle 4">
              <a:extLst>
                <a:ext uri="{FF2B5EF4-FFF2-40B4-BE49-F238E27FC236}">
                  <a16:creationId xmlns:a16="http://schemas.microsoft.com/office/drawing/2014/main" id="{D78C5C01-50A3-4B31-A298-03765B72D738}"/>
                </a:ext>
              </a:extLst>
            </p:cNvPr>
            <p:cNvSpPr/>
            <p:nvPr/>
          </p:nvSpPr>
          <p:spPr bwMode="auto">
            <a:xfrm>
              <a:off x="899593" y="2204864"/>
              <a:ext cx="1512168" cy="754063"/>
            </a:xfrm>
            <a:prstGeom prst="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600" b="0" i="0" u="none" strike="noStrike" cap="none" normalizeH="0" baseline="0" dirty="0">
                  <a:ln>
                    <a:noFill/>
                  </a:ln>
                  <a:solidFill>
                    <a:schemeClr val="bg1"/>
                  </a:solidFill>
                  <a:effectLst/>
                  <a:latin typeface="Times New Roman" charset="0"/>
                  <a:ea typeface="ＭＳ Ｐゴシック" charset="0"/>
                  <a:cs typeface="ＭＳ Ｐゴシック" charset="0"/>
                </a:rPr>
                <a:t>K information Bits</a:t>
              </a:r>
            </a:p>
          </p:txBody>
        </p:sp>
        <p:sp>
          <p:nvSpPr>
            <p:cNvPr id="6" name="Rectangle 5">
              <a:extLst>
                <a:ext uri="{FF2B5EF4-FFF2-40B4-BE49-F238E27FC236}">
                  <a16:creationId xmlns:a16="http://schemas.microsoft.com/office/drawing/2014/main" id="{C8F3DB9F-9A03-483C-8400-BE5386F2C801}"/>
                </a:ext>
              </a:extLst>
            </p:cNvPr>
            <p:cNvSpPr/>
            <p:nvPr/>
          </p:nvSpPr>
          <p:spPr bwMode="auto">
            <a:xfrm>
              <a:off x="3995937" y="2204860"/>
              <a:ext cx="2736304" cy="75406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2800" b="0" i="0" u="none" strike="noStrike" cap="none" normalizeH="0" baseline="0" dirty="0">
                  <a:ln>
                    <a:noFill/>
                  </a:ln>
                  <a:solidFill>
                    <a:schemeClr val="bg1"/>
                  </a:solidFill>
                  <a:effectLst/>
                  <a:latin typeface="Times New Roman" charset="0"/>
                  <a:ea typeface="ＭＳ Ｐゴシック" charset="0"/>
                  <a:cs typeface="ＭＳ Ｐゴシック" charset="0"/>
                </a:rPr>
                <a:t>324 parity bits</a:t>
              </a:r>
            </a:p>
          </p:txBody>
        </p:sp>
        <p:sp>
          <p:nvSpPr>
            <p:cNvPr id="7" name="Rectangle 6">
              <a:extLst>
                <a:ext uri="{FF2B5EF4-FFF2-40B4-BE49-F238E27FC236}">
                  <a16:creationId xmlns:a16="http://schemas.microsoft.com/office/drawing/2014/main" id="{7C6CA0F9-7B57-4D2B-9344-A9202D3E884C}"/>
                </a:ext>
              </a:extLst>
            </p:cNvPr>
            <p:cNvSpPr/>
            <p:nvPr/>
          </p:nvSpPr>
          <p:spPr bwMode="auto">
            <a:xfrm>
              <a:off x="2411761" y="2204862"/>
              <a:ext cx="1584176" cy="754063"/>
            </a:xfrm>
            <a:prstGeom prst="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2000" b="0" i="0" u="none" strike="noStrike" cap="none" normalizeH="0" baseline="0" dirty="0">
                  <a:ln>
                    <a:noFill/>
                  </a:ln>
                  <a:solidFill>
                    <a:schemeClr val="bg1"/>
                  </a:solidFill>
                  <a:effectLst/>
                  <a:latin typeface="Times New Roman" charset="0"/>
                  <a:ea typeface="ＭＳ Ｐゴシック" charset="0"/>
                  <a:cs typeface="ＭＳ Ｐゴシック" charset="0"/>
                </a:rPr>
                <a:t>324-K zeros</a:t>
              </a:r>
            </a:p>
          </p:txBody>
        </p:sp>
      </p:grpSp>
      <p:grpSp>
        <p:nvGrpSpPr>
          <p:cNvPr id="9" name="Group 8">
            <a:extLst>
              <a:ext uri="{FF2B5EF4-FFF2-40B4-BE49-F238E27FC236}">
                <a16:creationId xmlns:a16="http://schemas.microsoft.com/office/drawing/2014/main" id="{77E62F97-D4AC-477F-8C1C-14B7B2876208}"/>
              </a:ext>
            </a:extLst>
          </p:cNvPr>
          <p:cNvGrpSpPr/>
          <p:nvPr/>
        </p:nvGrpSpPr>
        <p:grpSpPr>
          <a:xfrm>
            <a:off x="1043609" y="5363114"/>
            <a:ext cx="3240359" cy="754067"/>
            <a:chOff x="899593" y="2204860"/>
            <a:chExt cx="3240359" cy="754067"/>
          </a:xfrm>
        </p:grpSpPr>
        <p:sp>
          <p:nvSpPr>
            <p:cNvPr id="10" name="Rectangle 9">
              <a:extLst>
                <a:ext uri="{FF2B5EF4-FFF2-40B4-BE49-F238E27FC236}">
                  <a16:creationId xmlns:a16="http://schemas.microsoft.com/office/drawing/2014/main" id="{A82B9733-65B7-4537-BD55-BE7C123C7698}"/>
                </a:ext>
              </a:extLst>
            </p:cNvPr>
            <p:cNvSpPr/>
            <p:nvPr/>
          </p:nvSpPr>
          <p:spPr bwMode="auto">
            <a:xfrm>
              <a:off x="899593" y="2204864"/>
              <a:ext cx="1512168" cy="754063"/>
            </a:xfrm>
            <a:prstGeom prst="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600" b="0" i="0" u="none" strike="noStrike" cap="none" normalizeH="0" baseline="0" dirty="0">
                  <a:ln>
                    <a:noFill/>
                  </a:ln>
                  <a:solidFill>
                    <a:schemeClr val="bg1"/>
                  </a:solidFill>
                  <a:effectLst/>
                  <a:latin typeface="Times New Roman" charset="0"/>
                  <a:ea typeface="ＭＳ Ｐゴシック" charset="0"/>
                  <a:cs typeface="ＭＳ Ｐゴシック" charset="0"/>
                </a:rPr>
                <a:t>K information Bits</a:t>
              </a:r>
            </a:p>
          </p:txBody>
        </p:sp>
        <p:sp>
          <p:nvSpPr>
            <p:cNvPr id="11" name="Rectangle 10">
              <a:extLst>
                <a:ext uri="{FF2B5EF4-FFF2-40B4-BE49-F238E27FC236}">
                  <a16:creationId xmlns:a16="http://schemas.microsoft.com/office/drawing/2014/main" id="{9D5BCADD-E414-4C8E-87D5-ED27A07EFFA4}"/>
                </a:ext>
              </a:extLst>
            </p:cNvPr>
            <p:cNvSpPr/>
            <p:nvPr/>
          </p:nvSpPr>
          <p:spPr bwMode="auto">
            <a:xfrm>
              <a:off x="2413479" y="2204860"/>
              <a:ext cx="1726473" cy="75406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2000" b="0" i="0" u="none" strike="noStrike" cap="none" normalizeH="0" baseline="0" dirty="0">
                  <a:ln>
                    <a:noFill/>
                  </a:ln>
                  <a:solidFill>
                    <a:schemeClr val="bg1"/>
                  </a:solidFill>
                  <a:effectLst/>
                  <a:latin typeface="Times New Roman" charset="0"/>
                  <a:ea typeface="ＭＳ Ｐゴシック" charset="0"/>
                  <a:cs typeface="ＭＳ Ｐゴシック" charset="0"/>
                </a:rPr>
                <a:t>K parity bits</a:t>
              </a:r>
            </a:p>
          </p:txBody>
        </p:sp>
      </p:grpSp>
    </p:spTree>
    <p:extLst>
      <p:ext uri="{BB962C8B-B14F-4D97-AF65-F5344CB8AC3E}">
        <p14:creationId xmlns:p14="http://schemas.microsoft.com/office/powerpoint/2010/main" val="31978780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645B6-B09C-499A-978C-A0B5DF4B6C2D}"/>
              </a:ext>
            </a:extLst>
          </p:cNvPr>
          <p:cNvSpPr>
            <a:spLocks noGrp="1"/>
          </p:cNvSpPr>
          <p:nvPr>
            <p:ph type="title"/>
          </p:nvPr>
        </p:nvSpPr>
        <p:spPr/>
        <p:txBody>
          <a:bodyPr/>
          <a:lstStyle/>
          <a:p>
            <a:r>
              <a:rPr lang="en-US" dirty="0"/>
              <a:t>Short Payloads</a:t>
            </a:r>
          </a:p>
        </p:txBody>
      </p:sp>
      <p:pic>
        <p:nvPicPr>
          <p:cNvPr id="6" name="Content Placeholder 5" descr="Chart&#10;&#10;Description automatically generated with low confidence">
            <a:extLst>
              <a:ext uri="{FF2B5EF4-FFF2-40B4-BE49-F238E27FC236}">
                <a16:creationId xmlns:a16="http://schemas.microsoft.com/office/drawing/2014/main" id="{AF4565C8-A696-4538-A64E-6992BD5D532E}"/>
              </a:ext>
            </a:extLst>
          </p:cNvPr>
          <p:cNvPicPr>
            <a:picLocks noGrp="1" noChangeAspect="1"/>
          </p:cNvPicPr>
          <p:nvPr>
            <p:ph idx="1"/>
          </p:nvPr>
        </p:nvPicPr>
        <p:blipFill>
          <a:blip r:embed="rId2"/>
          <a:stretch>
            <a:fillRect/>
          </a:stretch>
        </p:blipFill>
        <p:spPr>
          <a:xfrm>
            <a:off x="416841" y="1700808"/>
            <a:ext cx="8138864" cy="4411486"/>
          </a:xfrm>
        </p:spPr>
      </p:pic>
      <p:sp>
        <p:nvSpPr>
          <p:cNvPr id="4" name="Slide Number Placeholder 3">
            <a:extLst>
              <a:ext uri="{FF2B5EF4-FFF2-40B4-BE49-F238E27FC236}">
                <a16:creationId xmlns:a16="http://schemas.microsoft.com/office/drawing/2014/main" id="{5166EA75-4E54-4816-9453-70DEF87B5C8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22</a:t>
            </a:fld>
            <a:endParaRPr lang="en-US" altLang="en-US" dirty="0"/>
          </a:p>
        </p:txBody>
      </p:sp>
    </p:spTree>
    <p:extLst>
      <p:ext uri="{BB962C8B-B14F-4D97-AF65-F5344CB8AC3E}">
        <p14:creationId xmlns:p14="http://schemas.microsoft.com/office/powerpoint/2010/main" val="3770298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DD416-4B60-47BB-8237-8009DFB23F38}"/>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89F1EEA7-7ECC-450F-A066-09F3E51C8DFF}"/>
              </a:ext>
            </a:extLst>
          </p:cNvPr>
          <p:cNvSpPr>
            <a:spLocks noGrp="1"/>
          </p:cNvSpPr>
          <p:nvPr>
            <p:ph idx="1"/>
          </p:nvPr>
        </p:nvSpPr>
        <p:spPr>
          <a:xfrm>
            <a:off x="355096" y="1371600"/>
            <a:ext cx="8681400" cy="4868863"/>
          </a:xfrm>
        </p:spPr>
        <p:txBody>
          <a:bodyPr/>
          <a:lstStyle/>
          <a:p>
            <a:r>
              <a:rPr lang="en-US" sz="1600" dirty="0"/>
              <a:t>Current codes defined in 802.15.4 and 802.15.4z are based on BCC</a:t>
            </a:r>
          </a:p>
          <a:p>
            <a:r>
              <a:rPr lang="en-US" sz="1600" dirty="0"/>
              <a:t>Below is BCC K=3 and K=7 performance in AWGN channel</a:t>
            </a:r>
          </a:p>
          <a:p>
            <a:r>
              <a:rPr lang="en-US" sz="1600" dirty="0"/>
              <a:t>Shannon placed an upper bound on code rate for a given BW and SNR, or equivalently a minimum SNR for a given code rate and BW.</a:t>
            </a:r>
          </a:p>
          <a:p>
            <a:r>
              <a:rPr lang="en-US" sz="1600" dirty="0"/>
              <a:t>Shannon limit for rate ½ code using BPSK or QPSK (1 bit/dim) is SNR=Eb/No=0dB.</a:t>
            </a:r>
          </a:p>
          <a:p>
            <a:r>
              <a:rPr lang="en-US" sz="1600" dirty="0"/>
              <a:t>For 1% PER, 3e-7 BER, the 802.15.4 code with K=3 is 9.2dB away from Shannon!</a:t>
            </a:r>
          </a:p>
          <a:p>
            <a:endParaRPr lang="en-US" sz="1800" dirty="0"/>
          </a:p>
          <a:p>
            <a:r>
              <a:rPr lang="en-US" dirty="0"/>
              <a:t> </a:t>
            </a:r>
          </a:p>
        </p:txBody>
      </p:sp>
      <p:sp>
        <p:nvSpPr>
          <p:cNvPr id="4" name="Slide Number Placeholder 3">
            <a:extLst>
              <a:ext uri="{FF2B5EF4-FFF2-40B4-BE49-F238E27FC236}">
                <a16:creationId xmlns:a16="http://schemas.microsoft.com/office/drawing/2014/main" id="{DEF234E7-AF4E-455F-B624-DE200588813F}"/>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3</a:t>
            </a:fld>
            <a:endParaRPr lang="en-US" altLang="en-US" dirty="0"/>
          </a:p>
        </p:txBody>
      </p:sp>
      <p:pic>
        <p:nvPicPr>
          <p:cNvPr id="6" name="Picture 5">
            <a:extLst>
              <a:ext uri="{FF2B5EF4-FFF2-40B4-BE49-F238E27FC236}">
                <a16:creationId xmlns:a16="http://schemas.microsoft.com/office/drawing/2014/main" id="{3CA4BBC2-7F71-4781-8A31-60C3DBB59803}"/>
              </a:ext>
            </a:extLst>
          </p:cNvPr>
          <p:cNvPicPr>
            <a:picLocks noChangeAspect="1"/>
          </p:cNvPicPr>
          <p:nvPr/>
        </p:nvPicPr>
        <p:blipFill>
          <a:blip r:embed="rId2"/>
          <a:stretch>
            <a:fillRect/>
          </a:stretch>
        </p:blipFill>
        <p:spPr>
          <a:xfrm>
            <a:off x="355096" y="3292718"/>
            <a:ext cx="3940455" cy="3269900"/>
          </a:xfrm>
          <a:prstGeom prst="rect">
            <a:avLst/>
          </a:prstGeom>
        </p:spPr>
      </p:pic>
      <p:pic>
        <p:nvPicPr>
          <p:cNvPr id="9" name="Picture 8">
            <a:extLst>
              <a:ext uri="{FF2B5EF4-FFF2-40B4-BE49-F238E27FC236}">
                <a16:creationId xmlns:a16="http://schemas.microsoft.com/office/drawing/2014/main" id="{F90F4565-EB2B-4D10-B5F7-92B2B723E588}"/>
              </a:ext>
            </a:extLst>
          </p:cNvPr>
          <p:cNvPicPr>
            <a:picLocks noChangeAspect="1"/>
          </p:cNvPicPr>
          <p:nvPr/>
        </p:nvPicPr>
        <p:blipFill>
          <a:blip r:embed="rId3"/>
          <a:stretch>
            <a:fillRect/>
          </a:stretch>
        </p:blipFill>
        <p:spPr>
          <a:xfrm>
            <a:off x="4297106" y="3292718"/>
            <a:ext cx="4145908" cy="3275973"/>
          </a:xfrm>
          <a:prstGeom prst="rect">
            <a:avLst/>
          </a:prstGeom>
        </p:spPr>
      </p:pic>
    </p:spTree>
    <p:extLst>
      <p:ext uri="{BB962C8B-B14F-4D97-AF65-F5344CB8AC3E}">
        <p14:creationId xmlns:p14="http://schemas.microsoft.com/office/powerpoint/2010/main" val="3597855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7742F-EA1C-4308-AEC6-70C77914A976}"/>
              </a:ext>
            </a:extLst>
          </p:cNvPr>
          <p:cNvSpPr>
            <a:spLocks noGrp="1"/>
          </p:cNvSpPr>
          <p:nvPr>
            <p:ph type="title"/>
          </p:nvPr>
        </p:nvSpPr>
        <p:spPr/>
        <p:txBody>
          <a:bodyPr/>
          <a:lstStyle/>
          <a:p>
            <a:r>
              <a:rPr lang="en-US" dirty="0"/>
              <a:t>“Near” Shannon Capacity Codes</a:t>
            </a:r>
          </a:p>
        </p:txBody>
      </p:sp>
      <p:sp>
        <p:nvSpPr>
          <p:cNvPr id="3" name="Content Placeholder 2">
            <a:extLst>
              <a:ext uri="{FF2B5EF4-FFF2-40B4-BE49-F238E27FC236}">
                <a16:creationId xmlns:a16="http://schemas.microsoft.com/office/drawing/2014/main" id="{560EAB56-ECAA-4D9B-A804-8E4FCBD8CFF3}"/>
              </a:ext>
            </a:extLst>
          </p:cNvPr>
          <p:cNvSpPr>
            <a:spLocks noGrp="1"/>
          </p:cNvSpPr>
          <p:nvPr>
            <p:ph idx="1"/>
          </p:nvPr>
        </p:nvSpPr>
        <p:spPr>
          <a:xfrm>
            <a:off x="609600" y="1371600"/>
            <a:ext cx="8354888" cy="4868863"/>
          </a:xfrm>
        </p:spPr>
        <p:txBody>
          <a:bodyPr/>
          <a:lstStyle/>
          <a:p>
            <a:r>
              <a:rPr lang="en-US" dirty="0"/>
              <a:t>LDPC (Gallagher 1963) [2]</a:t>
            </a:r>
          </a:p>
          <a:p>
            <a:r>
              <a:rPr lang="en-US" dirty="0"/>
              <a:t>	shown to reach within 0.0045dB from the Shannon limit [3]</a:t>
            </a:r>
          </a:p>
          <a:p>
            <a:r>
              <a:rPr lang="en-US" dirty="0"/>
              <a:t>	amenable to parallelization (better latency)</a:t>
            </a:r>
          </a:p>
          <a:p>
            <a:r>
              <a:rPr lang="en-US" dirty="0"/>
              <a:t>Turbo (Berrou 1993) [4]</a:t>
            </a:r>
          </a:p>
          <a:p>
            <a:r>
              <a:rPr lang="en-US" dirty="0"/>
              <a:t>Polar (Arikan 2008) [5]</a:t>
            </a:r>
          </a:p>
          <a:p>
            <a:r>
              <a:rPr lang="en-US" dirty="0"/>
              <a:t>	based on idea of channel polarization</a:t>
            </a:r>
          </a:p>
        </p:txBody>
      </p:sp>
      <p:sp>
        <p:nvSpPr>
          <p:cNvPr id="4" name="Slide Number Placeholder 3">
            <a:extLst>
              <a:ext uri="{FF2B5EF4-FFF2-40B4-BE49-F238E27FC236}">
                <a16:creationId xmlns:a16="http://schemas.microsoft.com/office/drawing/2014/main" id="{199AB9D9-96A0-4C30-9A9B-EC08EB6F4299}"/>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4</a:t>
            </a:fld>
            <a:endParaRPr lang="en-US" altLang="en-US" dirty="0"/>
          </a:p>
        </p:txBody>
      </p:sp>
    </p:spTree>
    <p:extLst>
      <p:ext uri="{BB962C8B-B14F-4D97-AF65-F5344CB8AC3E}">
        <p14:creationId xmlns:p14="http://schemas.microsoft.com/office/powerpoint/2010/main" val="289172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D4E3A-9F65-4DC8-AAFB-C471A2BDF2F1}"/>
              </a:ext>
            </a:extLst>
          </p:cNvPr>
          <p:cNvSpPr>
            <a:spLocks noGrp="1"/>
          </p:cNvSpPr>
          <p:nvPr>
            <p:ph type="title"/>
          </p:nvPr>
        </p:nvSpPr>
        <p:spPr/>
        <p:txBody>
          <a:bodyPr/>
          <a:lstStyle/>
          <a:p>
            <a:r>
              <a:rPr lang="en-US" dirty="0"/>
              <a:t>IEEE 802.11n vs Polar codes</a:t>
            </a:r>
          </a:p>
        </p:txBody>
      </p:sp>
      <p:sp>
        <p:nvSpPr>
          <p:cNvPr id="3" name="Content Placeholder 2">
            <a:extLst>
              <a:ext uri="{FF2B5EF4-FFF2-40B4-BE49-F238E27FC236}">
                <a16:creationId xmlns:a16="http://schemas.microsoft.com/office/drawing/2014/main" id="{5442421B-401C-421F-B3EC-C37298AA7C41}"/>
              </a:ext>
            </a:extLst>
          </p:cNvPr>
          <p:cNvSpPr>
            <a:spLocks noGrp="1"/>
          </p:cNvSpPr>
          <p:nvPr>
            <p:ph idx="1"/>
          </p:nvPr>
        </p:nvSpPr>
        <p:spPr/>
        <p:txBody>
          <a:bodyPr/>
          <a:lstStyle/>
          <a:p>
            <a:r>
              <a:rPr lang="en-US" dirty="0"/>
              <a:t>[6] 90nm CMOS using standard Dennard scaling laws</a:t>
            </a:r>
          </a:p>
          <a:p>
            <a:pPr lvl="1"/>
            <a:r>
              <a:rPr lang="en-US" sz="1800" dirty="0"/>
              <a:t>Area scales as s</a:t>
            </a:r>
            <a:r>
              <a:rPr lang="en-US" sz="1800" baseline="30000" dirty="0"/>
              <a:t>2</a:t>
            </a:r>
            <a:r>
              <a:rPr lang="en-US" sz="1800" dirty="0"/>
              <a:t> and operating frequency scales as 1/s, where s is the technology feature size</a:t>
            </a:r>
          </a:p>
        </p:txBody>
      </p:sp>
      <p:pic>
        <p:nvPicPr>
          <p:cNvPr id="5" name="Picture 4">
            <a:extLst>
              <a:ext uri="{FF2B5EF4-FFF2-40B4-BE49-F238E27FC236}">
                <a16:creationId xmlns:a16="http://schemas.microsoft.com/office/drawing/2014/main" id="{716CE8E1-D0FB-4DFA-A4A0-62555B62BE8C}"/>
              </a:ext>
            </a:extLst>
          </p:cNvPr>
          <p:cNvPicPr>
            <a:picLocks noChangeAspect="1"/>
          </p:cNvPicPr>
          <p:nvPr/>
        </p:nvPicPr>
        <p:blipFill>
          <a:blip r:embed="rId2"/>
          <a:stretch>
            <a:fillRect/>
          </a:stretch>
        </p:blipFill>
        <p:spPr>
          <a:xfrm>
            <a:off x="747516" y="3501008"/>
            <a:ext cx="3193256" cy="2557463"/>
          </a:xfrm>
          <a:prstGeom prst="rect">
            <a:avLst/>
          </a:prstGeom>
        </p:spPr>
      </p:pic>
      <p:pic>
        <p:nvPicPr>
          <p:cNvPr id="7" name="Picture 6">
            <a:extLst>
              <a:ext uri="{FF2B5EF4-FFF2-40B4-BE49-F238E27FC236}">
                <a16:creationId xmlns:a16="http://schemas.microsoft.com/office/drawing/2014/main" id="{47F931E3-7845-41A1-B8C5-CBABCEA0C93A}"/>
              </a:ext>
            </a:extLst>
          </p:cNvPr>
          <p:cNvPicPr>
            <a:picLocks noChangeAspect="1"/>
          </p:cNvPicPr>
          <p:nvPr/>
        </p:nvPicPr>
        <p:blipFill>
          <a:blip r:embed="rId3"/>
          <a:stretch>
            <a:fillRect/>
          </a:stretch>
        </p:blipFill>
        <p:spPr>
          <a:xfrm>
            <a:off x="5076056" y="3588232"/>
            <a:ext cx="2814638" cy="2436019"/>
          </a:xfrm>
          <a:prstGeom prst="rect">
            <a:avLst/>
          </a:prstGeom>
        </p:spPr>
      </p:pic>
      <p:sp>
        <p:nvSpPr>
          <p:cNvPr id="4" name="TextBox 3">
            <a:extLst>
              <a:ext uri="{FF2B5EF4-FFF2-40B4-BE49-F238E27FC236}">
                <a16:creationId xmlns:a16="http://schemas.microsoft.com/office/drawing/2014/main" id="{B4452A7B-F910-4488-B2A1-81A359F1FF46}"/>
              </a:ext>
            </a:extLst>
          </p:cNvPr>
          <p:cNvSpPr txBox="1"/>
          <p:nvPr/>
        </p:nvSpPr>
        <p:spPr>
          <a:xfrm>
            <a:off x="5505937" y="3007517"/>
            <a:ext cx="1582484" cy="594586"/>
          </a:xfrm>
          <a:prstGeom prst="rect">
            <a:avLst/>
          </a:prstGeom>
          <a:noFill/>
        </p:spPr>
        <p:txBody>
          <a:bodyPr wrap="none" rtlCol="0">
            <a:spAutoFit/>
          </a:bodyPr>
          <a:lstStyle/>
          <a:p>
            <a:r>
              <a:rPr lang="en-US" sz="788" dirty="0"/>
              <a:t>Note: BP = belief propagation</a:t>
            </a:r>
          </a:p>
          <a:p>
            <a:r>
              <a:rPr lang="en-US" sz="788" dirty="0"/>
              <a:t>SC = successive cancellation</a:t>
            </a:r>
          </a:p>
          <a:p>
            <a:r>
              <a:rPr lang="en-US" sz="788" dirty="0"/>
              <a:t>SCL = successive cancellation list</a:t>
            </a:r>
          </a:p>
          <a:p>
            <a:endParaRPr lang="en-US" sz="900" dirty="0"/>
          </a:p>
        </p:txBody>
      </p:sp>
      <p:sp>
        <p:nvSpPr>
          <p:cNvPr id="8" name="TextBox 7">
            <a:extLst>
              <a:ext uri="{FF2B5EF4-FFF2-40B4-BE49-F238E27FC236}">
                <a16:creationId xmlns:a16="http://schemas.microsoft.com/office/drawing/2014/main" id="{7A7C76F9-FCD3-40DC-8E61-D730700310C2}"/>
              </a:ext>
            </a:extLst>
          </p:cNvPr>
          <p:cNvSpPr txBox="1"/>
          <p:nvPr/>
        </p:nvSpPr>
        <p:spPr>
          <a:xfrm>
            <a:off x="5479680" y="2923936"/>
            <a:ext cx="2018501" cy="761747"/>
          </a:xfrm>
          <a:prstGeom prst="rect">
            <a:avLst/>
          </a:prstGeom>
          <a:noFill/>
        </p:spPr>
        <p:txBody>
          <a:bodyPr wrap="none" rtlCol="0">
            <a:spAutoFit/>
          </a:bodyPr>
          <a:lstStyle/>
          <a:p>
            <a:r>
              <a:rPr lang="en-US" sz="1050" dirty="0">
                <a:solidFill>
                  <a:schemeClr val="tx1"/>
                </a:solidFill>
              </a:rPr>
              <a:t>Note: BP = belief propagation</a:t>
            </a:r>
          </a:p>
          <a:p>
            <a:r>
              <a:rPr lang="en-US" sz="1050" dirty="0">
                <a:solidFill>
                  <a:schemeClr val="tx1"/>
                </a:solidFill>
              </a:rPr>
              <a:t>SC = successive cancellation</a:t>
            </a:r>
          </a:p>
          <a:p>
            <a:r>
              <a:rPr lang="en-US" sz="1050" dirty="0">
                <a:solidFill>
                  <a:schemeClr val="tx1"/>
                </a:solidFill>
              </a:rPr>
              <a:t>SCL = successive cancellation list</a:t>
            </a:r>
          </a:p>
          <a:p>
            <a:endParaRPr lang="en-US" dirty="0"/>
          </a:p>
        </p:txBody>
      </p:sp>
      <p:sp>
        <p:nvSpPr>
          <p:cNvPr id="6" name="TextBox 5">
            <a:extLst>
              <a:ext uri="{FF2B5EF4-FFF2-40B4-BE49-F238E27FC236}">
                <a16:creationId xmlns:a16="http://schemas.microsoft.com/office/drawing/2014/main" id="{88BEF8B9-68AE-4734-97BC-E3770B9C1121}"/>
              </a:ext>
            </a:extLst>
          </p:cNvPr>
          <p:cNvSpPr txBox="1"/>
          <p:nvPr/>
        </p:nvSpPr>
        <p:spPr>
          <a:xfrm>
            <a:off x="2771800" y="6093211"/>
            <a:ext cx="3600400" cy="276999"/>
          </a:xfrm>
          <a:prstGeom prst="rect">
            <a:avLst/>
          </a:prstGeom>
          <a:noFill/>
        </p:spPr>
        <p:txBody>
          <a:bodyPr wrap="square" rtlCol="0">
            <a:spAutoFit/>
          </a:bodyPr>
          <a:lstStyle/>
          <a:p>
            <a:r>
              <a:rPr lang="en-US" dirty="0">
                <a:solidFill>
                  <a:schemeClr val="tx1"/>
                </a:solidFill>
              </a:rPr>
              <a:t>Polar Decoders are not as efficient as LDPC decoders</a:t>
            </a:r>
          </a:p>
        </p:txBody>
      </p:sp>
    </p:spTree>
    <p:extLst>
      <p:ext uri="{BB962C8B-B14F-4D97-AF65-F5344CB8AC3E}">
        <p14:creationId xmlns:p14="http://schemas.microsoft.com/office/powerpoint/2010/main" val="4099236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4A32E-5AB4-4947-90C1-6D503BBCC5FE}"/>
              </a:ext>
            </a:extLst>
          </p:cNvPr>
          <p:cNvSpPr>
            <a:spLocks noGrp="1"/>
          </p:cNvSpPr>
          <p:nvPr>
            <p:ph type="title"/>
          </p:nvPr>
        </p:nvSpPr>
        <p:spPr/>
        <p:txBody>
          <a:bodyPr/>
          <a:lstStyle/>
          <a:p>
            <a:r>
              <a:rPr lang="en-US" dirty="0"/>
              <a:t>Polar vs 3GPP Turbo Results</a:t>
            </a:r>
          </a:p>
        </p:txBody>
      </p:sp>
      <p:sp>
        <p:nvSpPr>
          <p:cNvPr id="3" name="Content Placeholder 2">
            <a:extLst>
              <a:ext uri="{FF2B5EF4-FFF2-40B4-BE49-F238E27FC236}">
                <a16:creationId xmlns:a16="http://schemas.microsoft.com/office/drawing/2014/main" id="{099284D1-B1E1-47E9-ACA1-93FFC0F0030B}"/>
              </a:ext>
            </a:extLst>
          </p:cNvPr>
          <p:cNvSpPr>
            <a:spLocks noGrp="1"/>
          </p:cNvSpPr>
          <p:nvPr>
            <p:ph idx="1"/>
          </p:nvPr>
        </p:nvSpPr>
        <p:spPr/>
        <p:txBody>
          <a:bodyPr/>
          <a:lstStyle/>
          <a:p>
            <a:r>
              <a:rPr lang="en-US" dirty="0"/>
              <a:t>Error floor associated with 3GPP LTE Turbo codes </a:t>
            </a:r>
          </a:p>
          <a:p>
            <a:pPr lvl="1"/>
            <a:r>
              <a:rPr lang="en-US" sz="1350" dirty="0"/>
              <a:t>due to some combination of block size and coding rate, rate matching module leads to bad interactions between puncturing and interleaving in the turbo encoder structure . With low Hamming weights, small amounts of channel noise can induce the decoder to make completely wrong decisions, resulting in very high block error rates [7]</a:t>
            </a:r>
          </a:p>
          <a:p>
            <a:pPr lvl="1"/>
            <a:r>
              <a:rPr lang="en-US" sz="1350" dirty="0"/>
              <a:t>Becomes worse at higher code rates [8]</a:t>
            </a:r>
          </a:p>
        </p:txBody>
      </p:sp>
      <p:pic>
        <p:nvPicPr>
          <p:cNvPr id="7" name="Picture 6">
            <a:extLst>
              <a:ext uri="{FF2B5EF4-FFF2-40B4-BE49-F238E27FC236}">
                <a16:creationId xmlns:a16="http://schemas.microsoft.com/office/drawing/2014/main" id="{AE9D0297-7824-4588-92F5-E1F9EA86CBC1}"/>
              </a:ext>
            </a:extLst>
          </p:cNvPr>
          <p:cNvPicPr>
            <a:picLocks noChangeAspect="1"/>
          </p:cNvPicPr>
          <p:nvPr/>
        </p:nvPicPr>
        <p:blipFill>
          <a:blip r:embed="rId2"/>
          <a:stretch>
            <a:fillRect/>
          </a:stretch>
        </p:blipFill>
        <p:spPr>
          <a:xfrm>
            <a:off x="1809452" y="5884517"/>
            <a:ext cx="2257425" cy="485775"/>
          </a:xfrm>
          <a:prstGeom prst="rect">
            <a:avLst/>
          </a:prstGeom>
        </p:spPr>
      </p:pic>
      <p:pic>
        <p:nvPicPr>
          <p:cNvPr id="9" name="Picture 8">
            <a:extLst>
              <a:ext uri="{FF2B5EF4-FFF2-40B4-BE49-F238E27FC236}">
                <a16:creationId xmlns:a16="http://schemas.microsoft.com/office/drawing/2014/main" id="{9C4CE100-7790-4549-91D5-4FFCA5BBC614}"/>
              </a:ext>
            </a:extLst>
          </p:cNvPr>
          <p:cNvPicPr>
            <a:picLocks noChangeAspect="1"/>
          </p:cNvPicPr>
          <p:nvPr/>
        </p:nvPicPr>
        <p:blipFill>
          <a:blip r:embed="rId3"/>
          <a:stretch>
            <a:fillRect/>
          </a:stretch>
        </p:blipFill>
        <p:spPr>
          <a:xfrm>
            <a:off x="5266729" y="3731438"/>
            <a:ext cx="3070681" cy="2416141"/>
          </a:xfrm>
          <a:prstGeom prst="rect">
            <a:avLst/>
          </a:prstGeom>
        </p:spPr>
      </p:pic>
      <p:sp>
        <p:nvSpPr>
          <p:cNvPr id="4" name="TextBox 3">
            <a:extLst>
              <a:ext uri="{FF2B5EF4-FFF2-40B4-BE49-F238E27FC236}">
                <a16:creationId xmlns:a16="http://schemas.microsoft.com/office/drawing/2014/main" id="{9DA63278-75A0-472E-88A1-598151D6F87B}"/>
              </a:ext>
            </a:extLst>
          </p:cNvPr>
          <p:cNvSpPr txBox="1"/>
          <p:nvPr/>
        </p:nvSpPr>
        <p:spPr>
          <a:xfrm>
            <a:off x="1119931" y="4242208"/>
            <a:ext cx="793807" cy="230832"/>
          </a:xfrm>
          <a:prstGeom prst="rect">
            <a:avLst/>
          </a:prstGeom>
          <a:noFill/>
        </p:spPr>
        <p:txBody>
          <a:bodyPr wrap="none" rtlCol="0">
            <a:spAutoFit/>
          </a:bodyPr>
          <a:lstStyle/>
          <a:p>
            <a:r>
              <a:rPr lang="en-US" sz="900" dirty="0"/>
              <a:t>Y-axis : FER</a:t>
            </a:r>
          </a:p>
        </p:txBody>
      </p:sp>
      <p:pic>
        <p:nvPicPr>
          <p:cNvPr id="8" name="Picture 7">
            <a:extLst>
              <a:ext uri="{FF2B5EF4-FFF2-40B4-BE49-F238E27FC236}">
                <a16:creationId xmlns:a16="http://schemas.microsoft.com/office/drawing/2014/main" id="{8F6E52B2-6B8B-4C52-8E8A-CB3AA8E9614F}"/>
              </a:ext>
            </a:extLst>
          </p:cNvPr>
          <p:cNvPicPr>
            <a:picLocks noChangeAspect="1"/>
          </p:cNvPicPr>
          <p:nvPr/>
        </p:nvPicPr>
        <p:blipFill>
          <a:blip r:embed="rId4"/>
          <a:stretch>
            <a:fillRect/>
          </a:stretch>
        </p:blipFill>
        <p:spPr>
          <a:xfrm>
            <a:off x="2267744" y="3778080"/>
            <a:ext cx="1466020" cy="2147719"/>
          </a:xfrm>
          <a:prstGeom prst="rect">
            <a:avLst/>
          </a:prstGeom>
        </p:spPr>
      </p:pic>
      <p:pic>
        <p:nvPicPr>
          <p:cNvPr id="11" name="Picture 10">
            <a:extLst>
              <a:ext uri="{FF2B5EF4-FFF2-40B4-BE49-F238E27FC236}">
                <a16:creationId xmlns:a16="http://schemas.microsoft.com/office/drawing/2014/main" id="{CFEF63FE-797E-4721-ADBB-56B7F14A4AA7}"/>
              </a:ext>
            </a:extLst>
          </p:cNvPr>
          <p:cNvPicPr>
            <a:picLocks noChangeAspect="1"/>
          </p:cNvPicPr>
          <p:nvPr/>
        </p:nvPicPr>
        <p:blipFill>
          <a:blip r:embed="rId5"/>
          <a:stretch>
            <a:fillRect/>
          </a:stretch>
        </p:blipFill>
        <p:spPr>
          <a:xfrm>
            <a:off x="2038916" y="4350286"/>
            <a:ext cx="238125" cy="962025"/>
          </a:xfrm>
          <a:prstGeom prst="rect">
            <a:avLst/>
          </a:prstGeom>
        </p:spPr>
      </p:pic>
    </p:spTree>
    <p:extLst>
      <p:ext uri="{BB962C8B-B14F-4D97-AF65-F5344CB8AC3E}">
        <p14:creationId xmlns:p14="http://schemas.microsoft.com/office/powerpoint/2010/main" val="431933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5D2F7-094B-4083-AC52-8ADD9023CEED}"/>
              </a:ext>
            </a:extLst>
          </p:cNvPr>
          <p:cNvSpPr>
            <a:spLocks noGrp="1"/>
          </p:cNvSpPr>
          <p:nvPr>
            <p:ph type="title"/>
          </p:nvPr>
        </p:nvSpPr>
        <p:spPr/>
        <p:txBody>
          <a:bodyPr/>
          <a:lstStyle/>
          <a:p>
            <a:r>
              <a:rPr lang="en-US" dirty="0"/>
              <a:t>Simulation Scenario</a:t>
            </a:r>
          </a:p>
        </p:txBody>
      </p:sp>
      <p:sp>
        <p:nvSpPr>
          <p:cNvPr id="3" name="Content Placeholder 2">
            <a:extLst>
              <a:ext uri="{FF2B5EF4-FFF2-40B4-BE49-F238E27FC236}">
                <a16:creationId xmlns:a16="http://schemas.microsoft.com/office/drawing/2014/main" id="{DF6EF996-134B-41A7-9143-958EEDCF2316}"/>
              </a:ext>
            </a:extLst>
          </p:cNvPr>
          <p:cNvSpPr>
            <a:spLocks noGrp="1"/>
          </p:cNvSpPr>
          <p:nvPr>
            <p:ph idx="1"/>
          </p:nvPr>
        </p:nvSpPr>
        <p:spPr/>
        <p:txBody>
          <a:bodyPr/>
          <a:lstStyle/>
          <a:p>
            <a:r>
              <a:rPr lang="en-US" dirty="0"/>
              <a:t>AWGN channel</a:t>
            </a:r>
          </a:p>
          <a:p>
            <a:r>
              <a:rPr lang="en-US" dirty="0"/>
              <a:t>Floating point sims</a:t>
            </a:r>
          </a:p>
          <a:p>
            <a:r>
              <a:rPr lang="en-US" dirty="0"/>
              <a:t>Soft decisions</a:t>
            </a:r>
          </a:p>
          <a:p>
            <a:r>
              <a:rPr lang="en-US" dirty="0"/>
              <a:t>LDPC uses layer belief propagation with offset min-sum approximations with variable number of iterations</a:t>
            </a:r>
          </a:p>
          <a:p>
            <a:endParaRPr lang="en-US" dirty="0"/>
          </a:p>
        </p:txBody>
      </p:sp>
      <p:sp>
        <p:nvSpPr>
          <p:cNvPr id="4" name="Slide Number Placeholder 3">
            <a:extLst>
              <a:ext uri="{FF2B5EF4-FFF2-40B4-BE49-F238E27FC236}">
                <a16:creationId xmlns:a16="http://schemas.microsoft.com/office/drawing/2014/main" id="{40A09260-EDBE-4CC3-9679-6B5C51759D51}"/>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7</a:t>
            </a:fld>
            <a:endParaRPr lang="en-US" altLang="en-US" dirty="0"/>
          </a:p>
        </p:txBody>
      </p:sp>
    </p:spTree>
    <p:extLst>
      <p:ext uri="{BB962C8B-B14F-4D97-AF65-F5344CB8AC3E}">
        <p14:creationId xmlns:p14="http://schemas.microsoft.com/office/powerpoint/2010/main" val="3068857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6026E-024C-44E8-BCAA-631486D1A45A}"/>
              </a:ext>
            </a:extLst>
          </p:cNvPr>
          <p:cNvSpPr>
            <a:spLocks noGrp="1"/>
          </p:cNvSpPr>
          <p:nvPr>
            <p:ph type="title"/>
          </p:nvPr>
        </p:nvSpPr>
        <p:spPr/>
        <p:txBody>
          <a:bodyPr/>
          <a:lstStyle/>
          <a:p>
            <a:r>
              <a:rPr lang="en-US" sz="3200" dirty="0"/>
              <a:t>IEEE 802.11n LDPC vs BCC in AWGN</a:t>
            </a:r>
          </a:p>
        </p:txBody>
      </p:sp>
      <p:sp>
        <p:nvSpPr>
          <p:cNvPr id="3" name="Content Placeholder 2">
            <a:extLst>
              <a:ext uri="{FF2B5EF4-FFF2-40B4-BE49-F238E27FC236}">
                <a16:creationId xmlns:a16="http://schemas.microsoft.com/office/drawing/2014/main" id="{0A809A57-679E-45CD-BF25-8FDEA6312536}"/>
              </a:ext>
            </a:extLst>
          </p:cNvPr>
          <p:cNvSpPr>
            <a:spLocks noGrp="1"/>
          </p:cNvSpPr>
          <p:nvPr>
            <p:ph idx="1"/>
          </p:nvPr>
        </p:nvSpPr>
        <p:spPr/>
        <p:txBody>
          <a:bodyPr/>
          <a:lstStyle/>
          <a:p>
            <a:pPr marL="0" indent="0"/>
            <a:r>
              <a:rPr lang="en-US" sz="2400" dirty="0"/>
              <a:t>PER results match closely those of [6]</a:t>
            </a:r>
          </a:p>
          <a:p>
            <a:pPr marL="0" indent="0"/>
            <a:r>
              <a:rPr lang="en-US" sz="2400" dirty="0"/>
              <a:t>LDPC codes perform better for longer block lengths.</a:t>
            </a:r>
          </a:p>
        </p:txBody>
      </p:sp>
      <p:pic>
        <p:nvPicPr>
          <p:cNvPr id="8" name="Picture 7">
            <a:extLst>
              <a:ext uri="{FF2B5EF4-FFF2-40B4-BE49-F238E27FC236}">
                <a16:creationId xmlns:a16="http://schemas.microsoft.com/office/drawing/2014/main" id="{3EC9618F-472E-4BF5-850E-F36D61D8B307}"/>
              </a:ext>
            </a:extLst>
          </p:cNvPr>
          <p:cNvPicPr>
            <a:picLocks noChangeAspect="1"/>
          </p:cNvPicPr>
          <p:nvPr/>
        </p:nvPicPr>
        <p:blipFill>
          <a:blip r:embed="rId2"/>
          <a:stretch>
            <a:fillRect/>
          </a:stretch>
        </p:blipFill>
        <p:spPr>
          <a:xfrm>
            <a:off x="-80169" y="2653929"/>
            <a:ext cx="4572000" cy="3810000"/>
          </a:xfrm>
          <a:prstGeom prst="rect">
            <a:avLst/>
          </a:prstGeom>
        </p:spPr>
      </p:pic>
      <p:sp>
        <p:nvSpPr>
          <p:cNvPr id="11" name="TextBox 10">
            <a:extLst>
              <a:ext uri="{FF2B5EF4-FFF2-40B4-BE49-F238E27FC236}">
                <a16:creationId xmlns:a16="http://schemas.microsoft.com/office/drawing/2014/main" id="{2A681518-83AD-44FC-99A0-FFEC16E609CD}"/>
              </a:ext>
            </a:extLst>
          </p:cNvPr>
          <p:cNvSpPr txBox="1"/>
          <p:nvPr/>
        </p:nvSpPr>
        <p:spPr>
          <a:xfrm>
            <a:off x="2267744" y="6573226"/>
            <a:ext cx="4145687" cy="276999"/>
          </a:xfrm>
          <a:prstGeom prst="rect">
            <a:avLst/>
          </a:prstGeom>
          <a:noFill/>
        </p:spPr>
        <p:txBody>
          <a:bodyPr wrap="none" rtlCol="0">
            <a:spAutoFit/>
          </a:bodyPr>
          <a:lstStyle/>
          <a:p>
            <a:r>
              <a:rPr lang="en-US" dirty="0">
                <a:solidFill>
                  <a:schemeClr val="tx1"/>
                </a:solidFill>
              </a:rPr>
              <a:t>Reed-Solomon results have been adjusted by 10*log10(63/55)</a:t>
            </a:r>
            <a:r>
              <a:rPr lang="en-US" dirty="0"/>
              <a:t>d </a:t>
            </a:r>
          </a:p>
        </p:txBody>
      </p:sp>
      <p:pic>
        <p:nvPicPr>
          <p:cNvPr id="5" name="Picture 4">
            <a:extLst>
              <a:ext uri="{FF2B5EF4-FFF2-40B4-BE49-F238E27FC236}">
                <a16:creationId xmlns:a16="http://schemas.microsoft.com/office/drawing/2014/main" id="{69F278D9-7E27-4DE5-8FFD-571CDF93310C}"/>
              </a:ext>
            </a:extLst>
          </p:cNvPr>
          <p:cNvPicPr>
            <a:picLocks noChangeAspect="1"/>
          </p:cNvPicPr>
          <p:nvPr/>
        </p:nvPicPr>
        <p:blipFill>
          <a:blip r:embed="rId3"/>
          <a:stretch>
            <a:fillRect/>
          </a:stretch>
        </p:blipFill>
        <p:spPr>
          <a:xfrm>
            <a:off x="4516266" y="2653929"/>
            <a:ext cx="4660689" cy="3810000"/>
          </a:xfrm>
          <a:prstGeom prst="rect">
            <a:avLst/>
          </a:prstGeom>
        </p:spPr>
      </p:pic>
    </p:spTree>
    <p:extLst>
      <p:ext uri="{BB962C8B-B14F-4D97-AF65-F5344CB8AC3E}">
        <p14:creationId xmlns:p14="http://schemas.microsoft.com/office/powerpoint/2010/main" val="262778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1E209-219F-4B5B-BBE7-9DB50F100454}"/>
              </a:ext>
            </a:extLst>
          </p:cNvPr>
          <p:cNvSpPr>
            <a:spLocks noGrp="1"/>
          </p:cNvSpPr>
          <p:nvPr>
            <p:ph type="title"/>
          </p:nvPr>
        </p:nvSpPr>
        <p:spPr/>
        <p:txBody>
          <a:bodyPr/>
          <a:lstStyle/>
          <a:p>
            <a:r>
              <a:rPr lang="en-US" sz="3200" dirty="0"/>
              <a:t>IEEE 802.11n LDPC vs BCC in AWGN</a:t>
            </a:r>
          </a:p>
        </p:txBody>
      </p:sp>
      <p:pic>
        <p:nvPicPr>
          <p:cNvPr id="6" name="Content Placeholder 5" descr="Chart, line chart&#10;&#10;Description automatically generated">
            <a:extLst>
              <a:ext uri="{FF2B5EF4-FFF2-40B4-BE49-F238E27FC236}">
                <a16:creationId xmlns:a16="http://schemas.microsoft.com/office/drawing/2014/main" id="{4FE985FA-E7DC-422D-9933-7AC995AC6458}"/>
              </a:ext>
            </a:extLst>
          </p:cNvPr>
          <p:cNvPicPr>
            <a:picLocks noGrp="1" noChangeAspect="1"/>
          </p:cNvPicPr>
          <p:nvPr>
            <p:ph idx="1"/>
          </p:nvPr>
        </p:nvPicPr>
        <p:blipFill>
          <a:blip r:embed="rId2"/>
          <a:stretch>
            <a:fillRect/>
          </a:stretch>
        </p:blipFill>
        <p:spPr>
          <a:xfrm>
            <a:off x="1835696" y="1772816"/>
            <a:ext cx="5239481" cy="3953427"/>
          </a:xfrm>
        </p:spPr>
      </p:pic>
      <p:sp>
        <p:nvSpPr>
          <p:cNvPr id="4" name="Slide Number Placeholder 3">
            <a:extLst>
              <a:ext uri="{FF2B5EF4-FFF2-40B4-BE49-F238E27FC236}">
                <a16:creationId xmlns:a16="http://schemas.microsoft.com/office/drawing/2014/main" id="{B7910A39-081A-4A4A-A43A-3C67663AAAA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dirty="0"/>
          </a:p>
        </p:txBody>
      </p:sp>
      <p:sp>
        <p:nvSpPr>
          <p:cNvPr id="7" name="TextBox 6">
            <a:extLst>
              <a:ext uri="{FF2B5EF4-FFF2-40B4-BE49-F238E27FC236}">
                <a16:creationId xmlns:a16="http://schemas.microsoft.com/office/drawing/2014/main" id="{909FA76A-DCE8-46E9-8146-E85B6AC8EE84}"/>
              </a:ext>
            </a:extLst>
          </p:cNvPr>
          <p:cNvSpPr txBox="1"/>
          <p:nvPr/>
        </p:nvSpPr>
        <p:spPr>
          <a:xfrm>
            <a:off x="1583668" y="5909783"/>
            <a:ext cx="5976664" cy="646331"/>
          </a:xfrm>
          <a:prstGeom prst="rect">
            <a:avLst/>
          </a:prstGeom>
          <a:noFill/>
        </p:spPr>
        <p:txBody>
          <a:bodyPr wrap="square" rtlCol="0">
            <a:spAutoFit/>
          </a:bodyPr>
          <a:lstStyle/>
          <a:p>
            <a:r>
              <a:rPr lang="en-US" dirty="0">
                <a:solidFill>
                  <a:schemeClr val="tx1"/>
                </a:solidFill>
              </a:rPr>
              <a:t>1944 block length LDPC code provides 3.2 dB /7 dB gain over K=7 / K=3 at 0.1% PER</a:t>
            </a:r>
          </a:p>
          <a:p>
            <a:r>
              <a:rPr lang="en-US" dirty="0">
                <a:solidFill>
                  <a:schemeClr val="tx1"/>
                </a:solidFill>
              </a:rPr>
              <a:t>648 block length LDPC codes provides 2.55 dB /6.05 dB gain over K=7 / K=3 at 0.1% PER</a:t>
            </a:r>
          </a:p>
          <a:p>
            <a:endParaRPr lang="en-US" dirty="0">
              <a:solidFill>
                <a:schemeClr val="tx1"/>
              </a:solidFill>
            </a:endParaRPr>
          </a:p>
        </p:txBody>
      </p:sp>
    </p:spTree>
    <p:extLst>
      <p:ext uri="{BB962C8B-B14F-4D97-AF65-F5344CB8AC3E}">
        <p14:creationId xmlns:p14="http://schemas.microsoft.com/office/powerpoint/2010/main" val="397606681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1740</Words>
  <Application>Microsoft Office PowerPoint</Application>
  <PresentationFormat>On-screen Show (4:3)</PresentationFormat>
  <Paragraphs>213</Paragraphs>
  <Slides>22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Times New Roman</vt:lpstr>
      <vt:lpstr>Office Theme</vt:lpstr>
      <vt:lpstr>PowerPoint Presentation</vt:lpstr>
      <vt:lpstr>Technical Guidance [1]</vt:lpstr>
      <vt:lpstr>Background</vt:lpstr>
      <vt:lpstr>“Near” Shannon Capacity Codes</vt:lpstr>
      <vt:lpstr>IEEE 802.11n vs Polar codes</vt:lpstr>
      <vt:lpstr>Polar vs 3GPP Turbo Results</vt:lpstr>
      <vt:lpstr>Simulation Scenario</vt:lpstr>
      <vt:lpstr>IEEE 802.11n LDPC vs BCC in AWGN</vt:lpstr>
      <vt:lpstr>IEEE 802.11n LDPC vs BCC in AWGN</vt:lpstr>
      <vt:lpstr>LDPC 648 on short payload</vt:lpstr>
      <vt:lpstr>Performance on short payloads</vt:lpstr>
      <vt:lpstr>Gains Expected from LDPC</vt:lpstr>
      <vt:lpstr>LDPC in IEEE 802.11n</vt:lpstr>
      <vt:lpstr>802.11n LDPC Performance vs Iterations</vt:lpstr>
      <vt:lpstr>Offset min-sum approx. for 802.11n LDPC</vt:lpstr>
      <vt:lpstr>LDPC in 5G NR [10]</vt:lpstr>
      <vt:lpstr>Conclusions</vt:lpstr>
      <vt:lpstr>Strawpoll</vt:lpstr>
      <vt:lpstr>References</vt:lpstr>
      <vt:lpstr>Appendix</vt:lpstr>
      <vt:lpstr>LDPC on short payload (truncate parity)</vt:lpstr>
      <vt:lpstr>Short Payloads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2021-07-16T06:01:58Z</dcterms:created>
  <dcterms:modified xsi:type="dcterms:W3CDTF">2021-11-02T06:58:05Z</dcterms:modified>
  <cp:category/>
</cp:coreProperties>
</file>