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18"/>
  </p:notesMasterIdLst>
  <p:handoutMasterIdLst>
    <p:handoutMasterId r:id="rId19"/>
  </p:handoutMasterIdLst>
  <p:sldIdLst>
    <p:sldId id="287" r:id="rId2"/>
    <p:sldId id="480" r:id="rId3"/>
    <p:sldId id="484" r:id="rId4"/>
    <p:sldId id="485" r:id="rId5"/>
    <p:sldId id="300" r:id="rId6"/>
    <p:sldId id="302" r:id="rId7"/>
    <p:sldId id="487" r:id="rId8"/>
    <p:sldId id="290" r:id="rId9"/>
    <p:sldId id="486" r:id="rId10"/>
    <p:sldId id="303" r:id="rId11"/>
    <p:sldId id="482" r:id="rId12"/>
    <p:sldId id="298" r:id="rId13"/>
    <p:sldId id="304" r:id="rId14"/>
    <p:sldId id="293" r:id="rId15"/>
    <p:sldId id="301" r:id="rId16"/>
    <p:sldId id="299"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07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9/21/2021</a:t>
            </a:fld>
            <a:endParaRPr lang="en-US" dirty="0"/>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15-21-0506-00-04ab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2021</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062663" cy="276999"/>
          </a:xfrm>
          <a:prstGeom prst="rect">
            <a:avLst/>
          </a:prstGeom>
          <a:noFill/>
        </p:spPr>
        <p:txBody>
          <a:bodyPr wrap="none" rtlCol="0">
            <a:spAutoFit/>
          </a:bodyPr>
          <a:lstStyle/>
          <a:p>
            <a:r>
              <a:rPr lang="en-US" dirty="0">
                <a:solidFill>
                  <a:schemeClr val="tx1"/>
                </a:solidFill>
              </a:rPr>
              <a:t>Carlos Aldana</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Advanced Coding for Data Communications in 802.15.4ab</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(Facebook)</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(at) fb.com]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rgbClr val="FF0000"/>
                </a:solidFill>
                <a:latin typeface="Times New Roman" panose="02020603050405020304" pitchFamily="18" charset="0"/>
                <a:cs typeface="Times New Roman" panose="02020603050405020304" pitchFamily="18" charset="0"/>
              </a:rPr>
              <a:t>[Advanced coding for 802.15.4ab</a:t>
            </a:r>
            <a:r>
              <a:rPr lang="en-US" altLang="en-US" sz="1600" dirty="0">
                <a:solidFill>
                  <a:schemeClr val="tx2"/>
                </a:solidFill>
                <a:latin typeface="Times New Roman" panose="02020603050405020304" pitchFamily="18" charset="0"/>
                <a:cs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A8414-A47C-49D7-82B3-4DD6DF0BDA0C}"/>
              </a:ext>
            </a:extLst>
          </p:cNvPr>
          <p:cNvSpPr>
            <a:spLocks noGrp="1"/>
          </p:cNvSpPr>
          <p:nvPr>
            <p:ph type="title"/>
          </p:nvPr>
        </p:nvSpPr>
        <p:spPr/>
        <p:txBody>
          <a:bodyPr/>
          <a:lstStyle/>
          <a:p>
            <a:r>
              <a:rPr lang="en-US" dirty="0"/>
              <a:t>LDPC in IEEE 802.11n</a:t>
            </a:r>
          </a:p>
        </p:txBody>
      </p:sp>
      <p:sp>
        <p:nvSpPr>
          <p:cNvPr id="3" name="Content Placeholder 2">
            <a:extLst>
              <a:ext uri="{FF2B5EF4-FFF2-40B4-BE49-F238E27FC236}">
                <a16:creationId xmlns:a16="http://schemas.microsoft.com/office/drawing/2014/main" id="{B1576871-23C6-487A-9389-53CBA0075412}"/>
              </a:ext>
            </a:extLst>
          </p:cNvPr>
          <p:cNvSpPr>
            <a:spLocks noGrp="1"/>
          </p:cNvSpPr>
          <p:nvPr>
            <p:ph idx="1"/>
          </p:nvPr>
        </p:nvSpPr>
        <p:spPr/>
        <p:txBody>
          <a:bodyPr/>
          <a:lstStyle/>
          <a:p>
            <a:r>
              <a:rPr lang="en-US" sz="2000" dirty="0"/>
              <a:t>Decoder supports all code lengths 648, 1296, and 1944</a:t>
            </a:r>
          </a:p>
          <a:p>
            <a:r>
              <a:rPr lang="en-US" sz="2000" dirty="0"/>
              <a:t>It also supports code rates ½, 2/3, ¾, and 5/6</a:t>
            </a:r>
          </a:p>
          <a:p>
            <a:r>
              <a:rPr lang="en-US" sz="2000" dirty="0"/>
              <a:t>12 PCMs (Parity Check Matrices) defined</a:t>
            </a:r>
          </a:p>
          <a:p>
            <a:endParaRPr lang="en-US" dirty="0"/>
          </a:p>
        </p:txBody>
      </p:sp>
      <p:pic>
        <p:nvPicPr>
          <p:cNvPr id="5" name="Picture 4">
            <a:extLst>
              <a:ext uri="{FF2B5EF4-FFF2-40B4-BE49-F238E27FC236}">
                <a16:creationId xmlns:a16="http://schemas.microsoft.com/office/drawing/2014/main" id="{C27CD71E-C80A-4476-A9F5-A4E3B6D6215B}"/>
              </a:ext>
            </a:extLst>
          </p:cNvPr>
          <p:cNvPicPr>
            <a:picLocks noChangeAspect="1"/>
          </p:cNvPicPr>
          <p:nvPr/>
        </p:nvPicPr>
        <p:blipFill>
          <a:blip r:embed="rId2"/>
          <a:stretch>
            <a:fillRect/>
          </a:stretch>
        </p:blipFill>
        <p:spPr>
          <a:xfrm>
            <a:off x="2345082" y="3299257"/>
            <a:ext cx="4070121" cy="2963464"/>
          </a:xfrm>
          <a:prstGeom prst="rect">
            <a:avLst/>
          </a:prstGeom>
        </p:spPr>
      </p:pic>
    </p:spTree>
    <p:extLst>
      <p:ext uri="{BB962C8B-B14F-4D97-AF65-F5344CB8AC3E}">
        <p14:creationId xmlns:p14="http://schemas.microsoft.com/office/powerpoint/2010/main" val="2196598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6B578-214F-495A-BD96-BFE271FC065C}"/>
              </a:ext>
            </a:extLst>
          </p:cNvPr>
          <p:cNvSpPr>
            <a:spLocks noGrp="1"/>
          </p:cNvSpPr>
          <p:nvPr>
            <p:ph type="title"/>
          </p:nvPr>
        </p:nvSpPr>
        <p:spPr/>
        <p:txBody>
          <a:bodyPr/>
          <a:lstStyle/>
          <a:p>
            <a:r>
              <a:rPr lang="en-US" sz="3200" dirty="0"/>
              <a:t>802.11n LDPC Performance vs Iterations</a:t>
            </a:r>
          </a:p>
        </p:txBody>
      </p:sp>
      <p:sp>
        <p:nvSpPr>
          <p:cNvPr id="3" name="Content Placeholder 2">
            <a:extLst>
              <a:ext uri="{FF2B5EF4-FFF2-40B4-BE49-F238E27FC236}">
                <a16:creationId xmlns:a16="http://schemas.microsoft.com/office/drawing/2014/main" id="{2297C6D8-27AB-4E59-8407-8619450148DF}"/>
              </a:ext>
            </a:extLst>
          </p:cNvPr>
          <p:cNvSpPr>
            <a:spLocks noGrp="1"/>
          </p:cNvSpPr>
          <p:nvPr>
            <p:ph idx="1"/>
          </p:nvPr>
        </p:nvSpPr>
        <p:spPr/>
        <p:txBody>
          <a:bodyPr/>
          <a:lstStyle/>
          <a:p>
            <a:r>
              <a:rPr lang="en-US" sz="2800" dirty="0"/>
              <a:t>15 iterations seems like a good compromise</a:t>
            </a:r>
          </a:p>
        </p:txBody>
      </p:sp>
      <p:pic>
        <p:nvPicPr>
          <p:cNvPr id="4" name="image5.png">
            <a:extLst>
              <a:ext uri="{FF2B5EF4-FFF2-40B4-BE49-F238E27FC236}">
                <a16:creationId xmlns:a16="http://schemas.microsoft.com/office/drawing/2014/main" id="{2272E8E1-F5F7-403B-B136-27A25D127220}"/>
              </a:ext>
            </a:extLst>
          </p:cNvPr>
          <p:cNvPicPr/>
          <p:nvPr/>
        </p:nvPicPr>
        <p:blipFill>
          <a:blip r:embed="rId2"/>
          <a:srcRect/>
          <a:stretch>
            <a:fillRect/>
          </a:stretch>
        </p:blipFill>
        <p:spPr>
          <a:xfrm>
            <a:off x="2586903" y="2492896"/>
            <a:ext cx="3970193" cy="3747567"/>
          </a:xfrm>
          <a:prstGeom prst="rect">
            <a:avLst/>
          </a:prstGeom>
          <a:ln/>
        </p:spPr>
      </p:pic>
    </p:spTree>
    <p:extLst>
      <p:ext uri="{BB962C8B-B14F-4D97-AF65-F5344CB8AC3E}">
        <p14:creationId xmlns:p14="http://schemas.microsoft.com/office/powerpoint/2010/main" val="2929556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C0A25-6091-48D0-97C6-19BB006B6534}"/>
              </a:ext>
            </a:extLst>
          </p:cNvPr>
          <p:cNvSpPr>
            <a:spLocks noGrp="1"/>
          </p:cNvSpPr>
          <p:nvPr>
            <p:ph type="title"/>
          </p:nvPr>
        </p:nvSpPr>
        <p:spPr/>
        <p:txBody>
          <a:bodyPr/>
          <a:lstStyle/>
          <a:p>
            <a:r>
              <a:rPr lang="en-US" sz="3200" dirty="0"/>
              <a:t>Offset min-sum approx. for 802.11n LDPC</a:t>
            </a:r>
          </a:p>
        </p:txBody>
      </p:sp>
      <p:sp>
        <p:nvSpPr>
          <p:cNvPr id="3" name="Content Placeholder 2">
            <a:extLst>
              <a:ext uri="{FF2B5EF4-FFF2-40B4-BE49-F238E27FC236}">
                <a16:creationId xmlns:a16="http://schemas.microsoft.com/office/drawing/2014/main" id="{ED86E3AF-77CA-4B23-B9FF-27CA4E06F497}"/>
              </a:ext>
            </a:extLst>
          </p:cNvPr>
          <p:cNvSpPr>
            <a:spLocks noGrp="1"/>
          </p:cNvSpPr>
          <p:nvPr>
            <p:ph idx="1"/>
          </p:nvPr>
        </p:nvSpPr>
        <p:spPr/>
        <p:txBody>
          <a:bodyPr/>
          <a:lstStyle/>
          <a:p>
            <a:r>
              <a:rPr lang="en-US" sz="1800" dirty="0"/>
              <a:t>Chen showed that the offset min-sum decoding algorithm with 5 bit uniform quantization could achieve same BER as that of floating point SP and BCJR with less than 0.1 dB penalty [9]</a:t>
            </a:r>
          </a:p>
          <a:p>
            <a:r>
              <a:rPr lang="en-US" sz="1800" dirty="0"/>
              <a:t>Beta values of 0.5 and 0.75 are good choices</a:t>
            </a:r>
          </a:p>
        </p:txBody>
      </p:sp>
      <p:pic>
        <p:nvPicPr>
          <p:cNvPr id="4" name="image14.png">
            <a:extLst>
              <a:ext uri="{FF2B5EF4-FFF2-40B4-BE49-F238E27FC236}">
                <a16:creationId xmlns:a16="http://schemas.microsoft.com/office/drawing/2014/main" id="{DBBC39D3-B536-415C-9307-CF47B191A3CF}"/>
              </a:ext>
            </a:extLst>
          </p:cNvPr>
          <p:cNvPicPr/>
          <p:nvPr/>
        </p:nvPicPr>
        <p:blipFill>
          <a:blip r:embed="rId2"/>
          <a:srcRect/>
          <a:stretch>
            <a:fillRect/>
          </a:stretch>
        </p:blipFill>
        <p:spPr>
          <a:xfrm>
            <a:off x="2555776" y="2780928"/>
            <a:ext cx="4032448" cy="3708543"/>
          </a:xfrm>
          <a:prstGeom prst="rect">
            <a:avLst/>
          </a:prstGeom>
          <a:ln/>
        </p:spPr>
      </p:pic>
    </p:spTree>
    <p:extLst>
      <p:ext uri="{BB962C8B-B14F-4D97-AF65-F5344CB8AC3E}">
        <p14:creationId xmlns:p14="http://schemas.microsoft.com/office/powerpoint/2010/main" val="2584970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4092C-24E7-4E5F-A0F6-F7F66536F162}"/>
              </a:ext>
            </a:extLst>
          </p:cNvPr>
          <p:cNvSpPr>
            <a:spLocks noGrp="1"/>
          </p:cNvSpPr>
          <p:nvPr>
            <p:ph type="title"/>
          </p:nvPr>
        </p:nvSpPr>
        <p:spPr/>
        <p:txBody>
          <a:bodyPr/>
          <a:lstStyle/>
          <a:p>
            <a:r>
              <a:rPr lang="en-US" dirty="0"/>
              <a:t>LDPC in 5G NR [10]</a:t>
            </a:r>
          </a:p>
        </p:txBody>
      </p:sp>
      <p:sp>
        <p:nvSpPr>
          <p:cNvPr id="3" name="Content Placeholder 2">
            <a:extLst>
              <a:ext uri="{FF2B5EF4-FFF2-40B4-BE49-F238E27FC236}">
                <a16:creationId xmlns:a16="http://schemas.microsoft.com/office/drawing/2014/main" id="{7C4CCC83-29E6-4C19-95EC-39EB5E0EA471}"/>
              </a:ext>
            </a:extLst>
          </p:cNvPr>
          <p:cNvSpPr>
            <a:spLocks noGrp="1"/>
          </p:cNvSpPr>
          <p:nvPr>
            <p:ph idx="1"/>
          </p:nvPr>
        </p:nvSpPr>
        <p:spPr/>
        <p:txBody>
          <a:bodyPr/>
          <a:lstStyle/>
          <a:p>
            <a:r>
              <a:rPr lang="en-US" sz="2000" dirty="0"/>
              <a:t>Allows for HARQ operation using incremental redundancy</a:t>
            </a:r>
          </a:p>
          <a:p>
            <a:r>
              <a:rPr lang="en-US" sz="2000" dirty="0"/>
              <a:t>2 block sizes : 8448 and 3840, 51 PCMs for each base matrix</a:t>
            </a:r>
          </a:p>
          <a:p>
            <a:r>
              <a:rPr lang="en-US" sz="2000" dirty="0"/>
              <a:t>Full results can be found in [11]</a:t>
            </a:r>
          </a:p>
          <a:p>
            <a:pPr lvl="1"/>
            <a:endParaRPr lang="en-US" sz="2000" dirty="0"/>
          </a:p>
          <a:p>
            <a:endParaRPr lang="en-US" dirty="0"/>
          </a:p>
        </p:txBody>
      </p:sp>
      <p:pic>
        <p:nvPicPr>
          <p:cNvPr id="7" name="Picture 6">
            <a:extLst>
              <a:ext uri="{FF2B5EF4-FFF2-40B4-BE49-F238E27FC236}">
                <a16:creationId xmlns:a16="http://schemas.microsoft.com/office/drawing/2014/main" id="{5B7682D6-3621-4C29-8232-CA6608C0A1C7}"/>
              </a:ext>
            </a:extLst>
          </p:cNvPr>
          <p:cNvPicPr>
            <a:picLocks noChangeAspect="1"/>
          </p:cNvPicPr>
          <p:nvPr/>
        </p:nvPicPr>
        <p:blipFill>
          <a:blip r:embed="rId2"/>
          <a:stretch>
            <a:fillRect/>
          </a:stretch>
        </p:blipFill>
        <p:spPr>
          <a:xfrm>
            <a:off x="621140" y="4545954"/>
            <a:ext cx="3352016" cy="1939613"/>
          </a:xfrm>
          <a:prstGeom prst="rect">
            <a:avLst/>
          </a:prstGeom>
        </p:spPr>
      </p:pic>
      <p:pic>
        <p:nvPicPr>
          <p:cNvPr id="6" name="Picture 5">
            <a:extLst>
              <a:ext uri="{FF2B5EF4-FFF2-40B4-BE49-F238E27FC236}">
                <a16:creationId xmlns:a16="http://schemas.microsoft.com/office/drawing/2014/main" id="{2EE7320E-9650-48B4-AFA2-41F74A00CDC4}"/>
              </a:ext>
            </a:extLst>
          </p:cNvPr>
          <p:cNvPicPr>
            <a:picLocks noChangeAspect="1"/>
          </p:cNvPicPr>
          <p:nvPr/>
        </p:nvPicPr>
        <p:blipFill>
          <a:blip r:embed="rId3"/>
          <a:stretch>
            <a:fillRect/>
          </a:stretch>
        </p:blipFill>
        <p:spPr>
          <a:xfrm>
            <a:off x="4048974" y="3599823"/>
            <a:ext cx="4249271" cy="2856383"/>
          </a:xfrm>
          <a:prstGeom prst="rect">
            <a:avLst/>
          </a:prstGeom>
        </p:spPr>
      </p:pic>
      <p:graphicFrame>
        <p:nvGraphicFramePr>
          <p:cNvPr id="4" name="Table 4">
            <a:extLst>
              <a:ext uri="{FF2B5EF4-FFF2-40B4-BE49-F238E27FC236}">
                <a16:creationId xmlns:a16="http://schemas.microsoft.com/office/drawing/2014/main" id="{90B7A49E-28C8-4EF3-8219-22411AF91C2F}"/>
              </a:ext>
            </a:extLst>
          </p:cNvPr>
          <p:cNvGraphicFramePr>
            <a:graphicFrameLocks noGrp="1"/>
          </p:cNvGraphicFramePr>
          <p:nvPr>
            <p:extLst>
              <p:ext uri="{D42A27DB-BD31-4B8C-83A1-F6EECF244321}">
                <p14:modId xmlns:p14="http://schemas.microsoft.com/office/powerpoint/2010/main" val="774364214"/>
              </p:ext>
            </p:extLst>
          </p:nvPr>
        </p:nvGraphicFramePr>
        <p:xfrm>
          <a:off x="267888" y="3025477"/>
          <a:ext cx="3717060" cy="1514857"/>
        </p:xfrm>
        <a:graphic>
          <a:graphicData uri="http://schemas.openxmlformats.org/drawingml/2006/table">
            <a:tbl>
              <a:tblPr firstRow="1" bandRow="1">
                <a:tableStyleId>{5C22544A-7EE6-4342-B048-85BDC9FD1C3A}</a:tableStyleId>
              </a:tblPr>
              <a:tblGrid>
                <a:gridCol w="1239020">
                  <a:extLst>
                    <a:ext uri="{9D8B030D-6E8A-4147-A177-3AD203B41FA5}">
                      <a16:colId xmlns:a16="http://schemas.microsoft.com/office/drawing/2014/main" val="3950770065"/>
                    </a:ext>
                  </a:extLst>
                </a:gridCol>
                <a:gridCol w="1239020">
                  <a:extLst>
                    <a:ext uri="{9D8B030D-6E8A-4147-A177-3AD203B41FA5}">
                      <a16:colId xmlns:a16="http://schemas.microsoft.com/office/drawing/2014/main" val="632915401"/>
                    </a:ext>
                  </a:extLst>
                </a:gridCol>
                <a:gridCol w="1239020">
                  <a:extLst>
                    <a:ext uri="{9D8B030D-6E8A-4147-A177-3AD203B41FA5}">
                      <a16:colId xmlns:a16="http://schemas.microsoft.com/office/drawing/2014/main" val="1300413025"/>
                    </a:ext>
                  </a:extLst>
                </a:gridCol>
              </a:tblGrid>
              <a:tr h="407279">
                <a:tc>
                  <a:txBody>
                    <a:bodyPr/>
                    <a:lstStyle/>
                    <a:p>
                      <a:r>
                        <a:rPr lang="en-US" sz="1200" dirty="0"/>
                        <a:t>Parameter</a:t>
                      </a:r>
                    </a:p>
                  </a:txBody>
                  <a:tcPr/>
                </a:tc>
                <a:tc>
                  <a:txBody>
                    <a:bodyPr/>
                    <a:lstStyle/>
                    <a:p>
                      <a:r>
                        <a:rPr lang="en-US" sz="1200" dirty="0"/>
                        <a:t>Base Matrix 1</a:t>
                      </a:r>
                    </a:p>
                  </a:txBody>
                  <a:tcPr/>
                </a:tc>
                <a:tc>
                  <a:txBody>
                    <a:bodyPr/>
                    <a:lstStyle/>
                    <a:p>
                      <a:r>
                        <a:rPr lang="en-US" sz="1200" dirty="0"/>
                        <a:t>Base Matrix 2</a:t>
                      </a:r>
                    </a:p>
                  </a:txBody>
                  <a:tcPr/>
                </a:tc>
                <a:extLst>
                  <a:ext uri="{0D108BD9-81ED-4DB2-BD59-A6C34878D82A}">
                    <a16:rowId xmlns:a16="http://schemas.microsoft.com/office/drawing/2014/main" val="241248089"/>
                  </a:ext>
                </a:extLst>
              </a:tr>
              <a:tr h="407279">
                <a:tc>
                  <a:txBody>
                    <a:bodyPr/>
                    <a:lstStyle/>
                    <a:p>
                      <a:r>
                        <a:rPr lang="en-US" sz="1200" dirty="0"/>
                        <a:t>Min code rate</a:t>
                      </a:r>
                    </a:p>
                  </a:txBody>
                  <a:tcPr/>
                </a:tc>
                <a:tc>
                  <a:txBody>
                    <a:bodyPr/>
                    <a:lstStyle/>
                    <a:p>
                      <a:r>
                        <a:rPr lang="en-US" sz="1200" dirty="0"/>
                        <a:t>1/3</a:t>
                      </a:r>
                    </a:p>
                  </a:txBody>
                  <a:tcPr/>
                </a:tc>
                <a:tc>
                  <a:txBody>
                    <a:bodyPr/>
                    <a:lstStyle/>
                    <a:p>
                      <a:r>
                        <a:rPr lang="en-US" sz="1200" dirty="0"/>
                        <a:t>1/5</a:t>
                      </a:r>
                    </a:p>
                  </a:txBody>
                  <a:tcPr/>
                </a:tc>
                <a:extLst>
                  <a:ext uri="{0D108BD9-81ED-4DB2-BD59-A6C34878D82A}">
                    <a16:rowId xmlns:a16="http://schemas.microsoft.com/office/drawing/2014/main" val="3868751195"/>
                  </a:ext>
                </a:extLst>
              </a:tr>
              <a:tr h="700299">
                <a:tc>
                  <a:txBody>
                    <a:bodyPr/>
                    <a:lstStyle/>
                    <a:p>
                      <a:r>
                        <a:rPr lang="en-US" sz="1200" dirty="0"/>
                        <a:t>Max information block size </a:t>
                      </a:r>
                    </a:p>
                  </a:txBody>
                  <a:tcPr/>
                </a:tc>
                <a:tc>
                  <a:txBody>
                    <a:bodyPr/>
                    <a:lstStyle/>
                    <a:p>
                      <a:r>
                        <a:rPr lang="en-US" sz="1200" dirty="0"/>
                        <a:t>8448</a:t>
                      </a:r>
                    </a:p>
                  </a:txBody>
                  <a:tcPr/>
                </a:tc>
                <a:tc>
                  <a:txBody>
                    <a:bodyPr/>
                    <a:lstStyle/>
                    <a:p>
                      <a:r>
                        <a:rPr lang="en-US" sz="1200" dirty="0"/>
                        <a:t>3840</a:t>
                      </a:r>
                    </a:p>
                  </a:txBody>
                  <a:tcPr/>
                </a:tc>
                <a:extLst>
                  <a:ext uri="{0D108BD9-81ED-4DB2-BD59-A6C34878D82A}">
                    <a16:rowId xmlns:a16="http://schemas.microsoft.com/office/drawing/2014/main" val="974404086"/>
                  </a:ext>
                </a:extLst>
              </a:tr>
            </a:tbl>
          </a:graphicData>
        </a:graphic>
      </p:graphicFrame>
    </p:spTree>
    <p:extLst>
      <p:ext uri="{BB962C8B-B14F-4D97-AF65-F5344CB8AC3E}">
        <p14:creationId xmlns:p14="http://schemas.microsoft.com/office/powerpoint/2010/main" val="3848610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3CC7E-0A1D-4276-B353-AE71DAC0D2C9}"/>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68427F40-FD7E-4306-BE67-C8C6998C4D61}"/>
              </a:ext>
            </a:extLst>
          </p:cNvPr>
          <p:cNvSpPr>
            <a:spLocks noGrp="1"/>
          </p:cNvSpPr>
          <p:nvPr>
            <p:ph idx="1"/>
          </p:nvPr>
        </p:nvSpPr>
        <p:spPr/>
        <p:txBody>
          <a:bodyPr>
            <a:normAutofit/>
          </a:bodyPr>
          <a:lstStyle/>
          <a:p>
            <a:r>
              <a:rPr lang="en-US" sz="2400" dirty="0"/>
              <a:t>LDPC was successfully introduced in 802.11n [12] and 5G NR as well as other standard bodies (e.g., 802.15.3c, 802.11ad/ay, 802.16e, 802.3an, and DVB-S2) and is a mature technology that should be considered in IEEE 802.15.4ab</a:t>
            </a:r>
          </a:p>
          <a:p>
            <a:r>
              <a:rPr lang="en-US" sz="2400" dirty="0"/>
              <a:t>Implementation considerations</a:t>
            </a:r>
          </a:p>
          <a:p>
            <a:pPr lvl="1"/>
            <a:r>
              <a:rPr lang="en-US" sz="2400" dirty="0"/>
              <a:t>LDPC decoder has area &lt; 1mm</a:t>
            </a:r>
            <a:r>
              <a:rPr lang="en-US" sz="2400" baseline="30000" dirty="0"/>
              <a:t>2 </a:t>
            </a:r>
            <a:r>
              <a:rPr lang="en-US" sz="2400" dirty="0"/>
              <a:t>in 90nm CMOS</a:t>
            </a:r>
          </a:p>
          <a:p>
            <a:pPr lvl="1"/>
            <a:r>
              <a:rPr lang="en-US" sz="2400" dirty="0"/>
              <a:t>LDPC with 15 iterations seems like a good compromise</a:t>
            </a:r>
          </a:p>
          <a:p>
            <a:pPr lvl="1"/>
            <a:r>
              <a:rPr lang="en-US" sz="2400" dirty="0"/>
              <a:t>If using offset-min-sum approximation, beta values of 0.5 and 0.75 are good choices</a:t>
            </a:r>
          </a:p>
        </p:txBody>
      </p:sp>
    </p:spTree>
    <p:extLst>
      <p:ext uri="{BB962C8B-B14F-4D97-AF65-F5344CB8AC3E}">
        <p14:creationId xmlns:p14="http://schemas.microsoft.com/office/powerpoint/2010/main" val="1053347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86ECE-5B6A-4D71-954A-50EEDA587BF9}"/>
              </a:ext>
            </a:extLst>
          </p:cNvPr>
          <p:cNvSpPr>
            <a:spLocks noGrp="1"/>
          </p:cNvSpPr>
          <p:nvPr>
            <p:ph type="title"/>
          </p:nvPr>
        </p:nvSpPr>
        <p:spPr/>
        <p:txBody>
          <a:bodyPr/>
          <a:lstStyle/>
          <a:p>
            <a:r>
              <a:rPr lang="en-US" dirty="0"/>
              <a:t>Strawpoll</a:t>
            </a:r>
          </a:p>
        </p:txBody>
      </p:sp>
      <p:sp>
        <p:nvSpPr>
          <p:cNvPr id="3" name="Content Placeholder 2">
            <a:extLst>
              <a:ext uri="{FF2B5EF4-FFF2-40B4-BE49-F238E27FC236}">
                <a16:creationId xmlns:a16="http://schemas.microsoft.com/office/drawing/2014/main" id="{494BEF7D-9EA6-4529-B705-E3F18444C47B}"/>
              </a:ext>
            </a:extLst>
          </p:cNvPr>
          <p:cNvSpPr>
            <a:spLocks noGrp="1"/>
          </p:cNvSpPr>
          <p:nvPr>
            <p:ph idx="1"/>
          </p:nvPr>
        </p:nvSpPr>
        <p:spPr/>
        <p:txBody>
          <a:bodyPr/>
          <a:lstStyle/>
          <a:p>
            <a:r>
              <a:rPr lang="en-US" dirty="0"/>
              <a:t>Are you in favor of having an optional LDPC coding scheme introduced in 802.15.4ab?</a:t>
            </a:r>
          </a:p>
          <a:p>
            <a:pPr lvl="1"/>
            <a:r>
              <a:rPr lang="en-US" dirty="0"/>
              <a:t>Y</a:t>
            </a:r>
          </a:p>
          <a:p>
            <a:pPr lvl="1"/>
            <a:r>
              <a:rPr lang="en-US" dirty="0"/>
              <a:t>N</a:t>
            </a:r>
          </a:p>
          <a:p>
            <a:pPr lvl="1"/>
            <a:r>
              <a:rPr lang="en-US" dirty="0"/>
              <a:t>Abstain</a:t>
            </a:r>
          </a:p>
        </p:txBody>
      </p:sp>
    </p:spTree>
    <p:extLst>
      <p:ext uri="{BB962C8B-B14F-4D97-AF65-F5344CB8AC3E}">
        <p14:creationId xmlns:p14="http://schemas.microsoft.com/office/powerpoint/2010/main" val="3378144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E72FA-A0E1-487D-95FD-25FE0C88634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AAF81B8-B4F0-49FA-ABA9-8D8FD28DC83A}"/>
              </a:ext>
            </a:extLst>
          </p:cNvPr>
          <p:cNvSpPr>
            <a:spLocks noGrp="1"/>
          </p:cNvSpPr>
          <p:nvPr>
            <p:ph idx="1"/>
          </p:nvPr>
        </p:nvSpPr>
        <p:spPr/>
        <p:txBody>
          <a:bodyPr>
            <a:normAutofit fontScale="92500" lnSpcReduction="10000"/>
          </a:bodyPr>
          <a:lstStyle/>
          <a:p>
            <a:r>
              <a:rPr lang="en-US" sz="1400" dirty="0"/>
              <a:t>[1] 15-21-297-01 15.4.ab Technical Guidance Doc </a:t>
            </a:r>
          </a:p>
          <a:p>
            <a:r>
              <a:rPr lang="en-US" sz="1350" dirty="0">
                <a:ea typeface="Calibri" panose="020F0502020204030204" pitchFamily="34" charset="0"/>
              </a:rPr>
              <a:t>[2] R.G. Gallagher, “Low-Density Parity-Check Codes”. Cambridge, MA : MIT Press, 1963.  </a:t>
            </a:r>
          </a:p>
          <a:p>
            <a:r>
              <a:rPr lang="en-US" sz="1350" dirty="0">
                <a:ea typeface="Calibri" panose="020F0502020204030204" pitchFamily="34" charset="0"/>
              </a:rPr>
              <a:t>[3] Chung, et al, “On the design of low-density parity-check codes within 0.0045dB of the Shannon limit”, IEEE Commun. Letters, vol. 5, no.2, pp.58-60, February 2001.</a:t>
            </a:r>
          </a:p>
          <a:p>
            <a:r>
              <a:rPr lang="en-US" sz="1350" dirty="0">
                <a:ea typeface="Calibri" panose="020F0502020204030204" pitchFamily="34" charset="0"/>
              </a:rPr>
              <a:t>[4] Berrou, et al, “Near Shannon Limit Error – Correcting coding and decoding : Turbo Codes”, Proceedings of ICC ’93 – IEEE International Conference on Communications</a:t>
            </a:r>
          </a:p>
          <a:p>
            <a:r>
              <a:rPr lang="en-US" sz="1350" dirty="0">
                <a:ea typeface="Calibri" panose="020F0502020204030204" pitchFamily="34" charset="0"/>
              </a:rPr>
              <a:t>[5] Arikan, “A performance comparison of polar codes and Reed-Muller codes”, IEEE Communications Letters, 2008, vol. 12, issue 6.</a:t>
            </a:r>
          </a:p>
          <a:p>
            <a:r>
              <a:rPr lang="en-US" sz="1350" dirty="0">
                <a:ea typeface="Calibri" panose="020F0502020204030204" pitchFamily="34" charset="0"/>
              </a:rPr>
              <a:t>[6] Balatsoukas-Stimming, Giard, Burg, “Comparison of Polar Decoders with Existing Low-Density Parity-Check and Turbo Decoders”, 2017 IEEE WCNC</a:t>
            </a:r>
          </a:p>
          <a:p>
            <a:r>
              <a:rPr lang="en-US" sz="1350" dirty="0"/>
              <a:t>[7] J.-F. Cheng, A. Nimbalker, Y. Blankenship, B. Classon, and T. Blankenship, “Analysis of circular buffer rate matching for LTE turbo code,” in Proc. IEEE 68th Vehicular Technology Conference (VTC 2008-Fall), Calgary, Canada, Sept. 2008. </a:t>
            </a:r>
          </a:p>
          <a:p>
            <a:r>
              <a:rPr lang="en-US" sz="1350" dirty="0">
                <a:ea typeface="Calibri" panose="020F0502020204030204" pitchFamily="34" charset="0"/>
              </a:rPr>
              <a:t>[8] 3GPP R1-164359</a:t>
            </a:r>
          </a:p>
          <a:p>
            <a:r>
              <a:rPr lang="en-US" sz="1350" dirty="0">
                <a:ea typeface="Calibri" panose="020F0502020204030204" pitchFamily="34" charset="0"/>
              </a:rPr>
              <a:t>[9] Chen, Dholakia, Eleftheriou, Fossorier, Hu, “Reduced-complexity decoding of LDPC codes”, IEEE Trans. On Communications, vol 53, pp. 1288-1299, Aug 2005.</a:t>
            </a:r>
          </a:p>
          <a:p>
            <a:r>
              <a:rPr lang="en-US" sz="1350" dirty="0">
                <a:ea typeface="Calibri" panose="020F0502020204030204" pitchFamily="34" charset="0"/>
              </a:rPr>
              <a:t>[10] Hui, Sandberg, Blankenship, Andersson, Grosjean, “Channel Coding in 5G New Radio: A Tutorial Overview and Performance Comparison with 4G LTE”, in IEEE Vehicular Technology Magazine, vol. 13, Issue #4. </a:t>
            </a:r>
          </a:p>
          <a:p>
            <a:r>
              <a:rPr lang="en-US" sz="1350" dirty="0">
                <a:ea typeface="Calibri" panose="020F0502020204030204" pitchFamily="34" charset="0"/>
              </a:rPr>
              <a:t>[11] 3GPP R1-1610600</a:t>
            </a:r>
          </a:p>
          <a:p>
            <a:r>
              <a:rPr lang="en-US" sz="1350" dirty="0">
                <a:ea typeface="Calibri" panose="020F0502020204030204" pitchFamily="34" charset="0"/>
              </a:rPr>
              <a:t>[12] </a:t>
            </a:r>
            <a:r>
              <a:rPr lang="en-US" sz="1350" dirty="0"/>
              <a:t>IEEE 802.11 Wireless LANs WWiSE Proposal: High Throughput Extension to the 802.11 Standard, IEEE 11-04-0886-06-000n, 2005</a:t>
            </a:r>
          </a:p>
          <a:p>
            <a:endParaRPr lang="en-US" sz="1350" dirty="0">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57355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9077ED8-A5EB-4226-82A2-B634F48CEBD4}"/>
              </a:ext>
            </a:extLst>
          </p:cNvPr>
          <p:cNvGraphicFramePr>
            <a:graphicFrameLocks noGrp="1"/>
          </p:cNvGraphicFramePr>
          <p:nvPr>
            <p:ph idx="1"/>
            <p:extLst>
              <p:ext uri="{D42A27DB-BD31-4B8C-83A1-F6EECF244321}">
                <p14:modId xmlns:p14="http://schemas.microsoft.com/office/powerpoint/2010/main" val="4019876389"/>
              </p:ext>
            </p:extLst>
          </p:nvPr>
        </p:nvGraphicFramePr>
        <p:xfrm>
          <a:off x="1577665" y="1439863"/>
          <a:ext cx="5988670" cy="5015711"/>
        </p:xfrm>
        <a:graphic>
          <a:graphicData uri="http://schemas.openxmlformats.org/drawingml/2006/table">
            <a:tbl>
              <a:tblPr firstRow="1" firstCol="1" bandRow="1">
                <a:tableStyleId>{5C22544A-7EE6-4342-B048-85BDC9FD1C3A}</a:tableStyleId>
              </a:tblPr>
              <a:tblGrid>
                <a:gridCol w="2994335">
                  <a:extLst>
                    <a:ext uri="{9D8B030D-6E8A-4147-A177-3AD203B41FA5}">
                      <a16:colId xmlns:a16="http://schemas.microsoft.com/office/drawing/2014/main" val="113863163"/>
                    </a:ext>
                  </a:extLst>
                </a:gridCol>
                <a:gridCol w="2994335">
                  <a:extLst>
                    <a:ext uri="{9D8B030D-6E8A-4147-A177-3AD203B41FA5}">
                      <a16:colId xmlns:a16="http://schemas.microsoft.com/office/drawing/2014/main" val="479806086"/>
                    </a:ext>
                  </a:extLst>
                </a:gridCol>
              </a:tblGrid>
              <a:tr h="168133">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0986531"/>
                  </a:ext>
                </a:extLst>
              </a:tr>
              <a:tr h="593493">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1567932"/>
                  </a:ext>
                </a:extLst>
              </a:tr>
              <a:tr h="443233">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0307483"/>
                  </a:ext>
                </a:extLst>
              </a:tr>
              <a:tr h="142709">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602030"/>
                  </a:ext>
                </a:extLst>
              </a:tr>
              <a:tr h="292970">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8494273"/>
                  </a:ext>
                </a:extLst>
              </a:tr>
              <a:tr h="292970">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advanced codes provide improved link budgets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8167276"/>
                  </a:ext>
                </a:extLst>
              </a:tr>
              <a:tr h="292970">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470706"/>
                  </a:ext>
                </a:extLst>
              </a:tr>
              <a:tr h="443233">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0662618"/>
                  </a:ext>
                </a:extLst>
              </a:tr>
              <a:tr h="292970">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3036709"/>
                  </a:ext>
                </a:extLst>
              </a:tr>
              <a:tr h="292970">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1296273"/>
                  </a:ext>
                </a:extLst>
              </a:tr>
              <a:tr h="292970">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7268290"/>
                  </a:ext>
                </a:extLst>
              </a:tr>
              <a:tr h="292970">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1501901"/>
                  </a:ext>
                </a:extLst>
              </a:tr>
              <a:tr h="142709">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390514"/>
                  </a:ext>
                </a:extLst>
              </a:tr>
              <a:tr h="292970">
                <a:tc>
                  <a:txBody>
                    <a:bodyPr/>
                    <a:lstStyle/>
                    <a:p>
                      <a:pPr marL="0" marR="0">
                        <a:lnSpc>
                          <a:spcPct val="107000"/>
                        </a:lnSpc>
                        <a:spcBef>
                          <a:spcPts val="0"/>
                        </a:spcBef>
                        <a:spcAft>
                          <a:spcPts val="0"/>
                        </a:spcAft>
                      </a:pPr>
                      <a:r>
                        <a:rPr lang="en-US" sz="900" b="1" dirty="0">
                          <a:effectLst/>
                        </a:rPr>
                        <a:t>higher data-rate streaming allowing at least 50 Mbit/s of throughput. </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advanced codes will help enable this use case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3551774"/>
                  </a:ext>
                </a:extLst>
              </a:tr>
              <a:tr h="443233">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4020965"/>
                  </a:ext>
                </a:extLst>
              </a:tr>
              <a:tr h="292970">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1965075"/>
                  </a:ext>
                </a:extLst>
              </a:tr>
            </a:tbl>
          </a:graphicData>
        </a:graphic>
      </p:graphicFrame>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sp>
        <p:nvSpPr>
          <p:cNvPr id="6" name="Title 5">
            <a:extLst>
              <a:ext uri="{FF2B5EF4-FFF2-40B4-BE49-F238E27FC236}">
                <a16:creationId xmlns:a16="http://schemas.microsoft.com/office/drawing/2014/main" id="{0F701439-06F4-4CF3-B54D-0A93D70A277F}"/>
              </a:ext>
            </a:extLst>
          </p:cNvPr>
          <p:cNvSpPr>
            <a:spLocks noGrp="1"/>
          </p:cNvSpPr>
          <p:nvPr>
            <p:ph type="title"/>
          </p:nvPr>
        </p:nvSpPr>
        <p:spPr/>
        <p:txBody>
          <a:bodyPr/>
          <a:lstStyle/>
          <a:p>
            <a:r>
              <a:rPr lang="en-US" dirty="0"/>
              <a:t>Technical Guidance [1]</a:t>
            </a:r>
          </a:p>
        </p:txBody>
      </p:sp>
    </p:spTree>
    <p:extLst>
      <p:ext uri="{BB962C8B-B14F-4D97-AF65-F5344CB8AC3E}">
        <p14:creationId xmlns:p14="http://schemas.microsoft.com/office/powerpoint/2010/main" val="270905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D416-4B60-47BB-8237-8009DFB23F38}"/>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9F1EEA7-7ECC-450F-A066-09F3E51C8DFF}"/>
              </a:ext>
            </a:extLst>
          </p:cNvPr>
          <p:cNvSpPr>
            <a:spLocks noGrp="1"/>
          </p:cNvSpPr>
          <p:nvPr>
            <p:ph idx="1"/>
          </p:nvPr>
        </p:nvSpPr>
        <p:spPr>
          <a:xfrm>
            <a:off x="355096" y="1371600"/>
            <a:ext cx="8681400" cy="4868863"/>
          </a:xfrm>
        </p:spPr>
        <p:txBody>
          <a:bodyPr/>
          <a:lstStyle/>
          <a:p>
            <a:r>
              <a:rPr lang="en-US" sz="1600" dirty="0"/>
              <a:t>Current codes defined in 802.15.4 and 802.15.4z are based on BCC</a:t>
            </a:r>
          </a:p>
          <a:p>
            <a:r>
              <a:rPr lang="en-US" sz="1600" dirty="0"/>
              <a:t>Below is BCC K=3 and K=7 performance in AWGN channel</a:t>
            </a:r>
          </a:p>
          <a:p>
            <a:r>
              <a:rPr lang="en-US" sz="1600" dirty="0"/>
              <a:t>Shannon placed an upper bound on code rate for a given BW and SNR, or equivalently a minimum SNR for a given code rate and BW.</a:t>
            </a:r>
          </a:p>
          <a:p>
            <a:r>
              <a:rPr lang="en-US" sz="1600" dirty="0"/>
              <a:t>Shannon limit for rate ½ code using BPSK or QPSK (1 bit/dim) is SNR=Eb/No=0dB.</a:t>
            </a:r>
          </a:p>
          <a:p>
            <a:r>
              <a:rPr lang="en-US" sz="1600" dirty="0"/>
              <a:t>For 1% PER, 3e-7 BER, the 802.15.4 code with K=3 is 9.2dB away from Shannon!</a:t>
            </a:r>
          </a:p>
          <a:p>
            <a:endParaRPr lang="en-US" sz="1800" dirty="0"/>
          </a:p>
          <a:p>
            <a:r>
              <a:rPr lang="en-US" dirty="0"/>
              <a:t> </a:t>
            </a:r>
          </a:p>
        </p:txBody>
      </p:sp>
      <p:sp>
        <p:nvSpPr>
          <p:cNvPr id="4" name="Slide Number Placeholder 3">
            <a:extLst>
              <a:ext uri="{FF2B5EF4-FFF2-40B4-BE49-F238E27FC236}">
                <a16:creationId xmlns:a16="http://schemas.microsoft.com/office/drawing/2014/main" id="{DEF234E7-AF4E-455F-B624-DE200588813F}"/>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pic>
        <p:nvPicPr>
          <p:cNvPr id="6" name="Picture 5">
            <a:extLst>
              <a:ext uri="{FF2B5EF4-FFF2-40B4-BE49-F238E27FC236}">
                <a16:creationId xmlns:a16="http://schemas.microsoft.com/office/drawing/2014/main" id="{3CA4BBC2-7F71-4781-8A31-60C3DBB59803}"/>
              </a:ext>
            </a:extLst>
          </p:cNvPr>
          <p:cNvPicPr>
            <a:picLocks noChangeAspect="1"/>
          </p:cNvPicPr>
          <p:nvPr/>
        </p:nvPicPr>
        <p:blipFill>
          <a:blip r:embed="rId2"/>
          <a:stretch>
            <a:fillRect/>
          </a:stretch>
        </p:blipFill>
        <p:spPr>
          <a:xfrm>
            <a:off x="355096" y="3292718"/>
            <a:ext cx="3940455" cy="3269900"/>
          </a:xfrm>
          <a:prstGeom prst="rect">
            <a:avLst/>
          </a:prstGeom>
        </p:spPr>
      </p:pic>
      <p:pic>
        <p:nvPicPr>
          <p:cNvPr id="9" name="Picture 8">
            <a:extLst>
              <a:ext uri="{FF2B5EF4-FFF2-40B4-BE49-F238E27FC236}">
                <a16:creationId xmlns:a16="http://schemas.microsoft.com/office/drawing/2014/main" id="{F90F4565-EB2B-4D10-B5F7-92B2B723E588}"/>
              </a:ext>
            </a:extLst>
          </p:cNvPr>
          <p:cNvPicPr>
            <a:picLocks noChangeAspect="1"/>
          </p:cNvPicPr>
          <p:nvPr/>
        </p:nvPicPr>
        <p:blipFill>
          <a:blip r:embed="rId3"/>
          <a:stretch>
            <a:fillRect/>
          </a:stretch>
        </p:blipFill>
        <p:spPr>
          <a:xfrm>
            <a:off x="4297106" y="3292718"/>
            <a:ext cx="4145908" cy="3275973"/>
          </a:xfrm>
          <a:prstGeom prst="rect">
            <a:avLst/>
          </a:prstGeom>
        </p:spPr>
      </p:pic>
    </p:spTree>
    <p:extLst>
      <p:ext uri="{BB962C8B-B14F-4D97-AF65-F5344CB8AC3E}">
        <p14:creationId xmlns:p14="http://schemas.microsoft.com/office/powerpoint/2010/main" val="3597855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7742F-EA1C-4308-AEC6-70C77914A976}"/>
              </a:ext>
            </a:extLst>
          </p:cNvPr>
          <p:cNvSpPr>
            <a:spLocks noGrp="1"/>
          </p:cNvSpPr>
          <p:nvPr>
            <p:ph type="title"/>
          </p:nvPr>
        </p:nvSpPr>
        <p:spPr/>
        <p:txBody>
          <a:bodyPr/>
          <a:lstStyle/>
          <a:p>
            <a:r>
              <a:rPr lang="en-US" dirty="0"/>
              <a:t>“Near” Shannon Capacity Codes</a:t>
            </a:r>
          </a:p>
        </p:txBody>
      </p:sp>
      <p:sp>
        <p:nvSpPr>
          <p:cNvPr id="3" name="Content Placeholder 2">
            <a:extLst>
              <a:ext uri="{FF2B5EF4-FFF2-40B4-BE49-F238E27FC236}">
                <a16:creationId xmlns:a16="http://schemas.microsoft.com/office/drawing/2014/main" id="{560EAB56-ECAA-4D9B-A804-8E4FCBD8CFF3}"/>
              </a:ext>
            </a:extLst>
          </p:cNvPr>
          <p:cNvSpPr>
            <a:spLocks noGrp="1"/>
          </p:cNvSpPr>
          <p:nvPr>
            <p:ph idx="1"/>
          </p:nvPr>
        </p:nvSpPr>
        <p:spPr>
          <a:xfrm>
            <a:off x="609600" y="1371600"/>
            <a:ext cx="8354888" cy="4868863"/>
          </a:xfrm>
        </p:spPr>
        <p:txBody>
          <a:bodyPr/>
          <a:lstStyle/>
          <a:p>
            <a:r>
              <a:rPr lang="en-US" dirty="0"/>
              <a:t>LDPC (Gallagher 1963) [2]</a:t>
            </a:r>
          </a:p>
          <a:p>
            <a:r>
              <a:rPr lang="en-US" dirty="0"/>
              <a:t>	shown to reach within 0.0045dB from the Shannon limit [3]</a:t>
            </a:r>
          </a:p>
          <a:p>
            <a:r>
              <a:rPr lang="en-US" dirty="0"/>
              <a:t>	amenable to parallelization (better latency)</a:t>
            </a:r>
          </a:p>
          <a:p>
            <a:r>
              <a:rPr lang="en-US" dirty="0"/>
              <a:t>Turbo (Berrou 1993) [4]</a:t>
            </a:r>
          </a:p>
          <a:p>
            <a:r>
              <a:rPr lang="en-US" dirty="0"/>
              <a:t>Polar (Arikan 2008) [5]</a:t>
            </a:r>
          </a:p>
          <a:p>
            <a:r>
              <a:rPr lang="en-US" dirty="0"/>
              <a:t>	based on idea of channel polarization</a:t>
            </a:r>
          </a:p>
        </p:txBody>
      </p:sp>
      <p:sp>
        <p:nvSpPr>
          <p:cNvPr id="4" name="Slide Number Placeholder 3">
            <a:extLst>
              <a:ext uri="{FF2B5EF4-FFF2-40B4-BE49-F238E27FC236}">
                <a16:creationId xmlns:a16="http://schemas.microsoft.com/office/drawing/2014/main" id="{199AB9D9-96A0-4C30-9A9B-EC08EB6F4299}"/>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Tree>
    <p:extLst>
      <p:ext uri="{BB962C8B-B14F-4D97-AF65-F5344CB8AC3E}">
        <p14:creationId xmlns:p14="http://schemas.microsoft.com/office/powerpoint/2010/main" val="289172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D4E3A-9F65-4DC8-AAFB-C471A2BDF2F1}"/>
              </a:ext>
            </a:extLst>
          </p:cNvPr>
          <p:cNvSpPr>
            <a:spLocks noGrp="1"/>
          </p:cNvSpPr>
          <p:nvPr>
            <p:ph type="title"/>
          </p:nvPr>
        </p:nvSpPr>
        <p:spPr/>
        <p:txBody>
          <a:bodyPr/>
          <a:lstStyle/>
          <a:p>
            <a:r>
              <a:rPr lang="en-US" dirty="0"/>
              <a:t>IEEE 802.11n vs Polar codes</a:t>
            </a:r>
          </a:p>
        </p:txBody>
      </p:sp>
      <p:sp>
        <p:nvSpPr>
          <p:cNvPr id="3" name="Content Placeholder 2">
            <a:extLst>
              <a:ext uri="{FF2B5EF4-FFF2-40B4-BE49-F238E27FC236}">
                <a16:creationId xmlns:a16="http://schemas.microsoft.com/office/drawing/2014/main" id="{5442421B-401C-421F-B3EC-C37298AA7C41}"/>
              </a:ext>
            </a:extLst>
          </p:cNvPr>
          <p:cNvSpPr>
            <a:spLocks noGrp="1"/>
          </p:cNvSpPr>
          <p:nvPr>
            <p:ph idx="1"/>
          </p:nvPr>
        </p:nvSpPr>
        <p:spPr/>
        <p:txBody>
          <a:bodyPr/>
          <a:lstStyle/>
          <a:p>
            <a:r>
              <a:rPr lang="en-US" dirty="0"/>
              <a:t>[6] 90nm CMOS using standard Dennard scaling laws</a:t>
            </a:r>
          </a:p>
          <a:p>
            <a:pPr lvl="1"/>
            <a:r>
              <a:rPr lang="en-US" sz="1800" dirty="0"/>
              <a:t>Area scales as s</a:t>
            </a:r>
            <a:r>
              <a:rPr lang="en-US" sz="1800" baseline="30000" dirty="0"/>
              <a:t>2</a:t>
            </a:r>
            <a:r>
              <a:rPr lang="en-US" sz="1800" dirty="0"/>
              <a:t> and operating frequency scales as 1/s, where s is the technology feature size</a:t>
            </a:r>
          </a:p>
        </p:txBody>
      </p:sp>
      <p:pic>
        <p:nvPicPr>
          <p:cNvPr id="5" name="Picture 4">
            <a:extLst>
              <a:ext uri="{FF2B5EF4-FFF2-40B4-BE49-F238E27FC236}">
                <a16:creationId xmlns:a16="http://schemas.microsoft.com/office/drawing/2014/main" id="{716CE8E1-D0FB-4DFA-A4A0-62555B62BE8C}"/>
              </a:ext>
            </a:extLst>
          </p:cNvPr>
          <p:cNvPicPr>
            <a:picLocks noChangeAspect="1"/>
          </p:cNvPicPr>
          <p:nvPr/>
        </p:nvPicPr>
        <p:blipFill>
          <a:blip r:embed="rId2"/>
          <a:stretch>
            <a:fillRect/>
          </a:stretch>
        </p:blipFill>
        <p:spPr>
          <a:xfrm>
            <a:off x="747516" y="3501008"/>
            <a:ext cx="3193256" cy="2557463"/>
          </a:xfrm>
          <a:prstGeom prst="rect">
            <a:avLst/>
          </a:prstGeom>
        </p:spPr>
      </p:pic>
      <p:pic>
        <p:nvPicPr>
          <p:cNvPr id="7" name="Picture 6">
            <a:extLst>
              <a:ext uri="{FF2B5EF4-FFF2-40B4-BE49-F238E27FC236}">
                <a16:creationId xmlns:a16="http://schemas.microsoft.com/office/drawing/2014/main" id="{47F931E3-7845-41A1-B8C5-CBABCEA0C93A}"/>
              </a:ext>
            </a:extLst>
          </p:cNvPr>
          <p:cNvPicPr>
            <a:picLocks noChangeAspect="1"/>
          </p:cNvPicPr>
          <p:nvPr/>
        </p:nvPicPr>
        <p:blipFill>
          <a:blip r:embed="rId3"/>
          <a:stretch>
            <a:fillRect/>
          </a:stretch>
        </p:blipFill>
        <p:spPr>
          <a:xfrm>
            <a:off x="5076056" y="3588232"/>
            <a:ext cx="2814638" cy="2436019"/>
          </a:xfrm>
          <a:prstGeom prst="rect">
            <a:avLst/>
          </a:prstGeom>
        </p:spPr>
      </p:pic>
      <p:sp>
        <p:nvSpPr>
          <p:cNvPr id="4" name="TextBox 3">
            <a:extLst>
              <a:ext uri="{FF2B5EF4-FFF2-40B4-BE49-F238E27FC236}">
                <a16:creationId xmlns:a16="http://schemas.microsoft.com/office/drawing/2014/main" id="{B4452A7B-F910-4488-B2A1-81A359F1FF46}"/>
              </a:ext>
            </a:extLst>
          </p:cNvPr>
          <p:cNvSpPr txBox="1"/>
          <p:nvPr/>
        </p:nvSpPr>
        <p:spPr>
          <a:xfrm>
            <a:off x="5505937" y="3007517"/>
            <a:ext cx="1582484" cy="594586"/>
          </a:xfrm>
          <a:prstGeom prst="rect">
            <a:avLst/>
          </a:prstGeom>
          <a:noFill/>
        </p:spPr>
        <p:txBody>
          <a:bodyPr wrap="none" rtlCol="0">
            <a:spAutoFit/>
          </a:bodyPr>
          <a:lstStyle/>
          <a:p>
            <a:r>
              <a:rPr lang="en-US" sz="788" dirty="0"/>
              <a:t>Note: BP = belief propagation</a:t>
            </a:r>
          </a:p>
          <a:p>
            <a:r>
              <a:rPr lang="en-US" sz="788" dirty="0"/>
              <a:t>SC = successive cancellation</a:t>
            </a:r>
          </a:p>
          <a:p>
            <a:r>
              <a:rPr lang="en-US" sz="788" dirty="0"/>
              <a:t>SCL = successive cancellation list</a:t>
            </a:r>
          </a:p>
          <a:p>
            <a:endParaRPr lang="en-US" sz="900" dirty="0"/>
          </a:p>
        </p:txBody>
      </p:sp>
      <p:sp>
        <p:nvSpPr>
          <p:cNvPr id="8" name="TextBox 7">
            <a:extLst>
              <a:ext uri="{FF2B5EF4-FFF2-40B4-BE49-F238E27FC236}">
                <a16:creationId xmlns:a16="http://schemas.microsoft.com/office/drawing/2014/main" id="{7A7C76F9-FCD3-40DC-8E61-D730700310C2}"/>
              </a:ext>
            </a:extLst>
          </p:cNvPr>
          <p:cNvSpPr txBox="1"/>
          <p:nvPr/>
        </p:nvSpPr>
        <p:spPr>
          <a:xfrm>
            <a:off x="5479680" y="2923936"/>
            <a:ext cx="2018501" cy="761747"/>
          </a:xfrm>
          <a:prstGeom prst="rect">
            <a:avLst/>
          </a:prstGeom>
          <a:noFill/>
        </p:spPr>
        <p:txBody>
          <a:bodyPr wrap="none" rtlCol="0">
            <a:spAutoFit/>
          </a:bodyPr>
          <a:lstStyle/>
          <a:p>
            <a:r>
              <a:rPr lang="en-US" sz="1050" dirty="0">
                <a:solidFill>
                  <a:schemeClr val="tx1"/>
                </a:solidFill>
              </a:rPr>
              <a:t>Note: BP = belief propagation</a:t>
            </a:r>
          </a:p>
          <a:p>
            <a:r>
              <a:rPr lang="en-US" sz="1050" dirty="0">
                <a:solidFill>
                  <a:schemeClr val="tx1"/>
                </a:solidFill>
              </a:rPr>
              <a:t>SC = successive cancellation</a:t>
            </a:r>
          </a:p>
          <a:p>
            <a:r>
              <a:rPr lang="en-US" sz="1050" dirty="0">
                <a:solidFill>
                  <a:schemeClr val="tx1"/>
                </a:solidFill>
              </a:rPr>
              <a:t>SCL = successive cancellation list</a:t>
            </a:r>
          </a:p>
          <a:p>
            <a:endParaRPr lang="en-US" dirty="0"/>
          </a:p>
        </p:txBody>
      </p:sp>
      <p:sp>
        <p:nvSpPr>
          <p:cNvPr id="6" name="TextBox 5">
            <a:extLst>
              <a:ext uri="{FF2B5EF4-FFF2-40B4-BE49-F238E27FC236}">
                <a16:creationId xmlns:a16="http://schemas.microsoft.com/office/drawing/2014/main" id="{88BEF8B9-68AE-4734-97BC-E3770B9C1121}"/>
              </a:ext>
            </a:extLst>
          </p:cNvPr>
          <p:cNvSpPr txBox="1"/>
          <p:nvPr/>
        </p:nvSpPr>
        <p:spPr>
          <a:xfrm>
            <a:off x="2771800" y="6093211"/>
            <a:ext cx="3600400" cy="276999"/>
          </a:xfrm>
          <a:prstGeom prst="rect">
            <a:avLst/>
          </a:prstGeom>
          <a:noFill/>
        </p:spPr>
        <p:txBody>
          <a:bodyPr wrap="square" rtlCol="0">
            <a:spAutoFit/>
          </a:bodyPr>
          <a:lstStyle/>
          <a:p>
            <a:r>
              <a:rPr lang="en-US" dirty="0">
                <a:solidFill>
                  <a:schemeClr val="tx1"/>
                </a:solidFill>
              </a:rPr>
              <a:t>Polar Decoders are not as efficient as LDPC decoders</a:t>
            </a:r>
          </a:p>
        </p:txBody>
      </p:sp>
    </p:spTree>
    <p:extLst>
      <p:ext uri="{BB962C8B-B14F-4D97-AF65-F5344CB8AC3E}">
        <p14:creationId xmlns:p14="http://schemas.microsoft.com/office/powerpoint/2010/main" val="409923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4A32E-5AB4-4947-90C1-6D503BBCC5FE}"/>
              </a:ext>
            </a:extLst>
          </p:cNvPr>
          <p:cNvSpPr>
            <a:spLocks noGrp="1"/>
          </p:cNvSpPr>
          <p:nvPr>
            <p:ph type="title"/>
          </p:nvPr>
        </p:nvSpPr>
        <p:spPr/>
        <p:txBody>
          <a:bodyPr/>
          <a:lstStyle/>
          <a:p>
            <a:r>
              <a:rPr lang="en-US" dirty="0"/>
              <a:t>Polar vs 3GPP Turbo Results</a:t>
            </a:r>
          </a:p>
        </p:txBody>
      </p:sp>
      <p:sp>
        <p:nvSpPr>
          <p:cNvPr id="3" name="Content Placeholder 2">
            <a:extLst>
              <a:ext uri="{FF2B5EF4-FFF2-40B4-BE49-F238E27FC236}">
                <a16:creationId xmlns:a16="http://schemas.microsoft.com/office/drawing/2014/main" id="{099284D1-B1E1-47E9-ACA1-93FFC0F0030B}"/>
              </a:ext>
            </a:extLst>
          </p:cNvPr>
          <p:cNvSpPr>
            <a:spLocks noGrp="1"/>
          </p:cNvSpPr>
          <p:nvPr>
            <p:ph idx="1"/>
          </p:nvPr>
        </p:nvSpPr>
        <p:spPr/>
        <p:txBody>
          <a:bodyPr/>
          <a:lstStyle/>
          <a:p>
            <a:r>
              <a:rPr lang="en-US" dirty="0"/>
              <a:t>Error floor associated with 3GPP LTE Turbo codes </a:t>
            </a:r>
          </a:p>
          <a:p>
            <a:pPr lvl="1"/>
            <a:r>
              <a:rPr lang="en-US" sz="1350" dirty="0"/>
              <a:t>due to some combination of block size and coding rate, rate matching module leads to bad interactions between puncturing and interleaving in the turbo encoder structure . With low Hamming weights, small amounts of channel noise can induce the decoder to make completely wrong decisions, resulting in very high block error rates [7]</a:t>
            </a:r>
          </a:p>
          <a:p>
            <a:pPr lvl="1"/>
            <a:r>
              <a:rPr lang="en-US" sz="1350" dirty="0"/>
              <a:t>Becomes worse at higher code rates [8]</a:t>
            </a:r>
          </a:p>
        </p:txBody>
      </p:sp>
      <p:pic>
        <p:nvPicPr>
          <p:cNvPr id="7" name="Picture 6">
            <a:extLst>
              <a:ext uri="{FF2B5EF4-FFF2-40B4-BE49-F238E27FC236}">
                <a16:creationId xmlns:a16="http://schemas.microsoft.com/office/drawing/2014/main" id="{AE9D0297-7824-4588-92F5-E1F9EA86CBC1}"/>
              </a:ext>
            </a:extLst>
          </p:cNvPr>
          <p:cNvPicPr>
            <a:picLocks noChangeAspect="1"/>
          </p:cNvPicPr>
          <p:nvPr/>
        </p:nvPicPr>
        <p:blipFill>
          <a:blip r:embed="rId2"/>
          <a:stretch>
            <a:fillRect/>
          </a:stretch>
        </p:blipFill>
        <p:spPr>
          <a:xfrm>
            <a:off x="1809452" y="5884517"/>
            <a:ext cx="2257425" cy="485775"/>
          </a:xfrm>
          <a:prstGeom prst="rect">
            <a:avLst/>
          </a:prstGeom>
        </p:spPr>
      </p:pic>
      <p:pic>
        <p:nvPicPr>
          <p:cNvPr id="9" name="Picture 8">
            <a:extLst>
              <a:ext uri="{FF2B5EF4-FFF2-40B4-BE49-F238E27FC236}">
                <a16:creationId xmlns:a16="http://schemas.microsoft.com/office/drawing/2014/main" id="{9C4CE100-7790-4549-91D5-4FFCA5BBC614}"/>
              </a:ext>
            </a:extLst>
          </p:cNvPr>
          <p:cNvPicPr>
            <a:picLocks noChangeAspect="1"/>
          </p:cNvPicPr>
          <p:nvPr/>
        </p:nvPicPr>
        <p:blipFill>
          <a:blip r:embed="rId3"/>
          <a:stretch>
            <a:fillRect/>
          </a:stretch>
        </p:blipFill>
        <p:spPr>
          <a:xfrm>
            <a:off x="5266729" y="3731438"/>
            <a:ext cx="3070681" cy="2416141"/>
          </a:xfrm>
          <a:prstGeom prst="rect">
            <a:avLst/>
          </a:prstGeom>
        </p:spPr>
      </p:pic>
      <p:sp>
        <p:nvSpPr>
          <p:cNvPr id="4" name="TextBox 3">
            <a:extLst>
              <a:ext uri="{FF2B5EF4-FFF2-40B4-BE49-F238E27FC236}">
                <a16:creationId xmlns:a16="http://schemas.microsoft.com/office/drawing/2014/main" id="{9DA63278-75A0-472E-88A1-598151D6F87B}"/>
              </a:ext>
            </a:extLst>
          </p:cNvPr>
          <p:cNvSpPr txBox="1"/>
          <p:nvPr/>
        </p:nvSpPr>
        <p:spPr>
          <a:xfrm>
            <a:off x="1119931" y="4242208"/>
            <a:ext cx="793807" cy="230832"/>
          </a:xfrm>
          <a:prstGeom prst="rect">
            <a:avLst/>
          </a:prstGeom>
          <a:noFill/>
        </p:spPr>
        <p:txBody>
          <a:bodyPr wrap="none" rtlCol="0">
            <a:spAutoFit/>
          </a:bodyPr>
          <a:lstStyle/>
          <a:p>
            <a:r>
              <a:rPr lang="en-US" sz="900" dirty="0"/>
              <a:t>Y-axis : FER</a:t>
            </a:r>
          </a:p>
        </p:txBody>
      </p:sp>
      <p:pic>
        <p:nvPicPr>
          <p:cNvPr id="8" name="Picture 7">
            <a:extLst>
              <a:ext uri="{FF2B5EF4-FFF2-40B4-BE49-F238E27FC236}">
                <a16:creationId xmlns:a16="http://schemas.microsoft.com/office/drawing/2014/main" id="{8F6E52B2-6B8B-4C52-8E8A-CB3AA8E9614F}"/>
              </a:ext>
            </a:extLst>
          </p:cNvPr>
          <p:cNvPicPr>
            <a:picLocks noChangeAspect="1"/>
          </p:cNvPicPr>
          <p:nvPr/>
        </p:nvPicPr>
        <p:blipFill>
          <a:blip r:embed="rId4"/>
          <a:stretch>
            <a:fillRect/>
          </a:stretch>
        </p:blipFill>
        <p:spPr>
          <a:xfrm>
            <a:off x="2267744" y="3778080"/>
            <a:ext cx="1466020" cy="2147719"/>
          </a:xfrm>
          <a:prstGeom prst="rect">
            <a:avLst/>
          </a:prstGeom>
        </p:spPr>
      </p:pic>
      <p:pic>
        <p:nvPicPr>
          <p:cNvPr id="11" name="Picture 10">
            <a:extLst>
              <a:ext uri="{FF2B5EF4-FFF2-40B4-BE49-F238E27FC236}">
                <a16:creationId xmlns:a16="http://schemas.microsoft.com/office/drawing/2014/main" id="{CFEF63FE-797E-4721-ADBB-56B7F14A4AA7}"/>
              </a:ext>
            </a:extLst>
          </p:cNvPr>
          <p:cNvPicPr>
            <a:picLocks noChangeAspect="1"/>
          </p:cNvPicPr>
          <p:nvPr/>
        </p:nvPicPr>
        <p:blipFill>
          <a:blip r:embed="rId5"/>
          <a:stretch>
            <a:fillRect/>
          </a:stretch>
        </p:blipFill>
        <p:spPr>
          <a:xfrm>
            <a:off x="2038916" y="4350286"/>
            <a:ext cx="238125" cy="962025"/>
          </a:xfrm>
          <a:prstGeom prst="rect">
            <a:avLst/>
          </a:prstGeom>
        </p:spPr>
      </p:pic>
    </p:spTree>
    <p:extLst>
      <p:ext uri="{BB962C8B-B14F-4D97-AF65-F5344CB8AC3E}">
        <p14:creationId xmlns:p14="http://schemas.microsoft.com/office/powerpoint/2010/main" val="431933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D2F7-094B-4083-AC52-8ADD9023CEED}"/>
              </a:ext>
            </a:extLst>
          </p:cNvPr>
          <p:cNvSpPr>
            <a:spLocks noGrp="1"/>
          </p:cNvSpPr>
          <p:nvPr>
            <p:ph type="title"/>
          </p:nvPr>
        </p:nvSpPr>
        <p:spPr/>
        <p:txBody>
          <a:bodyPr/>
          <a:lstStyle/>
          <a:p>
            <a:r>
              <a:rPr lang="en-US" dirty="0"/>
              <a:t>Simulation Scenario</a:t>
            </a:r>
          </a:p>
        </p:txBody>
      </p:sp>
      <p:sp>
        <p:nvSpPr>
          <p:cNvPr id="3" name="Content Placeholder 2">
            <a:extLst>
              <a:ext uri="{FF2B5EF4-FFF2-40B4-BE49-F238E27FC236}">
                <a16:creationId xmlns:a16="http://schemas.microsoft.com/office/drawing/2014/main" id="{DF6EF996-134B-41A7-9143-958EEDCF2316}"/>
              </a:ext>
            </a:extLst>
          </p:cNvPr>
          <p:cNvSpPr>
            <a:spLocks noGrp="1"/>
          </p:cNvSpPr>
          <p:nvPr>
            <p:ph idx="1"/>
          </p:nvPr>
        </p:nvSpPr>
        <p:spPr/>
        <p:txBody>
          <a:bodyPr/>
          <a:lstStyle/>
          <a:p>
            <a:r>
              <a:rPr lang="en-US" dirty="0"/>
              <a:t>AWGN channel</a:t>
            </a:r>
          </a:p>
          <a:p>
            <a:r>
              <a:rPr lang="en-US" dirty="0"/>
              <a:t>Floating point sims</a:t>
            </a:r>
          </a:p>
          <a:p>
            <a:r>
              <a:rPr lang="en-US" dirty="0"/>
              <a:t>Soft decisions</a:t>
            </a:r>
          </a:p>
          <a:p>
            <a:r>
              <a:rPr lang="en-US" dirty="0"/>
              <a:t>LDPC uses layer belief propagation with offset min-sum approximations with variable number of iterations</a:t>
            </a:r>
          </a:p>
          <a:p>
            <a:endParaRPr lang="en-US" dirty="0"/>
          </a:p>
        </p:txBody>
      </p:sp>
      <p:sp>
        <p:nvSpPr>
          <p:cNvPr id="4" name="Slide Number Placeholder 3">
            <a:extLst>
              <a:ext uri="{FF2B5EF4-FFF2-40B4-BE49-F238E27FC236}">
                <a16:creationId xmlns:a16="http://schemas.microsoft.com/office/drawing/2014/main" id="{40A09260-EDBE-4CC3-9679-6B5C51759D5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7</a:t>
            </a:fld>
            <a:endParaRPr lang="en-US" altLang="en-US" dirty="0"/>
          </a:p>
        </p:txBody>
      </p:sp>
    </p:spTree>
    <p:extLst>
      <p:ext uri="{BB962C8B-B14F-4D97-AF65-F5344CB8AC3E}">
        <p14:creationId xmlns:p14="http://schemas.microsoft.com/office/powerpoint/2010/main" val="3068857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6026E-024C-44E8-BCAA-631486D1A45A}"/>
              </a:ext>
            </a:extLst>
          </p:cNvPr>
          <p:cNvSpPr>
            <a:spLocks noGrp="1"/>
          </p:cNvSpPr>
          <p:nvPr>
            <p:ph type="title"/>
          </p:nvPr>
        </p:nvSpPr>
        <p:spPr/>
        <p:txBody>
          <a:bodyPr/>
          <a:lstStyle/>
          <a:p>
            <a:r>
              <a:rPr lang="en-US" sz="3200" dirty="0"/>
              <a:t>IEEE 802.11n LDPC vs BCC in AWGN</a:t>
            </a:r>
          </a:p>
        </p:txBody>
      </p:sp>
      <p:sp>
        <p:nvSpPr>
          <p:cNvPr id="3" name="Content Placeholder 2">
            <a:extLst>
              <a:ext uri="{FF2B5EF4-FFF2-40B4-BE49-F238E27FC236}">
                <a16:creationId xmlns:a16="http://schemas.microsoft.com/office/drawing/2014/main" id="{0A809A57-679E-45CD-BF25-8FDEA6312536}"/>
              </a:ext>
            </a:extLst>
          </p:cNvPr>
          <p:cNvSpPr>
            <a:spLocks noGrp="1"/>
          </p:cNvSpPr>
          <p:nvPr>
            <p:ph idx="1"/>
          </p:nvPr>
        </p:nvSpPr>
        <p:spPr/>
        <p:txBody>
          <a:bodyPr/>
          <a:lstStyle/>
          <a:p>
            <a:pPr marL="0" indent="0"/>
            <a:r>
              <a:rPr lang="en-US" sz="2400" dirty="0"/>
              <a:t>PER results match closely those of [6]</a:t>
            </a:r>
          </a:p>
          <a:p>
            <a:pPr marL="0" indent="0"/>
            <a:r>
              <a:rPr lang="en-US" sz="2400" dirty="0"/>
              <a:t>LDPC codes perform better for longer block lengths.</a:t>
            </a:r>
          </a:p>
        </p:txBody>
      </p:sp>
      <p:pic>
        <p:nvPicPr>
          <p:cNvPr id="8" name="Picture 7">
            <a:extLst>
              <a:ext uri="{FF2B5EF4-FFF2-40B4-BE49-F238E27FC236}">
                <a16:creationId xmlns:a16="http://schemas.microsoft.com/office/drawing/2014/main" id="{3EC9618F-472E-4BF5-850E-F36D61D8B307}"/>
              </a:ext>
            </a:extLst>
          </p:cNvPr>
          <p:cNvPicPr>
            <a:picLocks noChangeAspect="1"/>
          </p:cNvPicPr>
          <p:nvPr/>
        </p:nvPicPr>
        <p:blipFill>
          <a:blip r:embed="rId2"/>
          <a:stretch>
            <a:fillRect/>
          </a:stretch>
        </p:blipFill>
        <p:spPr>
          <a:xfrm>
            <a:off x="-80169" y="2653929"/>
            <a:ext cx="4572000" cy="3810000"/>
          </a:xfrm>
          <a:prstGeom prst="rect">
            <a:avLst/>
          </a:prstGeom>
        </p:spPr>
      </p:pic>
      <p:sp>
        <p:nvSpPr>
          <p:cNvPr id="11" name="TextBox 10">
            <a:extLst>
              <a:ext uri="{FF2B5EF4-FFF2-40B4-BE49-F238E27FC236}">
                <a16:creationId xmlns:a16="http://schemas.microsoft.com/office/drawing/2014/main" id="{2A681518-83AD-44FC-99A0-FFEC16E609CD}"/>
              </a:ext>
            </a:extLst>
          </p:cNvPr>
          <p:cNvSpPr txBox="1"/>
          <p:nvPr/>
        </p:nvSpPr>
        <p:spPr>
          <a:xfrm>
            <a:off x="2267744" y="6573226"/>
            <a:ext cx="4145687" cy="276999"/>
          </a:xfrm>
          <a:prstGeom prst="rect">
            <a:avLst/>
          </a:prstGeom>
          <a:noFill/>
        </p:spPr>
        <p:txBody>
          <a:bodyPr wrap="none" rtlCol="0">
            <a:spAutoFit/>
          </a:bodyPr>
          <a:lstStyle/>
          <a:p>
            <a:r>
              <a:rPr lang="en-US" dirty="0">
                <a:solidFill>
                  <a:schemeClr val="tx1"/>
                </a:solidFill>
              </a:rPr>
              <a:t>Reed-Solomon results have been adjusted by 10*log10(63/55)</a:t>
            </a:r>
            <a:r>
              <a:rPr lang="en-US" dirty="0"/>
              <a:t>d </a:t>
            </a:r>
          </a:p>
        </p:txBody>
      </p:sp>
      <p:pic>
        <p:nvPicPr>
          <p:cNvPr id="5" name="Picture 4">
            <a:extLst>
              <a:ext uri="{FF2B5EF4-FFF2-40B4-BE49-F238E27FC236}">
                <a16:creationId xmlns:a16="http://schemas.microsoft.com/office/drawing/2014/main" id="{69F278D9-7E27-4DE5-8FFD-571CDF93310C}"/>
              </a:ext>
            </a:extLst>
          </p:cNvPr>
          <p:cNvPicPr>
            <a:picLocks noChangeAspect="1"/>
          </p:cNvPicPr>
          <p:nvPr/>
        </p:nvPicPr>
        <p:blipFill>
          <a:blip r:embed="rId3"/>
          <a:stretch>
            <a:fillRect/>
          </a:stretch>
        </p:blipFill>
        <p:spPr>
          <a:xfrm>
            <a:off x="4516266" y="2653929"/>
            <a:ext cx="4660689" cy="3810000"/>
          </a:xfrm>
          <a:prstGeom prst="rect">
            <a:avLst/>
          </a:prstGeom>
        </p:spPr>
      </p:pic>
    </p:spTree>
    <p:extLst>
      <p:ext uri="{BB962C8B-B14F-4D97-AF65-F5344CB8AC3E}">
        <p14:creationId xmlns:p14="http://schemas.microsoft.com/office/powerpoint/2010/main" val="26277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8DF2B-399A-4381-87DE-D71B86BB164D}"/>
              </a:ext>
            </a:extLst>
          </p:cNvPr>
          <p:cNvSpPr>
            <a:spLocks noGrp="1"/>
          </p:cNvSpPr>
          <p:nvPr>
            <p:ph type="title"/>
          </p:nvPr>
        </p:nvSpPr>
        <p:spPr/>
        <p:txBody>
          <a:bodyPr/>
          <a:lstStyle/>
          <a:p>
            <a:r>
              <a:rPr lang="en-US" dirty="0"/>
              <a:t>Gains Expected from LDPC</a:t>
            </a:r>
          </a:p>
        </p:txBody>
      </p:sp>
      <p:graphicFrame>
        <p:nvGraphicFramePr>
          <p:cNvPr id="5" name="Table 5">
            <a:extLst>
              <a:ext uri="{FF2B5EF4-FFF2-40B4-BE49-F238E27FC236}">
                <a16:creationId xmlns:a16="http://schemas.microsoft.com/office/drawing/2014/main" id="{E5E69FD4-B0DD-4C79-80F9-0529B050B5FF}"/>
              </a:ext>
            </a:extLst>
          </p:cNvPr>
          <p:cNvGraphicFramePr>
            <a:graphicFrameLocks noGrp="1"/>
          </p:cNvGraphicFramePr>
          <p:nvPr>
            <p:ph idx="1"/>
            <p:extLst>
              <p:ext uri="{D42A27DB-BD31-4B8C-83A1-F6EECF244321}">
                <p14:modId xmlns:p14="http://schemas.microsoft.com/office/powerpoint/2010/main" val="1047438226"/>
              </p:ext>
            </p:extLst>
          </p:nvPr>
        </p:nvGraphicFramePr>
        <p:xfrm>
          <a:off x="657226" y="1916832"/>
          <a:ext cx="7764460" cy="1381760"/>
        </p:xfrm>
        <a:graphic>
          <a:graphicData uri="http://schemas.openxmlformats.org/drawingml/2006/table">
            <a:tbl>
              <a:tblPr firstRow="1" bandRow="1">
                <a:tableStyleId>{5C22544A-7EE6-4342-B048-85BDC9FD1C3A}</a:tableStyleId>
              </a:tblPr>
              <a:tblGrid>
                <a:gridCol w="1941115">
                  <a:extLst>
                    <a:ext uri="{9D8B030D-6E8A-4147-A177-3AD203B41FA5}">
                      <a16:colId xmlns:a16="http://schemas.microsoft.com/office/drawing/2014/main" val="2036563364"/>
                    </a:ext>
                  </a:extLst>
                </a:gridCol>
                <a:gridCol w="1941115">
                  <a:extLst>
                    <a:ext uri="{9D8B030D-6E8A-4147-A177-3AD203B41FA5}">
                      <a16:colId xmlns:a16="http://schemas.microsoft.com/office/drawing/2014/main" val="3338595349"/>
                    </a:ext>
                  </a:extLst>
                </a:gridCol>
                <a:gridCol w="1941115">
                  <a:extLst>
                    <a:ext uri="{9D8B030D-6E8A-4147-A177-3AD203B41FA5}">
                      <a16:colId xmlns:a16="http://schemas.microsoft.com/office/drawing/2014/main" val="3241520202"/>
                    </a:ext>
                  </a:extLst>
                </a:gridCol>
                <a:gridCol w="1941115">
                  <a:extLst>
                    <a:ext uri="{9D8B030D-6E8A-4147-A177-3AD203B41FA5}">
                      <a16:colId xmlns:a16="http://schemas.microsoft.com/office/drawing/2014/main" val="2518188754"/>
                    </a:ext>
                  </a:extLst>
                </a:gridCol>
              </a:tblGrid>
              <a:tr h="370840">
                <a:tc>
                  <a:txBody>
                    <a:bodyPr/>
                    <a:lstStyle/>
                    <a:p>
                      <a:r>
                        <a:rPr lang="en-US" dirty="0"/>
                        <a:t>K=3 packet length</a:t>
                      </a:r>
                    </a:p>
                  </a:txBody>
                  <a:tcPr/>
                </a:tc>
                <a:tc>
                  <a:txBody>
                    <a:bodyPr/>
                    <a:lstStyle/>
                    <a:p>
                      <a:r>
                        <a:rPr lang="en-US" dirty="0"/>
                        <a:t>PER</a:t>
                      </a:r>
                    </a:p>
                  </a:txBody>
                  <a:tcPr/>
                </a:tc>
                <a:tc>
                  <a:txBody>
                    <a:bodyPr/>
                    <a:lstStyle/>
                    <a:p>
                      <a:r>
                        <a:rPr lang="en-US" dirty="0"/>
                        <a:t>BER</a:t>
                      </a:r>
                    </a:p>
                  </a:txBody>
                  <a:tcPr/>
                </a:tc>
                <a:tc>
                  <a:txBody>
                    <a:bodyPr/>
                    <a:lstStyle/>
                    <a:p>
                      <a:r>
                        <a:rPr lang="en-US" dirty="0"/>
                        <a:t>LDPC gain (dB)</a:t>
                      </a:r>
                    </a:p>
                  </a:txBody>
                  <a:tcPr/>
                </a:tc>
                <a:extLst>
                  <a:ext uri="{0D108BD9-81ED-4DB2-BD59-A6C34878D82A}">
                    <a16:rowId xmlns:a16="http://schemas.microsoft.com/office/drawing/2014/main" val="1066061667"/>
                  </a:ext>
                </a:extLst>
              </a:tr>
              <a:tr h="370840">
                <a:tc>
                  <a:txBody>
                    <a:bodyPr/>
                    <a:lstStyle/>
                    <a:p>
                      <a:r>
                        <a:rPr lang="en-US" dirty="0"/>
                        <a:t>4095 bytes</a:t>
                      </a:r>
                    </a:p>
                  </a:txBody>
                  <a:tcPr/>
                </a:tc>
                <a:tc>
                  <a:txBody>
                    <a:bodyPr/>
                    <a:lstStyle/>
                    <a:p>
                      <a:r>
                        <a:rPr lang="en-US" dirty="0"/>
                        <a:t>1%</a:t>
                      </a:r>
                    </a:p>
                  </a:txBody>
                  <a:tcPr/>
                </a:tc>
                <a:tc>
                  <a:txBody>
                    <a:bodyPr/>
                    <a:lstStyle/>
                    <a:p>
                      <a:r>
                        <a:rPr lang="en-US" dirty="0"/>
                        <a:t>3e-7 at 9.2 dB</a:t>
                      </a:r>
                    </a:p>
                  </a:txBody>
                  <a:tcPr/>
                </a:tc>
                <a:tc>
                  <a:txBody>
                    <a:bodyPr/>
                    <a:lstStyle/>
                    <a:p>
                      <a:r>
                        <a:rPr lang="en-US" dirty="0"/>
                        <a:t>7.2</a:t>
                      </a:r>
                    </a:p>
                  </a:txBody>
                  <a:tcPr/>
                </a:tc>
                <a:extLst>
                  <a:ext uri="{0D108BD9-81ED-4DB2-BD59-A6C34878D82A}">
                    <a16:rowId xmlns:a16="http://schemas.microsoft.com/office/drawing/2014/main" val="3448365682"/>
                  </a:ext>
                </a:extLst>
              </a:tr>
              <a:tr h="370840">
                <a:tc>
                  <a:txBody>
                    <a:bodyPr/>
                    <a:lstStyle/>
                    <a:p>
                      <a:r>
                        <a:rPr lang="en-US" dirty="0"/>
                        <a:t>4095 bytes</a:t>
                      </a:r>
                    </a:p>
                  </a:txBody>
                  <a:tcPr/>
                </a:tc>
                <a:tc>
                  <a:txBody>
                    <a:bodyPr/>
                    <a:lstStyle/>
                    <a:p>
                      <a:r>
                        <a:rPr lang="en-US" dirty="0"/>
                        <a:t>.1%</a:t>
                      </a:r>
                    </a:p>
                  </a:txBody>
                  <a:tcPr/>
                </a:tc>
                <a:tc>
                  <a:txBody>
                    <a:bodyPr/>
                    <a:lstStyle/>
                    <a:p>
                      <a:r>
                        <a:rPr lang="en-US" dirty="0"/>
                        <a:t>3e-8 at 9.9 dB</a:t>
                      </a:r>
                    </a:p>
                  </a:txBody>
                  <a:tcPr/>
                </a:tc>
                <a:tc>
                  <a:txBody>
                    <a:bodyPr/>
                    <a:lstStyle/>
                    <a:p>
                      <a:r>
                        <a:rPr lang="en-US" dirty="0"/>
                        <a:t>7.7 </a:t>
                      </a:r>
                    </a:p>
                  </a:txBody>
                  <a:tcPr/>
                </a:tc>
                <a:extLst>
                  <a:ext uri="{0D108BD9-81ED-4DB2-BD59-A6C34878D82A}">
                    <a16:rowId xmlns:a16="http://schemas.microsoft.com/office/drawing/2014/main" val="3335540386"/>
                  </a:ext>
                </a:extLst>
              </a:tr>
            </a:tbl>
          </a:graphicData>
        </a:graphic>
      </p:graphicFrame>
      <p:sp>
        <p:nvSpPr>
          <p:cNvPr id="4" name="Slide Number Placeholder 3">
            <a:extLst>
              <a:ext uri="{FF2B5EF4-FFF2-40B4-BE49-F238E27FC236}">
                <a16:creationId xmlns:a16="http://schemas.microsoft.com/office/drawing/2014/main" id="{2E54560B-AEBB-4586-93B0-429ECE598FC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9</a:t>
            </a:fld>
            <a:endParaRPr lang="en-US" altLang="en-US" dirty="0"/>
          </a:p>
        </p:txBody>
      </p:sp>
      <p:graphicFrame>
        <p:nvGraphicFramePr>
          <p:cNvPr id="7" name="Table 5">
            <a:extLst>
              <a:ext uri="{FF2B5EF4-FFF2-40B4-BE49-F238E27FC236}">
                <a16:creationId xmlns:a16="http://schemas.microsoft.com/office/drawing/2014/main" id="{85267617-D57C-4627-B1B9-4BF4F6741814}"/>
              </a:ext>
            </a:extLst>
          </p:cNvPr>
          <p:cNvGraphicFramePr>
            <a:graphicFrameLocks/>
          </p:cNvGraphicFramePr>
          <p:nvPr>
            <p:extLst>
              <p:ext uri="{D42A27DB-BD31-4B8C-83A1-F6EECF244321}">
                <p14:modId xmlns:p14="http://schemas.microsoft.com/office/powerpoint/2010/main" val="4115551445"/>
              </p:ext>
            </p:extLst>
          </p:nvPr>
        </p:nvGraphicFramePr>
        <p:xfrm>
          <a:off x="689769" y="3429000"/>
          <a:ext cx="7764460" cy="2123440"/>
        </p:xfrm>
        <a:graphic>
          <a:graphicData uri="http://schemas.openxmlformats.org/drawingml/2006/table">
            <a:tbl>
              <a:tblPr firstRow="1" bandRow="1">
                <a:tableStyleId>{5C22544A-7EE6-4342-B048-85BDC9FD1C3A}</a:tableStyleId>
              </a:tblPr>
              <a:tblGrid>
                <a:gridCol w="1941115">
                  <a:extLst>
                    <a:ext uri="{9D8B030D-6E8A-4147-A177-3AD203B41FA5}">
                      <a16:colId xmlns:a16="http://schemas.microsoft.com/office/drawing/2014/main" val="2036563364"/>
                    </a:ext>
                  </a:extLst>
                </a:gridCol>
                <a:gridCol w="1941115">
                  <a:extLst>
                    <a:ext uri="{9D8B030D-6E8A-4147-A177-3AD203B41FA5}">
                      <a16:colId xmlns:a16="http://schemas.microsoft.com/office/drawing/2014/main" val="3338595349"/>
                    </a:ext>
                  </a:extLst>
                </a:gridCol>
                <a:gridCol w="1941115">
                  <a:extLst>
                    <a:ext uri="{9D8B030D-6E8A-4147-A177-3AD203B41FA5}">
                      <a16:colId xmlns:a16="http://schemas.microsoft.com/office/drawing/2014/main" val="3241520202"/>
                    </a:ext>
                  </a:extLst>
                </a:gridCol>
                <a:gridCol w="1941115">
                  <a:extLst>
                    <a:ext uri="{9D8B030D-6E8A-4147-A177-3AD203B41FA5}">
                      <a16:colId xmlns:a16="http://schemas.microsoft.com/office/drawing/2014/main" val="2518188754"/>
                    </a:ext>
                  </a:extLst>
                </a:gridCol>
              </a:tblGrid>
              <a:tr h="370840">
                <a:tc>
                  <a:txBody>
                    <a:bodyPr/>
                    <a:lstStyle/>
                    <a:p>
                      <a:r>
                        <a:rPr lang="en-US" dirty="0"/>
                        <a:t>K=7 packet length</a:t>
                      </a:r>
                    </a:p>
                  </a:txBody>
                  <a:tcPr/>
                </a:tc>
                <a:tc>
                  <a:txBody>
                    <a:bodyPr/>
                    <a:lstStyle/>
                    <a:p>
                      <a:r>
                        <a:rPr lang="en-US" dirty="0"/>
                        <a:t>PER</a:t>
                      </a:r>
                    </a:p>
                  </a:txBody>
                  <a:tcPr/>
                </a:tc>
                <a:tc>
                  <a:txBody>
                    <a:bodyPr/>
                    <a:lstStyle/>
                    <a:p>
                      <a:r>
                        <a:rPr lang="en-US" dirty="0"/>
                        <a:t>BER</a:t>
                      </a:r>
                    </a:p>
                  </a:txBody>
                  <a:tcPr/>
                </a:tc>
                <a:tc>
                  <a:txBody>
                    <a:bodyPr/>
                    <a:lstStyle/>
                    <a:p>
                      <a:r>
                        <a:rPr lang="en-US" dirty="0"/>
                        <a:t>LDPC gain (dB)</a:t>
                      </a:r>
                    </a:p>
                  </a:txBody>
                  <a:tcPr/>
                </a:tc>
                <a:extLst>
                  <a:ext uri="{0D108BD9-81ED-4DB2-BD59-A6C34878D82A}">
                    <a16:rowId xmlns:a16="http://schemas.microsoft.com/office/drawing/2014/main" val="1066061667"/>
                  </a:ext>
                </a:extLst>
              </a:tr>
              <a:tr h="370840">
                <a:tc>
                  <a:txBody>
                    <a:bodyPr/>
                    <a:lstStyle/>
                    <a:p>
                      <a:r>
                        <a:rPr lang="en-US" dirty="0"/>
                        <a:t>4095 bytes</a:t>
                      </a:r>
                    </a:p>
                  </a:txBody>
                  <a:tcPr/>
                </a:tc>
                <a:tc>
                  <a:txBody>
                    <a:bodyPr/>
                    <a:lstStyle/>
                    <a:p>
                      <a:r>
                        <a:rPr lang="en-US" dirty="0"/>
                        <a:t>1%</a:t>
                      </a:r>
                    </a:p>
                  </a:txBody>
                  <a:tcPr/>
                </a:tc>
                <a:tc>
                  <a:txBody>
                    <a:bodyPr/>
                    <a:lstStyle/>
                    <a:p>
                      <a:r>
                        <a:rPr lang="en-US" dirty="0"/>
                        <a:t>1e-6 at 4.8 dB</a:t>
                      </a:r>
                    </a:p>
                  </a:txBody>
                  <a:tcPr/>
                </a:tc>
                <a:tc>
                  <a:txBody>
                    <a:bodyPr/>
                    <a:lstStyle/>
                    <a:p>
                      <a:r>
                        <a:rPr lang="en-US" dirty="0"/>
                        <a:t>2.9 </a:t>
                      </a:r>
                    </a:p>
                  </a:txBody>
                  <a:tcPr/>
                </a:tc>
                <a:extLst>
                  <a:ext uri="{0D108BD9-81ED-4DB2-BD59-A6C34878D82A}">
                    <a16:rowId xmlns:a16="http://schemas.microsoft.com/office/drawing/2014/main" val="3448365682"/>
                  </a:ext>
                </a:extLst>
              </a:tr>
              <a:tr h="370840">
                <a:tc>
                  <a:txBody>
                    <a:bodyPr/>
                    <a:lstStyle/>
                    <a:p>
                      <a:r>
                        <a:rPr lang="en-US" dirty="0"/>
                        <a:t>4095 bytes</a:t>
                      </a:r>
                    </a:p>
                  </a:txBody>
                  <a:tcPr/>
                </a:tc>
                <a:tc>
                  <a:txBody>
                    <a:bodyPr/>
                    <a:lstStyle/>
                    <a:p>
                      <a:r>
                        <a:rPr lang="en-US" dirty="0"/>
                        <a:t>0.1%</a:t>
                      </a:r>
                    </a:p>
                  </a:txBody>
                  <a:tcPr/>
                </a:tc>
                <a:tc>
                  <a:txBody>
                    <a:bodyPr/>
                    <a:lstStyle/>
                    <a:p>
                      <a:r>
                        <a:rPr lang="en-US" dirty="0"/>
                        <a:t>1e-7 at 5.4 dB</a:t>
                      </a:r>
                    </a:p>
                  </a:txBody>
                  <a:tcPr/>
                </a:tc>
                <a:tc>
                  <a:txBody>
                    <a:bodyPr/>
                    <a:lstStyle/>
                    <a:p>
                      <a:r>
                        <a:rPr lang="en-US" dirty="0"/>
                        <a:t>3.3</a:t>
                      </a:r>
                    </a:p>
                  </a:txBody>
                  <a:tcPr/>
                </a:tc>
                <a:extLst>
                  <a:ext uri="{0D108BD9-81ED-4DB2-BD59-A6C34878D82A}">
                    <a16:rowId xmlns:a16="http://schemas.microsoft.com/office/drawing/2014/main" val="3335540386"/>
                  </a:ext>
                </a:extLst>
              </a:tr>
              <a:tr h="370840">
                <a:tc>
                  <a:txBody>
                    <a:bodyPr/>
                    <a:lstStyle/>
                    <a:p>
                      <a:r>
                        <a:rPr lang="en-US" dirty="0"/>
                        <a:t>65kB bytes</a:t>
                      </a:r>
                    </a:p>
                  </a:txBody>
                  <a:tcPr/>
                </a:tc>
                <a:tc>
                  <a:txBody>
                    <a:bodyPr/>
                    <a:lstStyle/>
                    <a:p>
                      <a:r>
                        <a:rPr lang="en-US" dirty="0"/>
                        <a:t>1%</a:t>
                      </a:r>
                    </a:p>
                  </a:txBody>
                  <a:tcPr/>
                </a:tc>
                <a:tc>
                  <a:txBody>
                    <a:bodyPr/>
                    <a:lstStyle/>
                    <a:p>
                      <a:r>
                        <a:rPr lang="en-US" dirty="0"/>
                        <a:t>7e-8 at 5.5 dB</a:t>
                      </a:r>
                    </a:p>
                  </a:txBody>
                  <a:tcPr/>
                </a:tc>
                <a:tc>
                  <a:txBody>
                    <a:bodyPr/>
                    <a:lstStyle/>
                    <a:p>
                      <a:r>
                        <a:rPr lang="en-US" dirty="0"/>
                        <a:t>3.4</a:t>
                      </a:r>
                    </a:p>
                  </a:txBody>
                  <a:tcPr/>
                </a:tc>
                <a:extLst>
                  <a:ext uri="{0D108BD9-81ED-4DB2-BD59-A6C34878D82A}">
                    <a16:rowId xmlns:a16="http://schemas.microsoft.com/office/drawing/2014/main" val="742510406"/>
                  </a:ext>
                </a:extLst>
              </a:tr>
              <a:tr h="370840">
                <a:tc>
                  <a:txBody>
                    <a:bodyPr/>
                    <a:lstStyle/>
                    <a:p>
                      <a:r>
                        <a:rPr lang="en-US" dirty="0"/>
                        <a:t>65kB bytes</a:t>
                      </a:r>
                    </a:p>
                  </a:txBody>
                  <a:tcPr/>
                </a:tc>
                <a:tc>
                  <a:txBody>
                    <a:bodyPr/>
                    <a:lstStyle/>
                    <a:p>
                      <a:r>
                        <a:rPr lang="en-US" dirty="0"/>
                        <a:t>0.1%</a:t>
                      </a:r>
                    </a:p>
                  </a:txBody>
                  <a:tcPr/>
                </a:tc>
                <a:tc>
                  <a:txBody>
                    <a:bodyPr/>
                    <a:lstStyle/>
                    <a:p>
                      <a:r>
                        <a:rPr lang="en-US" dirty="0"/>
                        <a:t>6e-9 at 6 dB</a:t>
                      </a:r>
                    </a:p>
                  </a:txBody>
                  <a:tcPr/>
                </a:tc>
                <a:tc>
                  <a:txBody>
                    <a:bodyPr/>
                    <a:lstStyle/>
                    <a:p>
                      <a:r>
                        <a:rPr lang="en-US" dirty="0"/>
                        <a:t>3.7</a:t>
                      </a:r>
                    </a:p>
                  </a:txBody>
                  <a:tcPr/>
                </a:tc>
                <a:extLst>
                  <a:ext uri="{0D108BD9-81ED-4DB2-BD59-A6C34878D82A}">
                    <a16:rowId xmlns:a16="http://schemas.microsoft.com/office/drawing/2014/main" val="1735497198"/>
                  </a:ext>
                </a:extLst>
              </a:tr>
            </a:tbl>
          </a:graphicData>
        </a:graphic>
      </p:graphicFrame>
      <p:sp>
        <p:nvSpPr>
          <p:cNvPr id="8" name="TextBox 7">
            <a:extLst>
              <a:ext uri="{FF2B5EF4-FFF2-40B4-BE49-F238E27FC236}">
                <a16:creationId xmlns:a16="http://schemas.microsoft.com/office/drawing/2014/main" id="{348C53A3-CECF-472E-B95A-2FB22E59CF40}"/>
              </a:ext>
            </a:extLst>
          </p:cNvPr>
          <p:cNvSpPr txBox="1"/>
          <p:nvPr/>
        </p:nvSpPr>
        <p:spPr>
          <a:xfrm>
            <a:off x="1174982" y="5786324"/>
            <a:ext cx="6794034" cy="400110"/>
          </a:xfrm>
          <a:prstGeom prst="rect">
            <a:avLst/>
          </a:prstGeom>
          <a:noFill/>
        </p:spPr>
        <p:txBody>
          <a:bodyPr wrap="square" rtlCol="0">
            <a:spAutoFit/>
          </a:bodyPr>
          <a:lstStyle/>
          <a:p>
            <a:r>
              <a:rPr lang="en-US" sz="2000" dirty="0">
                <a:solidFill>
                  <a:schemeClr val="tx1"/>
                </a:solidFill>
              </a:rPr>
              <a:t>Larger gains expected from LDPC for larger payload sizes</a:t>
            </a:r>
            <a:endParaRPr lang="en-US" sz="2000" dirty="0"/>
          </a:p>
        </p:txBody>
      </p:sp>
    </p:spTree>
    <p:extLst>
      <p:ext uri="{BB962C8B-B14F-4D97-AF65-F5344CB8AC3E}">
        <p14:creationId xmlns:p14="http://schemas.microsoft.com/office/powerpoint/2010/main" val="224733867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1430</Words>
  <Application>Microsoft Office PowerPoint</Application>
  <PresentationFormat>On-screen Show (4:3)</PresentationFormat>
  <Paragraphs>172</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Technical Guidance [1]</vt:lpstr>
      <vt:lpstr>Background</vt:lpstr>
      <vt:lpstr>“Near” Shannon Capacity Codes</vt:lpstr>
      <vt:lpstr>IEEE 802.11n vs Polar codes</vt:lpstr>
      <vt:lpstr>Polar vs 3GPP Turbo Results</vt:lpstr>
      <vt:lpstr>Simulation Scenario</vt:lpstr>
      <vt:lpstr>IEEE 802.11n LDPC vs BCC in AWGN</vt:lpstr>
      <vt:lpstr>Gains Expected from LDPC</vt:lpstr>
      <vt:lpstr>LDPC in IEEE 802.11n</vt:lpstr>
      <vt:lpstr>802.11n LDPC Performance vs Iterations</vt:lpstr>
      <vt:lpstr>Offset min-sum approx. for 802.11n LDPC</vt:lpstr>
      <vt:lpstr>LDPC in 5G NR [10]</vt:lpstr>
      <vt:lpstr>Conclusions</vt:lpstr>
      <vt:lpstr>Strawpoll</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2021-09-21T20:48:34Z</dcterms:modified>
  <cp:category/>
</cp:coreProperties>
</file>