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59" r:id="rId2"/>
    <p:sldId id="258" r:id="rId3"/>
    <p:sldId id="285" r:id="rId4"/>
    <p:sldId id="297" r:id="rId5"/>
    <p:sldId id="302" r:id="rId6"/>
    <p:sldId id="316" r:id="rId7"/>
    <p:sldId id="301" r:id="rId8"/>
    <p:sldId id="331" r:id="rId9"/>
    <p:sldId id="313" r:id="rId10"/>
    <p:sldId id="314" r:id="rId11"/>
    <p:sldId id="303" r:id="rId12"/>
    <p:sldId id="315" r:id="rId13"/>
    <p:sldId id="304" r:id="rId14"/>
    <p:sldId id="319" r:id="rId15"/>
    <p:sldId id="295" r:id="rId16"/>
    <p:sldId id="320" r:id="rId17"/>
    <p:sldId id="321" r:id="rId18"/>
    <p:sldId id="325" r:id="rId19"/>
    <p:sldId id="322" r:id="rId20"/>
    <p:sldId id="333" r:id="rId21"/>
    <p:sldId id="334" r:id="rId22"/>
    <p:sldId id="324" r:id="rId23"/>
    <p:sldId id="335" r:id="rId24"/>
    <p:sldId id="336" r:id="rId25"/>
    <p:sldId id="332" r:id="rId26"/>
    <p:sldId id="32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varScale="1">
        <p:scale>
          <a:sx n="110" d="100"/>
          <a:sy n="110" d="100"/>
        </p:scale>
        <p:origin x="9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98742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18</a:t>
            </a:fld>
            <a:endParaRPr lang="en-US" altLang="en-US"/>
          </a:p>
        </p:txBody>
      </p:sp>
    </p:spTree>
    <p:extLst>
      <p:ext uri="{BB962C8B-B14F-4D97-AF65-F5344CB8AC3E}">
        <p14:creationId xmlns:p14="http://schemas.microsoft.com/office/powerpoint/2010/main" val="662433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02449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41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9969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7557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48784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3837967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65716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4115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810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56337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2021</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2021</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July 2021</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smtClean="0"/>
              <a:t>15-21-XXXX</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Sep 2021</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[UWB sensing methods and KPIs in </a:t>
            </a:r>
            <a:r>
              <a:rPr lang="en-US" altLang="en-US" sz="1600" dirty="0">
                <a:solidFill>
                  <a:schemeClr val="tx2"/>
                </a:solidFill>
              </a:rPr>
              <a:t>802.15]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err="1" smtClean="0">
                <a:solidFill>
                  <a:schemeClr val="tx2"/>
                </a:solidFill>
              </a:rPr>
              <a:t>Xiaohui</a:t>
            </a:r>
            <a:r>
              <a:rPr lang="en-US" altLang="en-US" sz="1600" dirty="0" smtClean="0">
                <a:solidFill>
                  <a:schemeClr val="tx2"/>
                </a:solidFill>
              </a:rPr>
              <a:t> Peng, David </a:t>
            </a:r>
            <a:r>
              <a:rPr lang="en-US" altLang="en-US" sz="1600" dirty="0" err="1" smtClean="0">
                <a:solidFill>
                  <a:schemeClr val="tx2"/>
                </a:solidFill>
              </a:rPr>
              <a:t>Xun</a:t>
            </a:r>
            <a:r>
              <a:rPr lang="en-US" altLang="en-US" sz="1600" dirty="0" smtClean="0">
                <a:solidFill>
                  <a:schemeClr val="tx2"/>
                </a:solidFill>
              </a:rPr>
              <a:t> Yang, </a:t>
            </a:r>
            <a:r>
              <a:rPr lang="en-US" altLang="en-US" sz="1600" dirty="0" err="1" smtClean="0">
                <a:solidFill>
                  <a:schemeClr val="tx2"/>
                </a:solidFill>
              </a:rPr>
              <a:t>Zi</a:t>
            </a:r>
            <a:r>
              <a:rPr lang="en-US" altLang="zh-CN" sz="1600" dirty="0" err="1" smtClean="0">
                <a:solidFill>
                  <a:schemeClr val="tx2"/>
                </a:solidFill>
              </a:rPr>
              <a:t>yang</a:t>
            </a:r>
            <a:r>
              <a:rPr lang="en-US" altLang="zh-CN" sz="1600" smtClean="0">
                <a:solidFill>
                  <a:schemeClr val="tx2"/>
                </a:solidFill>
              </a:rPr>
              <a:t> Guo, </a:t>
            </a:r>
            <a:r>
              <a:rPr lang="en-US" altLang="zh-CN" sz="1600"/>
              <a:t>Stephen McCann</a:t>
            </a:r>
            <a:r>
              <a:rPr lang="en-US" altLang="en-US" sz="160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Huawei Technologies</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Working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UWB in 802.15, sensing</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10</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Presence d</a:t>
            </a:r>
            <a:r>
              <a:rPr lang="en-US" altLang="zh-CN" sz="2800" b="1" kern="0" dirty="0">
                <a:solidFill>
                  <a:schemeClr val="tx1"/>
                </a:solidFill>
              </a:rPr>
              <a:t>etection – </a:t>
            </a:r>
            <a:r>
              <a:rPr lang="en-US" altLang="zh-CN" sz="2800" b="1" kern="0" dirty="0" smtClean="0">
                <a:solidFill>
                  <a:schemeClr val="tx1"/>
                </a:solidFill>
              </a:rPr>
              <a:t>KPIs </a:t>
            </a:r>
            <a:r>
              <a:rPr lang="en-US" altLang="zh-CN" sz="2800" b="1" kern="0" dirty="0">
                <a:solidFill>
                  <a:schemeClr val="tx1"/>
                </a:solidFill>
              </a:rPr>
              <a:t>of </a:t>
            </a:r>
            <a:r>
              <a:rPr lang="en-US" altLang="zh-CN" sz="2800" b="1" kern="0" dirty="0" smtClean="0">
                <a:solidFill>
                  <a:schemeClr val="tx1"/>
                </a:solidFill>
              </a:rPr>
              <a:t>ranging </a:t>
            </a:r>
            <a:r>
              <a:rPr lang="en-US" altLang="zh-CN" sz="2800" b="1" kern="0" dirty="0">
                <a:solidFill>
                  <a:schemeClr val="tx1"/>
                </a:solidFill>
              </a:rPr>
              <a:t>method</a:t>
            </a:r>
            <a:endParaRPr lang="en-US" altLang="en-US" sz="2800" b="1" kern="0" dirty="0">
              <a:solidFill>
                <a:schemeClr val="tx1"/>
              </a:solidFill>
            </a:endParaRPr>
          </a:p>
        </p:txBody>
      </p:sp>
      <p:sp>
        <p:nvSpPr>
          <p:cNvPr id="8" name="Rectangle 3"/>
          <p:cNvSpPr txBox="1">
            <a:spLocks noChangeArrowheads="1"/>
          </p:cNvSpPr>
          <p:nvPr/>
        </p:nvSpPr>
        <p:spPr bwMode="auto">
          <a:xfrm>
            <a:off x="684213" y="1295400"/>
            <a:ext cx="79898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0" lvl="1" algn="just">
              <a:spcBef>
                <a:spcPts val="0"/>
              </a:spcBef>
              <a:defRPr/>
            </a:pPr>
            <a:r>
              <a:rPr lang="en-US" altLang="zh-CN" sz="1400" kern="0" dirty="0">
                <a:latin typeface="+mj-lt"/>
                <a:ea typeface="ＭＳ Ｐゴシック" pitchFamily="34" charset="-128"/>
              </a:rPr>
              <a:t>(Note: The material below </a:t>
            </a:r>
            <a:r>
              <a:rPr lang="en-US" altLang="zh-CN" sz="1400" kern="0" dirty="0" smtClean="0">
                <a:latin typeface="+mj-lt"/>
                <a:ea typeface="ＭＳ Ｐゴシック" pitchFamily="34" charset="-128"/>
              </a:rPr>
              <a:t>builds </a:t>
            </a:r>
            <a:r>
              <a:rPr lang="en-US" altLang="zh-CN" sz="1400" kern="0" dirty="0">
                <a:latin typeface="+mj-lt"/>
                <a:ea typeface="ＭＳ Ｐゴシック" pitchFamily="34" charset="-128"/>
              </a:rPr>
              <a:t>upon </a:t>
            </a:r>
            <a:r>
              <a:rPr lang="en-US" altLang="zh-CN" sz="1400" kern="0" dirty="0" smtClean="0">
                <a:latin typeface="+mj-lt"/>
                <a:ea typeface="ＭＳ Ｐゴシック" pitchFamily="34" charset="-128"/>
              </a:rPr>
              <a:t>the definitions </a:t>
            </a:r>
            <a:r>
              <a:rPr lang="en-US" altLang="zh-CN" sz="1400" kern="0" dirty="0">
                <a:latin typeface="+mj-lt"/>
                <a:ea typeface="ＭＳ Ｐゴシック" pitchFamily="34" charset="-128"/>
              </a:rPr>
              <a:t>presented in </a:t>
            </a:r>
            <a:r>
              <a:rPr lang="en-US" altLang="zh-CN" sz="1400" kern="0" dirty="0" smtClean="0">
                <a:latin typeface="+mj-lt"/>
                <a:ea typeface="ＭＳ Ｐゴシック" pitchFamily="34" charset="-128"/>
              </a:rPr>
              <a:t>[1].)</a:t>
            </a:r>
            <a:endParaRPr lang="en-US" altLang="zh-CN" sz="1400" kern="0" dirty="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Range Resolution: </a:t>
            </a:r>
            <a:r>
              <a:rPr lang="en-US" altLang="zh-CN" sz="1600" b="1" kern="0" dirty="0">
                <a:latin typeface="+mj-lt"/>
                <a:ea typeface="ＭＳ Ｐゴシック" pitchFamily="34" charset="-128"/>
              </a:rPr>
              <a:t>The minimum </a:t>
            </a:r>
            <a:r>
              <a:rPr lang="en-US" altLang="zh-CN" sz="1600" b="1" kern="0" dirty="0" smtClean="0">
                <a:latin typeface="+mj-lt"/>
                <a:ea typeface="ＭＳ Ｐゴシック" pitchFamily="34" charset="-128"/>
              </a:rPr>
              <a:t>range </a:t>
            </a:r>
            <a:r>
              <a:rPr lang="en-US" altLang="zh-CN" sz="1600" b="1" kern="0" dirty="0">
                <a:latin typeface="+mj-lt"/>
                <a:ea typeface="ＭＳ Ｐゴシック" pitchFamily="34" charset="-128"/>
              </a:rPr>
              <a:t>difference required for a sensing device to distinguish </a:t>
            </a:r>
            <a:r>
              <a:rPr lang="en-US" altLang="zh-CN" sz="1600" b="1" kern="0" dirty="0" smtClean="0">
                <a:latin typeface="+mj-lt"/>
                <a:ea typeface="ＭＳ Ｐゴシック" pitchFamily="34" charset="-128"/>
              </a:rPr>
              <a:t>between two </a:t>
            </a:r>
            <a:r>
              <a:rPr lang="en-US" altLang="zh-CN" sz="1600" b="1" kern="0" dirty="0">
                <a:latin typeface="+mj-lt"/>
                <a:ea typeface="ＭＳ Ｐゴシック" pitchFamily="34" charset="-128"/>
              </a:rPr>
              <a:t>targets in the same </a:t>
            </a:r>
            <a:r>
              <a:rPr lang="en-US" altLang="zh-CN" sz="1600" b="1" kern="0" dirty="0" smtClean="0">
                <a:latin typeface="+mj-lt"/>
                <a:ea typeface="ＭＳ Ｐゴシック" pitchFamily="34" charset="-128"/>
              </a:rPr>
              <a:t>direction.</a:t>
            </a:r>
            <a:endParaRPr lang="en-US" sz="1600" b="1" kern="0" dirty="0" smtClean="0">
              <a:latin typeface="+mj-lt"/>
              <a:ea typeface="ＭＳ Ｐゴシック" pitchFamily="34" charset="-128"/>
            </a:endParaRPr>
          </a:p>
          <a:p>
            <a:pPr marL="717750" lvl="1" algn="just">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50cm indicates that two targets are distinguishable if their range difference is greater than 50cm.</a:t>
            </a: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Range Accuracy: The difference between </a:t>
            </a:r>
          </a:p>
          <a:p>
            <a:pPr marL="0" lvl="1" algn="just">
              <a:spcBef>
                <a:spcPts val="0"/>
              </a:spcBef>
              <a:defRPr/>
            </a:pPr>
            <a:r>
              <a:rPr lang="en-US" altLang="zh-CN" sz="1600" b="1" kern="0" dirty="0" smtClean="0">
                <a:latin typeface="+mj-lt"/>
                <a:ea typeface="ＭＳ Ｐゴシック" pitchFamily="34" charset="-128"/>
              </a:rPr>
              <a:t>      the estimated range and the actual range </a:t>
            </a:r>
          </a:p>
          <a:p>
            <a:pPr marL="0" lvl="1" algn="just">
              <a:spcBef>
                <a:spcPts val="0"/>
              </a:spcBef>
              <a:defRPr/>
            </a:pPr>
            <a:r>
              <a:rPr lang="en-US" altLang="zh-CN" sz="1600" b="1" kern="0" dirty="0" smtClean="0">
                <a:latin typeface="+mj-lt"/>
                <a:ea typeface="ＭＳ Ｐゴシック" pitchFamily="34" charset="-128"/>
              </a:rPr>
              <a:t>      of a target.</a:t>
            </a:r>
          </a:p>
          <a:p>
            <a:pPr marL="717750" lvl="1" algn="just">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10cm is a requirement </a:t>
            </a:r>
            <a:r>
              <a:rPr lang="en-US" altLang="zh-CN" sz="1400" kern="0" dirty="0" smtClean="0">
                <a:latin typeface="+mj-lt"/>
                <a:ea typeface="ＭＳ Ｐゴシック" pitchFamily="34" charset="-128"/>
                <a:cs typeface="Times New Roman" panose="02020603050405020304" pitchFamily="18" charset="0"/>
              </a:rPr>
              <a:t>that the </a:t>
            </a:r>
            <a:r>
              <a:rPr lang="en-US" altLang="zh-CN" sz="1400" kern="0" dirty="0">
                <a:latin typeface="+mj-lt"/>
                <a:ea typeface="ＭＳ Ｐゴシック" pitchFamily="34" charset="-128"/>
                <a:cs typeface="Times New Roman" panose="02020603050405020304" pitchFamily="18" charset="0"/>
              </a:rPr>
              <a:t>difference </a:t>
            </a:r>
            <a:endParaRPr lang="en-US" altLang="zh-CN" sz="1400" kern="0" dirty="0" smtClean="0">
              <a:latin typeface="+mj-lt"/>
              <a:ea typeface="ＭＳ Ｐゴシック" pitchFamily="34" charset="-128"/>
              <a:cs typeface="Times New Roman" panose="02020603050405020304" pitchFamily="18" charset="0"/>
            </a:endParaRPr>
          </a:p>
          <a:p>
            <a:pPr marL="717750" lvl="1" algn="just">
              <a:spcBef>
                <a:spcPts val="0"/>
              </a:spcBef>
              <a:defRPr/>
            </a:pPr>
            <a:r>
              <a:rPr lang="en-US" altLang="zh-CN" sz="1400" kern="0" dirty="0" smtClean="0">
                <a:latin typeface="+mj-lt"/>
                <a:ea typeface="ＭＳ Ｐゴシック" pitchFamily="34" charset="-128"/>
                <a:cs typeface="Times New Roman" panose="02020603050405020304" pitchFamily="18" charset="0"/>
              </a:rPr>
              <a:t>between the </a:t>
            </a:r>
            <a:r>
              <a:rPr lang="en-US" altLang="zh-CN" sz="1400" kern="0" dirty="0">
                <a:latin typeface="+mj-lt"/>
                <a:ea typeface="ＭＳ Ｐゴシック" pitchFamily="34" charset="-128"/>
                <a:cs typeface="Times New Roman" panose="02020603050405020304" pitchFamily="18" charset="0"/>
              </a:rPr>
              <a:t>estimated range and the actual </a:t>
            </a:r>
            <a:r>
              <a:rPr lang="en-US" altLang="zh-CN" sz="1400" kern="0" dirty="0" smtClean="0">
                <a:latin typeface="+mj-lt"/>
                <a:ea typeface="ＭＳ Ｐゴシック" pitchFamily="34" charset="-128"/>
                <a:cs typeface="Times New Roman" panose="02020603050405020304" pitchFamily="18" charset="0"/>
              </a:rPr>
              <a:t>range</a:t>
            </a:r>
            <a:r>
              <a:rPr lang="en-US" altLang="zh-CN" sz="1400" kern="0" dirty="0">
                <a:latin typeface="+mj-lt"/>
                <a:ea typeface="ＭＳ Ｐゴシック" pitchFamily="34" charset="-128"/>
              </a:rPr>
              <a:t> </a:t>
            </a:r>
            <a:endParaRPr lang="en-US" altLang="zh-CN" sz="1400" kern="0" dirty="0" smtClean="0">
              <a:latin typeface="+mj-lt"/>
              <a:ea typeface="ＭＳ Ｐゴシック" pitchFamily="34" charset="-128"/>
            </a:endParaRPr>
          </a:p>
          <a:p>
            <a:pPr marL="717750" lvl="1" algn="just">
              <a:spcBef>
                <a:spcPts val="0"/>
              </a:spcBef>
              <a:defRPr/>
            </a:pPr>
            <a:r>
              <a:rPr lang="en-US" altLang="zh-CN" sz="1400" kern="0" dirty="0" smtClean="0">
                <a:latin typeface="+mj-lt"/>
                <a:ea typeface="ＭＳ Ｐゴシック" pitchFamily="34" charset="-128"/>
              </a:rPr>
              <a:t>is less than 10cm.</a:t>
            </a:r>
          </a:p>
          <a:p>
            <a:pPr marL="342000" lvl="1" indent="-342000" algn="just">
              <a:spcBef>
                <a:spcPts val="0"/>
              </a:spcBef>
              <a:buFont typeface="Arial" panose="020B0604020202020204" pitchFamily="34" charset="0"/>
              <a:buChar char="•"/>
              <a:defRPr/>
            </a:pPr>
            <a:r>
              <a:rPr lang="en-US" altLang="zh-CN" sz="1600" b="1" kern="0" dirty="0">
                <a:latin typeface="+mj-lt"/>
                <a:ea typeface="ＭＳ Ｐゴシック" pitchFamily="34" charset="-128"/>
              </a:rPr>
              <a:t>Range Coverage: The maximum allowable distance from a sensing device to the target within which the SNR is above a pre-defined threshold. </a:t>
            </a:r>
          </a:p>
          <a:p>
            <a:pPr marL="717750" lvl="1" algn="just">
              <a:spcBef>
                <a:spcPts val="0"/>
              </a:spcBef>
              <a:buFont typeface="Times New Roman" panose="02020603050405020304" pitchFamily="18" charset="0"/>
              <a:buChar char="−"/>
              <a:defRPr/>
            </a:pPr>
            <a:r>
              <a:rPr lang="en-US" altLang="zh-CN" sz="1400" kern="0" dirty="0">
                <a:latin typeface="+mj-lt"/>
                <a:ea typeface="ＭＳ Ｐゴシック" pitchFamily="34" charset="-128"/>
              </a:rPr>
              <a:t>E.g., &lt; 5m@13dB </a:t>
            </a:r>
            <a:r>
              <a:rPr lang="en-US" altLang="zh-CN" sz="1400" kern="0" dirty="0" smtClean="0">
                <a:latin typeface="+mj-lt"/>
                <a:ea typeface="ＭＳ Ｐゴシック" pitchFamily="34" charset="-128"/>
              </a:rPr>
              <a:t>indicates </a:t>
            </a:r>
            <a:r>
              <a:rPr lang="en-US" altLang="zh-CN" sz="1400" kern="0" dirty="0">
                <a:latin typeface="+mj-lt"/>
                <a:ea typeface="ＭＳ Ｐゴシック" pitchFamily="34" charset="-128"/>
              </a:rPr>
              <a:t>that the maximum allowable distance from a sensing device to the target with a 13dB SNR threshold is </a:t>
            </a:r>
            <a:r>
              <a:rPr lang="en-US" altLang="zh-CN" sz="1400" kern="0" dirty="0" smtClean="0">
                <a:latin typeface="+mj-lt"/>
                <a:ea typeface="ＭＳ Ｐゴシック" pitchFamily="34" charset="-128"/>
              </a:rPr>
              <a:t>5 </a:t>
            </a:r>
            <a:r>
              <a:rPr lang="en-US" altLang="zh-CN" sz="1400" kern="0" dirty="0">
                <a:latin typeface="+mj-lt"/>
                <a:ea typeface="ＭＳ Ｐゴシック" pitchFamily="34" charset="-128"/>
              </a:rPr>
              <a:t>meters.</a:t>
            </a:r>
          </a:p>
          <a:p>
            <a:pPr marL="342000" lvl="1" indent="-342000" algn="just">
              <a:lnSpc>
                <a:spcPct val="120000"/>
              </a:lnSpc>
              <a:spcBef>
                <a:spcPts val="0"/>
              </a:spcBef>
              <a:buFont typeface="Arial" panose="020B0604020202020204" pitchFamily="34" charset="0"/>
              <a:buChar char="•"/>
              <a:defRPr/>
            </a:pPr>
            <a:r>
              <a:rPr lang="en-US" altLang="zh-CN" sz="1600" b="1" kern="0" dirty="0">
                <a:latin typeface="+mj-lt"/>
                <a:ea typeface="ＭＳ Ｐゴシック" pitchFamily="34" charset="-128"/>
              </a:rPr>
              <a:t>Field of View (FOV): The </a:t>
            </a:r>
            <a:r>
              <a:rPr lang="en-US" altLang="zh-CN" sz="1600" b="1" kern="0" dirty="0" smtClean="0">
                <a:latin typeface="+mj-lt"/>
                <a:ea typeface="ＭＳ Ｐゴシック" pitchFamily="34" charset="-128"/>
              </a:rPr>
              <a:t>coverage </a:t>
            </a:r>
            <a:r>
              <a:rPr lang="en-US" altLang="zh-CN" sz="1600" b="1" kern="0" dirty="0">
                <a:latin typeface="+mj-lt"/>
                <a:ea typeface="ＭＳ Ｐゴシック" pitchFamily="34" charset="-128"/>
              </a:rPr>
              <a:t>area of a sensing device in terms of angle.</a:t>
            </a:r>
          </a:p>
          <a:p>
            <a:pPr marL="717750" lvl="1" algn="just">
              <a:lnSpc>
                <a:spcPct val="120000"/>
              </a:lnSpc>
              <a:spcBef>
                <a:spcPts val="0"/>
              </a:spcBef>
              <a:buFont typeface="Times New Roman" panose="02020603050405020304" pitchFamily="18" charset="0"/>
              <a:buChar char="−"/>
              <a:defRPr/>
            </a:pPr>
            <a:r>
              <a:rPr lang="en-US" altLang="zh-CN" sz="1400" kern="0" dirty="0">
                <a:latin typeface="+mj-lt"/>
                <a:ea typeface="ＭＳ Ｐゴシック" pitchFamily="34" charset="-128"/>
              </a:rPr>
              <a:t>E.g., ±50</a:t>
            </a:r>
            <a:r>
              <a:rPr lang="en-US" altLang="zh-CN" sz="1400" kern="0" dirty="0" smtClean="0">
                <a:latin typeface="+mj-lt"/>
                <a:ea typeface="ＭＳ Ｐゴシック" pitchFamily="34" charset="-128"/>
              </a:rPr>
              <a:t>˚ is a requirement that </a:t>
            </a:r>
            <a:r>
              <a:rPr lang="en-US" altLang="zh-CN" sz="1400" kern="0" dirty="0">
                <a:latin typeface="+mj-lt"/>
                <a:ea typeface="ＭＳ Ｐゴシック" pitchFamily="34" charset="-128"/>
              </a:rPr>
              <a:t>the coverage area of a sensing </a:t>
            </a:r>
            <a:r>
              <a:rPr lang="en-US" altLang="zh-CN" sz="1400" kern="0" dirty="0" smtClean="0">
                <a:latin typeface="+mj-lt"/>
                <a:ea typeface="ＭＳ Ｐゴシック" pitchFamily="34" charset="-128"/>
              </a:rPr>
              <a:t>device is ±50</a:t>
            </a:r>
            <a:r>
              <a:rPr lang="en-US" altLang="zh-CN" sz="1400" kern="0" dirty="0">
                <a:latin typeface="+mj-lt"/>
                <a:ea typeface="ＭＳ Ｐゴシック" pitchFamily="34" charset="-128"/>
              </a:rPr>
              <a:t>˚</a:t>
            </a:r>
            <a:r>
              <a:rPr lang="en-US" altLang="zh-CN" sz="1400" kern="0" dirty="0" smtClean="0">
                <a:latin typeface="+mj-lt"/>
                <a:ea typeface="ＭＳ Ｐゴシック" pitchFamily="34" charset="-128"/>
              </a:rPr>
              <a:t>.</a:t>
            </a:r>
            <a:endParaRPr lang="en-US" altLang="zh-CN" sz="1400" b="1"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Probability </a:t>
            </a:r>
            <a:r>
              <a:rPr lang="en-US" altLang="zh-CN" sz="1600" b="1" kern="0" dirty="0">
                <a:latin typeface="+mj-lt"/>
                <a:ea typeface="ＭＳ Ｐゴシック" pitchFamily="34" charset="-128"/>
              </a:rPr>
              <a:t>of Detection: The ratio </a:t>
            </a:r>
            <a:r>
              <a:rPr lang="en-US" altLang="zh-CN" sz="1600" b="1" kern="0" dirty="0" smtClean="0">
                <a:latin typeface="+mj-lt"/>
                <a:ea typeface="ＭＳ Ｐゴシック" pitchFamily="34" charset="-128"/>
              </a:rPr>
              <a:t>of the </a:t>
            </a:r>
            <a:r>
              <a:rPr lang="en-US" altLang="zh-CN" sz="1600" b="1" kern="0" dirty="0">
                <a:latin typeface="+mj-lt"/>
                <a:ea typeface="ＭＳ Ｐゴシック" pitchFamily="34" charset="-128"/>
              </a:rPr>
              <a:t>number of correct predictions to the number of all aimed samples in terms of  gestures/activities/motions.</a:t>
            </a:r>
            <a:endParaRPr lang="en-US" altLang="zh-CN" sz="1400" b="1" kern="0" dirty="0">
              <a:latin typeface="+mj-lt"/>
              <a:ea typeface="ＭＳ Ｐゴシック" pitchFamily="34" charset="-128"/>
            </a:endParaRPr>
          </a:p>
          <a:p>
            <a:pPr marL="717750" lvl="1" algn="just">
              <a:spcBef>
                <a:spcPts val="0"/>
              </a:spcBef>
              <a:buFont typeface="Times New Roman" panose="02020603050405020304" pitchFamily="18" charset="0"/>
              <a:buChar char="−"/>
              <a:defRPr/>
            </a:pPr>
            <a:r>
              <a:rPr lang="en-US" altLang="zh-CN" sz="1400" kern="0" dirty="0">
                <a:latin typeface="+mj-lt"/>
                <a:ea typeface="ＭＳ Ｐゴシック" pitchFamily="34" charset="-128"/>
              </a:rPr>
              <a:t>E.g., &gt;95</a:t>
            </a:r>
            <a:r>
              <a:rPr lang="en-US" altLang="zh-CN" sz="1400" kern="0" dirty="0" smtClean="0">
                <a:latin typeface="+mj-lt"/>
                <a:ea typeface="ＭＳ Ｐゴシック" pitchFamily="34" charset="-128"/>
              </a:rPr>
              <a:t>% is a requirement that </a:t>
            </a:r>
            <a:r>
              <a:rPr lang="en-US" altLang="zh-CN" sz="1400" kern="0" dirty="0">
                <a:latin typeface="+mj-lt"/>
                <a:ea typeface="ＭＳ Ｐゴシック" pitchFamily="34" charset="-128"/>
              </a:rPr>
              <a:t>the percentage of correct </a:t>
            </a:r>
            <a:r>
              <a:rPr lang="en-US" altLang="zh-CN" sz="1400" kern="0" dirty="0" smtClean="0">
                <a:latin typeface="+mj-lt"/>
                <a:ea typeface="ＭＳ Ｐゴシック" pitchFamily="34" charset="-128"/>
              </a:rPr>
              <a:t>detections is greater than </a:t>
            </a:r>
            <a:r>
              <a:rPr lang="en-US" altLang="zh-CN" sz="1400" kern="0" dirty="0">
                <a:latin typeface="+mj-lt"/>
                <a:ea typeface="ＭＳ Ｐゴシック" pitchFamily="34" charset="-128"/>
              </a:rPr>
              <a:t>95%.</a:t>
            </a:r>
          </a:p>
          <a:p>
            <a:pPr marL="432000" lvl="1" algn="just">
              <a:spcBef>
                <a:spcPts val="0"/>
              </a:spcBef>
              <a:defRPr/>
            </a:pPr>
            <a:endParaRPr lang="en-US" altLang="zh-CN" sz="1400" kern="0" dirty="0">
              <a:latin typeface="+mj-lt"/>
              <a:ea typeface="ＭＳ Ｐゴシック" pitchFamily="34" charset="-128"/>
            </a:endParaRPr>
          </a:p>
        </p:txBody>
      </p:sp>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2276872"/>
            <a:ext cx="1662377" cy="1584176"/>
          </a:xfrm>
          <a:prstGeom prst="rect">
            <a:avLst/>
          </a:prstGeom>
        </p:spPr>
      </p:pic>
      <p:sp>
        <p:nvSpPr>
          <p:cNvPr id="9"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2539259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6944" y="62068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t>Presence </a:t>
            </a:r>
            <a:r>
              <a:rPr lang="en-US" altLang="en-US" sz="3200" b="1" kern="0" dirty="0"/>
              <a:t>d</a:t>
            </a:r>
            <a:r>
              <a:rPr lang="en-US" altLang="zh-CN" sz="3200" b="1" kern="0" dirty="0"/>
              <a:t>etection – </a:t>
            </a:r>
            <a:r>
              <a:rPr lang="en-US" altLang="zh-CN" sz="3200" b="1" kern="0" dirty="0" smtClean="0"/>
              <a:t>DOA method</a:t>
            </a:r>
            <a:endParaRPr lang="en-US" altLang="en-US" sz="3200" b="1" kern="0" dirty="0"/>
          </a:p>
        </p:txBody>
      </p:sp>
      <p:sp>
        <p:nvSpPr>
          <p:cNvPr id="11" name="Rectangle 3"/>
          <p:cNvSpPr txBox="1">
            <a:spLocks noChangeArrowheads="1"/>
          </p:cNvSpPr>
          <p:nvPr/>
        </p:nvSpPr>
        <p:spPr bwMode="auto">
          <a:xfrm>
            <a:off x="755576" y="980728"/>
            <a:ext cx="79248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000" kern="0" dirty="0" smtClean="0">
              <a:latin typeface="+mj-lt"/>
            </a:endParaRPr>
          </a:p>
          <a:p>
            <a:pPr algn="just"/>
            <a:r>
              <a:rPr lang="en-US" altLang="zh-CN" sz="2000" b="1" kern="0" dirty="0" smtClean="0">
                <a:latin typeface="+mj-lt"/>
              </a:rPr>
              <a:t>Angle information: An UWB sensor with multiple antennas can be used to measure the DOA (direction of arrival) of a target</a:t>
            </a:r>
            <a:r>
              <a:rPr lang="en-US" altLang="zh-CN" sz="2000" b="1" kern="0" dirty="0">
                <a:latin typeface="+mj-lt"/>
              </a:rPr>
              <a:t>.</a:t>
            </a:r>
            <a:endParaRPr lang="en-US" altLang="zh-CN" sz="2000" b="1" kern="0" dirty="0" smtClean="0">
              <a:latin typeface="+mj-lt"/>
            </a:endParaRPr>
          </a:p>
          <a:p>
            <a:pPr algn="just"/>
            <a:r>
              <a:rPr lang="en-US" altLang="zh-CN" sz="2000" b="1" kern="0" dirty="0" smtClean="0">
                <a:latin typeface="+mj-lt"/>
              </a:rPr>
              <a:t>DOA performance is mainly determined by</a:t>
            </a:r>
          </a:p>
          <a:p>
            <a:pPr lvl="1" algn="just"/>
            <a:r>
              <a:rPr lang="en-US" altLang="zh-CN" sz="1600" kern="0" dirty="0" smtClean="0">
                <a:latin typeface="+mj-lt"/>
              </a:rPr>
              <a:t>The antenna array aperture</a:t>
            </a:r>
          </a:p>
          <a:p>
            <a:pPr lvl="1" algn="just"/>
            <a:r>
              <a:rPr lang="en-US" altLang="zh-CN" sz="1600" kern="0" dirty="0" smtClean="0">
                <a:latin typeface="+mj-lt"/>
              </a:rPr>
              <a:t>The operation </a:t>
            </a:r>
            <a:r>
              <a:rPr lang="en-US" altLang="zh-CN" sz="1600" kern="0" dirty="0">
                <a:latin typeface="+mj-lt"/>
              </a:rPr>
              <a:t>f</a:t>
            </a:r>
            <a:r>
              <a:rPr lang="en-US" altLang="zh-CN" sz="1600" kern="0" dirty="0" smtClean="0">
                <a:latin typeface="+mj-lt"/>
              </a:rPr>
              <a:t>requency</a:t>
            </a:r>
          </a:p>
          <a:p>
            <a:pPr lvl="1" algn="just"/>
            <a:r>
              <a:rPr lang="en-US" altLang="zh-CN" sz="1600" kern="0" dirty="0" smtClean="0">
                <a:latin typeface="+mj-lt"/>
              </a:rPr>
              <a:t>The SNR (Signal to Noise Ratio)</a:t>
            </a:r>
          </a:p>
          <a:p>
            <a:pPr lvl="1" algn="just"/>
            <a:r>
              <a:rPr lang="en-US" altLang="zh-CN" sz="1600" kern="0" dirty="0" smtClean="0">
                <a:latin typeface="+mj-lt"/>
              </a:rPr>
              <a:t>The RCS (Radar Cross Section) </a:t>
            </a:r>
            <a:r>
              <a:rPr lang="en-US" altLang="zh-CN" sz="1600" kern="0" dirty="0">
                <a:latin typeface="+mj-lt"/>
              </a:rPr>
              <a:t>of the measured target</a:t>
            </a:r>
          </a:p>
          <a:p>
            <a:pPr algn="just"/>
            <a:r>
              <a:rPr lang="en-US" altLang="zh-CN" sz="2000" b="1" kern="0" dirty="0" smtClean="0">
                <a:latin typeface="+mj-lt"/>
              </a:rPr>
              <a:t>Operation mode</a:t>
            </a:r>
          </a:p>
          <a:p>
            <a:pPr lvl="1" algn="just"/>
            <a:r>
              <a:rPr lang="en-US" altLang="zh-CN" sz="1600" kern="0" dirty="0" smtClean="0">
                <a:latin typeface="+mj-lt"/>
              </a:rPr>
              <a:t>Mono-static mode:  this mode contains only one sensor with multiple antennas</a:t>
            </a:r>
          </a:p>
          <a:p>
            <a:pPr lvl="1" algn="just"/>
            <a:r>
              <a:rPr lang="en-US" altLang="zh-CN" sz="1600" kern="0" dirty="0" smtClean="0">
                <a:latin typeface="+mj-lt"/>
              </a:rPr>
              <a:t>Multi-static mode: this mode contains multiple spatially diverse sensors and each  sensor has multiple antennas</a:t>
            </a:r>
            <a:endParaRPr lang="en-US" altLang="zh-CN" sz="1600" kern="0" dirty="0">
              <a:latin typeface="+mj-lt"/>
            </a:endParaRPr>
          </a:p>
        </p:txBody>
      </p:sp>
      <p:sp>
        <p:nvSpPr>
          <p:cNvPr id="12" name="文本框 11"/>
          <p:cNvSpPr txBox="1"/>
          <p:nvPr/>
        </p:nvSpPr>
        <p:spPr>
          <a:xfrm>
            <a:off x="2483768" y="6217567"/>
            <a:ext cx="1944216" cy="307777"/>
          </a:xfrm>
          <a:prstGeom prst="rect">
            <a:avLst/>
          </a:prstGeom>
          <a:noFill/>
        </p:spPr>
        <p:txBody>
          <a:bodyPr wrap="square" rtlCol="0">
            <a:spAutoFit/>
          </a:bodyPr>
          <a:lstStyle/>
          <a:p>
            <a:pPr algn="ctr"/>
            <a:r>
              <a:rPr lang="en-US" altLang="zh-CN" sz="1400" b="1" dirty="0" smtClean="0"/>
              <a:t>Mono-static mode</a:t>
            </a:r>
            <a:endParaRPr lang="zh-CN" altLang="en-US" sz="1400" b="1" dirty="0"/>
          </a:p>
        </p:txBody>
      </p:sp>
      <p:pic>
        <p:nvPicPr>
          <p:cNvPr id="5" name="图片 4"/>
          <p:cNvPicPr>
            <a:picLocks noChangeAspect="1"/>
          </p:cNvPicPr>
          <p:nvPr/>
        </p:nvPicPr>
        <p:blipFill>
          <a:blip r:embed="rId3"/>
          <a:stretch>
            <a:fillRect/>
          </a:stretch>
        </p:blipFill>
        <p:spPr>
          <a:xfrm>
            <a:off x="2858499" y="4494555"/>
            <a:ext cx="1879675" cy="1876900"/>
          </a:xfrm>
          <a:prstGeom prst="rect">
            <a:avLst/>
          </a:prstGeom>
        </p:spPr>
      </p:pic>
      <p:sp>
        <p:nvSpPr>
          <p:cNvPr id="13" name="文本框 12"/>
          <p:cNvSpPr txBox="1"/>
          <p:nvPr/>
        </p:nvSpPr>
        <p:spPr>
          <a:xfrm>
            <a:off x="6084168" y="6207479"/>
            <a:ext cx="1944216" cy="307777"/>
          </a:xfrm>
          <a:prstGeom prst="rect">
            <a:avLst/>
          </a:prstGeom>
          <a:noFill/>
        </p:spPr>
        <p:txBody>
          <a:bodyPr wrap="square" rtlCol="0">
            <a:spAutoFit/>
          </a:bodyPr>
          <a:lstStyle/>
          <a:p>
            <a:pPr algn="ctr"/>
            <a:r>
              <a:rPr lang="en-US" altLang="zh-CN" sz="1400" b="1" dirty="0" smtClean="0"/>
              <a:t>Multi-static mode</a:t>
            </a:r>
            <a:endParaRPr lang="zh-CN" altLang="en-US" sz="1400" b="1" dirty="0"/>
          </a:p>
        </p:txBody>
      </p:sp>
      <p:pic>
        <p:nvPicPr>
          <p:cNvPr id="14" name="图片 13"/>
          <p:cNvPicPr>
            <a:picLocks noChangeAspect="1"/>
          </p:cNvPicPr>
          <p:nvPr/>
        </p:nvPicPr>
        <p:blipFill>
          <a:blip r:embed="rId4"/>
          <a:stretch>
            <a:fillRect/>
          </a:stretch>
        </p:blipFill>
        <p:spPr>
          <a:xfrm>
            <a:off x="5547184" y="4504428"/>
            <a:ext cx="2520280" cy="1909114"/>
          </a:xfrm>
          <a:prstGeom prst="rect">
            <a:avLst/>
          </a:prstGeom>
        </p:spPr>
      </p:pic>
      <p:sp>
        <p:nvSpPr>
          <p:cNvPr id="1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60825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060910" y="4509120"/>
            <a:ext cx="1975586" cy="1875753"/>
            <a:chOff x="6228184" y="3859970"/>
            <a:chExt cx="2311751" cy="2201587"/>
          </a:xfrm>
        </p:grpSpPr>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4005064"/>
              <a:ext cx="2158008" cy="2056493"/>
            </a:xfrm>
            <a:prstGeom prst="rect">
              <a:avLst/>
            </a:prstGeom>
          </p:spPr>
        </p:pic>
        <p:cxnSp>
          <p:nvCxnSpPr>
            <p:cNvPr id="3" name="直接连接符 2"/>
            <p:cNvCxnSpPr/>
            <p:nvPr/>
          </p:nvCxnSpPr>
          <p:spPr bwMode="auto">
            <a:xfrm flipV="1">
              <a:off x="7852697" y="4077072"/>
              <a:ext cx="103679" cy="279323"/>
            </a:xfrm>
            <a:prstGeom prst="line">
              <a:avLst/>
            </a:prstGeom>
            <a:solidFill>
              <a:schemeClr val="accent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连接符 10"/>
            <p:cNvCxnSpPr/>
            <p:nvPr/>
          </p:nvCxnSpPr>
          <p:spPr bwMode="auto">
            <a:xfrm flipV="1">
              <a:off x="8133829" y="4216733"/>
              <a:ext cx="115845" cy="247674"/>
            </a:xfrm>
            <a:prstGeom prst="line">
              <a:avLst/>
            </a:prstGeom>
            <a:solidFill>
              <a:schemeClr val="accent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接箭头连接符 13"/>
            <p:cNvCxnSpPr/>
            <p:nvPr/>
          </p:nvCxnSpPr>
          <p:spPr bwMode="auto">
            <a:xfrm>
              <a:off x="7904122" y="4216733"/>
              <a:ext cx="293298" cy="123837"/>
            </a:xfrm>
            <a:prstGeom prst="straightConnector1">
              <a:avLst/>
            </a:prstGeom>
            <a:solidFill>
              <a:schemeClr val="accent1"/>
            </a:solidFill>
            <a:ln w="12700" cap="flat" cmpd="sng" algn="ctr">
              <a:solidFill>
                <a:schemeClr val="accent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rot="1435603">
              <a:off x="7833231" y="3859970"/>
              <a:ext cx="706704" cy="397364"/>
            </a:xfrm>
            <a:prstGeom prst="rect">
              <a:avLst/>
            </a:prstGeom>
            <a:noFill/>
          </p:spPr>
          <p:txBody>
            <a:bodyPr wrap="square" rtlCol="0">
              <a:spAutoFit/>
            </a:bodyPr>
            <a:lstStyle/>
            <a:p>
              <a:pPr algn="ctr"/>
              <a:r>
                <a:rPr lang="en-US" altLang="zh-CN" sz="800" dirty="0" smtClean="0"/>
                <a:t>Angular resolution</a:t>
              </a:r>
              <a:endParaRPr lang="zh-CN" altLang="en-US" sz="800" dirty="0"/>
            </a:p>
          </p:txBody>
        </p:sp>
      </p:grpSp>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12</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13" name="Rectangle 3"/>
          <p:cNvSpPr txBox="1">
            <a:spLocks noChangeArrowheads="1"/>
          </p:cNvSpPr>
          <p:nvPr/>
        </p:nvSpPr>
        <p:spPr bwMode="auto">
          <a:xfrm>
            <a:off x="684213" y="1295400"/>
            <a:ext cx="8064251"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0" lvl="1" algn="just">
              <a:spcBef>
                <a:spcPts val="0"/>
              </a:spcBef>
              <a:defRPr/>
            </a:pPr>
            <a:r>
              <a:rPr lang="en-US" altLang="zh-CN" sz="1400" kern="0" dirty="0">
                <a:latin typeface="+mj-lt"/>
                <a:ea typeface="ＭＳ Ｐゴシック" pitchFamily="34" charset="-128"/>
              </a:rPr>
              <a:t>(Note: The material below builds upon </a:t>
            </a:r>
            <a:r>
              <a:rPr lang="en-US" altLang="zh-CN" sz="1400" kern="0" dirty="0" smtClean="0">
                <a:latin typeface="+mj-lt"/>
                <a:ea typeface="ＭＳ Ｐゴシック" pitchFamily="34" charset="-128"/>
              </a:rPr>
              <a:t>the definitions </a:t>
            </a:r>
            <a:r>
              <a:rPr lang="en-US" altLang="zh-CN" sz="1400" kern="0" dirty="0">
                <a:latin typeface="+mj-lt"/>
                <a:ea typeface="ＭＳ Ｐゴシック" pitchFamily="34" charset="-128"/>
              </a:rPr>
              <a:t>presented in [1].)</a:t>
            </a: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Angular Resolution (Horizontal / Vertical): The minimum angle difference required for a </a:t>
            </a:r>
            <a:r>
              <a:rPr lang="en-US" altLang="zh-CN" sz="1600" b="1" kern="0" dirty="0">
                <a:latin typeface="+mj-lt"/>
                <a:ea typeface="ＭＳ Ｐゴシック" pitchFamily="34" charset="-128"/>
              </a:rPr>
              <a:t>sensing device to distinguish </a:t>
            </a:r>
            <a:r>
              <a:rPr lang="en-US" altLang="zh-CN" sz="1600" b="1" kern="0" dirty="0" smtClean="0">
                <a:latin typeface="+mj-lt"/>
                <a:ea typeface="ＭＳ Ｐゴシック" pitchFamily="34" charset="-128"/>
              </a:rPr>
              <a:t>between two targets in the same range.</a:t>
            </a:r>
          </a:p>
          <a:p>
            <a:pPr marL="717750" lvl="1" algn="just">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10</a:t>
            </a:r>
            <a:r>
              <a:rPr lang="en-US" altLang="zh-CN" sz="1400" kern="0" dirty="0" smtClean="0">
                <a:latin typeface="+mj-lt"/>
                <a:ea typeface="ＭＳ Ｐゴシック" pitchFamily="34" charset="-128"/>
                <a:cs typeface="Times New Roman" panose="02020603050405020304" pitchFamily="18" charset="0"/>
              </a:rPr>
              <a:t>˚ indicates that two targets are distinguishable if their angle difference is greater than 10˚</a:t>
            </a:r>
            <a:r>
              <a:rPr lang="en-US" altLang="zh-CN" sz="1400" kern="0" dirty="0">
                <a:latin typeface="+mj-lt"/>
                <a:ea typeface="ＭＳ Ｐゴシック" pitchFamily="34" charset="-128"/>
              </a:rPr>
              <a:t>.</a:t>
            </a:r>
            <a:endParaRPr lang="en-US" altLang="zh-CN" sz="1400" b="1"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Angular Accuracy (Horizontal / Vertical): The difference between the estimated angle and the actual angle of an object.</a:t>
            </a:r>
          </a:p>
          <a:p>
            <a:pPr marL="717750" lvl="1" algn="just">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1</a:t>
            </a:r>
            <a:r>
              <a:rPr lang="en-US" altLang="zh-CN" sz="1400" kern="0" dirty="0" smtClean="0">
                <a:latin typeface="+mj-lt"/>
                <a:ea typeface="ＭＳ Ｐゴシック" pitchFamily="34" charset="-128"/>
                <a:cs typeface="Times New Roman" panose="02020603050405020304" pitchFamily="18" charset="0"/>
              </a:rPr>
              <a:t>˚ is a requirement that the </a:t>
            </a:r>
            <a:r>
              <a:rPr lang="en-US" altLang="zh-CN" sz="1400" kern="0" dirty="0">
                <a:latin typeface="+mj-lt"/>
                <a:ea typeface="ＭＳ Ｐゴシック" pitchFamily="34" charset="-128"/>
                <a:cs typeface="Times New Roman" panose="02020603050405020304" pitchFamily="18" charset="0"/>
              </a:rPr>
              <a:t>difference between the estimated angle and the actual angle of an </a:t>
            </a:r>
            <a:r>
              <a:rPr lang="en-US" altLang="zh-CN" sz="1400" kern="0" dirty="0" smtClean="0">
                <a:latin typeface="+mj-lt"/>
                <a:ea typeface="ＭＳ Ｐゴシック" pitchFamily="34" charset="-128"/>
                <a:cs typeface="Times New Roman" panose="02020603050405020304" pitchFamily="18" charset="0"/>
              </a:rPr>
              <a:t>object is less than 1˚</a:t>
            </a:r>
            <a:r>
              <a:rPr lang="en-US" altLang="zh-CN" sz="1400" kern="0" dirty="0" smtClean="0">
                <a:latin typeface="+mj-lt"/>
                <a:ea typeface="ＭＳ Ｐゴシック" pitchFamily="34" charset="-128"/>
              </a:rPr>
              <a:t>.</a:t>
            </a:r>
          </a:p>
          <a:p>
            <a:pPr marL="342000" lvl="1" indent="-342000" algn="just">
              <a:spcBef>
                <a:spcPts val="0"/>
              </a:spcBef>
              <a:buFont typeface="Arial" panose="020B0604020202020204" pitchFamily="34" charset="0"/>
              <a:buChar char="•"/>
              <a:defRPr/>
            </a:pPr>
            <a:r>
              <a:rPr lang="en-US" altLang="zh-CN" sz="1600" b="1" kern="0" dirty="0">
                <a:latin typeface="+mj-lt"/>
                <a:ea typeface="ＭＳ Ｐゴシック" pitchFamily="34" charset="-128"/>
              </a:rPr>
              <a:t>Range Coverage: The maximum allowable distance from a sensing device to the </a:t>
            </a:r>
            <a:r>
              <a:rPr lang="en-US" altLang="zh-CN" sz="1600" b="1" kern="0" dirty="0" smtClean="0">
                <a:latin typeface="+mj-lt"/>
                <a:ea typeface="ＭＳ Ｐゴシック" pitchFamily="34" charset="-128"/>
              </a:rPr>
              <a:t>target within which </a:t>
            </a:r>
            <a:r>
              <a:rPr lang="en-US" altLang="zh-CN" sz="1600" b="1" kern="0" dirty="0">
                <a:latin typeface="+mj-lt"/>
                <a:ea typeface="ＭＳ Ｐゴシック" pitchFamily="34" charset="-128"/>
              </a:rPr>
              <a:t>t</a:t>
            </a:r>
            <a:r>
              <a:rPr lang="en-US" altLang="zh-CN" sz="1600" b="1" kern="0" dirty="0" smtClean="0">
                <a:latin typeface="+mj-lt"/>
                <a:ea typeface="ＭＳ Ｐゴシック" pitchFamily="34" charset="-128"/>
              </a:rPr>
              <a:t>he </a:t>
            </a:r>
            <a:r>
              <a:rPr lang="en-US" altLang="zh-CN" sz="1600" b="1" kern="0" dirty="0">
                <a:latin typeface="+mj-lt"/>
                <a:ea typeface="ＭＳ Ｐゴシック" pitchFamily="34" charset="-128"/>
              </a:rPr>
              <a:t>SNR is above a pre-defined </a:t>
            </a:r>
            <a:r>
              <a:rPr lang="en-US" altLang="zh-CN" sz="1600" b="1" kern="0" dirty="0" smtClean="0">
                <a:latin typeface="+mj-lt"/>
                <a:ea typeface="ＭＳ Ｐゴシック" pitchFamily="34" charset="-128"/>
              </a:rPr>
              <a:t>threshold. </a:t>
            </a:r>
            <a:endParaRPr lang="en-US" altLang="zh-CN" sz="1600" b="1" kern="0" dirty="0">
              <a:latin typeface="+mj-lt"/>
              <a:ea typeface="ＭＳ Ｐゴシック" pitchFamily="34" charset="-128"/>
            </a:endParaRPr>
          </a:p>
          <a:p>
            <a:pPr marL="717750" lvl="1" algn="just">
              <a:spcBef>
                <a:spcPts val="0"/>
              </a:spcBef>
              <a:buFont typeface="Times New Roman" panose="02020603050405020304" pitchFamily="18" charset="0"/>
              <a:buChar char="−"/>
              <a:defRPr/>
            </a:pPr>
            <a:r>
              <a:rPr lang="en-US" altLang="zh-CN" sz="1400" kern="0" dirty="0">
                <a:latin typeface="+mj-lt"/>
                <a:ea typeface="ＭＳ Ｐゴシック" pitchFamily="34" charset="-128"/>
              </a:rPr>
              <a:t>E.g., &lt; 5m@13dB </a:t>
            </a:r>
            <a:r>
              <a:rPr lang="en-US" altLang="zh-CN" sz="1400" kern="0" dirty="0" smtClean="0">
                <a:latin typeface="+mj-lt"/>
                <a:ea typeface="ＭＳ Ｐゴシック" pitchFamily="34" charset="-128"/>
              </a:rPr>
              <a:t>indicates </a:t>
            </a:r>
            <a:r>
              <a:rPr lang="en-US" altLang="zh-CN" sz="1400" kern="0" dirty="0">
                <a:latin typeface="+mj-lt"/>
                <a:ea typeface="ＭＳ Ｐゴシック" pitchFamily="34" charset="-128"/>
              </a:rPr>
              <a:t>that the maximum allowable distance from a sensing device to the target with a 13dB SNR threshold is </a:t>
            </a:r>
            <a:r>
              <a:rPr lang="en-US" altLang="zh-CN" sz="1400" kern="0" dirty="0" smtClean="0">
                <a:latin typeface="+mj-lt"/>
                <a:ea typeface="ＭＳ Ｐゴシック" pitchFamily="34" charset="-128"/>
              </a:rPr>
              <a:t>5 </a:t>
            </a:r>
            <a:r>
              <a:rPr lang="en-US" altLang="zh-CN" sz="1400" kern="0" dirty="0">
                <a:latin typeface="+mj-lt"/>
                <a:ea typeface="ＭＳ Ｐゴシック" pitchFamily="34" charset="-128"/>
              </a:rPr>
              <a:t>meters</a:t>
            </a:r>
            <a:r>
              <a:rPr lang="en-US" altLang="zh-CN" sz="1400" kern="0" dirty="0" smtClean="0">
                <a:latin typeface="+mj-lt"/>
                <a:ea typeface="ＭＳ Ｐゴシック" pitchFamily="34" charset="-128"/>
              </a:rPr>
              <a:t>.</a:t>
            </a:r>
            <a:endParaRPr lang="en-US" altLang="zh-CN" sz="1600" b="1"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Field </a:t>
            </a:r>
            <a:r>
              <a:rPr lang="en-US" altLang="zh-CN" sz="1600" b="1" kern="0" dirty="0">
                <a:latin typeface="+mj-lt"/>
                <a:ea typeface="ＭＳ Ｐゴシック" pitchFamily="34" charset="-128"/>
              </a:rPr>
              <a:t>of View (FOV): The </a:t>
            </a:r>
            <a:r>
              <a:rPr lang="en-US" altLang="zh-CN" sz="1600" b="1" kern="0" dirty="0" smtClean="0">
                <a:latin typeface="+mj-lt"/>
                <a:ea typeface="ＭＳ Ｐゴシック" pitchFamily="34" charset="-128"/>
              </a:rPr>
              <a:t>coverage </a:t>
            </a:r>
            <a:r>
              <a:rPr lang="en-US" altLang="zh-CN" sz="1600" b="1" kern="0" dirty="0">
                <a:latin typeface="+mj-lt"/>
                <a:ea typeface="ＭＳ Ｐゴシック" pitchFamily="34" charset="-128"/>
              </a:rPr>
              <a:t>area of a sensing device in terms of angle.</a:t>
            </a:r>
          </a:p>
          <a:p>
            <a:pPr marL="717750" lvl="1" algn="just">
              <a:spcBef>
                <a:spcPts val="0"/>
              </a:spcBef>
              <a:buFont typeface="Times New Roman" panose="02020603050405020304" pitchFamily="18" charset="0"/>
              <a:buChar char="−"/>
              <a:defRPr/>
            </a:pPr>
            <a:r>
              <a:rPr lang="en-US" altLang="zh-CN" sz="1400" kern="0" dirty="0">
                <a:latin typeface="+mj-lt"/>
                <a:ea typeface="ＭＳ Ｐゴシック" pitchFamily="34" charset="-128"/>
              </a:rPr>
              <a:t>E.g., </a:t>
            </a:r>
            <a:r>
              <a:rPr lang="en-US" altLang="zh-CN" sz="1400" kern="0" dirty="0">
                <a:latin typeface="+mj-lt"/>
                <a:ea typeface="ＭＳ Ｐゴシック" pitchFamily="34" charset="-128"/>
                <a:cs typeface="Times New Roman" panose="02020603050405020304" pitchFamily="18" charset="0"/>
              </a:rPr>
              <a:t>±</a:t>
            </a:r>
            <a:r>
              <a:rPr lang="en-US" altLang="zh-CN" sz="1400" kern="0" dirty="0">
                <a:latin typeface="+mj-lt"/>
                <a:ea typeface="ＭＳ Ｐゴシック" pitchFamily="34" charset="-128"/>
              </a:rPr>
              <a:t>50</a:t>
            </a:r>
            <a:r>
              <a:rPr lang="en-US" altLang="zh-CN" sz="1400" kern="0" dirty="0" smtClean="0">
                <a:latin typeface="+mj-lt"/>
                <a:ea typeface="ＭＳ Ｐゴシック" pitchFamily="34" charset="-128"/>
                <a:cs typeface="Times New Roman" panose="02020603050405020304" pitchFamily="18" charset="0"/>
              </a:rPr>
              <a:t>˚</a:t>
            </a:r>
            <a:r>
              <a:rPr lang="en-US" altLang="zh-CN" sz="1400" kern="0" dirty="0">
                <a:latin typeface="+mj-lt"/>
                <a:ea typeface="ＭＳ Ｐゴシック" pitchFamily="34" charset="-128"/>
              </a:rPr>
              <a:t> </a:t>
            </a:r>
            <a:r>
              <a:rPr lang="en-US" altLang="zh-CN" sz="1400" kern="0" dirty="0" smtClean="0">
                <a:latin typeface="+mj-lt"/>
                <a:ea typeface="ＭＳ Ｐゴシック" pitchFamily="34" charset="-128"/>
              </a:rPr>
              <a:t>is a requirement that </a:t>
            </a:r>
            <a:r>
              <a:rPr lang="en-US" altLang="zh-CN" sz="1400" kern="0" dirty="0">
                <a:latin typeface="+mj-lt"/>
                <a:ea typeface="ＭＳ Ｐゴシック" pitchFamily="34" charset="-128"/>
              </a:rPr>
              <a:t>the coverage area of a sensing </a:t>
            </a:r>
            <a:r>
              <a:rPr lang="en-US" altLang="zh-CN" sz="1400" kern="0" dirty="0" smtClean="0">
                <a:latin typeface="+mj-lt"/>
                <a:ea typeface="ＭＳ Ｐゴシック" pitchFamily="34" charset="-128"/>
              </a:rPr>
              <a:t>device is </a:t>
            </a:r>
            <a:r>
              <a:rPr lang="en-US" altLang="zh-CN" sz="1400" kern="0" dirty="0" smtClean="0">
                <a:latin typeface="+mj-lt"/>
                <a:ea typeface="ＭＳ Ｐゴシック" pitchFamily="34" charset="-128"/>
                <a:cs typeface="Times New Roman" panose="02020603050405020304" pitchFamily="18" charset="0"/>
              </a:rPr>
              <a:t>±</a:t>
            </a:r>
            <a:r>
              <a:rPr lang="en-US" altLang="zh-CN" sz="1400" kern="0" dirty="0" smtClean="0">
                <a:latin typeface="+mj-lt"/>
                <a:ea typeface="ＭＳ Ｐゴシック" pitchFamily="34" charset="-128"/>
              </a:rPr>
              <a:t>50</a:t>
            </a:r>
            <a:r>
              <a:rPr lang="en-US" altLang="zh-CN" sz="1400" kern="0" dirty="0">
                <a:latin typeface="+mj-lt"/>
                <a:ea typeface="ＭＳ Ｐゴシック" pitchFamily="34" charset="-128"/>
                <a:cs typeface="Times New Roman" panose="02020603050405020304" pitchFamily="18" charset="0"/>
              </a:rPr>
              <a:t>˚</a:t>
            </a:r>
            <a:r>
              <a:rPr lang="en-US" altLang="zh-CN" sz="1400" kern="0" dirty="0" smtClean="0">
                <a:latin typeface="+mj-lt"/>
                <a:ea typeface="ＭＳ Ｐゴシック" pitchFamily="34" charset="-128"/>
              </a:rPr>
              <a:t>.</a:t>
            </a:r>
          </a:p>
          <a:p>
            <a:pPr marL="342000" lvl="1" indent="-342000" algn="just">
              <a:spcBef>
                <a:spcPts val="0"/>
              </a:spcBef>
              <a:buFont typeface="Arial" panose="020B0604020202020204" pitchFamily="34" charset="0"/>
              <a:buChar char="•"/>
              <a:defRPr/>
            </a:pPr>
            <a:r>
              <a:rPr lang="en-US" altLang="zh-CN" sz="1600" b="1" kern="0" dirty="0" smtClean="0">
                <a:latin typeface="+mj-lt"/>
                <a:ea typeface="ＭＳ Ｐゴシック" pitchFamily="34" charset="-128"/>
              </a:rPr>
              <a:t>Probability of Detection: The ratio of the number of correct</a:t>
            </a:r>
          </a:p>
          <a:p>
            <a:pPr marL="0" lvl="1" algn="just">
              <a:spcBef>
                <a:spcPts val="0"/>
              </a:spcBef>
              <a:defRPr/>
            </a:pPr>
            <a:r>
              <a:rPr lang="en-US" altLang="zh-CN" sz="1600" b="1" kern="0" dirty="0" smtClean="0">
                <a:latin typeface="+mj-lt"/>
                <a:ea typeface="ＭＳ Ｐゴシック" pitchFamily="34" charset="-128"/>
              </a:rPr>
              <a:t>      predictions to the number of all aimed samples in terms of </a:t>
            </a:r>
          </a:p>
          <a:p>
            <a:pPr marL="0" lvl="1" algn="just">
              <a:spcBef>
                <a:spcPts val="0"/>
              </a:spcBef>
              <a:defRPr/>
            </a:pPr>
            <a:r>
              <a:rPr lang="en-US" altLang="zh-CN" sz="1600" b="1" kern="0" dirty="0" smtClean="0">
                <a:latin typeface="+mj-lt"/>
                <a:ea typeface="ＭＳ Ｐゴシック" pitchFamily="34" charset="-128"/>
              </a:rPr>
              <a:t>      gesture/activities/motions.</a:t>
            </a:r>
          </a:p>
          <a:p>
            <a:pPr marL="717750" lvl="1" algn="just">
              <a:spcBef>
                <a:spcPts val="0"/>
              </a:spcBef>
              <a:buFont typeface="Times New Roman" panose="02020603050405020304" pitchFamily="18" charset="0"/>
              <a:buChar char="−"/>
              <a:defRPr/>
            </a:pPr>
            <a:r>
              <a:rPr lang="en-US" altLang="zh-CN" sz="1400" kern="0" dirty="0">
                <a:latin typeface="+mj-lt"/>
                <a:ea typeface="ＭＳ Ｐゴシック" pitchFamily="34" charset="-128"/>
              </a:rPr>
              <a:t>E.g., &gt;</a:t>
            </a:r>
            <a:r>
              <a:rPr lang="en-US" altLang="zh-CN" sz="1400" kern="0" dirty="0" smtClean="0">
                <a:latin typeface="+mj-lt"/>
                <a:ea typeface="ＭＳ Ｐゴシック" pitchFamily="34" charset="-128"/>
              </a:rPr>
              <a:t>95% is a requirement that </a:t>
            </a:r>
            <a:r>
              <a:rPr lang="en-US" altLang="zh-CN" sz="1400" kern="0" dirty="0">
                <a:latin typeface="+mj-lt"/>
                <a:ea typeface="ＭＳ Ｐゴシック" pitchFamily="34" charset="-128"/>
              </a:rPr>
              <a:t>the percentage </a:t>
            </a:r>
            <a:r>
              <a:rPr lang="en-US" altLang="zh-CN" sz="1400" kern="0" dirty="0" smtClean="0">
                <a:latin typeface="+mj-lt"/>
                <a:ea typeface="ＭＳ Ｐゴシック" pitchFamily="34" charset="-128"/>
              </a:rPr>
              <a:t>of correct detections </a:t>
            </a:r>
          </a:p>
          <a:p>
            <a:pPr marL="717750" lvl="1" algn="just">
              <a:spcBef>
                <a:spcPts val="0"/>
              </a:spcBef>
              <a:defRPr/>
            </a:pPr>
            <a:r>
              <a:rPr lang="en-US" altLang="zh-CN" sz="1400" kern="0" dirty="0" smtClean="0">
                <a:latin typeface="+mj-lt"/>
                <a:ea typeface="ＭＳ Ｐゴシック" pitchFamily="34" charset="-128"/>
              </a:rPr>
              <a:t>is greater than 95%.</a:t>
            </a:r>
          </a:p>
          <a:p>
            <a:pPr marL="717750" lvl="1" algn="just">
              <a:spcBef>
                <a:spcPts val="0"/>
              </a:spcBef>
              <a:buFont typeface="Times New Roman" panose="02020603050405020304" pitchFamily="18" charset="0"/>
              <a:buChar char="−"/>
              <a:defRPr/>
            </a:pPr>
            <a:endParaRPr lang="en-US" altLang="zh-CN" sz="1400" kern="0" dirty="0">
              <a:latin typeface="+mj-lt"/>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kern="0" dirty="0" smtClean="0">
              <a:latin typeface="+mj-lt"/>
              <a:ea typeface="ＭＳ Ｐゴシック" pitchFamily="34" charset="-128"/>
            </a:endParaRPr>
          </a:p>
          <a:p>
            <a:pPr marL="715963" lvl="1" algn="just">
              <a:spcBef>
                <a:spcPts val="0"/>
              </a:spcBef>
              <a:defRPr/>
            </a:pPr>
            <a:endParaRPr lang="en-US" altLang="zh-CN" sz="1050" kern="0" dirty="0" smtClean="0">
              <a:latin typeface="+mj-lt"/>
              <a:ea typeface="ＭＳ Ｐゴシック" pitchFamily="34" charset="-128"/>
            </a:endParaRPr>
          </a:p>
        </p:txBody>
      </p:sp>
      <p:sp>
        <p:nvSpPr>
          <p:cNvPr id="16"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Presence d</a:t>
            </a:r>
            <a:r>
              <a:rPr lang="en-US" altLang="zh-CN" sz="2800" b="1" kern="0" dirty="0">
                <a:solidFill>
                  <a:schemeClr val="tx1"/>
                </a:solidFill>
              </a:rPr>
              <a:t>etection – </a:t>
            </a:r>
            <a:r>
              <a:rPr lang="en-US" altLang="zh-CN" sz="2800" b="1" kern="0" dirty="0" smtClean="0">
                <a:solidFill>
                  <a:schemeClr val="tx1"/>
                </a:solidFill>
              </a:rPr>
              <a:t>KPIs </a:t>
            </a:r>
            <a:r>
              <a:rPr lang="en-US" altLang="zh-CN" sz="2800" b="1" kern="0" dirty="0">
                <a:solidFill>
                  <a:schemeClr val="tx1"/>
                </a:solidFill>
              </a:rPr>
              <a:t>of </a:t>
            </a:r>
            <a:r>
              <a:rPr lang="en-US" altLang="zh-CN" sz="2800" b="1" kern="0" dirty="0" smtClean="0">
                <a:solidFill>
                  <a:schemeClr val="tx1"/>
                </a:solidFill>
              </a:rPr>
              <a:t>DOA </a:t>
            </a:r>
            <a:r>
              <a:rPr lang="en-US" altLang="zh-CN" sz="2800" b="1" kern="0" dirty="0">
                <a:solidFill>
                  <a:schemeClr val="tx1"/>
                </a:solidFill>
              </a:rPr>
              <a:t>method</a:t>
            </a:r>
            <a:endParaRPr lang="en-US" altLang="en-US" sz="2800" b="1" kern="0" dirty="0">
              <a:solidFill>
                <a:schemeClr val="tx1"/>
              </a:solidFill>
            </a:endParaRPr>
          </a:p>
        </p:txBody>
      </p:sp>
      <p:sp>
        <p:nvSpPr>
          <p:cNvPr id="17"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2581998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9" name="Rectangle 3"/>
          <p:cNvSpPr>
            <a:spLocks noGrp="1" noChangeArrowheads="1"/>
          </p:cNvSpPr>
          <p:nvPr>
            <p:ph type="body" idx="1"/>
          </p:nvPr>
        </p:nvSpPr>
        <p:spPr>
          <a:xfrm>
            <a:off x="912813" y="1052736"/>
            <a:ext cx="7924800" cy="5893229"/>
          </a:xfrm>
          <a:ln/>
        </p:spPr>
        <p:txBody>
          <a:bodyPr/>
          <a:lstStyle/>
          <a:p>
            <a:endParaRPr lang="en-US" sz="1600" dirty="0">
              <a:latin typeface="+mj-lt"/>
            </a:endParaRPr>
          </a:p>
          <a:p>
            <a:pPr algn="just"/>
            <a:r>
              <a:rPr lang="en-US" sz="1600" b="1" dirty="0" err="1" smtClean="0">
                <a:latin typeface="+mj-lt"/>
              </a:rPr>
              <a:t>Doppler+Range</a:t>
            </a:r>
            <a:endParaRPr lang="en-US" sz="1600" b="1" dirty="0" smtClean="0">
              <a:latin typeface="+mj-lt"/>
            </a:endParaRPr>
          </a:p>
          <a:p>
            <a:pPr lvl="1" algn="just"/>
            <a:r>
              <a:rPr lang="en-US" altLang="zh-CN" sz="1200" dirty="0" smtClean="0">
                <a:latin typeface="+mj-lt"/>
              </a:rPr>
              <a:t>Target radial velocity</a:t>
            </a:r>
          </a:p>
          <a:p>
            <a:pPr lvl="1" algn="just"/>
            <a:r>
              <a:rPr lang="en-US" altLang="zh-CN" sz="1200" dirty="0" smtClean="0">
                <a:latin typeface="+mj-lt"/>
              </a:rPr>
              <a:t>SNR </a:t>
            </a:r>
            <a:r>
              <a:rPr lang="en-US" altLang="zh-CN" sz="1200" dirty="0">
                <a:latin typeface="+mj-lt"/>
              </a:rPr>
              <a:t>(Signal to Noise Ratio)</a:t>
            </a:r>
          </a:p>
          <a:p>
            <a:pPr lvl="1" algn="just"/>
            <a:r>
              <a:rPr lang="en-US" sz="1200" dirty="0" smtClean="0">
                <a:latin typeface="+mj-lt"/>
              </a:rPr>
              <a:t>Operation </a:t>
            </a:r>
            <a:r>
              <a:rPr lang="en-US" sz="1200" dirty="0">
                <a:latin typeface="+mj-lt"/>
              </a:rPr>
              <a:t>f</a:t>
            </a:r>
            <a:r>
              <a:rPr lang="en-US" sz="1200" dirty="0" smtClean="0">
                <a:latin typeface="+mj-lt"/>
              </a:rPr>
              <a:t>requency and </a:t>
            </a:r>
            <a:r>
              <a:rPr lang="en-US" sz="1200" dirty="0">
                <a:latin typeface="+mj-lt"/>
              </a:rPr>
              <a:t>bandwidth </a:t>
            </a:r>
            <a:r>
              <a:rPr lang="en-US" altLang="zh-CN" sz="1200" dirty="0">
                <a:latin typeface="+mj-lt"/>
              </a:rPr>
              <a:t>(</a:t>
            </a:r>
            <a:r>
              <a:rPr lang="zh-CN" altLang="en-US" sz="1200" dirty="0">
                <a:latin typeface="+mj-lt"/>
              </a:rPr>
              <a:t>≥</a:t>
            </a:r>
            <a:r>
              <a:rPr lang="en-US" altLang="zh-CN" sz="1200" dirty="0" smtClean="0">
                <a:latin typeface="+mj-lt"/>
              </a:rPr>
              <a:t>500MHz)</a:t>
            </a:r>
          </a:p>
          <a:p>
            <a:pPr lvl="1" algn="just"/>
            <a:r>
              <a:rPr lang="en-US" altLang="zh-CN" sz="1200" dirty="0">
                <a:latin typeface="+mj-lt"/>
              </a:rPr>
              <a:t>RCS (Radar Cross Section) of the measured target</a:t>
            </a:r>
            <a:endParaRPr lang="en-US" sz="1200" dirty="0">
              <a:latin typeface="+mj-lt"/>
            </a:endParaRPr>
          </a:p>
          <a:p>
            <a:pPr algn="just"/>
            <a:r>
              <a:rPr lang="en-US" sz="1600" b="1" dirty="0" err="1" smtClean="0">
                <a:latin typeface="+mj-lt"/>
              </a:rPr>
              <a:t>Doppler+Angle</a:t>
            </a:r>
            <a:endParaRPr lang="en-US" sz="1600" b="1" dirty="0" smtClean="0">
              <a:latin typeface="+mj-lt"/>
            </a:endParaRPr>
          </a:p>
          <a:p>
            <a:pPr lvl="1" algn="just"/>
            <a:r>
              <a:rPr lang="en-US" altLang="zh-CN" sz="1200" dirty="0">
                <a:latin typeface="+mj-lt"/>
              </a:rPr>
              <a:t>Target radial </a:t>
            </a:r>
            <a:r>
              <a:rPr lang="en-US" altLang="zh-CN" sz="1200" dirty="0" smtClean="0">
                <a:latin typeface="+mj-lt"/>
              </a:rPr>
              <a:t>velocity</a:t>
            </a:r>
          </a:p>
          <a:p>
            <a:pPr lvl="1" algn="just"/>
            <a:r>
              <a:rPr lang="en-US" altLang="zh-CN" sz="1200" dirty="0" smtClean="0">
                <a:latin typeface="+mj-lt"/>
              </a:rPr>
              <a:t>Operation frequency</a:t>
            </a:r>
            <a:endParaRPr lang="en-US" altLang="zh-CN" sz="1200" dirty="0">
              <a:latin typeface="+mj-lt"/>
            </a:endParaRPr>
          </a:p>
          <a:p>
            <a:pPr lvl="1" algn="just"/>
            <a:r>
              <a:rPr lang="en-US" altLang="zh-CN" sz="1200" dirty="0">
                <a:latin typeface="+mj-lt"/>
              </a:rPr>
              <a:t>SNR (Signal to Noise Ratio)</a:t>
            </a:r>
          </a:p>
          <a:p>
            <a:pPr lvl="1" algn="just"/>
            <a:r>
              <a:rPr lang="en-US" sz="1200" dirty="0">
                <a:latin typeface="+mj-lt"/>
              </a:rPr>
              <a:t>Antenna array </a:t>
            </a:r>
            <a:r>
              <a:rPr lang="en-US" sz="1200" dirty="0" smtClean="0">
                <a:latin typeface="+mj-lt"/>
              </a:rPr>
              <a:t>aperture</a:t>
            </a:r>
          </a:p>
          <a:p>
            <a:pPr lvl="1" algn="just"/>
            <a:r>
              <a:rPr lang="en-US" altLang="zh-CN" sz="1200" dirty="0">
                <a:latin typeface="+mj-lt"/>
              </a:rPr>
              <a:t>RCS (Radar Cross Section) of the measured target</a:t>
            </a:r>
            <a:endParaRPr lang="en-US" sz="1200" dirty="0">
              <a:latin typeface="+mj-lt"/>
            </a:endParaRPr>
          </a:p>
          <a:p>
            <a:pPr algn="just"/>
            <a:r>
              <a:rPr lang="en-US" sz="1600" b="1" dirty="0" err="1" smtClean="0">
                <a:latin typeface="+mj-lt"/>
              </a:rPr>
              <a:t>Angle+Range</a:t>
            </a:r>
            <a:endParaRPr lang="en-US" sz="1600" b="1" dirty="0" smtClean="0">
              <a:latin typeface="+mj-lt"/>
            </a:endParaRPr>
          </a:p>
          <a:p>
            <a:pPr lvl="1" algn="just"/>
            <a:r>
              <a:rPr lang="en-US" altLang="zh-CN" sz="1200" dirty="0">
                <a:latin typeface="+mj-lt"/>
              </a:rPr>
              <a:t>Antenna array aperture</a:t>
            </a:r>
          </a:p>
          <a:p>
            <a:pPr lvl="1" algn="just"/>
            <a:r>
              <a:rPr lang="en-US" altLang="zh-CN" sz="1200" dirty="0">
                <a:latin typeface="+mj-lt"/>
              </a:rPr>
              <a:t>Bandwidth (</a:t>
            </a:r>
            <a:r>
              <a:rPr lang="zh-CN" altLang="en-US" sz="1200" dirty="0">
                <a:latin typeface="+mj-lt"/>
              </a:rPr>
              <a:t>≥</a:t>
            </a:r>
            <a:r>
              <a:rPr lang="en-US" altLang="zh-CN" sz="1200" dirty="0" smtClean="0">
                <a:latin typeface="+mj-lt"/>
              </a:rPr>
              <a:t>500MHz)</a:t>
            </a:r>
            <a:endParaRPr lang="en-US" altLang="zh-CN" sz="1200" dirty="0">
              <a:latin typeface="+mj-lt"/>
            </a:endParaRPr>
          </a:p>
          <a:p>
            <a:pPr lvl="1" algn="just"/>
            <a:r>
              <a:rPr lang="en-US" altLang="zh-CN" sz="1200" dirty="0">
                <a:latin typeface="+mj-lt"/>
              </a:rPr>
              <a:t>SNR (Signal to Noise Ratio</a:t>
            </a:r>
            <a:r>
              <a:rPr lang="en-US" altLang="zh-CN" sz="1200" dirty="0" smtClean="0">
                <a:latin typeface="+mj-lt"/>
              </a:rPr>
              <a:t>)</a:t>
            </a:r>
          </a:p>
          <a:p>
            <a:pPr lvl="1" algn="just"/>
            <a:r>
              <a:rPr lang="en-US" altLang="zh-CN" sz="1200" dirty="0">
                <a:latin typeface="+mj-lt"/>
              </a:rPr>
              <a:t>RCS (Radar Cross Section) of the measured target</a:t>
            </a:r>
          </a:p>
          <a:p>
            <a:pPr algn="just"/>
            <a:r>
              <a:rPr lang="en-US" sz="1600" b="1" dirty="0" err="1" smtClean="0">
                <a:latin typeface="+mj-lt"/>
              </a:rPr>
              <a:t>Angle+Range+Doppler</a:t>
            </a:r>
            <a:endParaRPr lang="en-US" sz="1600" b="1" dirty="0">
              <a:latin typeface="+mj-lt"/>
            </a:endParaRPr>
          </a:p>
          <a:p>
            <a:pPr lvl="1" algn="just"/>
            <a:r>
              <a:rPr lang="en-US" altLang="zh-CN" sz="1200" dirty="0">
                <a:latin typeface="+mj-lt"/>
              </a:rPr>
              <a:t>Antenna array aperture</a:t>
            </a:r>
          </a:p>
          <a:p>
            <a:pPr lvl="1" algn="just"/>
            <a:r>
              <a:rPr lang="en-US" altLang="zh-CN" sz="1200" dirty="0" smtClean="0">
                <a:latin typeface="+mj-lt"/>
              </a:rPr>
              <a:t>Operation </a:t>
            </a:r>
            <a:r>
              <a:rPr lang="en-US" altLang="zh-CN" sz="1200" dirty="0">
                <a:latin typeface="+mj-lt"/>
              </a:rPr>
              <a:t>f</a:t>
            </a:r>
            <a:r>
              <a:rPr lang="en-US" altLang="zh-CN" sz="1200" dirty="0" smtClean="0">
                <a:latin typeface="+mj-lt"/>
              </a:rPr>
              <a:t>requency and Bandwidth </a:t>
            </a:r>
            <a:r>
              <a:rPr lang="en-US" altLang="zh-CN" sz="1200" dirty="0">
                <a:latin typeface="+mj-lt"/>
              </a:rPr>
              <a:t>(</a:t>
            </a:r>
            <a:r>
              <a:rPr lang="zh-CN" altLang="en-US" sz="1200" dirty="0">
                <a:latin typeface="+mj-lt"/>
              </a:rPr>
              <a:t>≥</a:t>
            </a:r>
            <a:r>
              <a:rPr lang="en-US" altLang="zh-CN" sz="1200" dirty="0" smtClean="0">
                <a:latin typeface="+mj-lt"/>
              </a:rPr>
              <a:t>500MHz)</a:t>
            </a:r>
            <a:endParaRPr lang="en-US" altLang="zh-CN" sz="1200" dirty="0">
              <a:latin typeface="+mj-lt"/>
            </a:endParaRPr>
          </a:p>
          <a:p>
            <a:pPr lvl="1" algn="just"/>
            <a:r>
              <a:rPr lang="en-US" altLang="zh-CN" sz="1200" dirty="0">
                <a:latin typeface="+mj-lt"/>
              </a:rPr>
              <a:t>SNR (Signal to Noise Ratio)</a:t>
            </a:r>
          </a:p>
          <a:p>
            <a:pPr lvl="1" algn="just"/>
            <a:r>
              <a:rPr lang="en-US" altLang="zh-CN" sz="1200" dirty="0" smtClean="0">
                <a:latin typeface="+mj-lt"/>
              </a:rPr>
              <a:t>Target radial velocity</a:t>
            </a:r>
          </a:p>
          <a:p>
            <a:pPr lvl="1" algn="just"/>
            <a:r>
              <a:rPr lang="en-US" altLang="zh-CN" sz="1200" dirty="0">
                <a:latin typeface="+mj-lt"/>
              </a:rPr>
              <a:t>RCS (Radar Cross Section) of the measured target</a:t>
            </a:r>
            <a:endParaRPr lang="en-US" altLang="zh-CN" sz="1200" dirty="0" smtClean="0">
              <a:latin typeface="+mj-lt"/>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6944" y="58645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t>Presence </a:t>
            </a:r>
            <a:r>
              <a:rPr lang="en-US" altLang="en-US" sz="3200" b="1" kern="0" dirty="0"/>
              <a:t>d</a:t>
            </a:r>
            <a:r>
              <a:rPr lang="en-US" altLang="zh-CN" sz="3200" b="1" kern="0" dirty="0"/>
              <a:t>etection – </a:t>
            </a:r>
            <a:r>
              <a:rPr lang="en-US" altLang="zh-CN" sz="3200" b="1" kern="0" dirty="0" smtClean="0"/>
              <a:t>joint method</a:t>
            </a:r>
            <a:endParaRPr lang="en-US" altLang="en-US" sz="3200" b="1" kern="0" dirty="0"/>
          </a:p>
        </p:txBody>
      </p:sp>
      <p:sp>
        <p:nvSpPr>
          <p:cNvPr id="7"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883535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14</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11" name="Rectangle 3"/>
          <p:cNvSpPr txBox="1">
            <a:spLocks noChangeArrowheads="1"/>
          </p:cNvSpPr>
          <p:nvPr/>
        </p:nvSpPr>
        <p:spPr bwMode="auto">
          <a:xfrm>
            <a:off x="685800" y="1083026"/>
            <a:ext cx="79898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defRPr/>
            </a:pPr>
            <a:r>
              <a:rPr lang="en-US" sz="1800" kern="0" dirty="0" smtClean="0">
                <a:latin typeface="+mj-lt"/>
                <a:ea typeface="ＭＳ Ｐゴシック" pitchFamily="34" charset="-128"/>
              </a:rPr>
              <a:t>The proposed KPIs can be grouped into 4 different categories</a:t>
            </a:r>
            <a:endParaRPr lang="en-US" sz="1800" b="0" kern="0" dirty="0" smtClean="0">
              <a:latin typeface="+mj-lt"/>
              <a:ea typeface="ＭＳ Ｐゴシック" pitchFamily="34" charset="-128"/>
            </a:endParaRPr>
          </a:p>
        </p:txBody>
      </p:sp>
      <p:graphicFrame>
        <p:nvGraphicFramePr>
          <p:cNvPr id="13" name="Shape 392">
            <a:extLst>
              <a:ext uri="{FF2B5EF4-FFF2-40B4-BE49-F238E27FC236}">
                <a16:creationId xmlns:a16="http://schemas.microsoft.com/office/drawing/2014/main" xmlns="" id="{D34B8928-749C-4868-8B39-80CD19C663E6}"/>
              </a:ext>
            </a:extLst>
          </p:cNvPr>
          <p:cNvGraphicFramePr/>
          <p:nvPr>
            <p:extLst>
              <p:ext uri="{D42A27DB-BD31-4B8C-83A1-F6EECF244321}">
                <p14:modId xmlns:p14="http://schemas.microsoft.com/office/powerpoint/2010/main" val="557517200"/>
              </p:ext>
            </p:extLst>
          </p:nvPr>
        </p:nvGraphicFramePr>
        <p:xfrm>
          <a:off x="280859" y="1844824"/>
          <a:ext cx="8658481" cy="3688191"/>
        </p:xfrm>
        <a:graphic>
          <a:graphicData uri="http://schemas.openxmlformats.org/drawingml/2006/table">
            <a:tbl>
              <a:tblPr firstRow="1" bandRow="1">
                <a:noFill/>
              </a:tblPr>
              <a:tblGrid>
                <a:gridCol w="690741">
                  <a:extLst>
                    <a:ext uri="{9D8B030D-6E8A-4147-A177-3AD203B41FA5}">
                      <a16:colId xmlns:a16="http://schemas.microsoft.com/office/drawing/2014/main" xmlns="" val="20002"/>
                    </a:ext>
                  </a:extLst>
                </a:gridCol>
                <a:gridCol w="648072"/>
                <a:gridCol w="720080"/>
                <a:gridCol w="720080"/>
                <a:gridCol w="720080"/>
                <a:gridCol w="792088"/>
                <a:gridCol w="792088"/>
                <a:gridCol w="792088"/>
                <a:gridCol w="792088"/>
                <a:gridCol w="936104"/>
                <a:gridCol w="1054972"/>
              </a:tblGrid>
              <a:tr h="614966">
                <a:tc rowSpan="2">
                  <a:txBody>
                    <a:bodyPr/>
                    <a:lstStyle/>
                    <a:p>
                      <a:pPr marL="0" marR="0" lvl="0" indent="0" algn="ctr" rtl="0">
                        <a:spcBef>
                          <a:spcPts val="0"/>
                        </a:spcBef>
                        <a:buSzPct val="25000"/>
                        <a:buNone/>
                      </a:pPr>
                      <a:r>
                        <a:rPr lang="en-US" sz="1200" b="1" u="none" strike="noStrike" cap="none" baseline="0" dirty="0" smtClean="0">
                          <a:latin typeface="+mj-lt"/>
                        </a:rPr>
                        <a:t>Method</a:t>
                      </a:r>
                      <a:endParaRPr lang="en-US" sz="1200" b="1" u="none" strike="noStrike" cap="none" baseline="0" dirty="0">
                        <a:latin typeface="+mj-lt"/>
                      </a:endParaRPr>
                    </a:p>
                  </a:txBody>
                  <a:tcPr marL="0" marR="0" marT="72000" marB="72000" anchor="ctr">
                    <a:lnR w="12700" cap="flat" cmpd="sng" algn="ctr">
                      <a:solidFill>
                        <a:schemeClr val="tx1"/>
                      </a:solidFill>
                      <a:prstDash val="solid"/>
                      <a:round/>
                      <a:headEnd type="none" w="med" len="med"/>
                      <a:tailEnd type="none" w="med" len="med"/>
                    </a:lnR>
                    <a:solidFill>
                      <a:srgbClr val="D8D8D8"/>
                    </a:solidFill>
                  </a:tcPr>
                </a:tc>
                <a:tc gridSpan="2">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200" b="1" u="none" strike="noStrike" kern="1200" cap="none" baseline="0" dirty="0" smtClean="0">
                          <a:solidFill>
                            <a:schemeClr val="tx1"/>
                          </a:solidFill>
                          <a:latin typeface="+mj-lt"/>
                          <a:ea typeface="+mn-ea"/>
                          <a:cs typeface="+mn-cs"/>
                        </a:rPr>
                        <a:t>Coverage</a:t>
                      </a:r>
                    </a:p>
                  </a:txBody>
                  <a:tcPr marL="0" marR="0" marT="72000" marB="72000" anchor="ctr">
                    <a:lnL w="12700" cap="flat" cmpd="sng" algn="ctr">
                      <a:solidFill>
                        <a:schemeClr val="tx1"/>
                      </a:solidFill>
                      <a:prstDash val="solid"/>
                      <a:round/>
                      <a:headEnd type="none" w="med" len="med"/>
                      <a:tailEnd type="none" w="med" len="med"/>
                    </a:lnL>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latin typeface="+mj-lt"/>
                        </a:rPr>
                        <a:t>Resolution</a:t>
                      </a:r>
                      <a:endParaRPr lang="en-US" sz="1200" b="1" u="none" strike="noStrike" cap="none" baseline="0" dirty="0">
                        <a:latin typeface="+mj-lt"/>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latin typeface="+mj-lt"/>
                        </a:rPr>
                        <a:t>Accuracy</a:t>
                      </a:r>
                      <a:endParaRPr lang="en-US" sz="1200" b="1" u="none" strike="noStrike" cap="none" baseline="0" dirty="0">
                        <a:latin typeface="+mj-lt"/>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solidFill>
                            <a:schemeClr val="tx1"/>
                          </a:solidFill>
                          <a:latin typeface="+mj-lt"/>
                        </a:rPr>
                        <a:t>Other performance</a:t>
                      </a:r>
                      <a:endParaRPr lang="en-US" sz="1200" b="1" u="none" strike="noStrike" cap="none" baseline="0" dirty="0">
                        <a:solidFill>
                          <a:schemeClr val="tx1"/>
                        </a:solidFill>
                        <a:latin typeface="+mj-lt"/>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r>
              <a:tr h="753186">
                <a:tc vMerge="1">
                  <a:txBody>
                    <a:bodyPr/>
                    <a:lstStyle/>
                    <a:p>
                      <a:pPr marL="0" marR="0" lvl="0" indent="0" algn="ctr" rtl="0">
                        <a:spcBef>
                          <a:spcPts val="0"/>
                        </a:spcBef>
                        <a:buSzPct val="25000"/>
                        <a:buNone/>
                      </a:pPr>
                      <a:endParaRPr lang="en-US" altLang="zh-CN" sz="1100" u="none" strike="noStrike" cap="none" baseline="0" dirty="0" smtClean="0">
                        <a:solidFill>
                          <a:schemeClr val="tx1"/>
                        </a:solidFill>
                        <a:latin typeface="+mj-lt"/>
                      </a:endParaRPr>
                    </a:p>
                  </a:txBody>
                  <a:tcPr marL="0" marR="0" marT="36000" marB="36000" anchor="ctr">
                    <a:solidFill>
                      <a:srgbClr val="D8D8D8"/>
                    </a:solidFill>
                  </a:tcPr>
                </a:tc>
                <a:tc>
                  <a:txBody>
                    <a:bodyPr/>
                    <a:lstStyle/>
                    <a:p>
                      <a:pPr marL="0" marR="0" lvl="0" indent="0" algn="ctr" rtl="0">
                        <a:spcBef>
                          <a:spcPts val="0"/>
                        </a:spcBef>
                        <a:buSzPct val="25000"/>
                        <a:buNone/>
                      </a:pPr>
                      <a:r>
                        <a:rPr lang="en-US" altLang="zh-CN" sz="1100" u="none" strike="noStrike" kern="1200" cap="none" baseline="0" dirty="0" smtClean="0">
                          <a:solidFill>
                            <a:schemeClr val="tx1"/>
                          </a:solidFill>
                          <a:latin typeface="+mj-lt"/>
                          <a:ea typeface="+mn-ea"/>
                          <a:cs typeface="+mn-cs"/>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j-lt"/>
                          <a:ea typeface="+mn-ea"/>
                          <a:cs typeface="+mn-cs"/>
                        </a:rPr>
                        <a:t>(m)</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latin typeface="+mj-lt"/>
                        </a:rPr>
                        <a:t>FOV</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m/s</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latin typeface="+mj-lt"/>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m/s</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Probability of detection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j-lt"/>
                          <a:ea typeface="+mn-ea"/>
                          <a:cs typeface="+mn-cs"/>
                        </a:rPr>
                        <a:t>Receiver sensitivity</a:t>
                      </a:r>
                    </a:p>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j-lt"/>
                          <a:ea typeface="+mn-ea"/>
                          <a:cs typeface="+mn-cs"/>
                        </a:rPr>
                        <a:t>(</a:t>
                      </a:r>
                      <a:r>
                        <a:rPr lang="en-US" altLang="zh-CN" sz="1100" u="none" strike="noStrike" kern="1200" cap="none" baseline="0" dirty="0" err="1" smtClean="0">
                          <a:solidFill>
                            <a:schemeClr val="tx1"/>
                          </a:solidFill>
                          <a:latin typeface="+mj-lt"/>
                          <a:ea typeface="+mn-ea"/>
                          <a:cs typeface="+mn-cs"/>
                        </a:rPr>
                        <a:t>dBm</a:t>
                      </a:r>
                      <a:r>
                        <a:rPr lang="en-US" altLang="zh-CN" sz="1100" u="none" strike="noStrike" kern="1200" cap="none" baseline="0" dirty="0" smtClean="0">
                          <a:solidFill>
                            <a:schemeClr val="tx1"/>
                          </a:solidFill>
                          <a:latin typeface="+mj-lt"/>
                          <a:ea typeface="+mn-ea"/>
                          <a:cs typeface="+mn-cs"/>
                        </a:rPr>
                        <a:t>)</a:t>
                      </a:r>
                      <a:endParaRPr lang="zh-CN" altLang="en-US" sz="1100" u="none" strike="noStrike" kern="1200" cap="none" baseline="0" dirty="0" smtClean="0">
                        <a:solidFill>
                          <a:schemeClr val="tx1"/>
                        </a:solidFill>
                        <a:latin typeface="+mj-lt"/>
                        <a:ea typeface="+mn-ea"/>
                        <a:cs typeface="+mn-cs"/>
                      </a:endParaRPr>
                    </a:p>
                  </a:txBody>
                  <a:tcPr marL="0" marR="0" marT="36000" marB="36000" anchor="ctr">
                    <a:solidFill>
                      <a:srgbClr val="D8D8D8"/>
                    </a:solidFill>
                  </a:tcPr>
                </a:tc>
                <a:extLst>
                  <a:ext uri="{0D108BD9-81ED-4DB2-BD59-A6C34878D82A}">
                    <a16:rowId xmlns:a16="http://schemas.microsoft.com/office/drawing/2014/main" xmlns="" val="10000"/>
                  </a:ext>
                </a:extLst>
              </a:tr>
              <a:tr h="651539">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RSS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extLst>
                  <a:ext uri="{0D108BD9-81ED-4DB2-BD59-A6C34878D82A}">
                    <a16:rowId xmlns:a16="http://schemas.microsoft.com/office/drawing/2014/main" xmlns="" val="10002"/>
                  </a:ext>
                </a:extLst>
              </a:tr>
              <a:tr h="488009">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Doppler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zh-CN" altLang="en-US"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r>
              <a:tr h="393497">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Ranging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zh-CN" altLang="en-US"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r>
              <a:tr h="393497">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DOA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en-US" altLang="zh-CN"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zh-CN" altLang="en-US"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r>
              <a:tr h="393497">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Joint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j-lt"/>
                          <a:ea typeface="+mn-ea"/>
                          <a:cs typeface="+mn-cs"/>
                        </a:rPr>
                        <a:t>√</a:t>
                      </a:r>
                      <a:endParaRPr lang="en-US" altLang="zh-CN" sz="1050" u="none" strike="noStrike" kern="1200" cap="none" baseline="0" dirty="0" smtClean="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endParaRPr lang="zh-CN" altLang="en-US" sz="105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r>
            </a:tbl>
          </a:graphicData>
        </a:graphic>
      </p:graphicFrame>
      <p:sp>
        <p:nvSpPr>
          <p:cNvPr id="8"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t>Presence d</a:t>
            </a:r>
            <a:r>
              <a:rPr lang="en-US" altLang="zh-CN" sz="2800" b="1" kern="0" dirty="0"/>
              <a:t>etection – </a:t>
            </a:r>
            <a:r>
              <a:rPr lang="en-US" altLang="zh-CN" sz="2800" b="1" kern="0" dirty="0" smtClean="0"/>
              <a:t>summary of KPIs</a:t>
            </a:r>
            <a:endParaRPr lang="en-US" altLang="en-US" sz="2800" b="1" kern="0" dirty="0"/>
          </a:p>
        </p:txBody>
      </p:sp>
    </p:spTree>
    <p:extLst>
      <p:ext uri="{BB962C8B-B14F-4D97-AF65-F5344CB8AC3E}">
        <p14:creationId xmlns:p14="http://schemas.microsoft.com/office/powerpoint/2010/main" val="1222261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15</a:t>
            </a:fld>
            <a:endParaRPr lang="en-US" altLang="en-US"/>
          </a:p>
        </p:txBody>
      </p:sp>
      <p:sp>
        <p:nvSpPr>
          <p:cNvPr id="26626" name="Rectangle 2"/>
          <p:cNvSpPr>
            <a:spLocks noGrp="1" noChangeArrowheads="1"/>
          </p:cNvSpPr>
          <p:nvPr>
            <p:ph type="ctrTitle"/>
          </p:nvPr>
        </p:nvSpPr>
        <p:spPr>
          <a:xfrm>
            <a:off x="611560" y="1484784"/>
            <a:ext cx="7772400" cy="3735288"/>
          </a:xfrm>
        </p:spPr>
        <p:txBody>
          <a:bodyPr/>
          <a:lstStyle/>
          <a:p>
            <a:r>
              <a:rPr lang="en-US" altLang="en-US" dirty="0" smtClean="0"/>
              <a:t>Environment mapping using UWB</a:t>
            </a:r>
            <a:r>
              <a:rPr lang="en-US" altLang="en-US" dirty="0"/>
              <a:t/>
            </a:r>
            <a:br>
              <a:rPr lang="en-US" altLang="en-US" dirty="0"/>
            </a:br>
            <a:endParaRPr lang="en-US" altLang="en-US" sz="1800" dirty="0"/>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654648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825FF3E2-E949-4C4C-AB9C-2EE82B1DF989}" type="slidenum">
              <a:rPr lang="en-US" altLang="en-US"/>
              <a:pPr/>
              <a:t>16</a:t>
            </a:fld>
            <a:endParaRPr lang="en-US" altLang="en-US"/>
          </a:p>
        </p:txBody>
      </p:sp>
      <p:sp>
        <p:nvSpPr>
          <p:cNvPr id="4098" name="Rectangle 2"/>
          <p:cNvSpPr>
            <a:spLocks noGrp="1" noChangeArrowheads="1"/>
          </p:cNvSpPr>
          <p:nvPr>
            <p:ph type="title"/>
          </p:nvPr>
        </p:nvSpPr>
        <p:spPr>
          <a:xfrm>
            <a:off x="676944" y="586458"/>
            <a:ext cx="7772400" cy="1066800"/>
          </a:xfrm>
          <a:ln/>
        </p:spPr>
        <p:txBody>
          <a:bodyPr/>
          <a:lstStyle/>
          <a:p>
            <a:r>
              <a:rPr lang="en-US" altLang="en-US" sz="3200" b="1" dirty="0" smtClean="0">
                <a:solidFill>
                  <a:schemeClr val="tx1"/>
                </a:solidFill>
              </a:rPr>
              <a:t>Environment mapping</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11" name="Rectangle 3"/>
          <p:cNvSpPr txBox="1">
            <a:spLocks noChangeArrowheads="1"/>
          </p:cNvSpPr>
          <p:nvPr/>
        </p:nvSpPr>
        <p:spPr bwMode="auto">
          <a:xfrm>
            <a:off x="827584" y="1052736"/>
            <a:ext cx="7924800"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000" kern="0" dirty="0" smtClean="0">
              <a:latin typeface="+mj-lt"/>
            </a:endParaRPr>
          </a:p>
          <a:p>
            <a:pPr algn="just">
              <a:lnSpc>
                <a:spcPct val="150000"/>
              </a:lnSpc>
            </a:pPr>
            <a:r>
              <a:rPr lang="en-US" altLang="zh-CN" sz="1800" b="1" kern="0" dirty="0">
                <a:latin typeface="+mj-lt"/>
              </a:rPr>
              <a:t>The purpose of </a:t>
            </a:r>
            <a:r>
              <a:rPr lang="en-US" altLang="zh-CN" sz="1800" b="1" kern="0" dirty="0" smtClean="0">
                <a:latin typeface="+mj-lt"/>
              </a:rPr>
              <a:t>environment mapping </a:t>
            </a:r>
            <a:r>
              <a:rPr lang="en-US" altLang="zh-CN" sz="1800" b="1" kern="0" dirty="0">
                <a:latin typeface="+mj-lt"/>
              </a:rPr>
              <a:t>using </a:t>
            </a:r>
            <a:r>
              <a:rPr lang="en-US" altLang="zh-CN" sz="1800" b="1" kern="0" dirty="0" smtClean="0">
                <a:latin typeface="+mj-lt"/>
              </a:rPr>
              <a:t>a </a:t>
            </a:r>
            <a:r>
              <a:rPr lang="en-US" altLang="zh-CN" sz="1800" b="1" kern="0" dirty="0">
                <a:latin typeface="+mj-lt"/>
              </a:rPr>
              <a:t>UWB device or UWB network is to</a:t>
            </a:r>
          </a:p>
          <a:p>
            <a:pPr lvl="1" algn="just">
              <a:lnSpc>
                <a:spcPct val="150000"/>
              </a:lnSpc>
            </a:pPr>
            <a:r>
              <a:rPr lang="en-US" altLang="zh-CN" sz="1600" kern="0" dirty="0" smtClean="0">
                <a:latin typeface="+mj-lt"/>
              </a:rPr>
              <a:t>Identify the environment (e.g., determine whether the environment is a living room, a meeting room or another environment)</a:t>
            </a:r>
            <a:endParaRPr lang="en-US" altLang="zh-CN" sz="1600" kern="0" dirty="0">
              <a:latin typeface="+mj-lt"/>
            </a:endParaRPr>
          </a:p>
          <a:p>
            <a:pPr lvl="1" algn="just">
              <a:lnSpc>
                <a:spcPct val="150000"/>
              </a:lnSpc>
            </a:pPr>
            <a:r>
              <a:rPr lang="en-US" altLang="zh-CN" sz="1600" kern="0" dirty="0" smtClean="0">
                <a:latin typeface="+mj-lt"/>
              </a:rPr>
              <a:t>Determine the rough structure of the environment</a:t>
            </a:r>
            <a:endParaRPr lang="en-US" altLang="zh-CN" sz="1600" kern="0" dirty="0">
              <a:latin typeface="+mj-lt"/>
            </a:endParaRPr>
          </a:p>
          <a:p>
            <a:pPr lvl="1" algn="just">
              <a:lnSpc>
                <a:spcPct val="150000"/>
              </a:lnSpc>
            </a:pPr>
            <a:r>
              <a:rPr lang="en-US" altLang="zh-CN" sz="1600" kern="0" dirty="0" smtClean="0">
                <a:latin typeface="+mj-lt"/>
              </a:rPr>
              <a:t>Reconstruct a two-dimensional map of the environment</a:t>
            </a:r>
            <a:endParaRPr lang="en-US" altLang="zh-CN" sz="1600" kern="0" dirty="0">
              <a:latin typeface="+mj-lt"/>
            </a:endParaRPr>
          </a:p>
          <a:p>
            <a:pPr lvl="1" algn="just">
              <a:lnSpc>
                <a:spcPct val="150000"/>
              </a:lnSpc>
            </a:pPr>
            <a:r>
              <a:rPr lang="en-US" altLang="zh-CN" sz="1600" kern="0" dirty="0" smtClean="0">
                <a:latin typeface="+mj-lt"/>
              </a:rPr>
              <a:t>Reconstruct a three-dimensional map of the environment</a:t>
            </a:r>
            <a:endParaRPr lang="en-US" altLang="zh-CN" sz="1600" kern="0" dirty="0">
              <a:latin typeface="+mj-lt"/>
            </a:endParaRPr>
          </a:p>
          <a:p>
            <a:pPr algn="just">
              <a:lnSpc>
                <a:spcPct val="150000"/>
              </a:lnSpc>
            </a:pPr>
            <a:r>
              <a:rPr lang="en-US" altLang="zh-CN" sz="1800" b="1" kern="0" dirty="0" smtClean="0">
                <a:latin typeface="+mj-lt"/>
              </a:rPr>
              <a:t>Environment mapping </a:t>
            </a:r>
            <a:r>
              <a:rPr lang="en-US" altLang="zh-CN" sz="1800" b="1" kern="0" dirty="0">
                <a:latin typeface="+mj-lt"/>
              </a:rPr>
              <a:t>can be applied </a:t>
            </a:r>
            <a:r>
              <a:rPr lang="en-US" altLang="zh-CN" sz="1800" b="1" kern="0" dirty="0" smtClean="0">
                <a:latin typeface="+mj-lt"/>
              </a:rPr>
              <a:t>to </a:t>
            </a:r>
            <a:r>
              <a:rPr lang="en-US" altLang="zh-CN" sz="1800" b="1" kern="0" dirty="0">
                <a:latin typeface="+mj-lt"/>
              </a:rPr>
              <a:t>many scenarios including</a:t>
            </a:r>
          </a:p>
          <a:p>
            <a:pPr lvl="1" algn="just">
              <a:lnSpc>
                <a:spcPct val="150000"/>
              </a:lnSpc>
            </a:pPr>
            <a:r>
              <a:rPr lang="en-US" altLang="zh-CN" sz="1600" kern="0" dirty="0" smtClean="0">
                <a:latin typeface="+mj-lt"/>
              </a:rPr>
              <a:t>Smart home, e.g., indoor robot navigation</a:t>
            </a:r>
          </a:p>
          <a:p>
            <a:pPr lvl="1" algn="just">
              <a:lnSpc>
                <a:spcPct val="150000"/>
              </a:lnSpc>
            </a:pPr>
            <a:r>
              <a:rPr lang="en-US" altLang="zh-CN" sz="1600" kern="0" dirty="0" smtClean="0">
                <a:latin typeface="+mj-lt"/>
              </a:rPr>
              <a:t>Security, e.g., environment structure identification for fire rescue</a:t>
            </a:r>
          </a:p>
          <a:p>
            <a:pPr lvl="1" algn="just">
              <a:lnSpc>
                <a:spcPct val="150000"/>
              </a:lnSpc>
            </a:pPr>
            <a:r>
              <a:rPr lang="en-US" altLang="zh-CN" sz="1600" kern="0" dirty="0" smtClean="0">
                <a:latin typeface="+mj-lt"/>
              </a:rPr>
              <a:t>Game control, e.g., digital map construction for virtual reality games</a:t>
            </a:r>
            <a:endParaRPr lang="en-US" altLang="zh-CN" sz="1600" b="1" kern="0" dirty="0" smtClean="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853992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825FF3E2-E949-4C4C-AB9C-2EE82B1DF989}" type="slidenum">
              <a:rPr lang="en-US" altLang="en-US"/>
              <a:pPr/>
              <a:t>17</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6944" y="62068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Environment mapping</a:t>
            </a:r>
            <a:r>
              <a:rPr lang="en-US" altLang="zh-CN" sz="3200" b="1" kern="0" dirty="0" smtClean="0">
                <a:solidFill>
                  <a:schemeClr val="tx1"/>
                </a:solidFill>
              </a:rPr>
              <a:t>– Reflection method</a:t>
            </a:r>
            <a:endParaRPr lang="en-US" altLang="en-US" sz="3200" b="1" kern="0" dirty="0">
              <a:solidFill>
                <a:schemeClr val="tx1"/>
              </a:solidFill>
            </a:endParaRPr>
          </a:p>
        </p:txBody>
      </p:sp>
      <p:sp>
        <p:nvSpPr>
          <p:cNvPr id="11" name="Rectangle 3"/>
          <p:cNvSpPr txBox="1">
            <a:spLocks noChangeArrowheads="1"/>
          </p:cNvSpPr>
          <p:nvPr/>
        </p:nvSpPr>
        <p:spPr bwMode="auto">
          <a:xfrm>
            <a:off x="685800" y="1154088"/>
            <a:ext cx="7924800" cy="5155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000" kern="0" dirty="0" smtClean="0">
              <a:latin typeface="+mj-lt"/>
            </a:endParaRPr>
          </a:p>
          <a:p>
            <a:pPr algn="just"/>
            <a:r>
              <a:rPr lang="en-US" altLang="zh-CN" sz="2000" b="1" kern="0" dirty="0">
                <a:latin typeface="+mj-lt"/>
              </a:rPr>
              <a:t>The </a:t>
            </a:r>
            <a:r>
              <a:rPr lang="en-US" altLang="zh-CN" sz="2000" b="1" kern="0" dirty="0" smtClean="0">
                <a:latin typeface="+mj-lt"/>
              </a:rPr>
              <a:t>principles </a:t>
            </a:r>
            <a:r>
              <a:rPr lang="en-US" altLang="zh-CN" sz="2000" b="1" kern="0" dirty="0">
                <a:latin typeface="+mj-lt"/>
              </a:rPr>
              <a:t>behind environment mapping using </a:t>
            </a:r>
            <a:r>
              <a:rPr lang="en-US" altLang="zh-CN" sz="2000" b="1" kern="0" dirty="0" smtClean="0">
                <a:latin typeface="+mj-lt"/>
              </a:rPr>
              <a:t>a reflection </a:t>
            </a:r>
            <a:r>
              <a:rPr lang="en-US" altLang="zh-CN" sz="2000" b="1" kern="0" dirty="0">
                <a:latin typeface="+mj-lt"/>
              </a:rPr>
              <a:t>method </a:t>
            </a:r>
            <a:r>
              <a:rPr lang="en-US" altLang="zh-CN" sz="2000" b="1" kern="0" dirty="0" smtClean="0">
                <a:latin typeface="+mj-lt"/>
              </a:rPr>
              <a:t>are </a:t>
            </a:r>
            <a:r>
              <a:rPr lang="en-US" altLang="zh-CN" sz="2000" b="1" kern="0" dirty="0">
                <a:latin typeface="+mj-lt"/>
              </a:rPr>
              <a:t>as </a:t>
            </a:r>
            <a:r>
              <a:rPr lang="en-US" altLang="zh-CN" sz="2000" b="1" kern="0" dirty="0" smtClean="0">
                <a:latin typeface="+mj-lt"/>
              </a:rPr>
              <a:t>follows:</a:t>
            </a:r>
          </a:p>
          <a:p>
            <a:pPr lvl="1" algn="just"/>
            <a:r>
              <a:rPr lang="en-US" altLang="zh-CN" sz="1600" kern="0" dirty="0" smtClean="0">
                <a:latin typeface="+mj-lt"/>
              </a:rPr>
              <a:t>First, a UWB sensor </a:t>
            </a:r>
            <a:r>
              <a:rPr lang="en-US" altLang="zh-CN" sz="1600" kern="0" dirty="0">
                <a:latin typeface="+mj-lt"/>
              </a:rPr>
              <a:t>is mounted on a platform </a:t>
            </a:r>
            <a:r>
              <a:rPr lang="en-US" altLang="zh-CN" sz="1600" kern="0" dirty="0" smtClean="0">
                <a:latin typeface="+mj-lt"/>
              </a:rPr>
              <a:t>that can move along </a:t>
            </a:r>
            <a:r>
              <a:rPr lang="en-US" altLang="zh-CN" sz="1600" kern="0" dirty="0">
                <a:latin typeface="+mj-lt"/>
              </a:rPr>
              <a:t>at least two orthogonal </a:t>
            </a:r>
            <a:r>
              <a:rPr lang="en-US" altLang="zh-CN" sz="1600" kern="0" dirty="0" smtClean="0">
                <a:latin typeface="+mj-lt"/>
              </a:rPr>
              <a:t>directions </a:t>
            </a:r>
            <a:r>
              <a:rPr lang="en-US" altLang="zh-CN" sz="1600" kern="0" dirty="0">
                <a:latin typeface="+mj-lt"/>
              </a:rPr>
              <a:t>of the </a:t>
            </a:r>
            <a:r>
              <a:rPr lang="en-US" altLang="zh-CN" sz="1600" kern="0" dirty="0" smtClean="0">
                <a:latin typeface="+mj-lt"/>
              </a:rPr>
              <a:t>building</a:t>
            </a:r>
            <a:endParaRPr lang="en-US" altLang="zh-CN" sz="1600" kern="0" dirty="0">
              <a:latin typeface="+mj-lt"/>
            </a:endParaRPr>
          </a:p>
          <a:p>
            <a:pPr lvl="1" algn="just"/>
            <a:r>
              <a:rPr lang="en-US" altLang="zh-CN" sz="1600" kern="0" dirty="0" smtClean="0">
                <a:latin typeface="+mj-lt"/>
              </a:rPr>
              <a:t>Second, determine the locations of all the walls. A UWB sensor radiates a signal and </a:t>
            </a:r>
            <a:r>
              <a:rPr lang="en-US" altLang="zh-CN" sz="1600" kern="0" dirty="0">
                <a:latin typeface="+mj-lt"/>
              </a:rPr>
              <a:t>receives the signal reflected by the wall </a:t>
            </a:r>
            <a:r>
              <a:rPr lang="en-US" altLang="zh-CN" sz="1600" kern="0" dirty="0" smtClean="0">
                <a:latin typeface="+mj-lt"/>
              </a:rPr>
              <a:t>to infer the position of the scatter point</a:t>
            </a:r>
          </a:p>
          <a:p>
            <a:pPr lvl="1" algn="just"/>
            <a:r>
              <a:rPr lang="en-US" altLang="zh-CN" sz="1600" kern="0" dirty="0" smtClean="0">
                <a:latin typeface="+mj-lt"/>
              </a:rPr>
              <a:t>Third, determine the start and end points of all the walls</a:t>
            </a:r>
          </a:p>
          <a:p>
            <a:pPr lvl="1" algn="just"/>
            <a:r>
              <a:rPr lang="en-US" altLang="zh-CN" sz="1600" kern="0" dirty="0" smtClean="0">
                <a:latin typeface="+mj-lt"/>
              </a:rPr>
              <a:t>Last, </a:t>
            </a:r>
            <a:r>
              <a:rPr lang="en-US" altLang="zh-CN" sz="1600" kern="0" dirty="0">
                <a:latin typeface="+mj-lt"/>
              </a:rPr>
              <a:t>d</a:t>
            </a:r>
            <a:r>
              <a:rPr lang="en-US" altLang="zh-CN" sz="1600" kern="0" dirty="0" smtClean="0">
                <a:latin typeface="+mj-lt"/>
              </a:rPr>
              <a:t>etermine how the different walls are connected</a:t>
            </a:r>
          </a:p>
          <a:p>
            <a:pPr lvl="1" algn="just"/>
            <a:endParaRPr lang="en-US" altLang="zh-CN" sz="2000" b="1" kern="0" dirty="0" smtClean="0">
              <a:latin typeface="+mj-lt"/>
            </a:endParaRPr>
          </a:p>
          <a:p>
            <a:pPr algn="just"/>
            <a:r>
              <a:rPr lang="en-US" altLang="zh-CN" sz="2000" b="1" kern="0" dirty="0" smtClean="0">
                <a:latin typeface="+mj-lt"/>
              </a:rPr>
              <a:t>Mapping performance is mainly determined by</a:t>
            </a:r>
          </a:p>
          <a:p>
            <a:pPr lvl="1" algn="just"/>
            <a:r>
              <a:rPr lang="en-US" altLang="zh-CN" sz="1600" kern="0" dirty="0" smtClean="0">
                <a:latin typeface="+mj-lt"/>
              </a:rPr>
              <a:t>The bandwidth</a:t>
            </a:r>
          </a:p>
          <a:p>
            <a:pPr lvl="1" algn="just"/>
            <a:r>
              <a:rPr lang="en-US" altLang="zh-CN" sz="1600" kern="0" dirty="0" smtClean="0">
                <a:latin typeface="+mj-lt"/>
              </a:rPr>
              <a:t>The SNR (Signal to Noise Ratio)</a:t>
            </a:r>
          </a:p>
          <a:p>
            <a:pPr lvl="1" algn="just"/>
            <a:r>
              <a:rPr lang="en-US" altLang="zh-CN" sz="1600" kern="0" dirty="0" smtClean="0">
                <a:latin typeface="+mj-lt"/>
              </a:rPr>
              <a:t>The dynamic range,</a:t>
            </a:r>
            <a:r>
              <a:rPr lang="en-US" altLang="zh-CN" sz="1600" dirty="0"/>
              <a:t> </a:t>
            </a:r>
            <a:r>
              <a:rPr lang="en-US" altLang="zh-CN" sz="1600" kern="0" dirty="0" smtClean="0">
                <a:latin typeface="+mj-lt"/>
              </a:rPr>
              <a:t>which is </a:t>
            </a:r>
            <a:r>
              <a:rPr lang="en-US" altLang="zh-CN" sz="1600" kern="0" dirty="0">
                <a:latin typeface="+mj-lt"/>
              </a:rPr>
              <a:t>defined as the ratio between the </a:t>
            </a:r>
            <a:r>
              <a:rPr lang="en-US" altLang="zh-CN" sz="1600" kern="0" dirty="0" smtClean="0">
                <a:latin typeface="+mj-lt"/>
              </a:rPr>
              <a:t>maximum </a:t>
            </a:r>
            <a:r>
              <a:rPr lang="en-US" altLang="zh-CN" sz="1600" kern="0" dirty="0">
                <a:latin typeface="+mj-lt"/>
              </a:rPr>
              <a:t>and the </a:t>
            </a:r>
            <a:r>
              <a:rPr lang="en-US" altLang="zh-CN" sz="1600" kern="0" dirty="0" smtClean="0">
                <a:latin typeface="+mj-lt"/>
              </a:rPr>
              <a:t>minimum </a:t>
            </a:r>
            <a:r>
              <a:rPr lang="en-US" altLang="zh-CN" sz="1600" kern="0" dirty="0">
                <a:latin typeface="+mj-lt"/>
              </a:rPr>
              <a:t>intensity of the </a:t>
            </a:r>
            <a:r>
              <a:rPr lang="en-US" altLang="zh-CN" sz="1600" kern="0" dirty="0" smtClean="0">
                <a:latin typeface="+mj-lt"/>
              </a:rPr>
              <a:t>image.</a:t>
            </a:r>
          </a:p>
          <a:p>
            <a:pPr algn="just"/>
            <a:r>
              <a:rPr lang="en-US" altLang="zh-CN" sz="2000" b="1" kern="0" dirty="0">
                <a:latin typeface="+mj-lt"/>
              </a:rPr>
              <a:t>The imaging accuracy is limited by the </a:t>
            </a:r>
            <a:r>
              <a:rPr lang="en-US" altLang="zh-CN" sz="2000" b="1" kern="0" dirty="0" smtClean="0">
                <a:latin typeface="+mj-lt"/>
              </a:rPr>
              <a:t>accuracy of UWB sensor position</a:t>
            </a:r>
          </a:p>
        </p:txBody>
      </p:sp>
      <p:pic>
        <p:nvPicPr>
          <p:cNvPr id="3" name="图片 2"/>
          <p:cNvPicPr>
            <a:picLocks noChangeAspect="1"/>
          </p:cNvPicPr>
          <p:nvPr/>
        </p:nvPicPr>
        <p:blipFill>
          <a:blip r:embed="rId3"/>
          <a:stretch>
            <a:fillRect/>
          </a:stretch>
        </p:blipFill>
        <p:spPr>
          <a:xfrm>
            <a:off x="6732240" y="3356992"/>
            <a:ext cx="2143679" cy="1800200"/>
          </a:xfrm>
          <a:prstGeom prst="rect">
            <a:avLst/>
          </a:prstGeom>
        </p:spPr>
      </p:pic>
      <p:sp>
        <p:nvSpPr>
          <p:cNvPr id="1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228150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18</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685800"/>
            <a:ext cx="792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Environment mapping</a:t>
            </a:r>
            <a:r>
              <a:rPr lang="en-US" altLang="zh-CN" sz="2800" b="1" kern="0" dirty="0" smtClean="0">
                <a:solidFill>
                  <a:schemeClr val="tx1"/>
                </a:solidFill>
              </a:rPr>
              <a:t>– KPIs </a:t>
            </a:r>
            <a:r>
              <a:rPr lang="en-US" altLang="zh-CN" sz="2800" b="1" kern="0" dirty="0">
                <a:solidFill>
                  <a:schemeClr val="tx1"/>
                </a:solidFill>
              </a:rPr>
              <a:t>of </a:t>
            </a:r>
            <a:r>
              <a:rPr lang="en-US" altLang="zh-CN" sz="2800" b="1" kern="0" dirty="0" smtClean="0">
                <a:solidFill>
                  <a:schemeClr val="tx1"/>
                </a:solidFill>
              </a:rPr>
              <a:t>reflection </a:t>
            </a:r>
            <a:r>
              <a:rPr lang="en-US" altLang="zh-CN" sz="2800" b="1" kern="0" dirty="0">
                <a:solidFill>
                  <a:schemeClr val="tx1"/>
                </a:solidFill>
              </a:rPr>
              <a:t>method</a:t>
            </a:r>
            <a:endParaRPr lang="en-US" altLang="en-US" sz="2800" b="1" kern="0" dirty="0">
              <a:solidFill>
                <a:schemeClr val="tx1"/>
              </a:solidFill>
            </a:endParaRPr>
          </a:p>
        </p:txBody>
      </p:sp>
      <mc:AlternateContent xmlns:mc="http://schemas.openxmlformats.org/markup-compatibility/2006" xmlns:a14="http://schemas.microsoft.com/office/drawing/2010/main">
        <mc:Choice Requires="a14">
          <p:sp>
            <p:nvSpPr>
              <p:cNvPr id="8" name="Rectangle 3"/>
              <p:cNvSpPr txBox="1">
                <a:spLocks noChangeArrowheads="1"/>
              </p:cNvSpPr>
              <p:nvPr/>
            </p:nvSpPr>
            <p:spPr bwMode="auto">
              <a:xfrm>
                <a:off x="539552" y="1124744"/>
                <a:ext cx="8136135" cy="5029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000" lvl="1" indent="-342000" algn="just">
                  <a:spcBef>
                    <a:spcPts val="0"/>
                  </a:spcBef>
                  <a:buFont typeface="Arial" panose="020B0604020202020204" pitchFamily="34" charset="0"/>
                  <a:buChar char="•"/>
                  <a:defRPr/>
                </a:pPr>
                <a:r>
                  <a:rPr lang="en-US" altLang="zh-CN" sz="1800" b="1" kern="0" dirty="0" smtClean="0">
                    <a:solidFill>
                      <a:schemeClr val="tx1"/>
                    </a:solidFill>
                    <a:latin typeface="+mj-lt"/>
                    <a:ea typeface="ＭＳ Ｐゴシック" pitchFamily="34" charset="-128"/>
                  </a:rPr>
                  <a:t>Coverage/footprint</a:t>
                </a:r>
                <a:r>
                  <a:rPr lang="en-US" altLang="zh-CN" sz="1800" b="1" kern="0" dirty="0">
                    <a:solidFill>
                      <a:schemeClr val="tx1"/>
                    </a:solidFill>
                    <a:latin typeface="+mj-lt"/>
                    <a:ea typeface="ＭＳ Ｐゴシック" pitchFamily="34" charset="-128"/>
                  </a:rPr>
                  <a:t>: The </a:t>
                </a:r>
                <a:r>
                  <a:rPr lang="en-US" altLang="zh-CN" sz="1800" b="1" kern="0" dirty="0" smtClean="0">
                    <a:solidFill>
                      <a:schemeClr val="tx1"/>
                    </a:solidFill>
                    <a:latin typeface="+mj-lt"/>
                    <a:ea typeface="ＭＳ Ｐゴシック" pitchFamily="34" charset="-128"/>
                  </a:rPr>
                  <a:t>maximum imaging </a:t>
                </a:r>
                <a:r>
                  <a:rPr lang="en-US" altLang="zh-CN" sz="1800" b="1" kern="0" dirty="0">
                    <a:solidFill>
                      <a:schemeClr val="tx1"/>
                    </a:solidFill>
                    <a:latin typeface="+mj-lt"/>
                    <a:ea typeface="ＭＳ Ｐゴシック" pitchFamily="34" charset="-128"/>
                  </a:rPr>
                  <a:t>area covered </a:t>
                </a:r>
                <a:r>
                  <a:rPr lang="en-US" altLang="zh-CN" sz="1800" b="1" kern="0" dirty="0" smtClean="0">
                    <a:solidFill>
                      <a:schemeClr val="tx1"/>
                    </a:solidFill>
                    <a:latin typeface="+mj-lt"/>
                    <a:ea typeface="ＭＳ Ｐゴシック" pitchFamily="34" charset="-128"/>
                  </a:rPr>
                  <a:t>by an antenna beam within which the </a:t>
                </a:r>
                <a:r>
                  <a:rPr lang="en-US" altLang="zh-CN" sz="1800" b="1" kern="0" dirty="0">
                    <a:solidFill>
                      <a:schemeClr val="tx1"/>
                    </a:solidFill>
                    <a:latin typeface="+mj-lt"/>
                    <a:ea typeface="ＭＳ Ｐゴシック" pitchFamily="34" charset="-128"/>
                  </a:rPr>
                  <a:t>SNR is above a pre-defined </a:t>
                </a:r>
                <a:r>
                  <a:rPr lang="en-US" altLang="zh-CN" sz="1800" b="1" kern="0" dirty="0" smtClean="0">
                    <a:solidFill>
                      <a:schemeClr val="tx1"/>
                    </a:solidFill>
                    <a:latin typeface="+mj-lt"/>
                    <a:ea typeface="ＭＳ Ｐゴシック" pitchFamily="34" charset="-128"/>
                  </a:rPr>
                  <a:t>threshold. </a:t>
                </a:r>
                <a:endParaRPr lang="en-US" altLang="zh-CN" sz="1800" b="1" kern="0" dirty="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&lt; </a:t>
                </a:r>
                <a:r>
                  <a:rPr lang="en-US" altLang="zh-CN" sz="1600" kern="0" dirty="0" smtClean="0">
                    <a:solidFill>
                      <a:schemeClr val="tx1"/>
                    </a:solidFill>
                    <a:latin typeface="+mj-lt"/>
                    <a:ea typeface="ＭＳ Ｐゴシック" pitchFamily="34" charset="-128"/>
                  </a:rPr>
                  <a:t>5m</a:t>
                </a:r>
                <a:r>
                  <a:rPr lang="en-US" altLang="zh-CN" sz="1600" kern="0" baseline="30000" dirty="0" smtClean="0">
                    <a:solidFill>
                      <a:schemeClr val="tx1"/>
                    </a:solidFill>
                    <a:latin typeface="+mj-lt"/>
                    <a:ea typeface="ＭＳ Ｐゴシック" pitchFamily="34" charset="-128"/>
                  </a:rPr>
                  <a:t>2</a:t>
                </a:r>
                <a:r>
                  <a:rPr lang="en-US" altLang="zh-CN" sz="1600" kern="0" dirty="0" smtClean="0">
                    <a:solidFill>
                      <a:schemeClr val="tx1"/>
                    </a:solidFill>
                    <a:latin typeface="+mj-lt"/>
                    <a:ea typeface="ＭＳ Ｐゴシック" pitchFamily="34" charset="-128"/>
                  </a:rPr>
                  <a:t>@13dB indicates </a:t>
                </a:r>
                <a:r>
                  <a:rPr lang="en-US" altLang="zh-CN" sz="1600" kern="0" dirty="0">
                    <a:solidFill>
                      <a:schemeClr val="tx1"/>
                    </a:solidFill>
                    <a:latin typeface="+mj-lt"/>
                    <a:ea typeface="ＭＳ Ｐゴシック" pitchFamily="34" charset="-128"/>
                  </a:rPr>
                  <a:t>that the maximum </a:t>
                </a:r>
                <a:r>
                  <a:rPr lang="en-US" altLang="zh-CN" sz="1600" kern="0" dirty="0" smtClean="0">
                    <a:solidFill>
                      <a:schemeClr val="tx1"/>
                    </a:solidFill>
                    <a:latin typeface="+mj-lt"/>
                    <a:ea typeface="ＭＳ Ｐゴシック" pitchFamily="34" charset="-128"/>
                  </a:rPr>
                  <a:t>ranging </a:t>
                </a:r>
                <a:r>
                  <a:rPr lang="en-US" altLang="zh-CN" sz="1600" kern="0" dirty="0">
                    <a:solidFill>
                      <a:schemeClr val="tx1"/>
                    </a:solidFill>
                    <a:latin typeface="+mj-lt"/>
                    <a:ea typeface="ＭＳ Ｐゴシック" pitchFamily="34" charset="-128"/>
                  </a:rPr>
                  <a:t>area </a:t>
                </a:r>
                <a:r>
                  <a:rPr lang="en-US" altLang="zh-CN" sz="1600" kern="0" dirty="0" smtClean="0">
                    <a:solidFill>
                      <a:schemeClr val="tx1"/>
                    </a:solidFill>
                    <a:latin typeface="+mj-lt"/>
                    <a:ea typeface="ＭＳ Ｐゴシック" pitchFamily="34" charset="-128"/>
                  </a:rPr>
                  <a:t>of an antenna beam with </a:t>
                </a:r>
                <a:r>
                  <a:rPr lang="en-US" altLang="zh-CN" sz="1600" kern="0" dirty="0">
                    <a:solidFill>
                      <a:schemeClr val="tx1"/>
                    </a:solidFill>
                    <a:latin typeface="+mj-lt"/>
                    <a:ea typeface="ＭＳ Ｐゴシック" pitchFamily="34" charset="-128"/>
                  </a:rPr>
                  <a:t>a 13dB SNR threshold is </a:t>
                </a:r>
                <a:r>
                  <a:rPr lang="en-US" altLang="zh-CN" sz="1600" kern="0" dirty="0" smtClean="0">
                    <a:solidFill>
                      <a:schemeClr val="tx1"/>
                    </a:solidFill>
                    <a:latin typeface="+mj-lt"/>
                    <a:ea typeface="ＭＳ Ｐゴシック" pitchFamily="34" charset="-128"/>
                  </a:rPr>
                  <a:t>5 </a:t>
                </a:r>
                <a:r>
                  <a:rPr lang="en-US" altLang="zh-CN" sz="1600" kern="0" dirty="0">
                    <a:solidFill>
                      <a:schemeClr val="tx1"/>
                    </a:solidFill>
                    <a:latin typeface="+mj-lt"/>
                    <a:ea typeface="ＭＳ Ｐゴシック" pitchFamily="34" charset="-128"/>
                  </a:rPr>
                  <a:t>square </a:t>
                </a:r>
                <a:r>
                  <a:rPr lang="en-US" altLang="zh-CN" sz="1600" kern="0" dirty="0" smtClean="0">
                    <a:solidFill>
                      <a:schemeClr val="tx1"/>
                    </a:solidFill>
                    <a:latin typeface="+mj-lt"/>
                    <a:ea typeface="ＭＳ Ｐゴシック" pitchFamily="34" charset="-128"/>
                  </a:rPr>
                  <a:t>meters.</a:t>
                </a:r>
                <a:endParaRPr lang="en-US" sz="1600" kern="0" dirty="0">
                  <a:solidFill>
                    <a:schemeClr val="tx1"/>
                  </a:solidFill>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a:solidFill>
                      <a:schemeClr val="tx1"/>
                    </a:solidFill>
                    <a:latin typeface="+mj-lt"/>
                    <a:ea typeface="ＭＳ Ｐゴシック" pitchFamily="34" charset="-128"/>
                  </a:rPr>
                  <a:t>Spatial </a:t>
                </a:r>
                <a:r>
                  <a:rPr lang="en-US" altLang="zh-CN" sz="1800" b="1" kern="0" dirty="0" smtClean="0">
                    <a:solidFill>
                      <a:schemeClr val="tx1"/>
                    </a:solidFill>
                    <a:latin typeface="+mj-lt"/>
                    <a:ea typeface="ＭＳ Ｐゴシック" pitchFamily="34" charset="-128"/>
                  </a:rPr>
                  <a:t>Resolution</a:t>
                </a:r>
                <a:r>
                  <a:rPr lang="en-US" altLang="zh-CN" sz="1800" b="1" kern="0" dirty="0">
                    <a:solidFill>
                      <a:schemeClr val="tx1"/>
                    </a:solidFill>
                    <a:latin typeface="+mj-lt"/>
                    <a:ea typeface="ＭＳ Ｐゴシック" pitchFamily="34" charset="-128"/>
                  </a:rPr>
                  <a:t>: </a:t>
                </a:r>
                <a:r>
                  <a:rPr lang="en-US" altLang="zh-CN" sz="1800" b="1" kern="0" dirty="0">
                    <a:solidFill>
                      <a:schemeClr val="tx1"/>
                    </a:solidFill>
                    <a:latin typeface="Times New Roman"/>
                    <a:ea typeface="ＭＳ Ｐゴシック" pitchFamily="34" charset="-128"/>
                  </a:rPr>
                  <a:t>The ability to distinguish between two targets in an image, </a:t>
                </a:r>
                <a:r>
                  <a:rPr lang="en-US" altLang="zh-CN" sz="1800" b="1" kern="0" dirty="0" smtClean="0">
                    <a:solidFill>
                      <a:schemeClr val="tx1"/>
                    </a:solidFill>
                    <a:latin typeface="+mj-lt"/>
                    <a:ea typeface="ＭＳ Ｐゴシック" pitchFamily="34" charset="-128"/>
                  </a:rPr>
                  <a:t>which is defined </a:t>
                </a:r>
                <a:r>
                  <a:rPr lang="en-US" altLang="zh-CN" sz="1800" b="1" kern="0" dirty="0" smtClean="0">
                    <a:latin typeface="+mj-lt"/>
                    <a:ea typeface="ＭＳ Ｐゴシック" pitchFamily="34" charset="-128"/>
                  </a:rPr>
                  <a:t>by the half </a:t>
                </a:r>
                <a:r>
                  <a:rPr lang="en-US" altLang="zh-CN" sz="1800" b="1" kern="0" dirty="0" smtClean="0">
                    <a:solidFill>
                      <a:schemeClr val="tx1"/>
                    </a:solidFill>
                    <a:latin typeface="+mj-lt"/>
                    <a:ea typeface="ＭＳ Ｐゴシック" pitchFamily="34" charset="-128"/>
                  </a:rPr>
                  <a:t>power beam width (HPBW).</a:t>
                </a:r>
              </a:p>
              <a:p>
                <a:pPr marL="716400" lvl="1" indent="-284400" algn="just">
                  <a:spcBef>
                    <a:spcPts val="0"/>
                  </a:spcBef>
                  <a:buFont typeface="Times New Roman" panose="02020603050405020304" pitchFamily="18" charset="0"/>
                  <a:buChar char="−"/>
                  <a:defRPr/>
                </a:pPr>
                <a:r>
                  <a:rPr lang="en-US" altLang="zh-CN" sz="1600" kern="0" dirty="0" smtClean="0">
                    <a:solidFill>
                      <a:schemeClr val="tx1"/>
                    </a:solidFill>
                    <a:latin typeface="+mj-lt"/>
                    <a:ea typeface="ＭＳ Ｐゴシック" pitchFamily="34" charset="-128"/>
                  </a:rPr>
                  <a:t>E.g</a:t>
                </a:r>
                <a:r>
                  <a:rPr lang="en-US" altLang="zh-CN" sz="1600" kern="0" dirty="0">
                    <a:solidFill>
                      <a:schemeClr val="tx1"/>
                    </a:solidFill>
                    <a:latin typeface="+mj-lt"/>
                    <a:ea typeface="ＭＳ Ｐゴシック" pitchFamily="34" charset="-128"/>
                  </a:rPr>
                  <a:t>., 50cm </a:t>
                </a:r>
                <a:r>
                  <a:rPr lang="en-US" altLang="zh-CN" sz="1600" kern="0" dirty="0" smtClean="0">
                    <a:solidFill>
                      <a:schemeClr val="tx1"/>
                    </a:solidFill>
                    <a:latin typeface="+mj-lt"/>
                    <a:ea typeface="ＭＳ Ｐゴシック" pitchFamily="34" charset="-128"/>
                  </a:rPr>
                  <a:t>indicates </a:t>
                </a:r>
                <a:r>
                  <a:rPr lang="en-US" altLang="zh-CN" sz="1600" kern="0" dirty="0">
                    <a:solidFill>
                      <a:schemeClr val="tx1"/>
                    </a:solidFill>
                    <a:latin typeface="+mj-lt"/>
                    <a:ea typeface="ＭＳ Ｐゴシック" pitchFamily="34" charset="-128"/>
                  </a:rPr>
                  <a:t>that two targets are </a:t>
                </a:r>
                <a:r>
                  <a:rPr lang="en-US" altLang="zh-CN" sz="1600" kern="0" dirty="0" smtClean="0">
                    <a:solidFill>
                      <a:schemeClr val="tx1"/>
                    </a:solidFill>
                    <a:latin typeface="+mj-lt"/>
                    <a:ea typeface="ＭＳ Ｐゴシック" pitchFamily="34" charset="-128"/>
                  </a:rPr>
                  <a:t>distinguishable </a:t>
                </a:r>
                <a:r>
                  <a:rPr lang="en-US" altLang="zh-CN" sz="1600" kern="0" dirty="0" smtClean="0">
                    <a:solidFill>
                      <a:schemeClr val="tx1"/>
                    </a:solidFill>
                    <a:latin typeface="Times New Roman"/>
                    <a:ea typeface="ＭＳ Ｐゴシック" pitchFamily="34" charset="-128"/>
                  </a:rPr>
                  <a:t>when </a:t>
                </a:r>
                <a:r>
                  <a:rPr lang="en-US" altLang="zh-CN" sz="1600" kern="0" dirty="0">
                    <a:solidFill>
                      <a:schemeClr val="tx1"/>
                    </a:solidFill>
                    <a:latin typeface="Times New Roman"/>
                    <a:ea typeface="ＭＳ Ｐゴシック" pitchFamily="34" charset="-128"/>
                  </a:rPr>
                  <a:t>the spatial difference between them is greater than 50cm.</a:t>
                </a:r>
                <a:endParaRPr lang="en-US" altLang="zh-CN" sz="1600" kern="0" dirty="0">
                  <a:solidFill>
                    <a:schemeClr val="tx1"/>
                  </a:solidFill>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a:solidFill>
                      <a:schemeClr val="tx1"/>
                    </a:solidFill>
                    <a:latin typeface="+mj-lt"/>
                    <a:ea typeface="ＭＳ Ｐゴシック" pitchFamily="34" charset="-128"/>
                  </a:rPr>
                  <a:t>Reconstruction accuracy: </a:t>
                </a:r>
                <a:r>
                  <a:rPr lang="en-US" altLang="zh-CN" sz="1800" b="1" kern="0" dirty="0">
                    <a:latin typeface="+mj-lt"/>
                    <a:ea typeface="ＭＳ Ｐゴシック" pitchFamily="34" charset="-128"/>
                  </a:rPr>
                  <a:t>The </a:t>
                </a:r>
                <a:r>
                  <a:rPr lang="en-US" altLang="zh-CN" sz="1800" b="1" kern="0" dirty="0" smtClean="0">
                    <a:latin typeface="+mj-lt"/>
                    <a:ea typeface="ＭＳ Ｐゴシック" pitchFamily="34" charset="-128"/>
                  </a:rPr>
                  <a:t>accuracy </a:t>
                </a:r>
                <a:r>
                  <a:rPr lang="en-US" altLang="zh-CN" sz="1800" b="1" kern="0" dirty="0">
                    <a:solidFill>
                      <a:schemeClr val="tx1"/>
                    </a:solidFill>
                    <a:latin typeface="+mj-lt"/>
                    <a:ea typeface="ＭＳ Ｐゴシック" pitchFamily="34" charset="-128"/>
                  </a:rPr>
                  <a:t>of the reconstructed map to the ground truth map. </a:t>
                </a: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a:t>
                </a:r>
                <a:r>
                  <a:rPr lang="en-US" altLang="zh-CN" sz="1600" kern="0" dirty="0" smtClean="0">
                    <a:solidFill>
                      <a:schemeClr val="tx1"/>
                    </a:solidFill>
                    <a:latin typeface="+mj-lt"/>
                    <a:ea typeface="ＭＳ Ｐゴシック" pitchFamily="34" charset="-128"/>
                  </a:rPr>
                  <a:t>2 indicates </a:t>
                </a:r>
                <a:r>
                  <a:rPr lang="en-US" altLang="zh-CN" sz="1600" kern="0" dirty="0">
                    <a:solidFill>
                      <a:schemeClr val="tx1"/>
                    </a:solidFill>
                    <a:latin typeface="+mj-lt"/>
                    <a:ea typeface="ＭＳ Ｐゴシック" pitchFamily="34" charset="-128"/>
                  </a:rPr>
                  <a:t>that the root mean square error (RMSE) between the reconstructed map </a:t>
                </a:r>
                <a:r>
                  <a:rPr lang="en-US" altLang="zh-CN" sz="1600" kern="0" dirty="0" smtClean="0">
                    <a:solidFill>
                      <a:schemeClr val="tx1"/>
                    </a:solidFill>
                    <a:latin typeface="+mj-lt"/>
                    <a:ea typeface="ＭＳ Ｐゴシック" pitchFamily="34" charset="-128"/>
                  </a:rPr>
                  <a:t>and the </a:t>
                </a:r>
                <a:r>
                  <a:rPr lang="en-US" altLang="zh-CN" sz="1600" kern="0" dirty="0">
                    <a:solidFill>
                      <a:schemeClr val="tx1"/>
                    </a:solidFill>
                    <a:latin typeface="+mj-lt"/>
                    <a:ea typeface="ＭＳ Ｐゴシック" pitchFamily="34" charset="-128"/>
                  </a:rPr>
                  <a:t>ground truth map is 2.</a:t>
                </a:r>
              </a:p>
              <a:p>
                <a:pPr marL="342000" lvl="1" indent="-342000" algn="just">
                  <a:spcBef>
                    <a:spcPts val="0"/>
                  </a:spcBef>
                  <a:buFont typeface="Arial" panose="020B0604020202020204" pitchFamily="34" charset="0"/>
                  <a:buChar char="•"/>
                  <a:defRPr/>
                </a:pPr>
                <a:r>
                  <a:rPr lang="en-US" altLang="zh-CN" sz="1800" b="1" kern="0" dirty="0">
                    <a:solidFill>
                      <a:schemeClr val="tx1"/>
                    </a:solidFill>
                    <a:latin typeface="+mj-lt"/>
                    <a:ea typeface="ＭＳ Ｐゴシック" pitchFamily="34" charset="-128"/>
                  </a:rPr>
                  <a:t>Radiometric </a:t>
                </a:r>
                <a:r>
                  <a:rPr lang="en-US" altLang="zh-CN" sz="1800" b="1" kern="0" dirty="0" smtClean="0">
                    <a:solidFill>
                      <a:schemeClr val="tx1"/>
                    </a:solidFill>
                    <a:latin typeface="+mj-lt"/>
                    <a:ea typeface="ＭＳ Ｐゴシック" pitchFamily="34" charset="-128"/>
                  </a:rPr>
                  <a:t>resolution:</a:t>
                </a:r>
                <a:r>
                  <a:rPr lang="en-US" altLang="zh-CN" sz="1800" b="1" kern="0" dirty="0">
                    <a:solidFill>
                      <a:schemeClr val="tx1"/>
                    </a:solidFill>
                    <a:latin typeface="+mj-lt"/>
                    <a:ea typeface="ＭＳ Ｐゴシック" pitchFamily="34" charset="-128"/>
                  </a:rPr>
                  <a:t> </a:t>
                </a:r>
                <a:r>
                  <a:rPr lang="en-US" altLang="zh-CN" sz="1800" b="1" kern="0" dirty="0" smtClean="0">
                    <a:solidFill>
                      <a:schemeClr val="tx1"/>
                    </a:solidFill>
                    <a:latin typeface="+mj-lt"/>
                    <a:ea typeface="ＭＳ Ｐゴシック" pitchFamily="34" charset="-128"/>
                  </a:rPr>
                  <a:t>Radiometric </a:t>
                </a:r>
                <a:r>
                  <a:rPr lang="en-US" altLang="zh-CN" sz="1800" b="1" kern="0" dirty="0">
                    <a:solidFill>
                      <a:schemeClr val="tx1"/>
                    </a:solidFill>
                    <a:latin typeface="+mj-lt"/>
                    <a:ea typeface="ＭＳ Ｐゴシック" pitchFamily="34" charset="-128"/>
                  </a:rPr>
                  <a:t>quality per pixel, defined as </a:t>
                </a:r>
                <a14:m>
                  <m:oMath xmlns:m="http://schemas.openxmlformats.org/officeDocument/2006/math">
                    <m:r>
                      <a:rPr lang="en-US" altLang="zh-CN" sz="1800" b="1" kern="0" dirty="0">
                        <a:solidFill>
                          <a:schemeClr val="tx1"/>
                        </a:solidFill>
                        <a:latin typeface="Cambria Math" panose="02040503050406030204" pitchFamily="18" charset="0"/>
                        <a:ea typeface="ＭＳ Ｐゴシック" pitchFamily="34" charset="-128"/>
                      </a:rPr>
                      <m:t>𝛾</m:t>
                    </m:r>
                    <m:r>
                      <a:rPr lang="en-US" altLang="zh-CN" sz="1800" b="1" kern="0" dirty="0">
                        <a:solidFill>
                          <a:schemeClr val="tx1"/>
                        </a:solidFill>
                        <a:latin typeface="Cambria Math" panose="02040503050406030204" pitchFamily="18" charset="0"/>
                        <a:ea typeface="ＭＳ Ｐゴシック" pitchFamily="34" charset="-128"/>
                      </a:rPr>
                      <m:t>=10</m:t>
                    </m:r>
                    <m:r>
                      <m:rPr>
                        <m:sty m:val="p"/>
                      </m:rPr>
                      <a:rPr lang="en-US" altLang="zh-CN" sz="1800" b="1" kern="0" dirty="0">
                        <a:solidFill>
                          <a:schemeClr val="tx1"/>
                        </a:solidFill>
                        <a:latin typeface="Cambria Math" panose="02040503050406030204" pitchFamily="18" charset="0"/>
                        <a:ea typeface="ＭＳ Ｐゴシック" pitchFamily="34" charset="-128"/>
                      </a:rPr>
                      <m:t>lg</m:t>
                    </m:r>
                    <m:d>
                      <m:dPr>
                        <m:ctrlPr>
                          <a:rPr lang="en-US" altLang="zh-CN" sz="1800" b="1" i="1" kern="0" dirty="0">
                            <a:solidFill>
                              <a:schemeClr val="tx1"/>
                            </a:solidFill>
                            <a:latin typeface="Cambria Math" panose="02040503050406030204" pitchFamily="18" charset="0"/>
                            <a:ea typeface="ＭＳ Ｐゴシック" pitchFamily="34" charset="-128"/>
                          </a:rPr>
                        </m:ctrlPr>
                      </m:dPr>
                      <m:e>
                        <m:f>
                          <m:fPr>
                            <m:ctrlPr>
                              <a:rPr lang="en-US" altLang="zh-CN" sz="1800" b="1" i="1" kern="0" dirty="0">
                                <a:solidFill>
                                  <a:schemeClr val="tx1"/>
                                </a:solidFill>
                                <a:latin typeface="Cambria Math" panose="02040503050406030204" pitchFamily="18" charset="0"/>
                                <a:ea typeface="ＭＳ Ｐゴシック" pitchFamily="34" charset="-128"/>
                              </a:rPr>
                            </m:ctrlPr>
                          </m:fPr>
                          <m:num>
                            <m:r>
                              <a:rPr lang="en-US" altLang="zh-CN" sz="1800" b="1" kern="0" dirty="0">
                                <a:solidFill>
                                  <a:schemeClr val="tx1"/>
                                </a:solidFill>
                                <a:latin typeface="Cambria Math" panose="02040503050406030204" pitchFamily="18" charset="0"/>
                                <a:ea typeface="ＭＳ Ｐゴシック" pitchFamily="34" charset="-128"/>
                              </a:rPr>
                              <m:t>𝜎</m:t>
                            </m:r>
                          </m:num>
                          <m:den>
                            <m:r>
                              <a:rPr lang="en-US" altLang="zh-CN" sz="1800" b="1" kern="0" dirty="0">
                                <a:solidFill>
                                  <a:schemeClr val="tx1"/>
                                </a:solidFill>
                                <a:latin typeface="Cambria Math" panose="02040503050406030204" pitchFamily="18" charset="0"/>
                                <a:ea typeface="ＭＳ Ｐゴシック" pitchFamily="34" charset="-128"/>
                              </a:rPr>
                              <m:t>𝜇</m:t>
                            </m:r>
                          </m:den>
                        </m:f>
                        <m:r>
                          <a:rPr lang="en-US" altLang="zh-CN" sz="1800" b="1" kern="0" dirty="0">
                            <a:solidFill>
                              <a:schemeClr val="tx1"/>
                            </a:solidFill>
                            <a:latin typeface="Cambria Math" panose="02040503050406030204" pitchFamily="18" charset="0"/>
                            <a:ea typeface="ＭＳ Ｐゴシック" pitchFamily="34" charset="-128"/>
                          </a:rPr>
                          <m:t>+1</m:t>
                        </m:r>
                      </m:e>
                    </m:d>
                  </m:oMath>
                </a14:m>
                <a:r>
                  <a:rPr lang="en-US" altLang="zh-CN" sz="1800" b="1" kern="0" dirty="0">
                    <a:solidFill>
                      <a:schemeClr val="tx1"/>
                    </a:solidFill>
                    <a:latin typeface="+mj-lt"/>
                    <a:ea typeface="ＭＳ Ｐゴシック" pitchFamily="34" charset="-128"/>
                  </a:rPr>
                  <a:t>, with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𝜇</m:t>
                    </m:r>
                  </m:oMath>
                </a14:m>
                <a:r>
                  <a:rPr lang="en-US" altLang="zh-CN" sz="1800" b="1" kern="0" dirty="0">
                    <a:solidFill>
                      <a:schemeClr val="tx1"/>
                    </a:solidFill>
                    <a:latin typeface="+mj-lt"/>
                    <a:ea typeface="ＭＳ Ｐゴシック" pitchFamily="34" charset="-128"/>
                  </a:rPr>
                  <a:t> being the mean and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𝜎</m:t>
                    </m:r>
                  </m:oMath>
                </a14:m>
                <a:r>
                  <a:rPr lang="en-US" altLang="zh-CN" sz="1800" b="1" kern="0" dirty="0" smtClean="0">
                    <a:solidFill>
                      <a:schemeClr val="tx1"/>
                    </a:solidFill>
                    <a:latin typeface="+mj-lt"/>
                    <a:ea typeface="ＭＳ Ｐゴシック" pitchFamily="34" charset="-128"/>
                  </a:rPr>
                  <a:t> the </a:t>
                </a:r>
                <a:r>
                  <a:rPr lang="en-US" altLang="zh-CN" sz="1800" b="1" kern="0" dirty="0">
                    <a:solidFill>
                      <a:schemeClr val="tx1"/>
                    </a:solidFill>
                    <a:latin typeface="+mj-lt"/>
                    <a:ea typeface="ＭＳ Ｐゴシック" pitchFamily="34" charset="-128"/>
                  </a:rPr>
                  <a:t>standard deviation of the distributed target intensity values.</a:t>
                </a: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-10dB </a:t>
                </a:r>
                <a:r>
                  <a:rPr lang="en-US" altLang="zh-CN" sz="1600" kern="0" dirty="0" smtClean="0">
                    <a:solidFill>
                      <a:schemeClr val="tx1"/>
                    </a:solidFill>
                    <a:latin typeface="+mj-lt"/>
                    <a:ea typeface="ＭＳ Ｐゴシック" pitchFamily="34" charset="-128"/>
                  </a:rPr>
                  <a:t>indicates </a:t>
                </a:r>
                <a:r>
                  <a:rPr lang="en-US" altLang="zh-CN" sz="1600" kern="0" dirty="0">
                    <a:solidFill>
                      <a:schemeClr val="tx1"/>
                    </a:solidFill>
                    <a:latin typeface="+mj-lt"/>
                    <a:ea typeface="ＭＳ Ｐゴシック" pitchFamily="34" charset="-128"/>
                  </a:rPr>
                  <a:t>that </a:t>
                </a:r>
                <a:r>
                  <a:rPr lang="en-US" altLang="zh-CN" sz="1600" kern="0" dirty="0" smtClean="0">
                    <a:solidFill>
                      <a:schemeClr val="tx1"/>
                    </a:solidFill>
                    <a:latin typeface="+mj-lt"/>
                    <a:ea typeface="ＭＳ Ｐゴシック" pitchFamily="34" charset="-128"/>
                  </a:rPr>
                  <a:t>a </a:t>
                </a:r>
                <a:r>
                  <a:rPr lang="en-US" altLang="zh-CN" sz="1600" kern="0" dirty="0">
                    <a:solidFill>
                      <a:schemeClr val="tx1"/>
                    </a:solidFill>
                    <a:latin typeface="+mj-lt"/>
                    <a:ea typeface="ＭＳ Ｐゴシック" pitchFamily="34" charset="-128"/>
                  </a:rPr>
                  <a:t>pixel intensity change </a:t>
                </a:r>
                <a:r>
                  <a:rPr lang="en-US" altLang="zh-CN" sz="1600" kern="0" dirty="0" smtClean="0">
                    <a:solidFill>
                      <a:schemeClr val="tx1"/>
                    </a:solidFill>
                    <a:latin typeface="+mj-lt"/>
                    <a:ea typeface="ＭＳ Ｐゴシック" pitchFamily="34" charset="-128"/>
                  </a:rPr>
                  <a:t>larger </a:t>
                </a:r>
                <a:r>
                  <a:rPr lang="en-US" altLang="zh-CN" sz="1600" kern="0" dirty="0">
                    <a:solidFill>
                      <a:schemeClr val="tx1"/>
                    </a:solidFill>
                    <a:latin typeface="+mj-lt"/>
                    <a:ea typeface="ＭＳ Ｐゴシック" pitchFamily="34" charset="-128"/>
                  </a:rPr>
                  <a:t>than -10dB can be detected from the image.</a:t>
                </a:r>
              </a:p>
              <a:p>
                <a:pPr marL="716400" lvl="1" indent="-284400" algn="just">
                  <a:spcBef>
                    <a:spcPts val="0"/>
                  </a:spcBef>
                  <a:buFont typeface="Times New Roman" panose="02020603050405020304" pitchFamily="18" charset="0"/>
                  <a:buChar char="−"/>
                  <a:defRPr/>
                </a:pPr>
                <a:endParaRPr lang="en-US" altLang="zh-CN" sz="1600" kern="0" dirty="0" smtClean="0">
                  <a:solidFill>
                    <a:schemeClr val="tx1"/>
                  </a:solidFill>
                  <a:latin typeface="+mj-lt"/>
                  <a:ea typeface="ＭＳ Ｐゴシック" pitchFamily="34" charset="-128"/>
                </a:endParaRPr>
              </a:p>
              <a:p>
                <a:pPr marL="457200" lvl="2" algn="just">
                  <a:spcBef>
                    <a:spcPts val="0"/>
                  </a:spcBef>
                  <a:defRPr/>
                </a:pPr>
                <a:endParaRPr lang="zh-CN" altLang="en-US" sz="1400" b="1" kern="0" dirty="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solidFill>
                    <a:schemeClr val="tx1"/>
                  </a:solidFill>
                  <a:latin typeface="+mj-lt"/>
                  <a:ea typeface="ＭＳ Ｐゴシック" pitchFamily="34" charset="-128"/>
                </a:endParaRPr>
              </a:p>
            </p:txBody>
          </p:sp>
        </mc:Choice>
        <mc:Fallback xmlns="">
          <p:sp>
            <p:nvSpPr>
              <p:cNvPr id="8" name="Rectangle 3"/>
              <p:cNvSpPr txBox="1">
                <a:spLocks noRot="1" noChangeAspect="1" noMove="1" noResize="1" noEditPoints="1" noAdjustHandles="1" noChangeArrowheads="1" noChangeShapeType="1" noTextEdit="1"/>
              </p:cNvSpPr>
              <p:nvPr/>
            </p:nvSpPr>
            <p:spPr bwMode="auto">
              <a:xfrm>
                <a:off x="539552" y="1124744"/>
                <a:ext cx="8136135" cy="5029200"/>
              </a:xfrm>
              <a:prstGeom prst="rect">
                <a:avLst/>
              </a:prstGeom>
              <a:blipFill rotWithShape="0">
                <a:blip r:embed="rId3"/>
                <a:stretch>
                  <a:fillRect l="-525" t="-727" r="-6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52306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825FF3E2-E949-4C4C-AB9C-2EE82B1DF989}" type="slidenum">
              <a:rPr lang="en-US" altLang="en-US"/>
              <a:pPr/>
              <a:t>19</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85800" y="613779"/>
            <a:ext cx="7687616"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Environment mapping</a:t>
            </a:r>
            <a:r>
              <a:rPr lang="en-US" altLang="zh-CN" sz="3200" b="1" kern="0" dirty="0" smtClean="0">
                <a:solidFill>
                  <a:schemeClr val="tx1"/>
                </a:solidFill>
              </a:rPr>
              <a:t>– Real antenna array method</a:t>
            </a:r>
            <a:endParaRPr lang="en-US" altLang="en-US" sz="3200" b="1" kern="0" dirty="0">
              <a:solidFill>
                <a:schemeClr val="tx1"/>
              </a:solidFill>
            </a:endParaRPr>
          </a:p>
        </p:txBody>
      </p:sp>
      <p:pic>
        <p:nvPicPr>
          <p:cNvPr id="2" name="图片 1"/>
          <p:cNvPicPr>
            <a:picLocks noChangeAspect="1"/>
          </p:cNvPicPr>
          <p:nvPr/>
        </p:nvPicPr>
        <p:blipFill>
          <a:blip r:embed="rId3"/>
          <a:stretch>
            <a:fillRect/>
          </a:stretch>
        </p:blipFill>
        <p:spPr>
          <a:xfrm>
            <a:off x="6273896" y="2953827"/>
            <a:ext cx="2838638" cy="2304256"/>
          </a:xfrm>
          <a:prstGeom prst="rect">
            <a:avLst/>
          </a:prstGeom>
        </p:spPr>
      </p:pic>
      <p:sp>
        <p:nvSpPr>
          <p:cNvPr id="14" name="Rectangle 3"/>
          <p:cNvSpPr txBox="1">
            <a:spLocks noChangeArrowheads="1"/>
          </p:cNvSpPr>
          <p:nvPr/>
        </p:nvSpPr>
        <p:spPr bwMode="auto">
          <a:xfrm>
            <a:off x="685800" y="1152804"/>
            <a:ext cx="7924800" cy="5155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000" kern="0" dirty="0" smtClean="0">
              <a:latin typeface="+mj-lt"/>
            </a:endParaRPr>
          </a:p>
          <a:p>
            <a:pPr algn="just"/>
            <a:r>
              <a:rPr lang="en-US" altLang="zh-CN" sz="2000" b="1" kern="0" dirty="0" smtClean="0">
                <a:latin typeface="+mj-lt"/>
              </a:rPr>
              <a:t>The principles behind environment mapping using a real antenna array are as follows:</a:t>
            </a:r>
          </a:p>
          <a:p>
            <a:pPr lvl="1" algn="just"/>
            <a:r>
              <a:rPr lang="en-US" altLang="zh-CN" sz="1600" kern="0" dirty="0" smtClean="0">
                <a:latin typeface="+mj-lt"/>
              </a:rPr>
              <a:t>First, </a:t>
            </a:r>
            <a:r>
              <a:rPr lang="en-US" altLang="zh-CN" sz="1600" kern="0" dirty="0">
                <a:latin typeface="+mj-lt"/>
              </a:rPr>
              <a:t>s</a:t>
            </a:r>
            <a:r>
              <a:rPr lang="en-US" altLang="zh-CN" sz="1600" kern="0" dirty="0" smtClean="0">
                <a:latin typeface="+mj-lt"/>
              </a:rPr>
              <a:t>ome UWB nodes with antenna arrays are deployed in the environment</a:t>
            </a:r>
            <a:endParaRPr lang="en-US" altLang="zh-CN" sz="1600" kern="0" dirty="0">
              <a:latin typeface="+mj-lt"/>
            </a:endParaRPr>
          </a:p>
          <a:p>
            <a:pPr lvl="1" algn="just"/>
            <a:r>
              <a:rPr lang="en-US" altLang="zh-CN" sz="1600" kern="0" dirty="0" smtClean="0">
                <a:latin typeface="+mj-lt"/>
              </a:rPr>
              <a:t>Second, </a:t>
            </a:r>
            <a:r>
              <a:rPr lang="en-US" altLang="zh-CN" sz="1600" kern="0" dirty="0">
                <a:latin typeface="+mj-lt"/>
              </a:rPr>
              <a:t>d</a:t>
            </a:r>
            <a:r>
              <a:rPr lang="en-US" altLang="zh-CN" sz="1600" kern="0" dirty="0" smtClean="0">
                <a:latin typeface="+mj-lt"/>
              </a:rPr>
              <a:t>etermine the locations of all the walls. A UWB sensor radiates a signal and </a:t>
            </a:r>
            <a:r>
              <a:rPr lang="en-US" altLang="zh-CN" sz="1600" kern="0" dirty="0">
                <a:latin typeface="+mj-lt"/>
              </a:rPr>
              <a:t>receives </a:t>
            </a:r>
            <a:r>
              <a:rPr lang="en-US" altLang="zh-CN" sz="1600" kern="0" dirty="0" smtClean="0">
                <a:latin typeface="+mj-lt"/>
              </a:rPr>
              <a:t>the signal reflected by </a:t>
            </a:r>
            <a:r>
              <a:rPr lang="en-US" altLang="zh-CN" sz="1600" kern="0" dirty="0">
                <a:latin typeface="+mj-lt"/>
              </a:rPr>
              <a:t>the wall </a:t>
            </a:r>
            <a:r>
              <a:rPr lang="en-US" altLang="zh-CN" sz="1600" kern="0" dirty="0" smtClean="0">
                <a:latin typeface="+mj-lt"/>
              </a:rPr>
              <a:t>using multiple antennas to infer the range and the angle of the scatter point</a:t>
            </a:r>
          </a:p>
          <a:p>
            <a:pPr lvl="1" algn="just"/>
            <a:r>
              <a:rPr lang="en-US" altLang="zh-CN" sz="1600" kern="0" dirty="0" smtClean="0">
                <a:latin typeface="+mj-lt"/>
              </a:rPr>
              <a:t>Third, determine the start and end points of all the walls</a:t>
            </a:r>
          </a:p>
          <a:p>
            <a:pPr lvl="1" algn="just"/>
            <a:r>
              <a:rPr lang="en-US" altLang="zh-CN" sz="1600" kern="0" dirty="0" smtClean="0">
                <a:latin typeface="+mj-lt"/>
              </a:rPr>
              <a:t>Last, determine how different walls are connected</a:t>
            </a:r>
          </a:p>
          <a:p>
            <a:pPr marL="457200" lvl="1" indent="0" algn="just">
              <a:buNone/>
            </a:pPr>
            <a:endParaRPr lang="en-US" altLang="zh-CN" sz="2000" b="1" kern="0" dirty="0" smtClean="0">
              <a:latin typeface="+mj-lt"/>
            </a:endParaRPr>
          </a:p>
          <a:p>
            <a:pPr algn="just"/>
            <a:r>
              <a:rPr lang="en-US" altLang="zh-CN" sz="2000" b="1" kern="0" dirty="0" smtClean="0">
                <a:latin typeface="+mj-lt"/>
              </a:rPr>
              <a:t>Mapping performance is mainly determined by</a:t>
            </a:r>
          </a:p>
          <a:p>
            <a:pPr lvl="1" algn="just"/>
            <a:r>
              <a:rPr lang="en-US" altLang="zh-CN" sz="1600" kern="0" dirty="0" smtClean="0">
                <a:latin typeface="+mj-lt"/>
              </a:rPr>
              <a:t>The bandwidth</a:t>
            </a:r>
          </a:p>
          <a:p>
            <a:pPr lvl="1" algn="just"/>
            <a:r>
              <a:rPr lang="en-US" altLang="zh-CN" sz="1600" kern="0" dirty="0" smtClean="0">
                <a:latin typeface="+mj-lt"/>
              </a:rPr>
              <a:t>The SNR (Signal to Noise Ratio)</a:t>
            </a:r>
          </a:p>
          <a:p>
            <a:pPr lvl="1" algn="just"/>
            <a:r>
              <a:rPr lang="en-US" altLang="zh-CN" sz="1600" kern="0" dirty="0" smtClean="0">
                <a:latin typeface="+mj-lt"/>
              </a:rPr>
              <a:t>The dynamic range,</a:t>
            </a:r>
            <a:r>
              <a:rPr lang="en-US" altLang="zh-CN" sz="1600" dirty="0"/>
              <a:t> </a:t>
            </a:r>
            <a:r>
              <a:rPr lang="en-US" altLang="zh-CN" sz="1600" kern="0" dirty="0" smtClean="0">
                <a:latin typeface="+mj-lt"/>
              </a:rPr>
              <a:t>which is defined </a:t>
            </a:r>
            <a:r>
              <a:rPr lang="en-US" altLang="zh-CN" sz="1600" kern="0" dirty="0">
                <a:latin typeface="+mj-lt"/>
              </a:rPr>
              <a:t>as the ratio between the </a:t>
            </a:r>
            <a:r>
              <a:rPr lang="en-US" altLang="zh-CN" sz="1600" kern="0" dirty="0" smtClean="0">
                <a:latin typeface="+mj-lt"/>
              </a:rPr>
              <a:t>maximum </a:t>
            </a:r>
            <a:r>
              <a:rPr lang="en-US" altLang="zh-CN" sz="1600" kern="0" dirty="0">
                <a:latin typeface="+mj-lt"/>
              </a:rPr>
              <a:t>and the </a:t>
            </a:r>
            <a:r>
              <a:rPr lang="en-US" altLang="zh-CN" sz="1600" kern="0" dirty="0" smtClean="0">
                <a:latin typeface="+mj-lt"/>
              </a:rPr>
              <a:t>minimum </a:t>
            </a:r>
            <a:r>
              <a:rPr lang="en-US" altLang="zh-CN" sz="1600" kern="0" dirty="0">
                <a:latin typeface="+mj-lt"/>
              </a:rPr>
              <a:t>intensity of the </a:t>
            </a:r>
            <a:r>
              <a:rPr lang="en-US" altLang="zh-CN" sz="1600" kern="0" dirty="0" smtClean="0">
                <a:latin typeface="+mj-lt"/>
              </a:rPr>
              <a:t>image.</a:t>
            </a:r>
          </a:p>
          <a:p>
            <a:pPr lvl="1" algn="just"/>
            <a:r>
              <a:rPr lang="en-US" altLang="zh-CN" sz="1600" kern="0" dirty="0" smtClean="0">
                <a:latin typeface="+mj-lt"/>
              </a:rPr>
              <a:t>The antenna array aperture </a:t>
            </a:r>
          </a:p>
          <a:p>
            <a:pPr lvl="1" algn="just"/>
            <a:r>
              <a:rPr lang="en-US" altLang="zh-CN" sz="1600" kern="0" dirty="0">
                <a:latin typeface="+mj-lt"/>
              </a:rPr>
              <a:t>T</a:t>
            </a:r>
            <a:r>
              <a:rPr lang="en-US" altLang="zh-CN" sz="1600" kern="0" dirty="0" smtClean="0">
                <a:latin typeface="+mj-lt"/>
              </a:rPr>
              <a:t>he operation frequency</a:t>
            </a:r>
          </a:p>
        </p:txBody>
      </p:sp>
      <p:sp>
        <p:nvSpPr>
          <p:cNvPr id="1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463830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latin typeface="+mj-lt"/>
              </a:rPr>
              <a:t>July 2021</a:t>
            </a: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9188346"/>
              </p:ext>
            </p:extLst>
          </p:nvPr>
        </p:nvGraphicFramePr>
        <p:xfrm>
          <a:off x="685800" y="908720"/>
          <a:ext cx="7774632" cy="5183863"/>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latin typeface="+mj-lt"/>
                        </a:rPr>
                        <a:t>Improved link budget and/or reduced air-time</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latin typeface="+mj-lt"/>
                        </a:rPr>
                        <a:t>Improvements to accuracy / precision / reliability and interoperability for high-integrity ranging</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latin typeface="+mj-lt"/>
                        </a:rPr>
                        <a:t>Reduced complexity and power consumption</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RSS</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method, Doppler method, </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rang</a:t>
                      </a:r>
                      <a:r>
                        <a:rPr lang="en-US" altLang="zh-CN" sz="1200" baseline="0" dirty="0" smtClean="0">
                          <a:solidFill>
                            <a:schemeClr val="tx1"/>
                          </a:solidFill>
                          <a:effectLst/>
                          <a:latin typeface="+mj-lt"/>
                          <a:ea typeface="Calibri" panose="020F0502020204030204" pitchFamily="34" charset="0"/>
                          <a:cs typeface="Times New Roman" panose="02020603050405020304" pitchFamily="18" charset="0"/>
                        </a:rPr>
                        <a:t>ing</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method, DOA method, joint method, reflection method, real antenna array method, virtual antenna array method</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a:effectLst/>
                          <a:latin typeface="+mj-lt"/>
                        </a:rPr>
                        <a:t>Support for peer-to-peer, peer-to-multi-peer, and station-to-infrastructure protocols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20</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88776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t>Environment mapping</a:t>
            </a:r>
            <a:r>
              <a:rPr lang="en-US" altLang="zh-CN" sz="2800" b="1" kern="0" dirty="0" smtClean="0"/>
              <a:t>– KPIs </a:t>
            </a:r>
            <a:r>
              <a:rPr lang="en-US" altLang="zh-CN" sz="2800" b="1" kern="0" dirty="0"/>
              <a:t>of </a:t>
            </a:r>
            <a:r>
              <a:rPr lang="en-US" altLang="zh-CN" sz="2800" b="1" kern="0" dirty="0" smtClean="0"/>
              <a:t>real antenna array method 1/2</a:t>
            </a:r>
            <a:endParaRPr lang="en-US" altLang="en-US" sz="2800" b="1" kern="0" dirty="0"/>
          </a:p>
        </p:txBody>
      </p:sp>
      <p:sp>
        <p:nvSpPr>
          <p:cNvPr id="8" name="Rectangle 3"/>
          <p:cNvSpPr txBox="1">
            <a:spLocks noChangeArrowheads="1"/>
          </p:cNvSpPr>
          <p:nvPr/>
        </p:nvSpPr>
        <p:spPr bwMode="auto">
          <a:xfrm>
            <a:off x="685800" y="1424136"/>
            <a:ext cx="79898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000" lvl="1" indent="-342000" algn="just">
              <a:spcBef>
                <a:spcPts val="0"/>
              </a:spcBef>
              <a:buFont typeface="Arial" panose="020B0604020202020204" pitchFamily="34" charset="0"/>
              <a:buChar char="•"/>
              <a:defRPr/>
            </a:pPr>
            <a:r>
              <a:rPr lang="en-US" altLang="zh-CN" sz="1800" b="1" kern="0" dirty="0" smtClean="0">
                <a:latin typeface="+mj-lt"/>
                <a:ea typeface="ＭＳ Ｐゴシック" pitchFamily="34" charset="-128"/>
              </a:rPr>
              <a:t>Coverage/footprint</a:t>
            </a:r>
            <a:r>
              <a:rPr lang="en-US" altLang="zh-CN" sz="1800" b="1" kern="0" dirty="0">
                <a:latin typeface="+mj-lt"/>
                <a:ea typeface="ＭＳ Ｐゴシック" pitchFamily="34" charset="-128"/>
              </a:rPr>
              <a:t>: The </a:t>
            </a:r>
            <a:r>
              <a:rPr lang="en-US" altLang="zh-CN" sz="1800" b="1" kern="0" dirty="0" smtClean="0">
                <a:latin typeface="+mj-lt"/>
                <a:ea typeface="ＭＳ Ｐゴシック" pitchFamily="34" charset="-128"/>
              </a:rPr>
              <a:t>maximum imaging </a:t>
            </a:r>
            <a:r>
              <a:rPr lang="en-US" altLang="zh-CN" sz="1800" b="1" kern="0" dirty="0">
                <a:latin typeface="+mj-lt"/>
                <a:ea typeface="ＭＳ Ｐゴシック" pitchFamily="34" charset="-128"/>
              </a:rPr>
              <a:t>area covered </a:t>
            </a:r>
            <a:r>
              <a:rPr lang="en-US" altLang="zh-CN" sz="1800" b="1" kern="0" dirty="0" smtClean="0">
                <a:latin typeface="+mj-lt"/>
                <a:ea typeface="ＭＳ Ｐゴシック" pitchFamily="34" charset="-128"/>
              </a:rPr>
              <a:t>by a real antenna beam within which the </a:t>
            </a:r>
            <a:r>
              <a:rPr lang="en-US" altLang="zh-CN" sz="1800" b="1" kern="0" dirty="0">
                <a:latin typeface="+mj-lt"/>
                <a:ea typeface="ＭＳ Ｐゴシック" pitchFamily="34" charset="-128"/>
              </a:rPr>
              <a:t>SNR is above a pre-defined </a:t>
            </a:r>
            <a:r>
              <a:rPr lang="en-US" altLang="zh-CN" sz="1800" b="1" kern="0" dirty="0" smtClean="0">
                <a:latin typeface="+mj-lt"/>
                <a:ea typeface="ＭＳ Ｐゴシック" pitchFamily="34" charset="-128"/>
              </a:rPr>
              <a:t>threshold. </a:t>
            </a:r>
            <a:endParaRPr lang="en-US" altLang="zh-CN" sz="18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&lt; </a:t>
            </a:r>
            <a:r>
              <a:rPr lang="en-US" altLang="zh-CN" sz="1600" kern="0" dirty="0" smtClean="0">
                <a:latin typeface="+mj-lt"/>
                <a:ea typeface="ＭＳ Ｐゴシック" pitchFamily="34" charset="-128"/>
              </a:rPr>
              <a:t>5m</a:t>
            </a:r>
            <a:r>
              <a:rPr lang="en-US" altLang="zh-CN" sz="1600" kern="0" baseline="30000" dirty="0" smtClean="0">
                <a:latin typeface="+mj-lt"/>
                <a:ea typeface="ＭＳ Ｐゴシック" pitchFamily="34" charset="-128"/>
              </a:rPr>
              <a:t>2</a:t>
            </a:r>
            <a:r>
              <a:rPr lang="en-US" altLang="zh-CN" sz="1600" kern="0" dirty="0" smtClean="0">
                <a:latin typeface="+mj-lt"/>
                <a:ea typeface="ＭＳ Ｐゴシック" pitchFamily="34" charset="-128"/>
              </a:rPr>
              <a:t>@13dB indicates </a:t>
            </a:r>
            <a:r>
              <a:rPr lang="en-US" altLang="zh-CN" sz="1600" kern="0" dirty="0">
                <a:latin typeface="+mj-lt"/>
                <a:ea typeface="ＭＳ Ｐゴシック" pitchFamily="34" charset="-128"/>
              </a:rPr>
              <a:t>that the maximum </a:t>
            </a:r>
            <a:r>
              <a:rPr lang="en-US" altLang="zh-CN" sz="1600" kern="0" dirty="0" smtClean="0">
                <a:latin typeface="+mj-lt"/>
                <a:ea typeface="ＭＳ Ｐゴシック" pitchFamily="34" charset="-128"/>
              </a:rPr>
              <a:t>imaging </a:t>
            </a:r>
            <a:r>
              <a:rPr lang="en-US" altLang="zh-CN" sz="1600" kern="0" dirty="0">
                <a:latin typeface="+mj-lt"/>
                <a:ea typeface="ＭＳ Ｐゴシック" pitchFamily="34" charset="-128"/>
              </a:rPr>
              <a:t>area </a:t>
            </a:r>
            <a:r>
              <a:rPr lang="en-US" altLang="zh-CN" sz="1600" kern="0" dirty="0" smtClean="0">
                <a:latin typeface="+mj-lt"/>
                <a:ea typeface="ＭＳ Ｐゴシック" pitchFamily="34" charset="-128"/>
              </a:rPr>
              <a:t>of a real antenna beam with </a:t>
            </a:r>
            <a:r>
              <a:rPr lang="en-US" altLang="zh-CN" sz="1600" kern="0" dirty="0">
                <a:latin typeface="+mj-lt"/>
                <a:ea typeface="ＭＳ Ｐゴシック" pitchFamily="34" charset="-128"/>
              </a:rPr>
              <a:t>a 13dB SNR threshold is </a:t>
            </a:r>
            <a:r>
              <a:rPr lang="en-US" altLang="zh-CN" sz="1600" kern="0" dirty="0" smtClean="0">
                <a:latin typeface="+mj-lt"/>
                <a:ea typeface="ＭＳ Ｐゴシック" pitchFamily="34" charset="-128"/>
              </a:rPr>
              <a:t>5 </a:t>
            </a:r>
            <a:r>
              <a:rPr lang="en-US" altLang="zh-CN" sz="1600" kern="0" dirty="0">
                <a:latin typeface="+mj-lt"/>
                <a:ea typeface="ＭＳ Ｐゴシック" pitchFamily="34" charset="-128"/>
              </a:rPr>
              <a:t>square </a:t>
            </a:r>
            <a:r>
              <a:rPr lang="en-US" altLang="zh-CN" sz="1600" kern="0" dirty="0" smtClean="0">
                <a:latin typeface="+mj-lt"/>
                <a:ea typeface="ＭＳ Ｐゴシック" pitchFamily="34" charset="-128"/>
              </a:rPr>
              <a:t>meters.</a:t>
            </a:r>
            <a:endParaRPr lang="en-US" sz="1600" kern="0" dirty="0">
              <a:latin typeface="+mj-lt"/>
              <a:ea typeface="ＭＳ Ｐゴシック" pitchFamily="34" charset="-128"/>
            </a:endParaRPr>
          </a:p>
          <a:p>
            <a:pPr marL="285750" indent="-285750" algn="just">
              <a:buFont typeface="Arial" panose="020B0604020202020204" pitchFamily="34" charset="0"/>
              <a:buChar char="•"/>
            </a:pPr>
            <a:r>
              <a:rPr lang="en-US" altLang="zh-CN" sz="1800" b="1" kern="0" dirty="0" smtClean="0">
                <a:latin typeface="+mj-lt"/>
                <a:ea typeface="ＭＳ Ｐゴシック" pitchFamily="34" charset="-128"/>
              </a:rPr>
              <a:t>Spatial Resolution:</a:t>
            </a:r>
            <a:r>
              <a:rPr lang="en-US" altLang="zh-CN" sz="1800" b="1" kern="0" dirty="0">
                <a:latin typeface="+mj-lt"/>
                <a:ea typeface="ＭＳ Ｐゴシック" pitchFamily="34" charset="-128"/>
              </a:rPr>
              <a:t> </a:t>
            </a:r>
            <a:r>
              <a:rPr lang="en-US" altLang="zh-CN" sz="1800" b="1" kern="0" dirty="0">
                <a:latin typeface="Times New Roman"/>
                <a:ea typeface="ＭＳ Ｐゴシック" pitchFamily="34" charset="-128"/>
              </a:rPr>
              <a:t>The ability to distinguish between two targets in an image, </a:t>
            </a:r>
            <a:r>
              <a:rPr lang="en-US" altLang="zh-CN" sz="1800" b="1" kern="0" dirty="0" smtClean="0">
                <a:latin typeface="+mj-lt"/>
                <a:ea typeface="ＭＳ Ｐゴシック" pitchFamily="34" charset="-128"/>
              </a:rPr>
              <a:t>which </a:t>
            </a:r>
            <a:r>
              <a:rPr lang="en-US" altLang="zh-CN" sz="1800" b="1" kern="0" dirty="0">
                <a:latin typeface="+mj-lt"/>
                <a:ea typeface="ＭＳ Ｐゴシック" pitchFamily="34" charset="-128"/>
              </a:rPr>
              <a:t>is defined by half power beam width (HPBW</a:t>
            </a:r>
            <a:r>
              <a:rPr lang="en-US" altLang="zh-CN" sz="1800" b="1" kern="0" dirty="0" smtClean="0">
                <a:latin typeface="+mj-lt"/>
                <a:ea typeface="ＭＳ Ｐゴシック" pitchFamily="34" charset="-128"/>
              </a:rPr>
              <a:t>).</a:t>
            </a:r>
            <a:endParaRPr lang="en-US" altLang="zh-CN" sz="14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smtClean="0">
                <a:latin typeface="+mj-lt"/>
                <a:ea typeface="ＭＳ Ｐゴシック" pitchFamily="34" charset="-128"/>
              </a:rPr>
              <a:t>E.g., 50cm indicates that two targets are distinguishable </a:t>
            </a:r>
            <a:r>
              <a:rPr lang="en-US" altLang="zh-CN" sz="1600" kern="0" dirty="0">
                <a:latin typeface="Times New Roman"/>
                <a:ea typeface="ＭＳ Ｐゴシック" pitchFamily="34" charset="-128"/>
              </a:rPr>
              <a:t>when the spatial difference between them is greater than 50cm.</a:t>
            </a:r>
            <a:endParaRPr lang="en-US" altLang="zh-CN" sz="1600"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smtClean="0">
                <a:latin typeface="+mj-lt"/>
                <a:ea typeface="ＭＳ Ｐゴシック" pitchFamily="34" charset="-128"/>
              </a:rPr>
              <a:t>Integrated side lobe ratio (ISLR) : The ratio of the total power in all of the side lobes to the power in the main lobe.</a:t>
            </a:r>
          </a:p>
          <a:p>
            <a:pPr marL="716400" lvl="1" indent="-284400" algn="just">
              <a:spcBef>
                <a:spcPts val="0"/>
              </a:spcBef>
              <a:buFont typeface="Times New Roman" panose="02020603050405020304" pitchFamily="18" charset="0"/>
              <a:buChar char="−"/>
              <a:defRPr/>
            </a:pPr>
            <a:r>
              <a:rPr lang="en-US" altLang="zh-CN" sz="1600" kern="0" dirty="0" smtClean="0">
                <a:latin typeface="+mj-lt"/>
                <a:ea typeface="ＭＳ Ｐゴシック" pitchFamily="34" charset="-128"/>
              </a:rPr>
              <a:t>E.g</a:t>
            </a:r>
            <a:r>
              <a:rPr lang="en-US" altLang="zh-CN" sz="1600" kern="0" dirty="0">
                <a:latin typeface="+mj-lt"/>
                <a:ea typeface="ＭＳ Ｐゴシック" pitchFamily="34" charset="-128"/>
              </a:rPr>
              <a:t>., </a:t>
            </a:r>
            <a:r>
              <a:rPr lang="en-US" altLang="zh-CN" sz="1600" kern="0" dirty="0" smtClean="0">
                <a:latin typeface="+mj-lt"/>
                <a:ea typeface="ＭＳ Ｐゴシック" pitchFamily="34" charset="-128"/>
              </a:rPr>
              <a:t>-13dB indicates that the ratio of the total power in all of the side lobes to the power in the main lobe of a point target is -13dB.</a:t>
            </a:r>
          </a:p>
          <a:p>
            <a:pPr marL="342000" lvl="1" indent="-342000" algn="just">
              <a:spcBef>
                <a:spcPts val="0"/>
              </a:spcBef>
              <a:buFont typeface="Arial" panose="020B0604020202020204" pitchFamily="34" charset="0"/>
              <a:buChar char="•"/>
              <a:defRPr/>
            </a:pPr>
            <a:r>
              <a:rPr lang="en-US" altLang="zh-CN" sz="1800" b="1" kern="0" dirty="0">
                <a:latin typeface="+mj-lt"/>
                <a:ea typeface="ＭＳ Ｐゴシック" pitchFamily="34" charset="-128"/>
              </a:rPr>
              <a:t>Peak </a:t>
            </a:r>
            <a:r>
              <a:rPr lang="en-US" altLang="zh-CN" sz="1800" b="1" kern="0" dirty="0" smtClean="0">
                <a:latin typeface="+mj-lt"/>
                <a:ea typeface="ＭＳ Ｐゴシック" pitchFamily="34" charset="-128"/>
              </a:rPr>
              <a:t>side lobe </a:t>
            </a:r>
            <a:r>
              <a:rPr lang="en-US" altLang="zh-CN" sz="1800" b="1" kern="0" dirty="0">
                <a:latin typeface="+mj-lt"/>
                <a:ea typeface="ＭＳ Ｐゴシック" pitchFamily="34" charset="-128"/>
              </a:rPr>
              <a:t>ratio (PSLR</a:t>
            </a:r>
            <a:r>
              <a:rPr lang="en-US" altLang="zh-CN" sz="1800" b="1" kern="0" dirty="0" smtClean="0">
                <a:latin typeface="+mj-lt"/>
                <a:ea typeface="ＭＳ Ｐゴシック" pitchFamily="34" charset="-128"/>
              </a:rPr>
              <a:t>): </a:t>
            </a:r>
            <a:r>
              <a:rPr lang="en-US" altLang="zh-CN" sz="1800" b="1" kern="0" dirty="0">
                <a:latin typeface="+mj-lt"/>
                <a:ea typeface="ＭＳ Ｐゴシック" pitchFamily="34" charset="-128"/>
              </a:rPr>
              <a:t>The ratio of the peak intensity of the </a:t>
            </a:r>
            <a:r>
              <a:rPr lang="en-US" altLang="zh-CN" sz="1800" b="1" kern="0" dirty="0" smtClean="0">
                <a:latin typeface="+mj-lt"/>
                <a:ea typeface="ＭＳ Ｐゴシック" pitchFamily="34" charset="-128"/>
              </a:rPr>
              <a:t>most prominent side lobe </a:t>
            </a:r>
            <a:r>
              <a:rPr lang="en-US" altLang="zh-CN" sz="1800" b="1" kern="0" dirty="0">
                <a:latin typeface="+mj-lt"/>
                <a:ea typeface="ＭＳ Ｐゴシック" pitchFamily="34" charset="-128"/>
              </a:rPr>
              <a:t>to the peak intensity of the </a:t>
            </a:r>
            <a:r>
              <a:rPr lang="en-US" altLang="zh-CN" sz="1800" b="1" kern="0" dirty="0" smtClean="0">
                <a:latin typeface="+mj-lt"/>
                <a:ea typeface="ＭＳ Ｐゴシック" pitchFamily="34" charset="-128"/>
              </a:rPr>
              <a:t>main lobe.</a:t>
            </a: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a:t>
            </a:r>
            <a:r>
              <a:rPr lang="en-US" altLang="zh-CN" sz="1600" kern="0" dirty="0" smtClean="0">
                <a:latin typeface="+mj-lt"/>
                <a:ea typeface="ＭＳ Ｐゴシック" pitchFamily="34" charset="-128"/>
              </a:rPr>
              <a:t>-13dB indicates </a:t>
            </a:r>
            <a:r>
              <a:rPr lang="en-US" altLang="zh-CN" sz="1600" kern="0" dirty="0">
                <a:latin typeface="+mj-lt"/>
                <a:ea typeface="ＭＳ Ｐゴシック" pitchFamily="34" charset="-128"/>
              </a:rPr>
              <a:t>that the ratio of </a:t>
            </a:r>
            <a:r>
              <a:rPr lang="en-US" altLang="zh-CN" sz="1600" kern="0" dirty="0" smtClean="0">
                <a:latin typeface="+mj-lt"/>
                <a:ea typeface="ＭＳ Ｐゴシック" pitchFamily="34" charset="-128"/>
              </a:rPr>
              <a:t>the peak intensity of the most prominent side lobe to the peak intensity of the main lobe of </a:t>
            </a:r>
            <a:r>
              <a:rPr lang="en-US" altLang="zh-CN" sz="1600" kern="0" dirty="0">
                <a:latin typeface="+mj-lt"/>
                <a:ea typeface="ＭＳ Ｐゴシック" pitchFamily="34" charset="-128"/>
              </a:rPr>
              <a:t>a point target is -13dB.</a:t>
            </a:r>
          </a:p>
          <a:p>
            <a:pPr marL="457200" lvl="2" algn="just">
              <a:spcBef>
                <a:spcPts val="0"/>
              </a:spcBef>
              <a:defRPr/>
            </a:pPr>
            <a:endParaRPr lang="zh-CN" altLang="en-US" sz="14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latin typeface="+mj-lt"/>
              <a:ea typeface="ＭＳ Ｐゴシック" pitchFamily="34" charset="-128"/>
            </a:endParaRPr>
          </a:p>
        </p:txBody>
      </p:sp>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30534247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21</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105273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Environment mapping</a:t>
            </a:r>
            <a:r>
              <a:rPr lang="en-US" altLang="zh-CN" sz="2800" b="1" kern="0" dirty="0" smtClean="0">
                <a:solidFill>
                  <a:schemeClr val="tx1"/>
                </a:solidFill>
              </a:rPr>
              <a:t>– KPIs </a:t>
            </a:r>
            <a:r>
              <a:rPr lang="en-US" altLang="zh-CN" sz="2800" b="1" kern="0" dirty="0">
                <a:solidFill>
                  <a:schemeClr val="tx1"/>
                </a:solidFill>
              </a:rPr>
              <a:t>of real antenna array </a:t>
            </a:r>
            <a:r>
              <a:rPr lang="en-US" altLang="zh-CN" sz="2800" b="1" kern="0" dirty="0" smtClean="0">
                <a:solidFill>
                  <a:schemeClr val="tx1"/>
                </a:solidFill>
              </a:rPr>
              <a:t>method 2/2</a:t>
            </a:r>
            <a:endParaRPr lang="en-US" altLang="en-US" sz="2800" b="1" kern="0" dirty="0">
              <a:solidFill>
                <a:schemeClr val="tx1"/>
              </a:solidFill>
            </a:endParaRPr>
          </a:p>
          <a:p>
            <a:endParaRPr lang="en-US" altLang="en-US" sz="2800" b="1" kern="0" dirty="0">
              <a:solidFill>
                <a:schemeClr val="tx1"/>
              </a:solidFill>
            </a:endParaRPr>
          </a:p>
        </p:txBody>
      </p:sp>
      <mc:AlternateContent xmlns:mc="http://schemas.openxmlformats.org/markup-compatibility/2006" xmlns:a14="http://schemas.microsoft.com/office/drawing/2010/main">
        <mc:Choice Requires="a14">
          <p:sp>
            <p:nvSpPr>
              <p:cNvPr id="8" name="Rectangle 3"/>
              <p:cNvSpPr txBox="1">
                <a:spLocks noChangeArrowheads="1"/>
              </p:cNvSpPr>
              <p:nvPr/>
            </p:nvSpPr>
            <p:spPr bwMode="auto">
              <a:xfrm>
                <a:off x="685800" y="1340768"/>
                <a:ext cx="7989887" cy="5029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000" lvl="1" indent="-342000" algn="just">
                  <a:spcBef>
                    <a:spcPts val="0"/>
                  </a:spcBef>
                  <a:buFont typeface="Arial" panose="020B0604020202020204" pitchFamily="34" charset="0"/>
                  <a:buChar char="•"/>
                  <a:defRPr/>
                </a:pPr>
                <a:r>
                  <a:rPr lang="en-US" altLang="zh-CN" sz="1800" b="1" kern="0" dirty="0" smtClean="0">
                    <a:solidFill>
                      <a:schemeClr val="tx1"/>
                    </a:solidFill>
                    <a:latin typeface="+mj-lt"/>
                    <a:ea typeface="ＭＳ Ｐゴシック" pitchFamily="34" charset="-128"/>
                  </a:rPr>
                  <a:t>Reconstruction accuracy</a:t>
                </a:r>
                <a:r>
                  <a:rPr lang="en-US" altLang="zh-CN" sz="1800" b="1" kern="0" dirty="0" smtClean="0">
                    <a:latin typeface="+mj-lt"/>
                    <a:ea typeface="ＭＳ Ｐゴシック" pitchFamily="34" charset="-128"/>
                  </a:rPr>
                  <a:t>: The accuracy of the reconstructed map to the ground truth map. </a:t>
                </a:r>
                <a:endParaRPr lang="en-US" altLang="zh-CN" sz="18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a:t>
                </a:r>
                <a:r>
                  <a:rPr lang="en-US" altLang="zh-CN" sz="1600" kern="0" dirty="0" smtClean="0">
                    <a:latin typeface="+mj-lt"/>
                    <a:ea typeface="ＭＳ Ｐゴシック" pitchFamily="34" charset="-128"/>
                  </a:rPr>
                  <a:t>2 indicates </a:t>
                </a:r>
                <a:r>
                  <a:rPr lang="en-US" altLang="zh-CN" sz="1600" kern="0" dirty="0">
                    <a:latin typeface="+mj-lt"/>
                    <a:ea typeface="ＭＳ Ｐゴシック" pitchFamily="34" charset="-128"/>
                  </a:rPr>
                  <a:t>that </a:t>
                </a:r>
                <a:r>
                  <a:rPr lang="en-US" altLang="zh-CN" sz="1600" kern="0" dirty="0" smtClean="0">
                    <a:latin typeface="+mj-lt"/>
                    <a:ea typeface="ＭＳ Ｐゴシック" pitchFamily="34" charset="-128"/>
                  </a:rPr>
                  <a:t>the root mean square error (RMSE) between the reconstructed map and the ground truth map is 2.</a:t>
                </a:r>
                <a:endParaRPr lang="en-US" sz="1600" kern="0" dirty="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smtClean="0">
                    <a:solidFill>
                      <a:schemeClr val="tx1"/>
                    </a:solidFill>
                    <a:latin typeface="+mj-lt"/>
                    <a:ea typeface="ＭＳ Ｐゴシック" pitchFamily="34" charset="-128"/>
                  </a:rPr>
                  <a:t>Radiometric resolution</a:t>
                </a:r>
                <a:r>
                  <a:rPr lang="zh-CN" altLang="en-US" sz="1800" b="1" kern="0" dirty="0">
                    <a:solidFill>
                      <a:schemeClr val="tx1"/>
                    </a:solidFill>
                    <a:latin typeface="+mj-lt"/>
                    <a:ea typeface="ＭＳ Ｐゴシック" pitchFamily="34" charset="-128"/>
                  </a:rPr>
                  <a:t>：</a:t>
                </a:r>
                <a:r>
                  <a:rPr lang="en-US" altLang="zh-CN" sz="1800" b="1" kern="0" dirty="0">
                    <a:solidFill>
                      <a:schemeClr val="tx1"/>
                    </a:solidFill>
                    <a:latin typeface="+mj-lt"/>
                    <a:ea typeface="ＭＳ Ｐゴシック" pitchFamily="34" charset="-128"/>
                  </a:rPr>
                  <a:t> Radiometric quality per pixel, defined as </a:t>
                </a:r>
                <a14:m>
                  <m:oMath xmlns:m="http://schemas.openxmlformats.org/officeDocument/2006/math">
                    <m:r>
                      <a:rPr lang="en-US" altLang="zh-CN" sz="1800" b="1" kern="0" dirty="0">
                        <a:solidFill>
                          <a:schemeClr val="tx1"/>
                        </a:solidFill>
                        <a:latin typeface="Cambria Math" panose="02040503050406030204" pitchFamily="18" charset="0"/>
                        <a:ea typeface="ＭＳ Ｐゴシック" pitchFamily="34" charset="-128"/>
                      </a:rPr>
                      <m:t>𝛾</m:t>
                    </m:r>
                    <m:r>
                      <a:rPr lang="en-US" altLang="zh-CN" sz="1800" b="1" kern="0" dirty="0">
                        <a:solidFill>
                          <a:schemeClr val="tx1"/>
                        </a:solidFill>
                        <a:latin typeface="Cambria Math" panose="02040503050406030204" pitchFamily="18" charset="0"/>
                        <a:ea typeface="ＭＳ Ｐゴシック" pitchFamily="34" charset="-128"/>
                      </a:rPr>
                      <m:t>=10</m:t>
                    </m:r>
                    <m:r>
                      <m:rPr>
                        <m:sty m:val="p"/>
                      </m:rPr>
                      <a:rPr lang="en-US" altLang="zh-CN" sz="1800" b="1" kern="0" dirty="0">
                        <a:solidFill>
                          <a:schemeClr val="tx1"/>
                        </a:solidFill>
                        <a:latin typeface="Cambria Math" panose="02040503050406030204" pitchFamily="18" charset="0"/>
                        <a:ea typeface="ＭＳ Ｐゴシック" pitchFamily="34" charset="-128"/>
                      </a:rPr>
                      <m:t>lg</m:t>
                    </m:r>
                    <m:d>
                      <m:dPr>
                        <m:ctrlPr>
                          <a:rPr lang="en-US" altLang="zh-CN" sz="1800" b="1" i="1" kern="0" dirty="0">
                            <a:solidFill>
                              <a:schemeClr val="tx1"/>
                            </a:solidFill>
                            <a:latin typeface="Cambria Math" panose="02040503050406030204" pitchFamily="18" charset="0"/>
                            <a:ea typeface="ＭＳ Ｐゴシック" pitchFamily="34" charset="-128"/>
                          </a:rPr>
                        </m:ctrlPr>
                      </m:dPr>
                      <m:e>
                        <m:f>
                          <m:fPr>
                            <m:ctrlPr>
                              <a:rPr lang="en-US" altLang="zh-CN" sz="1800" b="1" i="1" kern="0" dirty="0">
                                <a:solidFill>
                                  <a:schemeClr val="tx1"/>
                                </a:solidFill>
                                <a:latin typeface="Cambria Math" panose="02040503050406030204" pitchFamily="18" charset="0"/>
                                <a:ea typeface="ＭＳ Ｐゴシック" pitchFamily="34" charset="-128"/>
                              </a:rPr>
                            </m:ctrlPr>
                          </m:fPr>
                          <m:num>
                            <m:r>
                              <a:rPr lang="en-US" altLang="zh-CN" sz="1800" b="1" kern="0" dirty="0">
                                <a:solidFill>
                                  <a:schemeClr val="tx1"/>
                                </a:solidFill>
                                <a:latin typeface="Cambria Math" panose="02040503050406030204" pitchFamily="18" charset="0"/>
                                <a:ea typeface="ＭＳ Ｐゴシック" pitchFamily="34" charset="-128"/>
                              </a:rPr>
                              <m:t>𝜎</m:t>
                            </m:r>
                          </m:num>
                          <m:den>
                            <m:r>
                              <a:rPr lang="en-US" altLang="zh-CN" sz="1800" b="1" kern="0" dirty="0">
                                <a:solidFill>
                                  <a:schemeClr val="tx1"/>
                                </a:solidFill>
                                <a:latin typeface="Cambria Math" panose="02040503050406030204" pitchFamily="18" charset="0"/>
                                <a:ea typeface="ＭＳ Ｐゴシック" pitchFamily="34" charset="-128"/>
                              </a:rPr>
                              <m:t>𝜇</m:t>
                            </m:r>
                          </m:den>
                        </m:f>
                        <m:r>
                          <a:rPr lang="en-US" altLang="zh-CN" sz="1800" b="1" kern="0" dirty="0">
                            <a:solidFill>
                              <a:schemeClr val="tx1"/>
                            </a:solidFill>
                            <a:latin typeface="Cambria Math" panose="02040503050406030204" pitchFamily="18" charset="0"/>
                            <a:ea typeface="ＭＳ Ｐゴシック" pitchFamily="34" charset="-128"/>
                          </a:rPr>
                          <m:t>+1</m:t>
                        </m:r>
                      </m:e>
                    </m:d>
                  </m:oMath>
                </a14:m>
                <a:r>
                  <a:rPr lang="en-US" altLang="zh-CN" sz="1800" b="1" kern="0" dirty="0">
                    <a:solidFill>
                      <a:schemeClr val="tx1"/>
                    </a:solidFill>
                    <a:latin typeface="+mj-lt"/>
                    <a:ea typeface="ＭＳ Ｐゴシック" pitchFamily="34" charset="-128"/>
                  </a:rPr>
                  <a:t>, with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𝜇</m:t>
                    </m:r>
                  </m:oMath>
                </a14:m>
                <a:r>
                  <a:rPr lang="en-US" altLang="zh-CN" sz="1800" b="1" kern="0" dirty="0">
                    <a:solidFill>
                      <a:schemeClr val="tx1"/>
                    </a:solidFill>
                    <a:latin typeface="+mj-lt"/>
                    <a:ea typeface="ＭＳ Ｐゴシック" pitchFamily="34" charset="-128"/>
                  </a:rPr>
                  <a:t> being the mean and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𝜎</m:t>
                    </m:r>
                  </m:oMath>
                </a14:m>
                <a:r>
                  <a:rPr lang="en-US" altLang="zh-CN" sz="1800" b="1" kern="0" dirty="0">
                    <a:solidFill>
                      <a:schemeClr val="tx1"/>
                    </a:solidFill>
                    <a:latin typeface="+mj-lt"/>
                    <a:ea typeface="ＭＳ Ｐゴシック" pitchFamily="34" charset="-128"/>
                  </a:rPr>
                  <a:t> the standard deviation of the distributed target intensity values.</a:t>
                </a: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a:t>
                </a:r>
                <a:r>
                  <a:rPr lang="en-US" altLang="zh-CN" sz="1600" kern="0" dirty="0" smtClean="0">
                    <a:solidFill>
                      <a:schemeClr val="tx1"/>
                    </a:solidFill>
                    <a:latin typeface="+mj-lt"/>
                    <a:ea typeface="ＭＳ Ｐゴシック" pitchFamily="34" charset="-128"/>
                  </a:rPr>
                  <a:t>-10dB indicates that </a:t>
                </a:r>
                <a:r>
                  <a:rPr lang="en-US" altLang="zh-CN" sz="1600" kern="0" dirty="0">
                    <a:solidFill>
                      <a:schemeClr val="tx1"/>
                    </a:solidFill>
                    <a:latin typeface="+mj-lt"/>
                    <a:ea typeface="ＭＳ Ｐゴシック" pitchFamily="34" charset="-128"/>
                  </a:rPr>
                  <a:t>a</a:t>
                </a:r>
                <a:r>
                  <a:rPr lang="en-US" altLang="zh-CN" sz="1600" kern="0" dirty="0" smtClean="0">
                    <a:solidFill>
                      <a:schemeClr val="tx1"/>
                    </a:solidFill>
                    <a:latin typeface="+mj-lt"/>
                    <a:ea typeface="ＭＳ Ｐゴシック" pitchFamily="34" charset="-128"/>
                  </a:rPr>
                  <a:t> pixel intensity change larger than -10dB can be detected from the image.</a:t>
                </a:r>
              </a:p>
              <a:p>
                <a:pPr marL="432000" lvl="1" algn="just">
                  <a:spcBef>
                    <a:spcPts val="0"/>
                  </a:spcBef>
                  <a:defRPr/>
                </a:pPr>
                <a:endParaRPr lang="en-US" altLang="zh-CN" sz="1600" kern="0" dirty="0" smtClean="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solidFill>
                    <a:schemeClr val="tx1"/>
                  </a:solidFill>
                  <a:latin typeface="+mj-lt"/>
                  <a:ea typeface="ＭＳ Ｐゴシック" pitchFamily="34" charset="-128"/>
                </a:endParaRPr>
              </a:p>
              <a:p>
                <a:pPr marL="457200" lvl="2" algn="just">
                  <a:spcBef>
                    <a:spcPts val="0"/>
                  </a:spcBef>
                  <a:defRPr/>
                </a:pPr>
                <a:endParaRPr lang="zh-CN" altLang="en-US" sz="1400" b="1" kern="0" dirty="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solidFill>
                    <a:schemeClr val="tx1"/>
                  </a:solidFill>
                  <a:latin typeface="+mj-lt"/>
                  <a:ea typeface="ＭＳ Ｐゴシック" pitchFamily="34" charset="-128"/>
                </a:endParaRPr>
              </a:p>
            </p:txBody>
          </p:sp>
        </mc:Choice>
        <mc:Fallback xmlns="">
          <p:sp>
            <p:nvSpPr>
              <p:cNvPr id="8" name="Rectangle 3"/>
              <p:cNvSpPr txBox="1">
                <a:spLocks noRot="1" noChangeAspect="1" noMove="1" noResize="1" noEditPoints="1" noAdjustHandles="1" noChangeArrowheads="1" noChangeShapeType="1" noTextEdit="1"/>
              </p:cNvSpPr>
              <p:nvPr/>
            </p:nvSpPr>
            <p:spPr bwMode="auto">
              <a:xfrm>
                <a:off x="685800" y="1340768"/>
                <a:ext cx="7989887" cy="5029200"/>
              </a:xfrm>
              <a:prstGeom prst="rect">
                <a:avLst/>
              </a:prstGeom>
              <a:blipFill rotWithShape="0">
                <a:blip r:embed="rId2"/>
                <a:stretch>
                  <a:fillRect l="-534" t="-727" r="-6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256843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6327149" y="3201086"/>
            <a:ext cx="2046268" cy="1815052"/>
          </a:xfrm>
          <a:prstGeom prst="rect">
            <a:avLst/>
          </a:prstGeom>
        </p:spPr>
      </p:pic>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825FF3E2-E949-4C4C-AB9C-2EE82B1DF989}" type="slidenum">
              <a:rPr lang="en-US" altLang="en-US"/>
              <a:pPr/>
              <a:t>22</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85800" y="613779"/>
            <a:ext cx="7687616"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Environment mapping</a:t>
            </a:r>
            <a:r>
              <a:rPr lang="en-US" altLang="zh-CN" sz="3200" b="1" kern="0" dirty="0" smtClean="0">
                <a:solidFill>
                  <a:schemeClr val="tx1"/>
                </a:solidFill>
              </a:rPr>
              <a:t>– Virtual </a:t>
            </a:r>
            <a:r>
              <a:rPr lang="en-US" altLang="zh-CN" sz="3200" b="1" kern="0" dirty="0">
                <a:solidFill>
                  <a:schemeClr val="tx1"/>
                </a:solidFill>
              </a:rPr>
              <a:t>a</a:t>
            </a:r>
            <a:r>
              <a:rPr lang="en-US" altLang="zh-CN" sz="3200" b="1" kern="0" dirty="0" smtClean="0">
                <a:solidFill>
                  <a:schemeClr val="tx1"/>
                </a:solidFill>
              </a:rPr>
              <a:t>ntenna array method</a:t>
            </a:r>
            <a:endParaRPr lang="en-US" altLang="en-US" sz="3200" b="1" kern="0" dirty="0">
              <a:solidFill>
                <a:schemeClr val="tx1"/>
              </a:solidFill>
            </a:endParaRPr>
          </a:p>
        </p:txBody>
      </p:sp>
      <p:sp>
        <p:nvSpPr>
          <p:cNvPr id="14" name="Rectangle 3"/>
          <p:cNvSpPr txBox="1">
            <a:spLocks noChangeArrowheads="1"/>
          </p:cNvSpPr>
          <p:nvPr/>
        </p:nvSpPr>
        <p:spPr bwMode="auto">
          <a:xfrm>
            <a:off x="685800" y="1196752"/>
            <a:ext cx="7924800" cy="5505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1800" kern="0" dirty="0" smtClean="0">
              <a:latin typeface="+mj-lt"/>
            </a:endParaRPr>
          </a:p>
          <a:p>
            <a:pPr algn="just"/>
            <a:r>
              <a:rPr lang="en-US" altLang="zh-CN" sz="1800" b="1" kern="0" dirty="0" smtClean="0">
                <a:latin typeface="+mj-lt"/>
              </a:rPr>
              <a:t>The principles behind environment mapping using an virtual antenna array are as follows:</a:t>
            </a:r>
          </a:p>
          <a:p>
            <a:pPr lvl="1" algn="just"/>
            <a:r>
              <a:rPr lang="en-US" altLang="zh-CN" sz="1400" kern="0" dirty="0" smtClean="0">
                <a:latin typeface="+mj-lt"/>
              </a:rPr>
              <a:t>First, a UWB sensor is mounted on a moving platform working as a SAR (synthetic aperture radar), which uses the motion of the radar antenna over a target region to provide finer spatial resolution than a conventional stationary real aperture radar</a:t>
            </a:r>
            <a:endParaRPr lang="en-US" altLang="zh-CN" sz="1400" kern="0" dirty="0">
              <a:latin typeface="+mj-lt"/>
            </a:endParaRPr>
          </a:p>
          <a:p>
            <a:pPr lvl="1" algn="just"/>
            <a:r>
              <a:rPr lang="en-US" altLang="zh-CN" sz="1400" kern="0" dirty="0" smtClean="0">
                <a:latin typeface="+mj-lt"/>
              </a:rPr>
              <a:t>Second, </a:t>
            </a:r>
            <a:r>
              <a:rPr lang="en-US" altLang="zh-CN" sz="1400" kern="0" dirty="0">
                <a:latin typeface="+mj-lt"/>
              </a:rPr>
              <a:t>d</a:t>
            </a:r>
            <a:r>
              <a:rPr lang="en-US" altLang="zh-CN" sz="1400" kern="0" dirty="0" smtClean="0">
                <a:latin typeface="+mj-lt"/>
              </a:rPr>
              <a:t>etermine the locations of all the walls. A UWB sensor radiates a signal and receives the signal reflected by the wall with a moving antenna to infer the position of the scatter point</a:t>
            </a:r>
          </a:p>
          <a:p>
            <a:pPr lvl="1" algn="just"/>
            <a:r>
              <a:rPr lang="en-US" altLang="zh-CN" sz="1400" kern="0" dirty="0" smtClean="0">
                <a:latin typeface="+mj-lt"/>
              </a:rPr>
              <a:t>Third, determine the start and end points of all the walls</a:t>
            </a:r>
          </a:p>
          <a:p>
            <a:pPr lvl="1" algn="just"/>
            <a:r>
              <a:rPr lang="en-US" altLang="zh-CN" sz="1400" kern="0" dirty="0" smtClean="0">
                <a:latin typeface="+mj-lt"/>
              </a:rPr>
              <a:t>Last, </a:t>
            </a:r>
            <a:r>
              <a:rPr lang="en-US" altLang="zh-CN" sz="1400" kern="0" dirty="0">
                <a:latin typeface="+mj-lt"/>
              </a:rPr>
              <a:t>d</a:t>
            </a:r>
            <a:r>
              <a:rPr lang="en-US" altLang="zh-CN" sz="1400" kern="0" dirty="0" smtClean="0">
                <a:latin typeface="+mj-lt"/>
              </a:rPr>
              <a:t>etermine how different walls are connected</a:t>
            </a:r>
          </a:p>
          <a:p>
            <a:pPr lvl="1" algn="just"/>
            <a:endParaRPr lang="en-US" altLang="zh-CN" sz="1800" b="1" kern="0" dirty="0" smtClean="0">
              <a:latin typeface="+mj-lt"/>
            </a:endParaRPr>
          </a:p>
          <a:p>
            <a:pPr algn="just"/>
            <a:r>
              <a:rPr lang="en-US" altLang="zh-CN" sz="1800" b="1" kern="0" dirty="0" smtClean="0">
                <a:latin typeface="+mj-lt"/>
              </a:rPr>
              <a:t>Mapping performance is mainly determined by</a:t>
            </a:r>
          </a:p>
          <a:p>
            <a:pPr lvl="1" algn="just"/>
            <a:r>
              <a:rPr lang="en-US" altLang="zh-CN" sz="1400" kern="0" dirty="0" smtClean="0">
                <a:latin typeface="+mj-lt"/>
              </a:rPr>
              <a:t>The bandwidth</a:t>
            </a:r>
          </a:p>
          <a:p>
            <a:pPr lvl="1" algn="just"/>
            <a:r>
              <a:rPr lang="en-US" altLang="zh-CN" sz="1400" kern="0" dirty="0" smtClean="0">
                <a:latin typeface="+mj-lt"/>
              </a:rPr>
              <a:t>The SNR (Signal to Noise Ratio)</a:t>
            </a:r>
          </a:p>
          <a:p>
            <a:pPr lvl="1" algn="just"/>
            <a:r>
              <a:rPr lang="en-US" altLang="zh-CN" sz="1400" kern="0" dirty="0" smtClean="0">
                <a:latin typeface="+mj-lt"/>
              </a:rPr>
              <a:t>The </a:t>
            </a:r>
            <a:r>
              <a:rPr lang="en-US" altLang="zh-CN" sz="1400" kern="0" dirty="0">
                <a:latin typeface="+mj-lt"/>
              </a:rPr>
              <a:t>d</a:t>
            </a:r>
            <a:r>
              <a:rPr lang="en-US" altLang="zh-CN" sz="1400" kern="0" dirty="0" smtClean="0">
                <a:latin typeface="+mj-lt"/>
              </a:rPr>
              <a:t>ynamic range,</a:t>
            </a:r>
            <a:r>
              <a:rPr lang="en-US" altLang="zh-CN" sz="1400" dirty="0"/>
              <a:t> </a:t>
            </a:r>
            <a:r>
              <a:rPr lang="en-US" altLang="zh-CN" sz="1400" kern="0" dirty="0">
                <a:latin typeface="+mj-lt"/>
              </a:rPr>
              <a:t>which is defined as the ratio between the </a:t>
            </a:r>
            <a:r>
              <a:rPr lang="en-US" altLang="zh-CN" sz="1400" kern="0" dirty="0">
                <a:latin typeface="Times New Roman"/>
              </a:rPr>
              <a:t>maximum and the minimum </a:t>
            </a:r>
            <a:r>
              <a:rPr lang="en-US" altLang="zh-CN" sz="1400" kern="0" dirty="0" smtClean="0">
                <a:latin typeface="+mj-lt"/>
              </a:rPr>
              <a:t>intensity </a:t>
            </a:r>
            <a:r>
              <a:rPr lang="en-US" altLang="zh-CN" sz="1400" kern="0" dirty="0">
                <a:latin typeface="+mj-lt"/>
              </a:rPr>
              <a:t>of the </a:t>
            </a:r>
            <a:r>
              <a:rPr lang="en-US" altLang="zh-CN" sz="1400" kern="0" dirty="0" smtClean="0">
                <a:latin typeface="+mj-lt"/>
              </a:rPr>
              <a:t>image.</a:t>
            </a:r>
          </a:p>
          <a:p>
            <a:pPr lvl="1" algn="just"/>
            <a:r>
              <a:rPr lang="en-US" altLang="zh-CN" sz="1400" kern="0" dirty="0" smtClean="0">
                <a:latin typeface="+mj-lt"/>
              </a:rPr>
              <a:t>The virtual antenna aperture</a:t>
            </a:r>
          </a:p>
          <a:p>
            <a:pPr lvl="1" algn="just"/>
            <a:r>
              <a:rPr lang="en-US" altLang="zh-CN" sz="1400" kern="0" dirty="0" smtClean="0">
                <a:latin typeface="+mj-lt"/>
              </a:rPr>
              <a:t>The operation frequency</a:t>
            </a:r>
            <a:endParaRPr lang="en-US" altLang="zh-CN" sz="1400" kern="0" dirty="0">
              <a:latin typeface="+mj-lt"/>
            </a:endParaRPr>
          </a:p>
          <a:p>
            <a:pPr marL="342900" lvl="1" indent="-342900" algn="just">
              <a:buChar char="•"/>
            </a:pPr>
            <a:r>
              <a:rPr lang="en-US" altLang="zh-CN" sz="1800" b="1" kern="0" dirty="0" smtClean="0">
                <a:latin typeface="+mj-lt"/>
              </a:rPr>
              <a:t>It requires accurate sensor position and motion </a:t>
            </a:r>
            <a:r>
              <a:rPr lang="en-US" altLang="zh-CN" sz="1800" b="1" kern="0" dirty="0">
                <a:latin typeface="+mj-lt"/>
              </a:rPr>
              <a:t>compensation</a:t>
            </a: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975671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23</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815752"/>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Environment mapping</a:t>
            </a:r>
            <a:r>
              <a:rPr lang="en-US" altLang="zh-CN" sz="2800" b="1" kern="0" dirty="0" smtClean="0">
                <a:solidFill>
                  <a:schemeClr val="tx1"/>
                </a:solidFill>
              </a:rPr>
              <a:t>– KPIs </a:t>
            </a:r>
            <a:r>
              <a:rPr lang="en-US" altLang="zh-CN" sz="2800" b="1" kern="0" dirty="0">
                <a:solidFill>
                  <a:schemeClr val="tx1"/>
                </a:solidFill>
              </a:rPr>
              <a:t>of Virtual antenna array </a:t>
            </a:r>
            <a:r>
              <a:rPr lang="en-US" altLang="zh-CN" sz="2800" b="1" kern="0" dirty="0" smtClean="0">
                <a:solidFill>
                  <a:schemeClr val="tx1"/>
                </a:solidFill>
              </a:rPr>
              <a:t>method 1/2</a:t>
            </a:r>
            <a:endParaRPr lang="en-US" altLang="en-US" sz="2800" b="1" kern="0" dirty="0">
              <a:solidFill>
                <a:schemeClr val="tx1"/>
              </a:solidFill>
            </a:endParaRPr>
          </a:p>
        </p:txBody>
      </p:sp>
      <p:sp>
        <p:nvSpPr>
          <p:cNvPr id="8" name="Rectangle 3"/>
          <p:cNvSpPr txBox="1">
            <a:spLocks noChangeArrowheads="1"/>
          </p:cNvSpPr>
          <p:nvPr/>
        </p:nvSpPr>
        <p:spPr bwMode="auto">
          <a:xfrm>
            <a:off x="685800" y="1352128"/>
            <a:ext cx="79898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000" lvl="1" indent="-342000" algn="just">
              <a:spcBef>
                <a:spcPts val="0"/>
              </a:spcBef>
              <a:buFont typeface="Arial" panose="020B0604020202020204" pitchFamily="34" charset="0"/>
              <a:buChar char="•"/>
              <a:defRPr/>
            </a:pPr>
            <a:r>
              <a:rPr lang="en-US" altLang="zh-CN" sz="1800" b="1" kern="0" dirty="0" smtClean="0">
                <a:latin typeface="+mj-lt"/>
                <a:ea typeface="ＭＳ Ｐゴシック" pitchFamily="34" charset="-128"/>
              </a:rPr>
              <a:t>Coverage/footprint</a:t>
            </a:r>
            <a:r>
              <a:rPr lang="en-US" altLang="zh-CN" sz="1800" b="1" kern="0" dirty="0">
                <a:latin typeface="+mj-lt"/>
                <a:ea typeface="ＭＳ Ｐゴシック" pitchFamily="34" charset="-128"/>
              </a:rPr>
              <a:t>: The </a:t>
            </a:r>
            <a:r>
              <a:rPr lang="en-US" altLang="zh-CN" sz="1800" b="1" kern="0" dirty="0" smtClean="0">
                <a:latin typeface="+mj-lt"/>
                <a:ea typeface="ＭＳ Ｐゴシック" pitchFamily="34" charset="-128"/>
              </a:rPr>
              <a:t>maximum imaging </a:t>
            </a:r>
            <a:r>
              <a:rPr lang="en-US" altLang="zh-CN" sz="1800" b="1" kern="0" dirty="0">
                <a:latin typeface="+mj-lt"/>
                <a:ea typeface="ＭＳ Ｐゴシック" pitchFamily="34" charset="-128"/>
              </a:rPr>
              <a:t>area covered </a:t>
            </a:r>
            <a:r>
              <a:rPr lang="en-US" altLang="zh-CN" sz="1800" b="1" kern="0" dirty="0" smtClean="0">
                <a:latin typeface="+mj-lt"/>
                <a:ea typeface="ＭＳ Ｐゴシック" pitchFamily="34" charset="-128"/>
              </a:rPr>
              <a:t>by a virtual antenna beam within which the </a:t>
            </a:r>
            <a:r>
              <a:rPr lang="en-US" altLang="zh-CN" sz="1800" b="1" kern="0" dirty="0">
                <a:latin typeface="+mj-lt"/>
                <a:ea typeface="ＭＳ Ｐゴシック" pitchFamily="34" charset="-128"/>
              </a:rPr>
              <a:t>SNR is above a pre-defined </a:t>
            </a:r>
            <a:r>
              <a:rPr lang="en-US" altLang="zh-CN" sz="1800" b="1" kern="0" dirty="0" smtClean="0">
                <a:latin typeface="+mj-lt"/>
                <a:ea typeface="ＭＳ Ｐゴシック" pitchFamily="34" charset="-128"/>
              </a:rPr>
              <a:t>threshold. </a:t>
            </a:r>
            <a:endParaRPr lang="en-US" altLang="zh-CN" sz="18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&lt; 5m</a:t>
            </a:r>
            <a:r>
              <a:rPr lang="en-US" altLang="zh-CN" sz="1600" kern="0" baseline="30000" dirty="0">
                <a:latin typeface="+mj-lt"/>
                <a:ea typeface="ＭＳ Ｐゴシック" pitchFamily="34" charset="-128"/>
              </a:rPr>
              <a:t>2</a:t>
            </a:r>
            <a:r>
              <a:rPr lang="en-US" altLang="zh-CN" sz="1600" kern="0" dirty="0">
                <a:latin typeface="+mj-lt"/>
                <a:ea typeface="ＭＳ Ｐゴシック" pitchFamily="34" charset="-128"/>
              </a:rPr>
              <a:t>@13dB </a:t>
            </a:r>
            <a:r>
              <a:rPr lang="en-US" altLang="zh-CN" sz="1600" kern="0" dirty="0" smtClean="0">
                <a:latin typeface="+mj-lt"/>
                <a:ea typeface="ＭＳ Ｐゴシック" pitchFamily="34" charset="-128"/>
              </a:rPr>
              <a:t>indicates </a:t>
            </a:r>
            <a:r>
              <a:rPr lang="en-US" altLang="zh-CN" sz="1600" kern="0" dirty="0">
                <a:latin typeface="+mj-lt"/>
                <a:ea typeface="ＭＳ Ｐゴシック" pitchFamily="34" charset="-128"/>
              </a:rPr>
              <a:t>that the maximum </a:t>
            </a:r>
            <a:r>
              <a:rPr lang="en-US" altLang="zh-CN" sz="1600" kern="0" dirty="0" smtClean="0">
                <a:latin typeface="+mj-lt"/>
                <a:ea typeface="ＭＳ Ｐゴシック" pitchFamily="34" charset="-128"/>
              </a:rPr>
              <a:t>imaging </a:t>
            </a:r>
            <a:r>
              <a:rPr lang="en-US" altLang="zh-CN" sz="1600" kern="0" dirty="0">
                <a:latin typeface="+mj-lt"/>
                <a:ea typeface="ＭＳ Ｐゴシック" pitchFamily="34" charset="-128"/>
              </a:rPr>
              <a:t>area </a:t>
            </a:r>
            <a:r>
              <a:rPr lang="en-US" altLang="zh-CN" sz="1600" kern="0" dirty="0" smtClean="0">
                <a:latin typeface="+mj-lt"/>
                <a:ea typeface="ＭＳ Ｐゴシック" pitchFamily="34" charset="-128"/>
              </a:rPr>
              <a:t>of a virtual antenna beam with </a:t>
            </a:r>
            <a:r>
              <a:rPr lang="en-US" altLang="zh-CN" sz="1600" kern="0" dirty="0">
                <a:latin typeface="+mj-lt"/>
                <a:ea typeface="ＭＳ Ｐゴシック" pitchFamily="34" charset="-128"/>
              </a:rPr>
              <a:t>a 13dB SNR threshold is </a:t>
            </a:r>
            <a:r>
              <a:rPr lang="en-US" altLang="zh-CN" sz="1600" kern="0" dirty="0" smtClean="0">
                <a:latin typeface="+mj-lt"/>
                <a:ea typeface="ＭＳ Ｐゴシック" pitchFamily="34" charset="-128"/>
              </a:rPr>
              <a:t>5 </a:t>
            </a:r>
            <a:r>
              <a:rPr lang="en-US" altLang="zh-CN" sz="1600" kern="0" dirty="0">
                <a:latin typeface="+mj-lt"/>
                <a:ea typeface="ＭＳ Ｐゴシック" pitchFamily="34" charset="-128"/>
              </a:rPr>
              <a:t>square </a:t>
            </a:r>
            <a:r>
              <a:rPr lang="en-US" altLang="zh-CN" sz="1600" kern="0" dirty="0" smtClean="0">
                <a:latin typeface="+mj-lt"/>
                <a:ea typeface="ＭＳ Ｐゴシック" pitchFamily="34" charset="-128"/>
              </a:rPr>
              <a:t>meters.</a:t>
            </a:r>
            <a:endParaRPr lang="en-US" sz="1600" kern="0" dirty="0">
              <a:latin typeface="+mj-lt"/>
              <a:ea typeface="ＭＳ Ｐゴシック" pitchFamily="34" charset="-128"/>
            </a:endParaRPr>
          </a:p>
          <a:p>
            <a:pPr marL="285750" indent="-285750" algn="just">
              <a:buFont typeface="Arial" panose="020B0604020202020204" pitchFamily="34" charset="0"/>
              <a:buChar char="•"/>
            </a:pPr>
            <a:r>
              <a:rPr lang="en-US" altLang="zh-CN" sz="1800" b="1" kern="0" dirty="0" smtClean="0">
                <a:latin typeface="+mj-lt"/>
                <a:ea typeface="ＭＳ Ｐゴシック" pitchFamily="34" charset="-128"/>
              </a:rPr>
              <a:t>Spatial Resolution:</a:t>
            </a:r>
            <a:r>
              <a:rPr lang="en-US" altLang="zh-CN" sz="1800" b="1" kern="0" dirty="0">
                <a:latin typeface="+mj-lt"/>
                <a:ea typeface="ＭＳ Ｐゴシック" pitchFamily="34" charset="-128"/>
              </a:rPr>
              <a:t> The ability to distinguish between two targets in </a:t>
            </a:r>
            <a:r>
              <a:rPr lang="en-US" altLang="zh-CN" sz="1800" b="1" kern="0" dirty="0" smtClean="0">
                <a:latin typeface="+mj-lt"/>
                <a:ea typeface="ＭＳ Ｐゴシック" pitchFamily="34" charset="-128"/>
              </a:rPr>
              <a:t>an </a:t>
            </a:r>
            <a:r>
              <a:rPr lang="en-US" altLang="zh-CN" sz="1800" b="1" kern="0" dirty="0">
                <a:latin typeface="+mj-lt"/>
                <a:ea typeface="ＭＳ Ｐゴシック" pitchFamily="34" charset="-128"/>
              </a:rPr>
              <a:t>image, which is defined by half power beam width (HPBW).</a:t>
            </a:r>
            <a:endParaRPr lang="en-US" altLang="zh-CN" sz="1800" b="1" kern="0" dirty="0" smtClean="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smtClean="0">
                <a:latin typeface="+mj-lt"/>
                <a:ea typeface="ＭＳ Ｐゴシック" pitchFamily="34" charset="-128"/>
              </a:rPr>
              <a:t>E.g</a:t>
            </a:r>
            <a:r>
              <a:rPr lang="en-US" altLang="zh-CN" sz="1600" kern="0" dirty="0">
                <a:latin typeface="+mj-lt"/>
                <a:ea typeface="ＭＳ Ｐゴシック" pitchFamily="34" charset="-128"/>
              </a:rPr>
              <a:t>., 50cm </a:t>
            </a:r>
            <a:r>
              <a:rPr lang="en-US" altLang="zh-CN" sz="1600" kern="0" dirty="0" smtClean="0">
                <a:latin typeface="+mj-lt"/>
                <a:ea typeface="ＭＳ Ｐゴシック" pitchFamily="34" charset="-128"/>
              </a:rPr>
              <a:t>indicates </a:t>
            </a:r>
            <a:r>
              <a:rPr lang="en-US" altLang="zh-CN" sz="1600" kern="0" dirty="0">
                <a:latin typeface="+mj-lt"/>
                <a:ea typeface="ＭＳ Ｐゴシック" pitchFamily="34" charset="-128"/>
              </a:rPr>
              <a:t>that two targets are distinguishable </a:t>
            </a:r>
            <a:r>
              <a:rPr lang="en-US" altLang="zh-CN" sz="1600" kern="0" dirty="0">
                <a:latin typeface="Times New Roman"/>
                <a:ea typeface="ＭＳ Ｐゴシック" pitchFamily="34" charset="-128"/>
              </a:rPr>
              <a:t>when the spatial difference between them is greater than 50cm.</a:t>
            </a:r>
            <a:endParaRPr lang="en-US" altLang="zh-CN" sz="1600"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a:latin typeface="+mj-lt"/>
                <a:ea typeface="ＭＳ Ｐゴシック" pitchFamily="34" charset="-128"/>
              </a:rPr>
              <a:t>Integrated </a:t>
            </a:r>
            <a:r>
              <a:rPr lang="en-US" altLang="zh-CN" sz="1800" b="1" kern="0" dirty="0" smtClean="0">
                <a:latin typeface="+mj-lt"/>
                <a:ea typeface="ＭＳ Ｐゴシック" pitchFamily="34" charset="-128"/>
              </a:rPr>
              <a:t>side lobe ratio (ISLR) : The </a:t>
            </a:r>
            <a:r>
              <a:rPr lang="en-US" altLang="zh-CN" sz="1800" b="1" kern="0" dirty="0">
                <a:latin typeface="+mj-lt"/>
                <a:ea typeface="ＭＳ Ｐゴシック" pitchFamily="34" charset="-128"/>
              </a:rPr>
              <a:t>r</a:t>
            </a:r>
            <a:r>
              <a:rPr lang="en-US" altLang="zh-CN" sz="1800" b="1" kern="0" dirty="0" smtClean="0">
                <a:latin typeface="+mj-lt"/>
                <a:ea typeface="ＭＳ Ｐゴシック" pitchFamily="34" charset="-128"/>
              </a:rPr>
              <a:t>atio </a:t>
            </a:r>
            <a:r>
              <a:rPr lang="en-US" altLang="zh-CN" sz="1800" b="1" kern="0" dirty="0">
                <a:latin typeface="+mj-lt"/>
                <a:ea typeface="ＭＳ Ｐゴシック" pitchFamily="34" charset="-128"/>
              </a:rPr>
              <a:t>of the total power in all </a:t>
            </a:r>
            <a:r>
              <a:rPr lang="en-US" altLang="zh-CN" sz="1800" b="1" kern="0" dirty="0" smtClean="0">
                <a:latin typeface="+mj-lt"/>
                <a:ea typeface="ＭＳ Ｐゴシック" pitchFamily="34" charset="-128"/>
              </a:rPr>
              <a:t>of the side lobes </a:t>
            </a:r>
            <a:r>
              <a:rPr lang="en-US" altLang="zh-CN" sz="1800" b="1" kern="0" dirty="0">
                <a:latin typeface="+mj-lt"/>
                <a:ea typeface="ＭＳ Ｐゴシック" pitchFamily="34" charset="-128"/>
              </a:rPr>
              <a:t>to the power in the </a:t>
            </a:r>
            <a:r>
              <a:rPr lang="en-US" altLang="zh-CN" sz="1800" b="1" kern="0" dirty="0" smtClean="0">
                <a:latin typeface="+mj-lt"/>
                <a:ea typeface="ＭＳ Ｐゴシック" pitchFamily="34" charset="-128"/>
              </a:rPr>
              <a:t>main lobe.</a:t>
            </a: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a:t>
            </a:r>
            <a:r>
              <a:rPr lang="en-US" altLang="zh-CN" sz="1600" kern="0" dirty="0" smtClean="0">
                <a:latin typeface="+mj-lt"/>
                <a:ea typeface="ＭＳ Ｐゴシック" pitchFamily="34" charset="-128"/>
              </a:rPr>
              <a:t>-13dB indicates that the ratio of the total power in all of the side lobes to the power in the main lobe of a point target is -13dB.</a:t>
            </a:r>
          </a:p>
          <a:p>
            <a:pPr marL="342000" lvl="1" indent="-342000" algn="just">
              <a:spcBef>
                <a:spcPts val="0"/>
              </a:spcBef>
              <a:buFont typeface="Arial" panose="020B0604020202020204" pitchFamily="34" charset="0"/>
              <a:buChar char="•"/>
              <a:defRPr/>
            </a:pPr>
            <a:r>
              <a:rPr lang="en-US" altLang="zh-CN" sz="1800" b="1" kern="0" dirty="0">
                <a:latin typeface="+mj-lt"/>
                <a:ea typeface="ＭＳ Ｐゴシック" pitchFamily="34" charset="-128"/>
              </a:rPr>
              <a:t>Peak </a:t>
            </a:r>
            <a:r>
              <a:rPr lang="en-US" altLang="zh-CN" sz="1800" b="1" kern="0" dirty="0" smtClean="0">
                <a:latin typeface="+mj-lt"/>
                <a:ea typeface="ＭＳ Ｐゴシック" pitchFamily="34" charset="-128"/>
              </a:rPr>
              <a:t>side lobe </a:t>
            </a:r>
            <a:r>
              <a:rPr lang="en-US" altLang="zh-CN" sz="1800" b="1" kern="0" dirty="0">
                <a:latin typeface="+mj-lt"/>
                <a:ea typeface="ＭＳ Ｐゴシック" pitchFamily="34" charset="-128"/>
              </a:rPr>
              <a:t>ratio (PSLR</a:t>
            </a:r>
            <a:r>
              <a:rPr lang="en-US" altLang="zh-CN" sz="1800" b="1" kern="0" dirty="0" smtClean="0">
                <a:latin typeface="+mj-lt"/>
                <a:ea typeface="ＭＳ Ｐゴシック" pitchFamily="34" charset="-128"/>
              </a:rPr>
              <a:t>): </a:t>
            </a:r>
            <a:r>
              <a:rPr lang="en-US" altLang="zh-CN" sz="1800" b="1" kern="0" dirty="0">
                <a:latin typeface="+mj-lt"/>
                <a:ea typeface="ＭＳ Ｐゴシック" pitchFamily="34" charset="-128"/>
              </a:rPr>
              <a:t>The ratio of the peak intensity of the most prominent side </a:t>
            </a:r>
            <a:r>
              <a:rPr lang="en-US" altLang="zh-CN" sz="1800" b="1" kern="0" dirty="0" smtClean="0">
                <a:latin typeface="+mj-lt"/>
                <a:ea typeface="ＭＳ Ｐゴシック" pitchFamily="34" charset="-128"/>
              </a:rPr>
              <a:t>lobe to </a:t>
            </a:r>
            <a:r>
              <a:rPr lang="en-US" altLang="zh-CN" sz="1800" b="1" kern="0" dirty="0">
                <a:latin typeface="+mj-lt"/>
                <a:ea typeface="ＭＳ Ｐゴシック" pitchFamily="34" charset="-128"/>
              </a:rPr>
              <a:t>the peak intensity of the </a:t>
            </a:r>
            <a:r>
              <a:rPr lang="en-US" altLang="zh-CN" sz="1800" b="1" kern="0" dirty="0" smtClean="0">
                <a:latin typeface="+mj-lt"/>
                <a:ea typeface="ＭＳ Ｐゴシック" pitchFamily="34" charset="-128"/>
              </a:rPr>
              <a:t>main lobe.</a:t>
            </a:r>
          </a:p>
          <a:p>
            <a:pPr marL="716400" lvl="1" indent="-284400"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a:t>
            </a:r>
            <a:r>
              <a:rPr lang="en-US" altLang="zh-CN" sz="1600" kern="0" dirty="0" smtClean="0">
                <a:latin typeface="+mj-lt"/>
                <a:ea typeface="ＭＳ Ｐゴシック" pitchFamily="34" charset="-128"/>
              </a:rPr>
              <a:t>-13dB indicates </a:t>
            </a:r>
            <a:r>
              <a:rPr lang="en-US" altLang="zh-CN" sz="1600" kern="0" dirty="0">
                <a:latin typeface="+mj-lt"/>
                <a:ea typeface="ＭＳ Ｐゴシック" pitchFamily="34" charset="-128"/>
              </a:rPr>
              <a:t>that the ratio of </a:t>
            </a:r>
            <a:r>
              <a:rPr lang="en-US" altLang="zh-CN" sz="1600" kern="0" dirty="0" smtClean="0">
                <a:latin typeface="+mj-lt"/>
                <a:ea typeface="ＭＳ Ｐゴシック" pitchFamily="34" charset="-128"/>
              </a:rPr>
              <a:t>the peak intensity of the </a:t>
            </a:r>
            <a:r>
              <a:rPr lang="en-US" altLang="zh-CN" sz="1600" kern="0" dirty="0">
                <a:latin typeface="+mj-lt"/>
                <a:ea typeface="ＭＳ Ｐゴシック" pitchFamily="34" charset="-128"/>
              </a:rPr>
              <a:t>most prominent side </a:t>
            </a:r>
            <a:r>
              <a:rPr lang="en-US" altLang="zh-CN" sz="1600" kern="0" dirty="0" smtClean="0">
                <a:latin typeface="+mj-lt"/>
                <a:ea typeface="ＭＳ Ｐゴシック" pitchFamily="34" charset="-128"/>
              </a:rPr>
              <a:t>lobe to the peak intensity of the main lobe of </a:t>
            </a:r>
            <a:r>
              <a:rPr lang="en-US" altLang="zh-CN" sz="1600" kern="0" dirty="0">
                <a:latin typeface="+mj-lt"/>
                <a:ea typeface="ＭＳ Ｐゴシック" pitchFamily="34" charset="-128"/>
              </a:rPr>
              <a:t>a point target is -13dB.</a:t>
            </a:r>
          </a:p>
          <a:p>
            <a:pPr marL="457200" lvl="2" algn="just">
              <a:spcBef>
                <a:spcPts val="0"/>
              </a:spcBef>
              <a:defRPr/>
            </a:pPr>
            <a:endParaRPr lang="zh-CN" altLang="en-US" sz="1400" b="1" kern="0" dirty="0">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latin typeface="+mj-lt"/>
              <a:ea typeface="ＭＳ Ｐゴシック" pitchFamily="34" charset="-128"/>
            </a:endParaRPr>
          </a:p>
        </p:txBody>
      </p:sp>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2980474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55223" y="6475413"/>
            <a:ext cx="509755" cy="184666"/>
          </a:xfrm>
        </p:spPr>
        <p:txBody>
          <a:bodyPr/>
          <a:lstStyle/>
          <a:p>
            <a:r>
              <a:rPr lang="en-US" altLang="en-US"/>
              <a:t>Slide </a:t>
            </a:r>
            <a:fld id="{CEC4BC45-39E3-4AF4-A985-1621094AE46F}" type="slidenum">
              <a:rPr lang="en-US" altLang="en-US"/>
              <a:pPr/>
              <a:t>24</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Rectangle 2"/>
          <p:cNvSpPr txBox="1">
            <a:spLocks noChangeArrowheads="1"/>
          </p:cNvSpPr>
          <p:nvPr/>
        </p:nvSpPr>
        <p:spPr bwMode="auto">
          <a:xfrm>
            <a:off x="685800" y="815752"/>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Environment mapping</a:t>
            </a:r>
            <a:r>
              <a:rPr lang="en-US" altLang="zh-CN" sz="2800" b="1" kern="0" dirty="0" smtClean="0">
                <a:solidFill>
                  <a:schemeClr val="tx1"/>
                </a:solidFill>
              </a:rPr>
              <a:t>– KPIs of Virtual </a:t>
            </a:r>
            <a:r>
              <a:rPr lang="en-US" altLang="zh-CN" sz="2800" b="1" kern="0" dirty="0">
                <a:solidFill>
                  <a:schemeClr val="tx1"/>
                </a:solidFill>
              </a:rPr>
              <a:t>antenna array </a:t>
            </a:r>
            <a:r>
              <a:rPr lang="en-US" altLang="zh-CN" sz="2800" b="1" kern="0" dirty="0" smtClean="0">
                <a:solidFill>
                  <a:schemeClr val="tx1"/>
                </a:solidFill>
              </a:rPr>
              <a:t>method 2/2</a:t>
            </a:r>
            <a:endParaRPr lang="en-US" altLang="en-US" sz="2800" b="1" kern="0" dirty="0">
              <a:solidFill>
                <a:schemeClr val="tx1"/>
              </a:solidFill>
            </a:endParaRPr>
          </a:p>
        </p:txBody>
      </p:sp>
      <mc:AlternateContent xmlns:mc="http://schemas.openxmlformats.org/markup-compatibility/2006" xmlns:a14="http://schemas.microsoft.com/office/drawing/2010/main">
        <mc:Choice Requires="a14">
          <p:sp>
            <p:nvSpPr>
              <p:cNvPr id="8" name="Rectangle 3"/>
              <p:cNvSpPr txBox="1">
                <a:spLocks noChangeArrowheads="1"/>
              </p:cNvSpPr>
              <p:nvPr/>
            </p:nvSpPr>
            <p:spPr bwMode="auto">
              <a:xfrm>
                <a:off x="685800" y="1352128"/>
                <a:ext cx="7989887" cy="5029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000" lvl="1" indent="-342000" algn="just">
                  <a:spcBef>
                    <a:spcPts val="0"/>
                  </a:spcBef>
                  <a:buFont typeface="Arial" panose="020B0604020202020204" pitchFamily="34" charset="0"/>
                  <a:buChar char="•"/>
                  <a:defRPr/>
                </a:pPr>
                <a:r>
                  <a:rPr lang="en-US" altLang="zh-CN" sz="1800" b="1" kern="0" dirty="0" smtClean="0">
                    <a:solidFill>
                      <a:schemeClr val="tx1"/>
                    </a:solidFill>
                    <a:latin typeface="+mj-lt"/>
                    <a:ea typeface="ＭＳ Ｐゴシック" pitchFamily="34" charset="-128"/>
                  </a:rPr>
                  <a:t>Reconstruction accuracy: The accuracy of the reconstructed map to the ground truth map. </a:t>
                </a:r>
                <a:endParaRPr lang="en-US" altLang="zh-CN" sz="1800" b="1" kern="0" dirty="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a:t>
                </a:r>
                <a:r>
                  <a:rPr lang="en-US" altLang="zh-CN" sz="1600" kern="0" dirty="0" smtClean="0">
                    <a:solidFill>
                      <a:schemeClr val="tx1"/>
                    </a:solidFill>
                    <a:latin typeface="+mj-lt"/>
                    <a:ea typeface="ＭＳ Ｐゴシック" pitchFamily="34" charset="-128"/>
                  </a:rPr>
                  <a:t>2</a:t>
                </a:r>
                <a:r>
                  <a:rPr lang="en-US" altLang="zh-CN" sz="1600" kern="0" dirty="0">
                    <a:solidFill>
                      <a:schemeClr val="tx1"/>
                    </a:solidFill>
                    <a:latin typeface="+mj-lt"/>
                    <a:ea typeface="ＭＳ Ｐゴシック" pitchFamily="34" charset="-128"/>
                  </a:rPr>
                  <a:t> </a:t>
                </a:r>
                <a:r>
                  <a:rPr lang="en-US" altLang="zh-CN" sz="1600" kern="0" dirty="0" smtClean="0">
                    <a:solidFill>
                      <a:schemeClr val="tx1"/>
                    </a:solidFill>
                    <a:latin typeface="+mj-lt"/>
                    <a:ea typeface="ＭＳ Ｐゴシック" pitchFamily="34" charset="-128"/>
                  </a:rPr>
                  <a:t>indicates </a:t>
                </a:r>
                <a:r>
                  <a:rPr lang="en-US" altLang="zh-CN" sz="1600" kern="0" dirty="0">
                    <a:solidFill>
                      <a:schemeClr val="tx1"/>
                    </a:solidFill>
                    <a:latin typeface="+mj-lt"/>
                    <a:ea typeface="ＭＳ Ｐゴシック" pitchFamily="34" charset="-128"/>
                  </a:rPr>
                  <a:t>that </a:t>
                </a:r>
                <a:r>
                  <a:rPr lang="en-US" altLang="zh-CN" sz="1600" kern="0" dirty="0" smtClean="0">
                    <a:solidFill>
                      <a:schemeClr val="tx1"/>
                    </a:solidFill>
                    <a:latin typeface="+mj-lt"/>
                    <a:ea typeface="ＭＳ Ｐゴシック" pitchFamily="34" charset="-128"/>
                  </a:rPr>
                  <a:t>the root mean square error (RMSE) between the reconstructed map and the ground truth map is 2.</a:t>
                </a:r>
                <a:endParaRPr lang="en-US" sz="1600" kern="0" dirty="0">
                  <a:solidFill>
                    <a:schemeClr val="tx1"/>
                  </a:solidFill>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smtClean="0">
                    <a:solidFill>
                      <a:schemeClr val="tx1"/>
                    </a:solidFill>
                    <a:latin typeface="+mj-lt"/>
                    <a:ea typeface="ＭＳ Ｐゴシック" pitchFamily="34" charset="-128"/>
                  </a:rPr>
                  <a:t>Radiometric resolution</a:t>
                </a:r>
                <a:r>
                  <a:rPr lang="zh-CN" altLang="en-US" sz="1800" b="1" kern="0" dirty="0">
                    <a:solidFill>
                      <a:schemeClr val="tx1"/>
                    </a:solidFill>
                    <a:latin typeface="+mj-lt"/>
                    <a:ea typeface="ＭＳ Ｐゴシック" pitchFamily="34" charset="-128"/>
                  </a:rPr>
                  <a:t>：</a:t>
                </a:r>
                <a:r>
                  <a:rPr lang="en-US" altLang="zh-CN" sz="1800" b="1" kern="0" dirty="0">
                    <a:solidFill>
                      <a:schemeClr val="tx1"/>
                    </a:solidFill>
                    <a:latin typeface="+mj-lt"/>
                    <a:ea typeface="ＭＳ Ｐゴシック" pitchFamily="34" charset="-128"/>
                  </a:rPr>
                  <a:t> Radiometric quality per pixel, defined as </a:t>
                </a:r>
                <a14:m>
                  <m:oMath xmlns:m="http://schemas.openxmlformats.org/officeDocument/2006/math">
                    <m:r>
                      <a:rPr lang="en-US" altLang="zh-CN" sz="1800" b="1" kern="0" dirty="0">
                        <a:solidFill>
                          <a:schemeClr val="tx1"/>
                        </a:solidFill>
                        <a:latin typeface="Cambria Math" panose="02040503050406030204" pitchFamily="18" charset="0"/>
                        <a:ea typeface="ＭＳ Ｐゴシック" pitchFamily="34" charset="-128"/>
                      </a:rPr>
                      <m:t>𝛾</m:t>
                    </m:r>
                    <m:r>
                      <a:rPr lang="en-US" altLang="zh-CN" sz="1800" b="1" kern="0" dirty="0">
                        <a:solidFill>
                          <a:schemeClr val="tx1"/>
                        </a:solidFill>
                        <a:latin typeface="Cambria Math" panose="02040503050406030204" pitchFamily="18" charset="0"/>
                        <a:ea typeface="ＭＳ Ｐゴシック" pitchFamily="34" charset="-128"/>
                      </a:rPr>
                      <m:t>=10</m:t>
                    </m:r>
                    <m:r>
                      <m:rPr>
                        <m:sty m:val="p"/>
                      </m:rPr>
                      <a:rPr lang="en-US" altLang="zh-CN" sz="1800" b="1" kern="0" dirty="0">
                        <a:solidFill>
                          <a:schemeClr val="tx1"/>
                        </a:solidFill>
                        <a:latin typeface="Cambria Math" panose="02040503050406030204" pitchFamily="18" charset="0"/>
                        <a:ea typeface="ＭＳ Ｐゴシック" pitchFamily="34" charset="-128"/>
                      </a:rPr>
                      <m:t>lg</m:t>
                    </m:r>
                    <m:d>
                      <m:dPr>
                        <m:ctrlPr>
                          <a:rPr lang="en-US" altLang="zh-CN" sz="1800" b="1" i="1" kern="0" dirty="0">
                            <a:solidFill>
                              <a:schemeClr val="tx1"/>
                            </a:solidFill>
                            <a:latin typeface="Cambria Math" panose="02040503050406030204" pitchFamily="18" charset="0"/>
                            <a:ea typeface="ＭＳ Ｐゴシック" pitchFamily="34" charset="-128"/>
                          </a:rPr>
                        </m:ctrlPr>
                      </m:dPr>
                      <m:e>
                        <m:f>
                          <m:fPr>
                            <m:ctrlPr>
                              <a:rPr lang="en-US" altLang="zh-CN" sz="1800" b="1" i="1" kern="0" dirty="0">
                                <a:solidFill>
                                  <a:schemeClr val="tx1"/>
                                </a:solidFill>
                                <a:latin typeface="Cambria Math" panose="02040503050406030204" pitchFamily="18" charset="0"/>
                                <a:ea typeface="ＭＳ Ｐゴシック" pitchFamily="34" charset="-128"/>
                              </a:rPr>
                            </m:ctrlPr>
                          </m:fPr>
                          <m:num>
                            <m:r>
                              <a:rPr lang="en-US" altLang="zh-CN" sz="1800" b="1" kern="0" dirty="0">
                                <a:solidFill>
                                  <a:schemeClr val="tx1"/>
                                </a:solidFill>
                                <a:latin typeface="Cambria Math" panose="02040503050406030204" pitchFamily="18" charset="0"/>
                                <a:ea typeface="ＭＳ Ｐゴシック" pitchFamily="34" charset="-128"/>
                              </a:rPr>
                              <m:t>𝜎</m:t>
                            </m:r>
                          </m:num>
                          <m:den>
                            <m:r>
                              <a:rPr lang="en-US" altLang="zh-CN" sz="1800" b="1" kern="0" dirty="0">
                                <a:solidFill>
                                  <a:schemeClr val="tx1"/>
                                </a:solidFill>
                                <a:latin typeface="Cambria Math" panose="02040503050406030204" pitchFamily="18" charset="0"/>
                                <a:ea typeface="ＭＳ Ｐゴシック" pitchFamily="34" charset="-128"/>
                              </a:rPr>
                              <m:t>𝜇</m:t>
                            </m:r>
                          </m:den>
                        </m:f>
                        <m:r>
                          <a:rPr lang="en-US" altLang="zh-CN" sz="1800" b="1" kern="0" dirty="0">
                            <a:solidFill>
                              <a:schemeClr val="tx1"/>
                            </a:solidFill>
                            <a:latin typeface="Cambria Math" panose="02040503050406030204" pitchFamily="18" charset="0"/>
                            <a:ea typeface="ＭＳ Ｐゴシック" pitchFamily="34" charset="-128"/>
                          </a:rPr>
                          <m:t>+1</m:t>
                        </m:r>
                      </m:e>
                    </m:d>
                  </m:oMath>
                </a14:m>
                <a:r>
                  <a:rPr lang="en-US" altLang="zh-CN" sz="1800" b="1" kern="0" dirty="0">
                    <a:solidFill>
                      <a:schemeClr val="tx1"/>
                    </a:solidFill>
                    <a:latin typeface="+mj-lt"/>
                    <a:ea typeface="ＭＳ Ｐゴシック" pitchFamily="34" charset="-128"/>
                  </a:rPr>
                  <a:t>, with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𝜇</m:t>
                    </m:r>
                  </m:oMath>
                </a14:m>
                <a:r>
                  <a:rPr lang="en-US" altLang="zh-CN" sz="1800" b="1" kern="0" dirty="0">
                    <a:solidFill>
                      <a:schemeClr val="tx1"/>
                    </a:solidFill>
                    <a:latin typeface="+mj-lt"/>
                    <a:ea typeface="ＭＳ Ｐゴシック" pitchFamily="34" charset="-128"/>
                  </a:rPr>
                  <a:t> being the mean and </a:t>
                </a:r>
                <a14:m>
                  <m:oMath xmlns:m="http://schemas.openxmlformats.org/officeDocument/2006/math">
                    <m:r>
                      <a:rPr lang="en-US" altLang="zh-CN" sz="1800" b="1" kern="0">
                        <a:solidFill>
                          <a:schemeClr val="tx1"/>
                        </a:solidFill>
                        <a:latin typeface="Cambria Math" panose="02040503050406030204" pitchFamily="18" charset="0"/>
                        <a:ea typeface="ＭＳ Ｐゴシック" pitchFamily="34" charset="-128"/>
                      </a:rPr>
                      <m:t>𝜎</m:t>
                    </m:r>
                  </m:oMath>
                </a14:m>
                <a:r>
                  <a:rPr lang="en-US" altLang="zh-CN" sz="1800" b="1" kern="0" dirty="0">
                    <a:solidFill>
                      <a:schemeClr val="tx1"/>
                    </a:solidFill>
                    <a:latin typeface="+mj-lt"/>
                    <a:ea typeface="ＭＳ Ｐゴシック" pitchFamily="34" charset="-128"/>
                  </a:rPr>
                  <a:t> the standard deviation of the distributed target intensity values.</a:t>
                </a:r>
              </a:p>
              <a:p>
                <a:pPr marL="716400" lvl="1" indent="-284400" algn="just">
                  <a:spcBef>
                    <a:spcPts val="0"/>
                  </a:spcBef>
                  <a:buFont typeface="Times New Roman" panose="02020603050405020304" pitchFamily="18" charset="0"/>
                  <a:buChar char="−"/>
                  <a:defRPr/>
                </a:pPr>
                <a:r>
                  <a:rPr lang="en-US" altLang="zh-CN" sz="1600" kern="0" dirty="0">
                    <a:solidFill>
                      <a:schemeClr val="tx1"/>
                    </a:solidFill>
                    <a:latin typeface="+mj-lt"/>
                    <a:ea typeface="ＭＳ Ｐゴシック" pitchFamily="34" charset="-128"/>
                  </a:rPr>
                  <a:t>E.g., </a:t>
                </a:r>
                <a:r>
                  <a:rPr lang="en-US" altLang="zh-CN" sz="1600" kern="0" dirty="0" smtClean="0">
                    <a:solidFill>
                      <a:schemeClr val="tx1"/>
                    </a:solidFill>
                    <a:latin typeface="+mj-lt"/>
                    <a:ea typeface="ＭＳ Ｐゴシック" pitchFamily="34" charset="-128"/>
                  </a:rPr>
                  <a:t>-10dB indicates that a pixel intensity change larger than -10dB can be detected from the image.</a:t>
                </a:r>
              </a:p>
              <a:p>
                <a:pPr marL="432000" lvl="1" algn="just">
                  <a:spcBef>
                    <a:spcPts val="0"/>
                  </a:spcBef>
                  <a:defRPr/>
                </a:pPr>
                <a:endParaRPr lang="en-US" altLang="zh-CN" sz="1600" kern="0" dirty="0" smtClean="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solidFill>
                    <a:schemeClr val="tx1"/>
                  </a:solidFill>
                  <a:latin typeface="+mj-lt"/>
                  <a:ea typeface="ＭＳ Ｐゴシック" pitchFamily="34" charset="-128"/>
                </a:endParaRPr>
              </a:p>
              <a:p>
                <a:pPr marL="457200" lvl="2" algn="just">
                  <a:spcBef>
                    <a:spcPts val="0"/>
                  </a:spcBef>
                  <a:defRPr/>
                </a:pPr>
                <a:endParaRPr lang="zh-CN" altLang="en-US" sz="1400" b="1" kern="0" dirty="0">
                  <a:solidFill>
                    <a:schemeClr val="tx1"/>
                  </a:solidFill>
                  <a:latin typeface="+mj-lt"/>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altLang="zh-CN" sz="1600" kern="0" dirty="0">
                  <a:solidFill>
                    <a:schemeClr val="tx1"/>
                  </a:solidFill>
                  <a:latin typeface="+mj-lt"/>
                  <a:ea typeface="ＭＳ Ｐゴシック" pitchFamily="34" charset="-128"/>
                </a:endParaRPr>
              </a:p>
            </p:txBody>
          </p:sp>
        </mc:Choice>
        <mc:Fallback xmlns="">
          <p:sp>
            <p:nvSpPr>
              <p:cNvPr id="8" name="Rectangle 3"/>
              <p:cNvSpPr txBox="1">
                <a:spLocks noRot="1" noChangeAspect="1" noMove="1" noResize="1" noEditPoints="1" noAdjustHandles="1" noChangeArrowheads="1" noChangeShapeType="1" noTextEdit="1"/>
              </p:cNvSpPr>
              <p:nvPr/>
            </p:nvSpPr>
            <p:spPr bwMode="auto">
              <a:xfrm>
                <a:off x="685800" y="1352128"/>
                <a:ext cx="7989887" cy="5029200"/>
              </a:xfrm>
              <a:prstGeom prst="rect">
                <a:avLst/>
              </a:prstGeom>
              <a:blipFill rotWithShape="0">
                <a:blip r:embed="rId2"/>
                <a:stretch>
                  <a:fillRect l="-534" t="-727" r="-6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2"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1536662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t>Environment mapping</a:t>
            </a:r>
            <a:r>
              <a:rPr lang="en-US" altLang="zh-CN" sz="2800" b="1" kern="0" dirty="0" smtClean="0"/>
              <a:t>– KPI 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graphicFrame>
        <p:nvGraphicFramePr>
          <p:cNvPr id="7" name="Shape 392">
            <a:extLst>
              <a:ext uri="{FF2B5EF4-FFF2-40B4-BE49-F238E27FC236}">
                <a16:creationId xmlns:a16="http://schemas.microsoft.com/office/drawing/2014/main" xmlns="" id="{D34B8928-749C-4868-8B39-80CD19C663E6}"/>
              </a:ext>
            </a:extLst>
          </p:cNvPr>
          <p:cNvGraphicFramePr/>
          <p:nvPr>
            <p:extLst>
              <p:ext uri="{D42A27DB-BD31-4B8C-83A1-F6EECF244321}">
                <p14:modId xmlns:p14="http://schemas.microsoft.com/office/powerpoint/2010/main" val="601674418"/>
              </p:ext>
            </p:extLst>
          </p:nvPr>
        </p:nvGraphicFramePr>
        <p:xfrm>
          <a:off x="280859" y="1844824"/>
          <a:ext cx="8658481" cy="3384376"/>
        </p:xfrm>
        <a:graphic>
          <a:graphicData uri="http://schemas.openxmlformats.org/drawingml/2006/table">
            <a:tbl>
              <a:tblPr firstRow="1" bandRow="1">
                <a:noFill/>
              </a:tblPr>
              <a:tblGrid>
                <a:gridCol w="906765">
                  <a:extLst>
                    <a:ext uri="{9D8B030D-6E8A-4147-A177-3AD203B41FA5}">
                      <a16:colId xmlns:a16="http://schemas.microsoft.com/office/drawing/2014/main" xmlns="" val="20002"/>
                    </a:ext>
                  </a:extLst>
                </a:gridCol>
                <a:gridCol w="1512168"/>
                <a:gridCol w="1296144"/>
                <a:gridCol w="1512168"/>
                <a:gridCol w="1440160"/>
                <a:gridCol w="936104"/>
                <a:gridCol w="1054972"/>
              </a:tblGrid>
              <a:tr h="614966">
                <a:tc rowSpan="2">
                  <a:txBody>
                    <a:bodyPr/>
                    <a:lstStyle/>
                    <a:p>
                      <a:pPr marL="0" marR="0" lvl="0" indent="0" algn="ctr" rtl="0">
                        <a:spcBef>
                          <a:spcPts val="0"/>
                        </a:spcBef>
                        <a:buSzPct val="25000"/>
                        <a:buNone/>
                      </a:pPr>
                      <a:r>
                        <a:rPr lang="en-US" sz="1200" b="1" u="none" strike="noStrike" cap="none" baseline="0" dirty="0" smtClean="0">
                          <a:latin typeface="+mj-lt"/>
                        </a:rPr>
                        <a:t>Method</a:t>
                      </a:r>
                      <a:endParaRPr lang="en-US" sz="1200" b="1" u="none" strike="noStrike" cap="none" baseline="0" dirty="0">
                        <a:latin typeface="+mj-lt"/>
                      </a:endParaRPr>
                    </a:p>
                  </a:txBody>
                  <a:tcPr marL="0" marR="0" marT="72000" marB="72000" anchor="ctr">
                    <a:lnR w="12700" cap="flat" cmpd="sng" algn="ctr">
                      <a:solidFill>
                        <a:schemeClr val="tx1"/>
                      </a:solidFill>
                      <a:prstDash val="solid"/>
                      <a:round/>
                      <a:headEnd type="none" w="med" len="med"/>
                      <a:tailEnd type="none" w="med" len="med"/>
                    </a:lnR>
                    <a:solidFill>
                      <a:srgbClr val="D8D8D8"/>
                    </a:solidFill>
                  </a:tcPr>
                </a:tc>
                <a:tc rowSpan="2">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200" b="1" u="none" strike="noStrike" kern="1200" cap="none" baseline="0" dirty="0" smtClean="0">
                          <a:solidFill>
                            <a:schemeClr val="tx1"/>
                          </a:solidFill>
                          <a:latin typeface="+mj-lt"/>
                          <a:ea typeface="+mn-ea"/>
                          <a:cs typeface="+mn-cs"/>
                        </a:rPr>
                        <a:t>Coverage</a:t>
                      </a:r>
                    </a:p>
                  </a:txBody>
                  <a:tcPr marL="0" marR="0" marT="72000" marB="72000" anchor="ctr">
                    <a:lnL w="12700" cap="flat" cmpd="sng" algn="ctr">
                      <a:solidFill>
                        <a:schemeClr val="tx1"/>
                      </a:solidFill>
                      <a:prstDash val="solid"/>
                      <a:round/>
                      <a:headEnd type="none" w="med" len="med"/>
                      <a:tailEnd type="none" w="med" len="med"/>
                    </a:lnL>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latin typeface="+mj-lt"/>
                        </a:rPr>
                        <a:t>Resolution</a:t>
                      </a:r>
                      <a:endParaRPr lang="en-US" sz="1200" b="1" u="none" strike="noStrike" cap="none" baseline="0" dirty="0">
                        <a:latin typeface="+mj-lt"/>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rowSpan="2">
                  <a:txBody>
                    <a:bodyPr/>
                    <a:lstStyle/>
                    <a:p>
                      <a:pPr marL="0" marR="0" lvl="0" indent="0" algn="ctr" rtl="0">
                        <a:spcBef>
                          <a:spcPts val="0"/>
                        </a:spcBef>
                        <a:buSzPct val="25000"/>
                        <a:buNone/>
                      </a:pPr>
                      <a:r>
                        <a:rPr lang="en-US" sz="1200" b="1" u="none" strike="noStrike" cap="none" baseline="0" dirty="0" smtClean="0">
                          <a:latin typeface="+mj-lt"/>
                        </a:rPr>
                        <a:t>Reconstruction accuracy</a:t>
                      </a:r>
                      <a:endParaRPr lang="en-US" sz="1200" b="1" u="none" strike="noStrike" cap="none" baseline="0" dirty="0">
                        <a:latin typeface="+mj-lt"/>
                      </a:endParaRPr>
                    </a:p>
                  </a:txBody>
                  <a:tcPr marL="0" marR="0" marT="72000" marB="72000" anchor="ctr">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solidFill>
                            <a:schemeClr val="tx1"/>
                          </a:solidFill>
                          <a:latin typeface="+mj-lt"/>
                        </a:rPr>
                        <a:t>Other performance</a:t>
                      </a:r>
                      <a:endParaRPr lang="en-US" sz="1200" b="1" u="none" strike="noStrike" cap="none" baseline="0" dirty="0">
                        <a:solidFill>
                          <a:schemeClr val="tx1"/>
                        </a:solidFill>
                        <a:latin typeface="+mj-lt"/>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r>
              <a:tr h="753186">
                <a:tc vMerge="1">
                  <a:txBody>
                    <a:bodyPr/>
                    <a:lstStyle/>
                    <a:p>
                      <a:pPr marL="0" marR="0" lvl="0" indent="0" algn="ctr" rtl="0">
                        <a:spcBef>
                          <a:spcPts val="0"/>
                        </a:spcBef>
                        <a:buSzPct val="25000"/>
                        <a:buNone/>
                      </a:pPr>
                      <a:endParaRPr lang="en-US" altLang="zh-CN" sz="1100" u="none" strike="noStrike" cap="none" baseline="0" dirty="0" smtClean="0">
                        <a:solidFill>
                          <a:schemeClr val="tx1"/>
                        </a:solidFill>
                        <a:latin typeface="+mj-lt"/>
                      </a:endParaRPr>
                    </a:p>
                  </a:txBody>
                  <a:tcPr marL="0" marR="0" marT="36000" marB="36000" anchor="ctr">
                    <a:solidFill>
                      <a:srgbClr val="D8D8D8"/>
                    </a:solidFill>
                  </a:tcPr>
                </a:tc>
                <a:tc vMerge="1">
                  <a:txBody>
                    <a:bodyPr/>
                    <a:lstStyle/>
                    <a:p>
                      <a:pPr marL="0" marR="0" lvl="0" indent="0" algn="ctr" rtl="0">
                        <a:spcBef>
                          <a:spcPts val="0"/>
                        </a:spcBef>
                        <a:buSzPct val="25000"/>
                        <a:buNone/>
                      </a:pPr>
                      <a:endParaRPr lang="en-US" altLang="zh-CN" sz="1100" u="none" strike="noStrike" kern="1200" cap="none" baseline="0" dirty="0" smtClean="0">
                        <a:solidFill>
                          <a:schemeClr val="tx1"/>
                        </a:solidFill>
                        <a:latin typeface="+mj-lt"/>
                        <a:ea typeface="+mn-ea"/>
                        <a:cs typeface="+mn-cs"/>
                      </a:endParaRP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Spatial resolution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latin typeface="+mj-lt"/>
                        </a:rPr>
                        <a:t>Radiometric resolution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latin typeface="+mj-lt"/>
                        </a:rPr>
                        <a:t>(</a:t>
                      </a:r>
                      <a:r>
                        <a:rPr lang="en-US" altLang="zh-CN" sz="1100" u="none" strike="noStrike" cap="none" baseline="0" dirty="0" smtClean="0">
                          <a:solidFill>
                            <a:schemeClr val="tx1"/>
                          </a:solidFill>
                          <a:latin typeface="+mj-lt"/>
                          <a:cs typeface="Times New Roman" panose="02020603050405020304" pitchFamily="18" charset="0"/>
                        </a:rPr>
                        <a:t>˚</a:t>
                      </a:r>
                      <a:r>
                        <a:rPr lang="en-US" altLang="zh-CN" sz="1100" u="none" strike="noStrike" cap="none" baseline="0" dirty="0" smtClean="0">
                          <a:solidFill>
                            <a:schemeClr val="tx1"/>
                          </a:solidFill>
                          <a:latin typeface="+mj-lt"/>
                        </a:rPr>
                        <a:t>)</a:t>
                      </a:r>
                    </a:p>
                  </a:txBody>
                  <a:tcPr marL="0" marR="0" marT="36000" marB="36000" anchor="ctr">
                    <a:solidFill>
                      <a:srgbClr val="D8D8D8"/>
                    </a:solidFill>
                  </a:tcPr>
                </a:tc>
                <a:tc vMerge="1">
                  <a:txBody>
                    <a:bodyPr/>
                    <a:lstStyle/>
                    <a:p>
                      <a:endParaRPr lang="zh-CN" altLang="en-US" dirty="0"/>
                    </a:p>
                  </a:txBody>
                  <a:tcPr marL="0" marR="0" marT="36000" marB="36000" anchor="ctr">
                    <a:solidFill>
                      <a:srgbClr val="D8D8D8"/>
                    </a:solidFill>
                  </a:tcPr>
                </a:tc>
                <a:tc>
                  <a:txBody>
                    <a:bodyPr/>
                    <a:lstStyle/>
                    <a:p>
                      <a:pPr marL="0" marR="0" lvl="0" indent="0" algn="ctr" rtl="0">
                        <a:spcBef>
                          <a:spcPts val="0"/>
                        </a:spcBef>
                        <a:buSzPct val="25000"/>
                        <a:buNone/>
                      </a:pPr>
                      <a:r>
                        <a:rPr lang="en-US" altLang="zh-CN" sz="1100" u="none" strike="noStrike" cap="none" baseline="0" dirty="0" smtClean="0">
                          <a:solidFill>
                            <a:schemeClr val="tx1"/>
                          </a:solidFill>
                          <a:latin typeface="+mj-lt"/>
                        </a:rPr>
                        <a:t>ISLR</a:t>
                      </a:r>
                    </a:p>
                  </a:txBody>
                  <a:tcPr marL="0" marR="0" marT="36000" marB="36000" anchor="ctr">
                    <a:solidFill>
                      <a:srgbClr val="D8D8D8"/>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j-lt"/>
                          <a:ea typeface="+mn-ea"/>
                          <a:cs typeface="+mn-cs"/>
                        </a:rPr>
                        <a:t>PSLR</a:t>
                      </a:r>
                      <a:endParaRPr lang="zh-CN" altLang="en-US" sz="1100" u="none" strike="noStrike" kern="1200" cap="none" baseline="0" dirty="0" smtClean="0">
                        <a:solidFill>
                          <a:schemeClr val="tx1"/>
                        </a:solidFill>
                        <a:latin typeface="+mj-lt"/>
                        <a:ea typeface="+mn-ea"/>
                        <a:cs typeface="+mn-cs"/>
                      </a:endParaRPr>
                    </a:p>
                  </a:txBody>
                  <a:tcPr marL="0" marR="0" marT="36000" marB="36000" anchor="ctr">
                    <a:solidFill>
                      <a:srgbClr val="D8D8D8"/>
                    </a:solidFill>
                  </a:tcPr>
                </a:tc>
                <a:extLst>
                  <a:ext uri="{0D108BD9-81ED-4DB2-BD59-A6C34878D82A}">
                    <a16:rowId xmlns:a16="http://schemas.microsoft.com/office/drawing/2014/main" xmlns="" val="10000"/>
                  </a:ext>
                </a:extLst>
              </a:tr>
              <a:tr h="651539">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Reflection </a:t>
                      </a:r>
                      <a:r>
                        <a:rPr lang="en-US" altLang="zh-CN" sz="900" u="none" strike="noStrike" kern="1200" cap="none" baseline="0" dirty="0" smtClean="0">
                          <a:solidFill>
                            <a:schemeClr val="tx1"/>
                          </a:solidFill>
                          <a:latin typeface="+mj-lt"/>
                          <a:ea typeface="+mn-ea"/>
                          <a:cs typeface="+mn-cs"/>
                        </a:rPr>
                        <a:t>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050" u="none" strike="noStrike" kern="1200" cap="none" baseline="0" dirty="0" smtClean="0">
                          <a:solidFill>
                            <a:schemeClr val="tx1"/>
                          </a:solidFill>
                          <a:latin typeface="+mj-lt"/>
                          <a:ea typeface="+mn-ea"/>
                          <a:cs typeface="+mn-cs"/>
                        </a:rPr>
                        <a:t>NA</a:t>
                      </a:r>
                    </a:p>
                  </a:txBody>
                  <a:tcPr marL="0" marR="0" marT="36000" marB="36000" anchor="ctr">
                    <a:solidFill>
                      <a:schemeClr val="accent1">
                        <a:lumMod val="40000"/>
                        <a:lumOff val="60000"/>
                        <a:alpha val="0"/>
                      </a:schemeClr>
                    </a:solidFill>
                  </a:tcPr>
                </a:tc>
                <a:extLst>
                  <a:ext uri="{0D108BD9-81ED-4DB2-BD59-A6C34878D82A}">
                    <a16:rowId xmlns:a16="http://schemas.microsoft.com/office/drawing/2014/main" xmlns="" val="10002"/>
                  </a:ext>
                </a:extLst>
              </a:tr>
              <a:tr h="716613">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Real antenna array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r>
              <a:tr h="648072">
                <a:tc>
                  <a:txBody>
                    <a:bodyPr/>
                    <a:lstStyle/>
                    <a:p>
                      <a:pPr marL="0" marR="0" lvl="0" indent="0" algn="ctr" defTabSz="914400" rtl="0" eaLnBrk="1" latinLnBrk="0" hangingPunct="1">
                        <a:spcBef>
                          <a:spcPts val="0"/>
                        </a:spcBef>
                        <a:buSzPct val="25000"/>
                        <a:buNone/>
                      </a:pPr>
                      <a:r>
                        <a:rPr lang="en-US" altLang="zh-CN" sz="900" u="none" strike="noStrike" kern="1200" cap="none" baseline="0" dirty="0" smtClean="0">
                          <a:solidFill>
                            <a:schemeClr val="tx1"/>
                          </a:solidFill>
                          <a:latin typeface="+mj-lt"/>
                          <a:ea typeface="+mn-ea"/>
                          <a:cs typeface="+mn-cs"/>
                        </a:rPr>
                        <a:t>Virtual antenna array method</a:t>
                      </a:r>
                      <a:endParaRPr lang="en-US" altLang="zh-CN" sz="900" u="none" strike="noStrike" kern="1200" cap="none" baseline="0" dirty="0">
                        <a:solidFill>
                          <a:schemeClr val="tx1"/>
                        </a:solidFill>
                        <a:latin typeface="+mj-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zh-CN" altLang="en-US" sz="1050" u="none" strike="noStrike" kern="1200" cap="none" baseline="0" dirty="0" smtClean="0">
                          <a:solidFill>
                            <a:schemeClr val="tx1"/>
                          </a:solidFill>
                          <a:latin typeface="+mn-lt"/>
                          <a:ea typeface="+mn-ea"/>
                          <a:cs typeface="+mn-cs"/>
                        </a:rPr>
                        <a:t>√</a:t>
                      </a:r>
                      <a:endParaRPr lang="en-US" altLang="zh-CN" sz="1050" u="none" strike="noStrike" kern="1200" cap="none" baseline="0" dirty="0" smtClean="0">
                        <a:solidFill>
                          <a:schemeClr val="tx1"/>
                        </a:solidFill>
                        <a:latin typeface="+mn-lt"/>
                        <a:ea typeface="+mn-ea"/>
                        <a:cs typeface="+mn-cs"/>
                      </a:endParaRPr>
                    </a:p>
                  </a:txBody>
                  <a:tcPr marL="0" marR="0" marT="36000" marB="36000" anchor="ctr">
                    <a:solidFill>
                      <a:schemeClr val="accent1">
                        <a:lumMod val="40000"/>
                        <a:lumOff val="60000"/>
                        <a:alpha val="0"/>
                      </a:schemeClr>
                    </a:solidFill>
                  </a:tcPr>
                </a:tc>
              </a:tr>
            </a:tbl>
          </a:graphicData>
        </a:graphic>
      </p:graphicFrame>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sz="1800" b="1" kern="0" dirty="0" smtClean="0">
                <a:latin typeface="+mj-lt"/>
              </a:rPr>
              <a:t>Usage model terminology for WLAN Sensing, IEEE 802.11-20/0905r2.</a:t>
            </a:r>
          </a:p>
          <a:p>
            <a:pPr algn="just">
              <a:buFont typeface="+mj-lt"/>
              <a:buAutoNum type="arabicPeriod"/>
            </a:pPr>
            <a:r>
              <a:rPr lang="en-US" sz="1800" b="1" kern="0" dirty="0" smtClean="0">
                <a:latin typeface="+mj-lt"/>
              </a:rPr>
              <a:t>Presence and proximity detection using WLAN Sensing, IEEE 802.11-19/1772r0.</a:t>
            </a: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11560" y="1628800"/>
            <a:ext cx="7772400" cy="3735288"/>
          </a:xfrm>
        </p:spPr>
        <p:txBody>
          <a:bodyPr/>
          <a:lstStyle/>
          <a:p>
            <a:r>
              <a:rPr lang="en-US" altLang="en-US" dirty="0" smtClean="0"/>
              <a:t>Presence detection using UWB</a:t>
            </a:r>
            <a:r>
              <a:rPr lang="en-US" altLang="en-US" dirty="0"/>
              <a:t/>
            </a:r>
            <a:br>
              <a:rPr lang="en-US" altLang="en-US" dirty="0"/>
            </a:br>
            <a:r>
              <a:rPr lang="en-US" altLang="en-US" dirty="0"/>
              <a:t/>
            </a:r>
            <a:br>
              <a:rPr lang="en-US" altLang="en-US" dirty="0"/>
            </a:br>
            <a:endParaRPr lang="en-US" altLang="en-US" sz="1800" dirty="0"/>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7"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3101212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a:solidFill>
                  <a:schemeClr val="tx1"/>
                </a:solidFill>
              </a:rPr>
              <a:t>Presence </a:t>
            </a:r>
            <a:r>
              <a:rPr lang="en-US" altLang="en-US" sz="3200" b="1" dirty="0" smtClean="0">
                <a:solidFill>
                  <a:schemeClr val="tx1"/>
                </a:solidFill>
              </a:rPr>
              <a:t>detection</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11" name="Rectangle 3"/>
          <p:cNvSpPr txBox="1">
            <a:spLocks noChangeArrowheads="1"/>
          </p:cNvSpPr>
          <p:nvPr/>
        </p:nvSpPr>
        <p:spPr bwMode="auto">
          <a:xfrm>
            <a:off x="539552" y="764704"/>
            <a:ext cx="8208912" cy="5626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000" kern="0" dirty="0" smtClean="0">
              <a:latin typeface="+mj-lt"/>
            </a:endParaRPr>
          </a:p>
          <a:p>
            <a:pPr algn="just"/>
            <a:r>
              <a:rPr lang="en-US" altLang="zh-CN" sz="1800" b="1" kern="0" dirty="0" smtClean="0">
                <a:latin typeface="+mj-lt"/>
              </a:rPr>
              <a:t>Presence detection detects the position change of an object with respect to time or its reference point, which is typically described by displacement, direction, velocity or acceleration.</a:t>
            </a:r>
          </a:p>
          <a:p>
            <a:pPr algn="just"/>
            <a:r>
              <a:rPr lang="en-US" altLang="zh-CN" sz="1800" b="1" kern="0" dirty="0" smtClean="0">
                <a:latin typeface="+mj-lt"/>
              </a:rPr>
              <a:t>The </a:t>
            </a:r>
            <a:r>
              <a:rPr lang="en-US" altLang="zh-CN" sz="1800" b="1" kern="0" dirty="0">
                <a:latin typeface="+mj-lt"/>
              </a:rPr>
              <a:t>purpose of presence detection using </a:t>
            </a:r>
            <a:r>
              <a:rPr lang="en-US" altLang="zh-CN" sz="1800" b="1" kern="0" dirty="0" smtClean="0">
                <a:latin typeface="+mj-lt"/>
              </a:rPr>
              <a:t>an </a:t>
            </a:r>
            <a:r>
              <a:rPr lang="en-US" altLang="zh-CN" sz="1800" b="1" kern="0" dirty="0">
                <a:latin typeface="+mj-lt"/>
              </a:rPr>
              <a:t>UWB device or UWB network is </a:t>
            </a:r>
            <a:r>
              <a:rPr lang="en-US" altLang="zh-CN" sz="1800" b="1" kern="0" dirty="0" smtClean="0">
                <a:latin typeface="+mj-lt"/>
              </a:rPr>
              <a:t>to</a:t>
            </a:r>
          </a:p>
          <a:p>
            <a:pPr lvl="1" algn="just"/>
            <a:r>
              <a:rPr lang="en-US" altLang="zh-CN" sz="1600" kern="0" dirty="0" smtClean="0">
                <a:latin typeface="+mj-lt"/>
              </a:rPr>
              <a:t>Identify the presence of a target </a:t>
            </a:r>
          </a:p>
          <a:p>
            <a:pPr lvl="1" algn="just"/>
            <a:r>
              <a:rPr lang="en-US" altLang="zh-CN" sz="1600" kern="0" dirty="0" smtClean="0">
                <a:latin typeface="+mj-lt"/>
              </a:rPr>
              <a:t>Determine the </a:t>
            </a:r>
            <a:r>
              <a:rPr lang="en-US" altLang="zh-CN" sz="1600" kern="0" dirty="0">
                <a:latin typeface="+mj-lt"/>
              </a:rPr>
              <a:t>number of targets</a:t>
            </a:r>
          </a:p>
          <a:p>
            <a:pPr lvl="1" algn="just"/>
            <a:r>
              <a:rPr lang="en-US" altLang="zh-CN" sz="1600" kern="0" dirty="0" smtClean="0">
                <a:latin typeface="+mj-lt"/>
              </a:rPr>
              <a:t>Identify the type of target</a:t>
            </a:r>
          </a:p>
          <a:p>
            <a:pPr lvl="1" algn="just"/>
            <a:r>
              <a:rPr lang="en-US" altLang="zh-CN" sz="1600" kern="0" dirty="0" smtClean="0">
                <a:latin typeface="+mj-lt"/>
              </a:rPr>
              <a:t>Monitor the </a:t>
            </a:r>
            <a:r>
              <a:rPr lang="en-US" altLang="zh-CN" sz="1600" kern="0" dirty="0">
                <a:latin typeface="+mj-lt"/>
              </a:rPr>
              <a:t>v</a:t>
            </a:r>
            <a:r>
              <a:rPr lang="en-US" altLang="zh-CN" sz="1600" kern="0" dirty="0" smtClean="0">
                <a:latin typeface="+mj-lt"/>
              </a:rPr>
              <a:t>ital </a:t>
            </a:r>
            <a:r>
              <a:rPr lang="en-US" altLang="zh-CN" sz="1600" kern="0" dirty="0">
                <a:latin typeface="+mj-lt"/>
              </a:rPr>
              <a:t>sign </a:t>
            </a:r>
            <a:endParaRPr lang="en-US" altLang="zh-CN" sz="1600" kern="0" dirty="0" smtClean="0">
              <a:latin typeface="+mj-lt"/>
            </a:endParaRPr>
          </a:p>
          <a:p>
            <a:pPr lvl="1" algn="just"/>
            <a:r>
              <a:rPr lang="en-US" altLang="zh-CN" sz="1600" kern="0" dirty="0" smtClean="0">
                <a:latin typeface="+mj-lt"/>
              </a:rPr>
              <a:t>Recognize the gesture</a:t>
            </a:r>
          </a:p>
          <a:p>
            <a:pPr lvl="1" algn="just"/>
            <a:r>
              <a:rPr lang="en-US" altLang="zh-CN" sz="1600" kern="0" dirty="0" smtClean="0">
                <a:latin typeface="+mj-lt"/>
              </a:rPr>
              <a:t>Detect a </a:t>
            </a:r>
            <a:r>
              <a:rPr lang="en-US" altLang="zh-CN" sz="1600" kern="0" dirty="0">
                <a:latin typeface="+mj-lt"/>
              </a:rPr>
              <a:t>m</a:t>
            </a:r>
            <a:r>
              <a:rPr lang="en-US" altLang="zh-CN" sz="1600" kern="0" dirty="0" smtClean="0">
                <a:latin typeface="+mj-lt"/>
              </a:rPr>
              <a:t>oving target</a:t>
            </a:r>
            <a:endParaRPr lang="en-US" altLang="zh-CN" sz="1600" strike="sngStrike" kern="0" dirty="0">
              <a:latin typeface="+mj-lt"/>
            </a:endParaRPr>
          </a:p>
          <a:p>
            <a:pPr lvl="1" algn="just"/>
            <a:r>
              <a:rPr lang="en-US" altLang="zh-CN" sz="1600" kern="0" dirty="0" smtClean="0">
                <a:latin typeface="+mj-lt"/>
              </a:rPr>
              <a:t>Measure the range of device-free </a:t>
            </a:r>
            <a:r>
              <a:rPr lang="en-US" altLang="zh-CN" sz="1600" kern="0" dirty="0">
                <a:latin typeface="+mj-lt"/>
              </a:rPr>
              <a:t>targets</a:t>
            </a:r>
          </a:p>
          <a:p>
            <a:pPr marL="0" indent="0">
              <a:buNone/>
            </a:pPr>
            <a:r>
              <a:rPr lang="en-US" altLang="zh-CN" sz="1800" b="1" kern="0" dirty="0" smtClean="0">
                <a:latin typeface="+mj-lt"/>
              </a:rPr>
              <a:t>       in </a:t>
            </a:r>
            <a:r>
              <a:rPr lang="en-US" altLang="zh-CN" sz="1800" b="1" kern="0" dirty="0">
                <a:latin typeface="+mj-lt"/>
              </a:rPr>
              <a:t>a given </a:t>
            </a:r>
            <a:r>
              <a:rPr lang="en-US" altLang="zh-CN" sz="1800" b="1" kern="0" dirty="0" smtClean="0">
                <a:latin typeface="+mj-lt"/>
              </a:rPr>
              <a:t>environment [2]. </a:t>
            </a:r>
            <a:endParaRPr lang="en-US" altLang="zh-CN" sz="2000" b="1" kern="0" dirty="0"/>
          </a:p>
          <a:p>
            <a:pPr algn="just"/>
            <a:r>
              <a:rPr lang="en-US" altLang="zh-CN" sz="1800" b="1" kern="0" dirty="0" smtClean="0">
                <a:latin typeface="+mj-lt"/>
              </a:rPr>
              <a:t>Presence detection can be applied to many scenarios including [2]</a:t>
            </a:r>
            <a:endParaRPr lang="en-US" altLang="zh-CN" sz="1800" b="1" kern="0" dirty="0">
              <a:latin typeface="+mj-lt"/>
            </a:endParaRPr>
          </a:p>
          <a:p>
            <a:pPr lvl="1" algn="just"/>
            <a:r>
              <a:rPr lang="en-US" altLang="zh-CN" sz="1600" kern="0" dirty="0" smtClean="0">
                <a:latin typeface="+mj-lt"/>
              </a:rPr>
              <a:t>Smart home, e.g., light and air condition control</a:t>
            </a:r>
          </a:p>
          <a:p>
            <a:pPr lvl="1" algn="just"/>
            <a:r>
              <a:rPr lang="en-US" altLang="zh-CN" sz="1600" kern="0" dirty="0" smtClean="0">
                <a:latin typeface="+mj-lt"/>
              </a:rPr>
              <a:t>Security</a:t>
            </a:r>
            <a:r>
              <a:rPr lang="en-US" altLang="zh-CN" sz="1600" kern="0" dirty="0">
                <a:latin typeface="+mj-lt"/>
              </a:rPr>
              <a:t>, e.g., intrusion </a:t>
            </a:r>
            <a:r>
              <a:rPr lang="en-US" altLang="zh-CN" sz="1600" kern="0" dirty="0" smtClean="0">
                <a:latin typeface="+mj-lt"/>
              </a:rPr>
              <a:t>detection in pre-defined areas</a:t>
            </a:r>
          </a:p>
          <a:p>
            <a:pPr lvl="1" algn="just"/>
            <a:r>
              <a:rPr lang="en-US" altLang="zh-CN" sz="1600" kern="0" dirty="0" smtClean="0">
                <a:latin typeface="+mj-lt"/>
              </a:rPr>
              <a:t>Health care, </a:t>
            </a:r>
            <a:r>
              <a:rPr lang="en-US" altLang="zh-CN" sz="1600" kern="0" dirty="0">
                <a:latin typeface="+mj-lt"/>
              </a:rPr>
              <a:t>e.g., fall </a:t>
            </a:r>
            <a:r>
              <a:rPr lang="en-US" altLang="zh-CN" sz="1600" kern="0" dirty="0" smtClean="0">
                <a:latin typeface="+mj-lt"/>
              </a:rPr>
              <a:t>detection of the elderly and children</a:t>
            </a:r>
          </a:p>
          <a:p>
            <a:pPr lvl="1" algn="just"/>
            <a:r>
              <a:rPr lang="en-US" altLang="zh-CN" sz="1600" kern="0" dirty="0" smtClean="0">
                <a:latin typeface="+mj-lt"/>
              </a:rPr>
              <a:t>Game control, </a:t>
            </a:r>
            <a:r>
              <a:rPr lang="en-US" altLang="zh-CN" sz="1600" kern="0" dirty="0">
                <a:latin typeface="+mj-lt"/>
              </a:rPr>
              <a:t>e.g., gesture </a:t>
            </a:r>
            <a:r>
              <a:rPr lang="en-US" altLang="zh-CN" sz="1600" kern="0" dirty="0" smtClean="0">
                <a:latin typeface="+mj-lt"/>
              </a:rPr>
              <a:t>control for VR game</a:t>
            </a:r>
            <a:endParaRPr lang="en-US" altLang="zh-CN" sz="1600" kern="0" dirty="0">
              <a:latin typeface="+mj-lt"/>
            </a:endParaRPr>
          </a:p>
          <a:p>
            <a:pPr lvl="1" algn="just"/>
            <a:endParaRPr lang="en-US" altLang="zh-CN" sz="1600" b="1" kern="0" dirty="0" smtClean="0">
              <a:latin typeface="+mj-lt"/>
            </a:endParaRPr>
          </a:p>
          <a:p>
            <a:pPr algn="just"/>
            <a:endParaRPr lang="en-US" altLang="zh-CN" sz="2000" b="1" kern="0" dirty="0">
              <a:latin typeface="+mj-lt"/>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568307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9" name="Rectangle 3"/>
          <p:cNvSpPr>
            <a:spLocks noGrp="1" noChangeArrowheads="1"/>
          </p:cNvSpPr>
          <p:nvPr>
            <p:ph type="body" idx="1"/>
          </p:nvPr>
        </p:nvSpPr>
        <p:spPr>
          <a:xfrm>
            <a:off x="672535" y="1124744"/>
            <a:ext cx="7924800" cy="4824536"/>
          </a:xfrm>
          <a:ln/>
        </p:spPr>
        <p:txBody>
          <a:bodyPr/>
          <a:lstStyle/>
          <a:p>
            <a:endParaRPr lang="en-US" sz="2000" dirty="0">
              <a:latin typeface="+mj-lt"/>
            </a:endParaRPr>
          </a:p>
          <a:p>
            <a:pPr algn="just"/>
            <a:r>
              <a:rPr lang="en-US" sz="2000" b="1" dirty="0" smtClean="0">
                <a:latin typeface="+mj-lt"/>
              </a:rPr>
              <a:t>RSS variation: The presence of an object (e.g., human and robot) will lead to RSS (Received Signal Strength) variations, especially when the </a:t>
            </a:r>
            <a:r>
              <a:rPr lang="en-US" sz="2000" b="1" dirty="0" smtClean="0">
                <a:latin typeface="+mj-lt"/>
              </a:rPr>
              <a:t>LOS (line of sight) </a:t>
            </a:r>
            <a:r>
              <a:rPr lang="en-US" sz="2000" b="1" dirty="0" smtClean="0">
                <a:latin typeface="+mj-lt"/>
              </a:rPr>
              <a:t>path is blocked by a moving target.</a:t>
            </a:r>
          </a:p>
          <a:p>
            <a:pPr algn="just"/>
            <a:r>
              <a:rPr lang="en-US" sz="2000" b="1" dirty="0" smtClean="0">
                <a:latin typeface="+mj-lt"/>
              </a:rPr>
              <a:t>Operation mode</a:t>
            </a:r>
          </a:p>
          <a:p>
            <a:pPr lvl="1" algn="just"/>
            <a:r>
              <a:rPr lang="en-US" sz="1600" dirty="0">
                <a:latin typeface="+mj-lt"/>
              </a:rPr>
              <a:t>Using </a:t>
            </a:r>
            <a:r>
              <a:rPr lang="en-US" sz="1600" dirty="0" smtClean="0">
                <a:latin typeface="+mj-lt"/>
              </a:rPr>
              <a:t>a </a:t>
            </a:r>
            <a:r>
              <a:rPr lang="en-US" sz="1600" dirty="0">
                <a:latin typeface="+mj-lt"/>
              </a:rPr>
              <a:t>pair </a:t>
            </a:r>
            <a:r>
              <a:rPr lang="en-US" sz="1600" dirty="0" smtClean="0">
                <a:latin typeface="+mj-lt"/>
              </a:rPr>
              <a:t>of links, </a:t>
            </a:r>
            <a:r>
              <a:rPr lang="en-US" altLang="zh-CN" sz="1600" dirty="0" smtClean="0">
                <a:latin typeface="+mj-lt"/>
              </a:rPr>
              <a:t>only the </a:t>
            </a:r>
            <a:r>
              <a:rPr lang="en-US" altLang="zh-CN" sz="1600" dirty="0">
                <a:latin typeface="+mj-lt"/>
              </a:rPr>
              <a:t>presence </a:t>
            </a:r>
            <a:r>
              <a:rPr lang="en-US" altLang="zh-CN" sz="1600" dirty="0" smtClean="0">
                <a:latin typeface="+mj-lt"/>
              </a:rPr>
              <a:t>of a target can be detected</a:t>
            </a:r>
            <a:endParaRPr lang="en-US" sz="1600" dirty="0">
              <a:latin typeface="+mj-lt"/>
            </a:endParaRPr>
          </a:p>
          <a:p>
            <a:pPr lvl="1" algn="just"/>
            <a:r>
              <a:rPr lang="en-US" altLang="zh-CN" sz="1600" dirty="0">
                <a:latin typeface="+mj-lt"/>
              </a:rPr>
              <a:t>Using a UWB network, </a:t>
            </a:r>
            <a:r>
              <a:rPr lang="en-US" altLang="zh-CN" sz="1600" dirty="0" smtClean="0">
                <a:latin typeface="+mj-lt"/>
              </a:rPr>
              <a:t> both the presence and the activity area can be detected</a:t>
            </a:r>
          </a:p>
          <a:p>
            <a:pPr algn="just"/>
            <a:r>
              <a:rPr lang="en-US" sz="2000" b="1" dirty="0" smtClean="0">
                <a:latin typeface="+mj-lt"/>
              </a:rPr>
              <a:t>RSS information can be extracted from CIRs (channel impulse response)</a:t>
            </a:r>
            <a:endParaRPr lang="en-US" sz="2000" b="1" dirty="0">
              <a:latin typeface="+mj-lt"/>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6944" y="58645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Presence </a:t>
            </a:r>
            <a:r>
              <a:rPr lang="en-US" altLang="en-US" sz="3200" b="1" kern="0" dirty="0">
                <a:solidFill>
                  <a:schemeClr val="tx1"/>
                </a:solidFill>
              </a:rPr>
              <a:t>d</a:t>
            </a:r>
            <a:r>
              <a:rPr lang="en-US" altLang="zh-CN" sz="3200" b="1" kern="0" dirty="0">
                <a:solidFill>
                  <a:schemeClr val="tx1"/>
                </a:solidFill>
              </a:rPr>
              <a:t>etection – RSS method</a:t>
            </a:r>
            <a:endParaRPr lang="en-US" altLang="en-US" sz="3200" b="1" kern="0" dirty="0">
              <a:solidFill>
                <a:schemeClr val="tx1"/>
              </a:solidFill>
            </a:endParaRPr>
          </a:p>
        </p:txBody>
      </p:sp>
      <p:pic>
        <p:nvPicPr>
          <p:cNvPr id="2" name="图片 1"/>
          <p:cNvPicPr>
            <a:picLocks noChangeAspect="1"/>
          </p:cNvPicPr>
          <p:nvPr/>
        </p:nvPicPr>
        <p:blipFill>
          <a:blip r:embed="rId3"/>
          <a:stretch>
            <a:fillRect/>
          </a:stretch>
        </p:blipFill>
        <p:spPr>
          <a:xfrm>
            <a:off x="1172070" y="4400801"/>
            <a:ext cx="3775011" cy="2035034"/>
          </a:xfrm>
          <a:prstGeom prst="rect">
            <a:avLst/>
          </a:prstGeom>
        </p:spPr>
      </p:pic>
      <p:pic>
        <p:nvPicPr>
          <p:cNvPr id="3" name="图片 2"/>
          <p:cNvPicPr>
            <a:picLocks noChangeAspect="1"/>
          </p:cNvPicPr>
          <p:nvPr/>
        </p:nvPicPr>
        <p:blipFill>
          <a:blip r:embed="rId4"/>
          <a:stretch>
            <a:fillRect/>
          </a:stretch>
        </p:blipFill>
        <p:spPr>
          <a:xfrm>
            <a:off x="5257986" y="4131579"/>
            <a:ext cx="3028443" cy="2304256"/>
          </a:xfrm>
          <a:prstGeom prst="rect">
            <a:avLst/>
          </a:prstGeom>
        </p:spPr>
      </p:pic>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6876256" y="5445224"/>
            <a:ext cx="1152128" cy="646331"/>
          </a:xfrm>
          <a:prstGeom prst="rect">
            <a:avLst/>
          </a:prstGeom>
          <a:noFill/>
        </p:spPr>
        <p:txBody>
          <a:bodyPr wrap="square" rtlCol="0">
            <a:spAutoFit/>
          </a:bodyPr>
          <a:lstStyle/>
          <a:p>
            <a:pPr algn="just"/>
            <a:r>
              <a:rPr lang="en-US" altLang="zh-CN" sz="900" dirty="0" smtClean="0"/>
              <a:t>Human presence blocks the LOS path between node2 and node3</a:t>
            </a:r>
            <a:endParaRPr lang="zh-CN" altLang="en-US" sz="900" dirty="0"/>
          </a:p>
        </p:txBody>
      </p:sp>
      <p:cxnSp>
        <p:nvCxnSpPr>
          <p:cNvPr id="7" name="直接箭头连接符 6"/>
          <p:cNvCxnSpPr/>
          <p:nvPr/>
        </p:nvCxnSpPr>
        <p:spPr bwMode="auto">
          <a:xfrm flipH="1">
            <a:off x="7020272" y="5283707"/>
            <a:ext cx="216024" cy="21602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83089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CEC4BC45-39E3-4AF4-A985-1621094AE46F}" type="slidenum">
              <a:rPr lang="en-US" altLang="en-US"/>
              <a:pPr/>
              <a:t>6</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9"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Presence d</a:t>
            </a:r>
            <a:r>
              <a:rPr lang="en-US" altLang="zh-CN" sz="2800" b="1" kern="0" dirty="0">
                <a:solidFill>
                  <a:schemeClr val="tx1"/>
                </a:solidFill>
              </a:rPr>
              <a:t>etection – </a:t>
            </a:r>
            <a:r>
              <a:rPr lang="en-US" altLang="zh-CN" sz="2800" b="1" kern="0" dirty="0" smtClean="0">
                <a:solidFill>
                  <a:schemeClr val="tx1"/>
                </a:solidFill>
              </a:rPr>
              <a:t>KPIs of RSS method</a:t>
            </a:r>
            <a:endParaRPr lang="en-US" altLang="en-US" sz="28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3"/>
          <p:cNvSpPr txBox="1">
            <a:spLocks noChangeArrowheads="1"/>
          </p:cNvSpPr>
          <p:nvPr/>
        </p:nvSpPr>
        <p:spPr bwMode="auto">
          <a:xfrm>
            <a:off x="684213" y="1295400"/>
            <a:ext cx="79898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0" lvl="1" algn="just">
              <a:lnSpc>
                <a:spcPct val="120000"/>
              </a:lnSpc>
              <a:spcBef>
                <a:spcPts val="0"/>
              </a:spcBef>
              <a:defRPr/>
            </a:pPr>
            <a:r>
              <a:rPr lang="en-US" altLang="zh-CN" sz="1400" kern="0" dirty="0">
                <a:latin typeface="+mj-lt"/>
                <a:ea typeface="ＭＳ Ｐゴシック" pitchFamily="34" charset="-128"/>
              </a:rPr>
              <a:t>(Note: The </a:t>
            </a:r>
            <a:r>
              <a:rPr lang="en-US" altLang="zh-CN" sz="1400" kern="0" dirty="0" smtClean="0">
                <a:latin typeface="+mj-lt"/>
                <a:ea typeface="ＭＳ Ｐゴシック" pitchFamily="34" charset="-128"/>
              </a:rPr>
              <a:t>material </a:t>
            </a:r>
            <a:r>
              <a:rPr lang="en-US" altLang="zh-CN" sz="1400" kern="0" dirty="0">
                <a:latin typeface="+mj-lt"/>
                <a:ea typeface="ＭＳ Ｐゴシック" pitchFamily="34" charset="-128"/>
              </a:rPr>
              <a:t>below </a:t>
            </a:r>
            <a:r>
              <a:rPr lang="en-US" altLang="zh-CN" sz="1400" kern="0" dirty="0" smtClean="0">
                <a:latin typeface="+mj-lt"/>
                <a:ea typeface="ＭＳ Ｐゴシック" pitchFamily="34" charset="-128"/>
              </a:rPr>
              <a:t>builds upon the definitions </a:t>
            </a:r>
            <a:r>
              <a:rPr lang="en-US" altLang="zh-CN" sz="1400" kern="0" dirty="0">
                <a:latin typeface="+mj-lt"/>
                <a:ea typeface="ＭＳ Ｐゴシック" pitchFamily="34" charset="-128"/>
              </a:rPr>
              <a:t>presented in [1</a:t>
            </a:r>
            <a:r>
              <a:rPr lang="en-US" altLang="zh-CN" sz="1400" kern="0" dirty="0" smtClean="0">
                <a:latin typeface="+mj-lt"/>
                <a:ea typeface="ＭＳ Ｐゴシック" pitchFamily="34" charset="-128"/>
              </a:rPr>
              <a:t>].)</a:t>
            </a:r>
            <a:endParaRPr lang="en-US" altLang="zh-CN" sz="1800" b="1" kern="0" dirty="0" smtClean="0">
              <a:latin typeface="+mj-lt"/>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kern="0" dirty="0" smtClean="0">
                <a:latin typeface="+mj-lt"/>
                <a:ea typeface="ＭＳ Ｐゴシック" pitchFamily="34" charset="-128"/>
              </a:rPr>
              <a:t>Receiver Sensitivity: The minimum power level at which the receiving node is able to detect the transmitted signal.</a:t>
            </a:r>
          </a:p>
          <a:p>
            <a:pPr marL="717750" lvl="1"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a:t>
            </a:r>
            <a:r>
              <a:rPr lang="en-US" altLang="zh-CN" sz="1600" kern="0" dirty="0" smtClean="0">
                <a:latin typeface="+mj-lt"/>
                <a:ea typeface="ＭＳ Ｐゴシック" pitchFamily="34" charset="-128"/>
              </a:rPr>
              <a:t>-70dBm is a requirement that </a:t>
            </a:r>
            <a:r>
              <a:rPr lang="en-US" altLang="zh-CN" sz="1600" kern="0" dirty="0">
                <a:latin typeface="+mj-lt"/>
                <a:ea typeface="ＭＳ Ｐゴシック" pitchFamily="34" charset="-128"/>
              </a:rPr>
              <a:t>the </a:t>
            </a:r>
            <a:r>
              <a:rPr lang="en-US" altLang="zh-CN" sz="1600" kern="0" dirty="0" smtClean="0">
                <a:latin typeface="+mj-lt"/>
                <a:ea typeface="ＭＳ Ｐゴシック" pitchFamily="34" charset="-128"/>
              </a:rPr>
              <a:t>received signal strength should be larger than -70dBm.</a:t>
            </a:r>
          </a:p>
          <a:p>
            <a:pPr marL="342000" lvl="1" indent="-342000" algn="just">
              <a:spcBef>
                <a:spcPts val="0"/>
              </a:spcBef>
              <a:buFont typeface="Arial" panose="020B0604020202020204" pitchFamily="34" charset="0"/>
              <a:buChar char="•"/>
              <a:defRPr/>
            </a:pPr>
            <a:r>
              <a:rPr lang="en-US" altLang="zh-CN" sz="1800" b="1" kern="0" dirty="0">
                <a:latin typeface="+mj-lt"/>
                <a:ea typeface="ＭＳ Ｐゴシック" pitchFamily="34" charset="-128"/>
              </a:rPr>
              <a:t>Range Coverage: The maximum allowable distance from a sensing device to the </a:t>
            </a:r>
            <a:r>
              <a:rPr lang="en-US" altLang="zh-CN" sz="1800" b="1" kern="0" dirty="0" smtClean="0">
                <a:latin typeface="+mj-lt"/>
                <a:ea typeface="ＭＳ Ｐゴシック" pitchFamily="34" charset="-128"/>
              </a:rPr>
              <a:t>target within which the </a:t>
            </a:r>
            <a:r>
              <a:rPr lang="en-US" altLang="zh-CN" sz="1800" b="1" kern="0" dirty="0">
                <a:latin typeface="+mj-lt"/>
                <a:ea typeface="ＭＳ Ｐゴシック" pitchFamily="34" charset="-128"/>
              </a:rPr>
              <a:t>SNR </a:t>
            </a:r>
            <a:r>
              <a:rPr lang="en-US" altLang="zh-CN" sz="1800" b="1" kern="0" dirty="0" smtClean="0">
                <a:latin typeface="+mj-lt"/>
                <a:ea typeface="ＭＳ Ｐゴシック" pitchFamily="34" charset="-128"/>
              </a:rPr>
              <a:t>is above </a:t>
            </a:r>
            <a:r>
              <a:rPr lang="en-US" altLang="zh-CN" sz="1800" b="1" kern="0" dirty="0">
                <a:latin typeface="+mj-lt"/>
                <a:ea typeface="ＭＳ Ｐゴシック" pitchFamily="34" charset="-128"/>
              </a:rPr>
              <a:t>a pre-defined </a:t>
            </a:r>
            <a:r>
              <a:rPr lang="en-US" altLang="zh-CN" sz="1800" b="1" kern="0" dirty="0" smtClean="0">
                <a:latin typeface="+mj-lt"/>
                <a:ea typeface="ＭＳ Ｐゴシック" pitchFamily="34" charset="-128"/>
              </a:rPr>
              <a:t>threshold.</a:t>
            </a:r>
            <a:endParaRPr lang="en-US" altLang="zh-CN" sz="1800" b="1" strike="sngStrike" kern="0" dirty="0" smtClean="0">
              <a:latin typeface="+mj-lt"/>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kern="0" dirty="0" smtClean="0">
                <a:latin typeface="+mj-lt"/>
                <a:ea typeface="ＭＳ Ｐゴシック" pitchFamily="34" charset="-128"/>
              </a:rPr>
              <a:t>E.g., &lt;5m@13dB indicates that the maximum allowable distance from a sensing device to the target with </a:t>
            </a:r>
            <a:r>
              <a:rPr lang="en-US" altLang="zh-CN" sz="1600" kern="0" dirty="0">
                <a:latin typeface="+mj-lt"/>
                <a:ea typeface="ＭＳ Ｐゴシック" pitchFamily="34" charset="-128"/>
              </a:rPr>
              <a:t>a 13dB SNR </a:t>
            </a:r>
            <a:r>
              <a:rPr lang="en-US" altLang="zh-CN" sz="1600" kern="0" dirty="0" smtClean="0">
                <a:latin typeface="+mj-lt"/>
                <a:ea typeface="ＭＳ Ｐゴシック" pitchFamily="34" charset="-128"/>
              </a:rPr>
              <a:t>threshold </a:t>
            </a:r>
            <a:r>
              <a:rPr lang="en-US" altLang="zh-CN" sz="1600" kern="0" dirty="0">
                <a:latin typeface="+mj-lt"/>
                <a:ea typeface="ＭＳ Ｐゴシック" pitchFamily="34" charset="-128"/>
              </a:rPr>
              <a:t>is </a:t>
            </a:r>
            <a:r>
              <a:rPr lang="en-US" altLang="zh-CN" sz="1600" kern="0" dirty="0" smtClean="0">
                <a:latin typeface="+mj-lt"/>
                <a:ea typeface="ＭＳ Ｐゴシック" pitchFamily="34" charset="-128"/>
              </a:rPr>
              <a:t>5 meters.</a:t>
            </a:r>
          </a:p>
          <a:p>
            <a:pPr marL="342000" lvl="1" indent="-342000" algn="just">
              <a:spcBef>
                <a:spcPts val="0"/>
              </a:spcBef>
              <a:buFont typeface="Arial" panose="020B0604020202020204" pitchFamily="34" charset="0"/>
              <a:buChar char="•"/>
              <a:defRPr/>
            </a:pPr>
            <a:r>
              <a:rPr lang="en-US" altLang="zh-CN" sz="1800" b="1" kern="0" dirty="0" smtClean="0">
                <a:latin typeface="+mj-lt"/>
                <a:ea typeface="ＭＳ Ｐゴシック" pitchFamily="34" charset="-128"/>
              </a:rPr>
              <a:t>Field </a:t>
            </a:r>
            <a:r>
              <a:rPr lang="en-US" altLang="zh-CN" sz="1800" b="1" kern="0" dirty="0">
                <a:latin typeface="+mj-lt"/>
                <a:ea typeface="ＭＳ Ｐゴシック" pitchFamily="34" charset="-128"/>
              </a:rPr>
              <a:t>of View (FOV): The </a:t>
            </a:r>
            <a:r>
              <a:rPr lang="en-US" altLang="zh-CN" sz="1800" b="1" kern="0" dirty="0" smtClean="0">
                <a:latin typeface="+mj-lt"/>
                <a:ea typeface="ＭＳ Ｐゴシック" pitchFamily="34" charset="-128"/>
              </a:rPr>
              <a:t>coverage </a:t>
            </a:r>
            <a:r>
              <a:rPr lang="en-US" altLang="zh-CN" sz="1800" b="1" kern="0" dirty="0">
                <a:latin typeface="+mj-lt"/>
                <a:ea typeface="ＭＳ Ｐゴシック" pitchFamily="34" charset="-128"/>
              </a:rPr>
              <a:t>area of a sensing device in terms of angle.</a:t>
            </a:r>
          </a:p>
          <a:p>
            <a:pPr marL="717750" lvl="1" algn="just">
              <a:spcBef>
                <a:spcPts val="0"/>
              </a:spcBef>
              <a:buFont typeface="Times New Roman" panose="02020603050405020304" pitchFamily="18" charset="0"/>
              <a:buChar char="−"/>
              <a:defRPr/>
            </a:pPr>
            <a:r>
              <a:rPr lang="en-US" altLang="zh-CN" sz="1600" kern="0" dirty="0">
                <a:latin typeface="+mj-lt"/>
                <a:ea typeface="ＭＳ Ｐゴシック" pitchFamily="34" charset="-128"/>
              </a:rPr>
              <a:t>E.g., ±50˚ is a </a:t>
            </a:r>
            <a:r>
              <a:rPr lang="en-US" altLang="zh-CN" sz="1600" kern="0" dirty="0" smtClean="0">
                <a:latin typeface="+mj-lt"/>
                <a:ea typeface="ＭＳ Ｐゴシック" pitchFamily="34" charset="-128"/>
              </a:rPr>
              <a:t>requirement that </a:t>
            </a:r>
            <a:r>
              <a:rPr lang="en-US" altLang="zh-CN" sz="1600" kern="0" dirty="0">
                <a:latin typeface="+mj-lt"/>
                <a:ea typeface="ＭＳ Ｐゴシック" pitchFamily="34" charset="-128"/>
              </a:rPr>
              <a:t>the coverage area of a sensing </a:t>
            </a:r>
            <a:r>
              <a:rPr lang="en-US" altLang="zh-CN" sz="1600" kern="0" dirty="0" smtClean="0">
                <a:latin typeface="+mj-lt"/>
                <a:ea typeface="ＭＳ Ｐゴシック" pitchFamily="34" charset="-128"/>
              </a:rPr>
              <a:t>device is ±50</a:t>
            </a:r>
            <a:r>
              <a:rPr lang="en-US" altLang="zh-CN" sz="1600" kern="0" dirty="0">
                <a:latin typeface="+mj-lt"/>
                <a:ea typeface="ＭＳ Ｐゴシック" pitchFamily="34" charset="-128"/>
              </a:rPr>
              <a:t>˚.</a:t>
            </a:r>
          </a:p>
          <a:p>
            <a:pPr marL="342000" lvl="1" indent="-342000" algn="just">
              <a:spcBef>
                <a:spcPts val="0"/>
              </a:spcBef>
              <a:buFont typeface="Arial" panose="020B0604020202020204" pitchFamily="34" charset="0"/>
              <a:buChar char="•"/>
              <a:defRPr/>
            </a:pPr>
            <a:r>
              <a:rPr lang="en-US" altLang="zh-CN" sz="1800" b="1" kern="0" dirty="0">
                <a:latin typeface="+mj-lt"/>
                <a:ea typeface="ＭＳ Ｐゴシック" pitchFamily="34" charset="-128"/>
              </a:rPr>
              <a:t>Probability of Detection: The ratio of </a:t>
            </a:r>
            <a:r>
              <a:rPr lang="en-US" altLang="zh-CN" sz="1800" b="1" kern="0" dirty="0" smtClean="0">
                <a:latin typeface="+mj-lt"/>
                <a:ea typeface="ＭＳ Ｐゴシック" pitchFamily="34" charset="-128"/>
              </a:rPr>
              <a:t>the number </a:t>
            </a:r>
            <a:r>
              <a:rPr lang="en-US" altLang="zh-CN" sz="1800" b="1" kern="0" dirty="0">
                <a:latin typeface="+mj-lt"/>
                <a:ea typeface="ＭＳ Ｐゴシック" pitchFamily="34" charset="-128"/>
              </a:rPr>
              <a:t>of correct predictions to the number of all aimed samples in terms of  gestures/activities/motions.</a:t>
            </a:r>
          </a:p>
          <a:p>
            <a:pPr marL="717750" lvl="1" algn="just">
              <a:spcBef>
                <a:spcPts val="0"/>
              </a:spcBef>
              <a:buFont typeface="Times New Roman" panose="02020603050405020304" pitchFamily="18" charset="0"/>
              <a:buChar char="−"/>
              <a:defRPr/>
            </a:pPr>
            <a:r>
              <a:rPr lang="en-US" altLang="zh-CN" sz="1600" kern="0" dirty="0" smtClean="0">
                <a:latin typeface="+mj-lt"/>
                <a:ea typeface="ＭＳ Ｐゴシック" pitchFamily="34" charset="-128"/>
              </a:rPr>
              <a:t>E.g., &gt;</a:t>
            </a:r>
            <a:r>
              <a:rPr lang="en-US" altLang="zh-CN" sz="1600" kern="0" dirty="0">
                <a:latin typeface="+mj-lt"/>
                <a:ea typeface="ＭＳ Ｐゴシック" pitchFamily="34" charset="-128"/>
              </a:rPr>
              <a:t>95</a:t>
            </a:r>
            <a:r>
              <a:rPr lang="en-US" altLang="zh-CN" sz="1600" kern="0" dirty="0" smtClean="0">
                <a:latin typeface="+mj-lt"/>
                <a:ea typeface="ＭＳ Ｐゴシック" pitchFamily="34" charset="-128"/>
              </a:rPr>
              <a:t>% is </a:t>
            </a:r>
            <a:r>
              <a:rPr lang="en-US" altLang="zh-CN" sz="1600" kern="0" dirty="0">
                <a:latin typeface="+mj-lt"/>
                <a:ea typeface="ＭＳ Ｐゴシック" pitchFamily="34" charset="-128"/>
              </a:rPr>
              <a:t>a requirement that </a:t>
            </a:r>
            <a:r>
              <a:rPr lang="en-US" altLang="zh-CN" sz="1600" kern="0" dirty="0" smtClean="0">
                <a:latin typeface="+mj-lt"/>
                <a:ea typeface="ＭＳ Ｐゴシック" pitchFamily="34" charset="-128"/>
              </a:rPr>
              <a:t>the percentage of correct detections is greater than 95%.</a:t>
            </a:r>
          </a:p>
          <a:p>
            <a:pPr marL="717750" lvl="1" algn="just">
              <a:spcBef>
                <a:spcPts val="0"/>
              </a:spcBef>
              <a:buFont typeface="Times New Roman" panose="02020603050405020304" pitchFamily="18" charset="0"/>
              <a:buChar char="−"/>
              <a:defRPr/>
            </a:pPr>
            <a:endParaRPr lang="en-US" altLang="zh-CN" sz="1400" b="1" kern="0" dirty="0">
              <a:latin typeface="+mj-lt"/>
              <a:ea typeface="ＭＳ Ｐゴシック" pitchFamily="34" charset="-128"/>
            </a:endParaRPr>
          </a:p>
        </p:txBody>
      </p:sp>
    </p:spTree>
    <p:extLst>
      <p:ext uri="{BB962C8B-B14F-4D97-AF65-F5344CB8AC3E}">
        <p14:creationId xmlns:p14="http://schemas.microsoft.com/office/powerpoint/2010/main" val="1594763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9" name="Rectangle 3"/>
          <p:cNvSpPr>
            <a:spLocks noGrp="1" noChangeArrowheads="1"/>
          </p:cNvSpPr>
          <p:nvPr>
            <p:ph type="body" idx="1"/>
          </p:nvPr>
        </p:nvSpPr>
        <p:spPr>
          <a:xfrm>
            <a:off x="647700" y="980728"/>
            <a:ext cx="7924800" cy="4824536"/>
          </a:xfrm>
          <a:ln/>
        </p:spPr>
        <p:txBody>
          <a:bodyPr/>
          <a:lstStyle/>
          <a:p>
            <a:endParaRPr lang="en-US" sz="2000" dirty="0">
              <a:latin typeface="+mj-lt"/>
            </a:endParaRPr>
          </a:p>
          <a:p>
            <a:pPr algn="just"/>
            <a:r>
              <a:rPr lang="en-US" altLang="zh-CN" sz="2000" b="1" dirty="0">
                <a:latin typeface="+mj-lt"/>
              </a:rPr>
              <a:t>Doppler </a:t>
            </a:r>
            <a:r>
              <a:rPr lang="en-US" altLang="zh-CN" sz="2000" b="1" dirty="0" smtClean="0">
                <a:latin typeface="+mj-lt"/>
              </a:rPr>
              <a:t>information: UWB sensors </a:t>
            </a:r>
            <a:r>
              <a:rPr lang="en-US" altLang="zh-CN" sz="2000" b="1" dirty="0">
                <a:latin typeface="+mj-lt"/>
              </a:rPr>
              <a:t>can be used </a:t>
            </a:r>
            <a:r>
              <a:rPr lang="en-US" altLang="zh-CN" sz="2000" b="1" dirty="0" smtClean="0">
                <a:latin typeface="+mj-lt"/>
              </a:rPr>
              <a:t>to measure </a:t>
            </a:r>
            <a:r>
              <a:rPr lang="en-US" altLang="zh-CN" sz="2000" b="1" dirty="0">
                <a:latin typeface="+mj-lt"/>
              </a:rPr>
              <a:t>the Doppler effect caused </a:t>
            </a:r>
            <a:r>
              <a:rPr lang="en-US" altLang="zh-CN" sz="2000" b="1" dirty="0" smtClean="0">
                <a:latin typeface="+mj-lt"/>
              </a:rPr>
              <a:t>by a moving target.</a:t>
            </a:r>
          </a:p>
          <a:p>
            <a:pPr algn="just"/>
            <a:r>
              <a:rPr lang="en-US" altLang="zh-CN" sz="2000" b="1" dirty="0" smtClean="0">
                <a:latin typeface="+mj-lt"/>
              </a:rPr>
              <a:t>Doppler </a:t>
            </a:r>
            <a:r>
              <a:rPr lang="en-US" altLang="zh-CN" sz="2000" b="1" dirty="0">
                <a:latin typeface="+mj-lt"/>
              </a:rPr>
              <a:t>effect </a:t>
            </a:r>
            <a:r>
              <a:rPr lang="en-US" altLang="zh-CN" sz="2000" b="1" dirty="0" smtClean="0">
                <a:latin typeface="+mj-lt"/>
              </a:rPr>
              <a:t>is mainly </a:t>
            </a:r>
            <a:r>
              <a:rPr lang="en-US" altLang="zh-CN" sz="2000" b="1" dirty="0">
                <a:latin typeface="+mj-lt"/>
              </a:rPr>
              <a:t>determined </a:t>
            </a:r>
            <a:r>
              <a:rPr lang="en-US" altLang="zh-CN" sz="2000" b="1" dirty="0" smtClean="0">
                <a:latin typeface="+mj-lt"/>
              </a:rPr>
              <a:t>by</a:t>
            </a:r>
          </a:p>
          <a:p>
            <a:pPr lvl="1" algn="just"/>
            <a:r>
              <a:rPr lang="en-US" altLang="zh-CN" sz="1600" dirty="0">
                <a:latin typeface="+mj-lt"/>
              </a:rPr>
              <a:t>Th</a:t>
            </a:r>
            <a:r>
              <a:rPr lang="en-US" altLang="zh-CN" sz="1600" dirty="0" smtClean="0">
                <a:latin typeface="+mj-lt"/>
              </a:rPr>
              <a:t>e </a:t>
            </a:r>
            <a:r>
              <a:rPr lang="en-US" altLang="zh-CN" sz="1600" dirty="0">
                <a:latin typeface="+mj-lt"/>
              </a:rPr>
              <a:t>operation </a:t>
            </a:r>
            <a:r>
              <a:rPr lang="en-US" altLang="zh-CN" sz="1600" dirty="0" smtClean="0">
                <a:latin typeface="+mj-lt"/>
              </a:rPr>
              <a:t>frequency</a:t>
            </a:r>
          </a:p>
          <a:p>
            <a:pPr lvl="1" algn="just"/>
            <a:r>
              <a:rPr lang="en-US" altLang="zh-CN" sz="1600" dirty="0" smtClean="0">
                <a:latin typeface="+mj-lt"/>
              </a:rPr>
              <a:t>The target </a:t>
            </a:r>
            <a:r>
              <a:rPr lang="en-US" altLang="zh-CN" sz="1600" dirty="0">
                <a:latin typeface="+mj-lt"/>
              </a:rPr>
              <a:t>speed relative to the </a:t>
            </a:r>
            <a:r>
              <a:rPr lang="en-US" altLang="zh-CN" sz="1600" dirty="0" smtClean="0">
                <a:latin typeface="+mj-lt"/>
              </a:rPr>
              <a:t>sensor</a:t>
            </a:r>
          </a:p>
          <a:p>
            <a:pPr lvl="1" algn="just"/>
            <a:r>
              <a:rPr lang="en-US" altLang="zh-CN" sz="1600" dirty="0" smtClean="0">
                <a:latin typeface="+mj-lt"/>
              </a:rPr>
              <a:t>The RCS </a:t>
            </a:r>
            <a:r>
              <a:rPr lang="en-US" altLang="zh-CN" sz="1600" dirty="0">
                <a:latin typeface="+mj-lt"/>
              </a:rPr>
              <a:t>(Radar Cross Section</a:t>
            </a:r>
            <a:r>
              <a:rPr lang="en-US" altLang="zh-CN" sz="1600" dirty="0" smtClean="0">
                <a:latin typeface="+mj-lt"/>
              </a:rPr>
              <a:t>) of the measured target</a:t>
            </a:r>
            <a:endParaRPr lang="en-US" altLang="zh-CN" sz="1600" dirty="0">
              <a:latin typeface="+mj-lt"/>
            </a:endParaRPr>
          </a:p>
          <a:p>
            <a:pPr algn="just"/>
            <a:r>
              <a:rPr lang="en-US" altLang="zh-CN" sz="2000" b="1" dirty="0" smtClean="0">
                <a:latin typeface="+mj-lt"/>
              </a:rPr>
              <a:t>Operation mode</a:t>
            </a:r>
          </a:p>
          <a:p>
            <a:pPr lvl="1" algn="just"/>
            <a:r>
              <a:rPr lang="en-US" altLang="zh-CN" sz="1600" dirty="0" smtClean="0">
                <a:latin typeface="+mj-lt"/>
              </a:rPr>
              <a:t>Mono-static mode: this mode contains only one sensor, and can only detect the radial speed of a target</a:t>
            </a:r>
          </a:p>
          <a:p>
            <a:pPr lvl="1" algn="just"/>
            <a:r>
              <a:rPr lang="en-US" altLang="zh-CN" sz="1600" dirty="0" smtClean="0">
                <a:latin typeface="+mj-lt"/>
              </a:rPr>
              <a:t>Multi-static mode: this mode contains multiple spatially diverse sensors, and can detect the absolute velocity of a target</a:t>
            </a: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0615" y="36428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t>Presence </a:t>
            </a:r>
            <a:r>
              <a:rPr lang="en-US" altLang="en-US" sz="3200" b="1" kern="0" dirty="0"/>
              <a:t>d</a:t>
            </a:r>
            <a:r>
              <a:rPr lang="en-US" altLang="zh-CN" sz="3200" b="1" kern="0" dirty="0"/>
              <a:t>etection – </a:t>
            </a:r>
            <a:r>
              <a:rPr lang="en-US" altLang="zh-CN" sz="3200" b="1" kern="0" dirty="0" smtClean="0"/>
              <a:t>Doppler method</a:t>
            </a:r>
            <a:endParaRPr lang="en-US" altLang="en-US" sz="3200" b="1" kern="0" dirty="0"/>
          </a:p>
        </p:txBody>
      </p:sp>
      <p:pic>
        <p:nvPicPr>
          <p:cNvPr id="13" name="图片 12"/>
          <p:cNvPicPr>
            <a:picLocks noChangeAspect="1"/>
          </p:cNvPicPr>
          <p:nvPr/>
        </p:nvPicPr>
        <p:blipFill>
          <a:blip r:embed="rId3"/>
          <a:stretch>
            <a:fillRect/>
          </a:stretch>
        </p:blipFill>
        <p:spPr>
          <a:xfrm>
            <a:off x="1331640" y="4723556"/>
            <a:ext cx="3180029" cy="1657772"/>
          </a:xfrm>
          <a:prstGeom prst="rect">
            <a:avLst/>
          </a:prstGeom>
        </p:spPr>
      </p:pic>
      <p:sp>
        <p:nvSpPr>
          <p:cNvPr id="15" name="文本框 14"/>
          <p:cNvSpPr txBox="1"/>
          <p:nvPr/>
        </p:nvSpPr>
        <p:spPr>
          <a:xfrm>
            <a:off x="1763688" y="6001543"/>
            <a:ext cx="1944216" cy="307777"/>
          </a:xfrm>
          <a:prstGeom prst="rect">
            <a:avLst/>
          </a:prstGeom>
          <a:noFill/>
        </p:spPr>
        <p:txBody>
          <a:bodyPr wrap="square" rtlCol="0">
            <a:spAutoFit/>
          </a:bodyPr>
          <a:lstStyle/>
          <a:p>
            <a:pPr algn="ctr"/>
            <a:r>
              <a:rPr lang="en-US" altLang="zh-CN" sz="1400" b="1" dirty="0" smtClean="0"/>
              <a:t>Mono-static mode</a:t>
            </a:r>
            <a:endParaRPr lang="zh-CN" altLang="en-US" sz="1400" b="1" dirty="0"/>
          </a:p>
        </p:txBody>
      </p:sp>
      <p:sp>
        <p:nvSpPr>
          <p:cNvPr id="17" name="文本框 16"/>
          <p:cNvSpPr txBox="1"/>
          <p:nvPr/>
        </p:nvSpPr>
        <p:spPr>
          <a:xfrm>
            <a:off x="6372200" y="6021288"/>
            <a:ext cx="1908598" cy="307777"/>
          </a:xfrm>
          <a:prstGeom prst="rect">
            <a:avLst/>
          </a:prstGeom>
          <a:noFill/>
        </p:spPr>
        <p:txBody>
          <a:bodyPr wrap="square" rtlCol="0">
            <a:spAutoFit/>
          </a:bodyPr>
          <a:lstStyle>
            <a:defPPr>
              <a:defRPr lang="en-US"/>
            </a:defPPr>
            <a:lvl1pPr algn="ctr">
              <a:defRPr sz="1400" b="1"/>
            </a:lvl1pPr>
          </a:lstStyle>
          <a:p>
            <a:r>
              <a:rPr lang="en-US" altLang="zh-CN" dirty="0"/>
              <a:t>Multi-static </a:t>
            </a:r>
            <a:r>
              <a:rPr lang="en-US" altLang="zh-CN" dirty="0" smtClean="0"/>
              <a:t>mode</a:t>
            </a:r>
            <a:endParaRPr lang="zh-CN" altLang="en-US" dirty="0"/>
          </a:p>
        </p:txBody>
      </p:sp>
      <p:pic>
        <p:nvPicPr>
          <p:cNvPr id="16" name="图片 15"/>
          <p:cNvPicPr>
            <a:picLocks noChangeAspect="1"/>
          </p:cNvPicPr>
          <p:nvPr/>
        </p:nvPicPr>
        <p:blipFill>
          <a:blip r:embed="rId4"/>
          <a:stretch>
            <a:fillRect/>
          </a:stretch>
        </p:blipFill>
        <p:spPr>
          <a:xfrm>
            <a:off x="6023920" y="4581128"/>
            <a:ext cx="2612998" cy="1815910"/>
          </a:xfrm>
          <a:prstGeom prst="rect">
            <a:avLst/>
          </a:prstGeom>
        </p:spPr>
      </p:pic>
      <p:sp>
        <p:nvSpPr>
          <p:cNvPr id="19"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796299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CEC4BC45-39E3-4AF4-A985-1621094AE46F}" type="slidenum">
              <a:rPr lang="en-US" altLang="en-US"/>
              <a:pPr/>
              <a:t>8</a:t>
            </a:fld>
            <a:endParaRPr lang="en-US" altLang="en-US"/>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3"/>
          <p:cNvSpPr txBox="1">
            <a:spLocks noChangeArrowheads="1"/>
          </p:cNvSpPr>
          <p:nvPr/>
        </p:nvSpPr>
        <p:spPr bwMode="auto">
          <a:xfrm>
            <a:off x="723900" y="1177104"/>
            <a:ext cx="7772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0" lvl="1" algn="just">
              <a:lnSpc>
                <a:spcPct val="120000"/>
              </a:lnSpc>
              <a:spcBef>
                <a:spcPts val="0"/>
              </a:spcBef>
              <a:defRPr/>
            </a:pPr>
            <a:r>
              <a:rPr lang="en-US" altLang="zh-CN" sz="1400" kern="0" dirty="0">
                <a:latin typeface="+mj-lt"/>
                <a:ea typeface="ＭＳ Ｐゴシック" pitchFamily="34" charset="-128"/>
              </a:rPr>
              <a:t>(Note: The material below builds upon </a:t>
            </a:r>
            <a:r>
              <a:rPr lang="en-US" altLang="zh-CN" sz="1400" kern="0" dirty="0" smtClean="0">
                <a:latin typeface="+mj-lt"/>
                <a:ea typeface="ＭＳ Ｐゴシック" pitchFamily="34" charset="-128"/>
              </a:rPr>
              <a:t>the definitions </a:t>
            </a:r>
            <a:r>
              <a:rPr lang="en-US" altLang="zh-CN" sz="1400" kern="0" dirty="0">
                <a:latin typeface="+mj-lt"/>
                <a:ea typeface="ＭＳ Ｐゴシック" pitchFamily="34" charset="-128"/>
              </a:rPr>
              <a:t>presented in [1].)</a:t>
            </a:r>
          </a:p>
          <a:p>
            <a:pPr marL="342000" lvl="1" indent="-342000" algn="just">
              <a:lnSpc>
                <a:spcPct val="120000"/>
              </a:lnSpc>
              <a:spcBef>
                <a:spcPts val="0"/>
              </a:spcBef>
              <a:buFont typeface="Arial" panose="020B0604020202020204" pitchFamily="34" charset="0"/>
              <a:buChar char="•"/>
              <a:defRPr/>
            </a:pPr>
            <a:r>
              <a:rPr lang="en-US" altLang="zh-CN" sz="1600" b="1" kern="0" dirty="0" smtClean="0">
                <a:latin typeface="+mj-lt"/>
                <a:ea typeface="ＭＳ Ｐゴシック" pitchFamily="34" charset="-128"/>
              </a:rPr>
              <a:t>Velocity Resolution: </a:t>
            </a:r>
            <a:r>
              <a:rPr lang="en-US" altLang="zh-CN" sz="1600" b="1" kern="0" dirty="0">
                <a:latin typeface="+mj-lt"/>
                <a:ea typeface="ＭＳ Ｐゴシック" pitchFamily="34" charset="-128"/>
              </a:rPr>
              <a:t>The minimum </a:t>
            </a:r>
            <a:r>
              <a:rPr lang="en-US" altLang="zh-CN" sz="1600" b="1" kern="0" dirty="0" smtClean="0">
                <a:latin typeface="+mj-lt"/>
                <a:ea typeface="ＭＳ Ｐゴシック" pitchFamily="34" charset="-128"/>
              </a:rPr>
              <a:t>radial velocity </a:t>
            </a:r>
            <a:r>
              <a:rPr lang="en-US" altLang="zh-CN" sz="1600" b="1" kern="0" dirty="0">
                <a:latin typeface="+mj-lt"/>
                <a:ea typeface="ＭＳ Ｐゴシック" pitchFamily="34" charset="-128"/>
              </a:rPr>
              <a:t>difference required for a sensing device to distinguish </a:t>
            </a:r>
            <a:r>
              <a:rPr lang="en-US" altLang="zh-CN" sz="1600" b="1" kern="0" dirty="0" smtClean="0">
                <a:latin typeface="+mj-lt"/>
                <a:ea typeface="ＭＳ Ｐゴシック" pitchFamily="34" charset="-128"/>
              </a:rPr>
              <a:t>between two targets moving </a:t>
            </a:r>
            <a:r>
              <a:rPr lang="en-US" altLang="zh-CN" sz="1600" b="1" kern="0" dirty="0">
                <a:latin typeface="+mj-lt"/>
                <a:ea typeface="ＭＳ Ｐゴシック" pitchFamily="34" charset="-128"/>
              </a:rPr>
              <a:t>in the same </a:t>
            </a:r>
            <a:r>
              <a:rPr lang="en-US" altLang="zh-CN" sz="1600" b="1" kern="0" dirty="0" smtClean="0">
                <a:latin typeface="+mj-lt"/>
                <a:ea typeface="ＭＳ Ｐゴシック" pitchFamily="34" charset="-128"/>
              </a:rPr>
              <a:t>range.</a:t>
            </a:r>
          </a:p>
          <a:p>
            <a:pPr marL="717750" lvl="1" algn="just">
              <a:lnSpc>
                <a:spcPct val="120000"/>
              </a:lnSpc>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0.1m/s indicates that two targets are distinguishable if their velocity difference is greater than 0.1m/s.</a:t>
            </a:r>
            <a:endParaRPr lang="en-US" altLang="zh-CN" sz="1400" b="1" kern="0" dirty="0" smtClean="0">
              <a:latin typeface="+mj-lt"/>
              <a:ea typeface="ＭＳ Ｐゴシック" pitchFamily="34" charset="-128"/>
            </a:endParaRPr>
          </a:p>
          <a:p>
            <a:pPr marL="342000" lvl="1" indent="-342000" algn="just">
              <a:lnSpc>
                <a:spcPct val="120000"/>
              </a:lnSpc>
              <a:spcBef>
                <a:spcPts val="0"/>
              </a:spcBef>
              <a:buFont typeface="Arial" panose="020B0604020202020204" pitchFamily="34" charset="0"/>
              <a:buChar char="•"/>
              <a:defRPr/>
            </a:pPr>
            <a:r>
              <a:rPr lang="en-US" altLang="zh-CN" sz="1600" b="1" kern="0" dirty="0" smtClean="0">
                <a:latin typeface="+mj-lt"/>
                <a:ea typeface="ＭＳ Ｐゴシック" pitchFamily="34" charset="-128"/>
              </a:rPr>
              <a:t>Velocity Accuracy: The difference between the estimated velocity and the actual velocity of  a target.</a:t>
            </a:r>
          </a:p>
          <a:p>
            <a:pPr marL="717750" lvl="1" algn="just">
              <a:lnSpc>
                <a:spcPct val="120000"/>
              </a:lnSpc>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 0.2m/s is a requirement </a:t>
            </a:r>
            <a:r>
              <a:rPr lang="en-US" altLang="zh-CN" sz="1400" kern="0" dirty="0">
                <a:latin typeface="+mj-lt"/>
                <a:ea typeface="ＭＳ Ｐゴシック" pitchFamily="34" charset="-128"/>
              </a:rPr>
              <a:t>that </a:t>
            </a:r>
            <a:r>
              <a:rPr lang="en-US" altLang="zh-CN" sz="1400" kern="0" dirty="0" smtClean="0">
                <a:latin typeface="+mj-lt"/>
                <a:ea typeface="ＭＳ Ｐゴシック" pitchFamily="34" charset="-128"/>
              </a:rPr>
              <a:t>the difference </a:t>
            </a:r>
            <a:r>
              <a:rPr lang="en-US" altLang="zh-CN" sz="1400" kern="0" dirty="0">
                <a:latin typeface="+mj-lt"/>
                <a:ea typeface="ＭＳ Ｐゴシック" pitchFamily="34" charset="-128"/>
              </a:rPr>
              <a:t>between the estimated velocity and the actual </a:t>
            </a:r>
            <a:r>
              <a:rPr lang="en-US" altLang="zh-CN" sz="1400" kern="0" dirty="0" smtClean="0">
                <a:latin typeface="+mj-lt"/>
                <a:ea typeface="ＭＳ Ｐゴシック" pitchFamily="34" charset="-128"/>
              </a:rPr>
              <a:t>velocity is less than 0.2m/s.</a:t>
            </a:r>
          </a:p>
          <a:p>
            <a:pPr marL="342000" lvl="1" indent="-342000" algn="just">
              <a:lnSpc>
                <a:spcPct val="120000"/>
              </a:lnSpc>
              <a:spcBef>
                <a:spcPts val="0"/>
              </a:spcBef>
              <a:buFont typeface="Arial" panose="020B0604020202020204" pitchFamily="34" charset="0"/>
              <a:buChar char="•"/>
              <a:defRPr/>
            </a:pPr>
            <a:r>
              <a:rPr lang="en-US" altLang="zh-CN" sz="1600" b="1" kern="0" dirty="0">
                <a:latin typeface="+mj-lt"/>
                <a:ea typeface="ＭＳ Ｐゴシック" pitchFamily="34" charset="-128"/>
              </a:rPr>
              <a:t>Range Coverage: The maximum allowable distance from a sensing device to the </a:t>
            </a:r>
            <a:r>
              <a:rPr lang="en-US" altLang="zh-CN" sz="1600" b="1" kern="0" dirty="0" smtClean="0">
                <a:latin typeface="+mj-lt"/>
                <a:ea typeface="ＭＳ Ｐゴシック" pitchFamily="34" charset="-128"/>
              </a:rPr>
              <a:t>target within which the </a:t>
            </a:r>
            <a:r>
              <a:rPr lang="en-US" altLang="zh-CN" sz="1600" b="1" kern="0" dirty="0">
                <a:latin typeface="+mj-lt"/>
                <a:ea typeface="ＭＳ Ｐゴシック" pitchFamily="34" charset="-128"/>
              </a:rPr>
              <a:t>SNR </a:t>
            </a:r>
            <a:r>
              <a:rPr lang="en-US" altLang="zh-CN" sz="1600" b="1" kern="0" dirty="0" smtClean="0">
                <a:latin typeface="+mj-lt"/>
                <a:ea typeface="ＭＳ Ｐゴシック" pitchFamily="34" charset="-128"/>
              </a:rPr>
              <a:t>is above </a:t>
            </a:r>
            <a:r>
              <a:rPr lang="en-US" altLang="zh-CN" sz="1600" b="1" kern="0" dirty="0">
                <a:latin typeface="+mj-lt"/>
                <a:ea typeface="ＭＳ Ｐゴシック" pitchFamily="34" charset="-128"/>
              </a:rPr>
              <a:t>a pre-defined </a:t>
            </a:r>
            <a:r>
              <a:rPr lang="en-US" altLang="zh-CN" sz="1600" b="1" kern="0" dirty="0" smtClean="0">
                <a:latin typeface="+mj-lt"/>
                <a:ea typeface="ＭＳ Ｐゴシック" pitchFamily="34" charset="-128"/>
              </a:rPr>
              <a:t>threshold. </a:t>
            </a:r>
            <a:endParaRPr lang="en-US" altLang="zh-CN" sz="1600" b="1" kern="0" dirty="0">
              <a:latin typeface="+mj-lt"/>
              <a:ea typeface="ＭＳ Ｐゴシック" pitchFamily="34" charset="-128"/>
            </a:endParaRPr>
          </a:p>
          <a:p>
            <a:pPr marL="717750" lvl="1" algn="just">
              <a:lnSpc>
                <a:spcPct val="120000"/>
              </a:lnSpc>
              <a:spcBef>
                <a:spcPts val="0"/>
              </a:spcBef>
              <a:buFont typeface="Times New Roman" panose="02020603050405020304" pitchFamily="18" charset="0"/>
              <a:buChar char="−"/>
              <a:defRPr/>
            </a:pPr>
            <a:r>
              <a:rPr lang="en-US" altLang="zh-CN" sz="1400" kern="0" dirty="0">
                <a:latin typeface="+mj-lt"/>
                <a:ea typeface="ＭＳ Ｐゴシック" pitchFamily="34" charset="-128"/>
              </a:rPr>
              <a:t>E.g., &lt; </a:t>
            </a:r>
            <a:r>
              <a:rPr lang="en-US" altLang="zh-CN" sz="1400" kern="0" dirty="0" smtClean="0">
                <a:latin typeface="+mj-lt"/>
                <a:ea typeface="ＭＳ Ｐゴシック" pitchFamily="34" charset="-128"/>
              </a:rPr>
              <a:t>5m@13dB indicates </a:t>
            </a:r>
            <a:r>
              <a:rPr lang="en-US" altLang="zh-CN" sz="1400" kern="0" dirty="0">
                <a:latin typeface="+mj-lt"/>
                <a:ea typeface="ＭＳ Ｐゴシック" pitchFamily="34" charset="-128"/>
              </a:rPr>
              <a:t>that the maximum allowable distance from a sensing device to the </a:t>
            </a:r>
            <a:r>
              <a:rPr lang="en-US" altLang="zh-CN" sz="1400" kern="0" dirty="0" smtClean="0">
                <a:latin typeface="+mj-lt"/>
                <a:ea typeface="ＭＳ Ｐゴシック" pitchFamily="34" charset="-128"/>
              </a:rPr>
              <a:t>target with </a:t>
            </a:r>
            <a:r>
              <a:rPr lang="en-US" altLang="zh-CN" sz="1400" kern="0" dirty="0">
                <a:latin typeface="+mj-lt"/>
                <a:ea typeface="ＭＳ Ｐゴシック" pitchFamily="34" charset="-128"/>
              </a:rPr>
              <a:t>a 13dB SNR threshold </a:t>
            </a:r>
            <a:r>
              <a:rPr lang="en-US" altLang="zh-CN" sz="1400" kern="0" dirty="0" smtClean="0">
                <a:latin typeface="+mj-lt"/>
                <a:ea typeface="ＭＳ Ｐゴシック" pitchFamily="34" charset="-128"/>
              </a:rPr>
              <a:t>is 5 meters.</a:t>
            </a:r>
          </a:p>
          <a:p>
            <a:pPr marL="342000" lvl="1" indent="-342000" algn="just">
              <a:lnSpc>
                <a:spcPct val="120000"/>
              </a:lnSpc>
              <a:spcBef>
                <a:spcPts val="0"/>
              </a:spcBef>
              <a:buFont typeface="Arial" panose="020B0604020202020204" pitchFamily="34" charset="0"/>
              <a:buChar char="•"/>
              <a:defRPr/>
            </a:pPr>
            <a:r>
              <a:rPr lang="en-US" altLang="zh-CN" sz="1600" b="1" kern="0" dirty="0" smtClean="0">
                <a:latin typeface="+mj-lt"/>
                <a:ea typeface="ＭＳ Ｐゴシック" pitchFamily="34" charset="-128"/>
              </a:rPr>
              <a:t>Field of View (FOV): The coverage area of a sensing device in terms of angle.</a:t>
            </a:r>
          </a:p>
          <a:p>
            <a:pPr marL="717750" lvl="1" algn="just">
              <a:lnSpc>
                <a:spcPct val="120000"/>
              </a:lnSpc>
              <a:spcBef>
                <a:spcPts val="0"/>
              </a:spcBef>
              <a:buFont typeface="Times New Roman" panose="02020603050405020304" pitchFamily="18" charset="0"/>
              <a:buChar char="−"/>
              <a:defRPr/>
            </a:pPr>
            <a:r>
              <a:rPr lang="en-US" altLang="zh-CN" sz="1400" kern="0" dirty="0" smtClean="0">
                <a:latin typeface="+mj-lt"/>
                <a:ea typeface="ＭＳ Ｐゴシック" pitchFamily="34" charset="-128"/>
              </a:rPr>
              <a:t>E.g</a:t>
            </a:r>
            <a:r>
              <a:rPr lang="en-US" altLang="zh-CN" sz="1400" kern="0" dirty="0">
                <a:latin typeface="+mj-lt"/>
                <a:ea typeface="ＭＳ Ｐゴシック" pitchFamily="34" charset="-128"/>
              </a:rPr>
              <a:t>., ±50</a:t>
            </a:r>
            <a:r>
              <a:rPr lang="en-US" altLang="zh-CN" sz="1400" kern="0" dirty="0" smtClean="0">
                <a:latin typeface="+mj-lt"/>
                <a:ea typeface="ＭＳ Ｐゴシック" pitchFamily="34" charset="-128"/>
              </a:rPr>
              <a:t>˚ is a requirement that </a:t>
            </a:r>
            <a:r>
              <a:rPr lang="en-US" altLang="zh-CN" sz="1400" kern="0" dirty="0">
                <a:latin typeface="+mj-lt"/>
                <a:ea typeface="ＭＳ Ｐゴシック" pitchFamily="34" charset="-128"/>
              </a:rPr>
              <a:t>the coverage area of a sensing device </a:t>
            </a:r>
            <a:r>
              <a:rPr lang="en-US" altLang="zh-CN" sz="1400" kern="0" dirty="0" smtClean="0">
                <a:latin typeface="+mj-lt"/>
                <a:ea typeface="ＭＳ Ｐゴシック" pitchFamily="34" charset="-128"/>
              </a:rPr>
              <a:t>is ±50</a:t>
            </a:r>
            <a:r>
              <a:rPr lang="en-US" altLang="zh-CN" sz="1400" kern="0" dirty="0">
                <a:latin typeface="+mj-lt"/>
                <a:ea typeface="ＭＳ Ｐゴシック" pitchFamily="34" charset="-128"/>
              </a:rPr>
              <a:t>˚</a:t>
            </a:r>
            <a:r>
              <a:rPr lang="en-US" altLang="zh-CN" sz="1400" kern="0" dirty="0" smtClean="0">
                <a:latin typeface="+mj-lt"/>
                <a:ea typeface="ＭＳ Ｐゴシック" pitchFamily="34" charset="-128"/>
              </a:rPr>
              <a:t>.</a:t>
            </a:r>
            <a:endParaRPr lang="en-US" altLang="zh-CN" sz="1600" kern="0" dirty="0" smtClean="0">
              <a:latin typeface="+mj-lt"/>
              <a:ea typeface="ＭＳ Ｐゴシック" pitchFamily="34" charset="-128"/>
            </a:endParaRPr>
          </a:p>
          <a:p>
            <a:pPr marL="342000" lvl="1" indent="-342000" algn="just">
              <a:lnSpc>
                <a:spcPct val="120000"/>
              </a:lnSpc>
              <a:spcBef>
                <a:spcPts val="0"/>
              </a:spcBef>
              <a:buFont typeface="Arial" panose="020B0604020202020204" pitchFamily="34" charset="0"/>
              <a:buChar char="•"/>
              <a:defRPr/>
            </a:pPr>
            <a:r>
              <a:rPr lang="en-US" altLang="zh-CN" sz="1600" b="1" kern="0" dirty="0" smtClean="0">
                <a:latin typeface="+mj-lt"/>
                <a:ea typeface="ＭＳ Ｐゴシック" pitchFamily="34" charset="-128"/>
              </a:rPr>
              <a:t>Probability </a:t>
            </a:r>
            <a:r>
              <a:rPr lang="en-US" altLang="zh-CN" sz="1600" b="1" kern="0" dirty="0">
                <a:latin typeface="+mj-lt"/>
                <a:ea typeface="ＭＳ Ｐゴシック" pitchFamily="34" charset="-128"/>
              </a:rPr>
              <a:t>of Detection: The ratio of </a:t>
            </a:r>
            <a:r>
              <a:rPr lang="en-US" altLang="zh-CN" sz="1600" b="1" kern="0" dirty="0" smtClean="0">
                <a:latin typeface="+mj-lt"/>
                <a:ea typeface="ＭＳ Ｐゴシック" pitchFamily="34" charset="-128"/>
              </a:rPr>
              <a:t>the number </a:t>
            </a:r>
            <a:r>
              <a:rPr lang="en-US" altLang="zh-CN" sz="1600" b="1" kern="0" dirty="0">
                <a:latin typeface="+mj-lt"/>
                <a:ea typeface="ＭＳ Ｐゴシック" pitchFamily="34" charset="-128"/>
              </a:rPr>
              <a:t>of correct predictions to the number of all aimed samples in terms of  </a:t>
            </a:r>
            <a:r>
              <a:rPr lang="en-US" altLang="zh-CN" sz="1600" b="1" kern="0" dirty="0" smtClean="0">
                <a:latin typeface="+mj-lt"/>
                <a:ea typeface="ＭＳ Ｐゴシック" pitchFamily="34" charset="-128"/>
              </a:rPr>
              <a:t>gestures/activities/motions.</a:t>
            </a:r>
            <a:endParaRPr lang="en-US" altLang="zh-CN" sz="1400" b="1" kern="0" dirty="0">
              <a:latin typeface="+mj-lt"/>
              <a:ea typeface="ＭＳ Ｐゴシック" pitchFamily="34" charset="-128"/>
            </a:endParaRPr>
          </a:p>
          <a:p>
            <a:pPr marL="717750" lvl="1" algn="just">
              <a:lnSpc>
                <a:spcPct val="120000"/>
              </a:lnSpc>
              <a:spcBef>
                <a:spcPts val="0"/>
              </a:spcBef>
              <a:buFont typeface="Times New Roman" panose="02020603050405020304" pitchFamily="18" charset="0"/>
              <a:buChar char="−"/>
              <a:defRPr/>
            </a:pPr>
            <a:r>
              <a:rPr lang="en-US" altLang="zh-CN" sz="1400" kern="0" dirty="0">
                <a:latin typeface="+mj-lt"/>
                <a:ea typeface="ＭＳ Ｐゴシック" pitchFamily="34" charset="-128"/>
              </a:rPr>
              <a:t>E.g., &gt;</a:t>
            </a:r>
            <a:r>
              <a:rPr lang="en-US" altLang="zh-CN" sz="1400" kern="0" dirty="0" smtClean="0">
                <a:latin typeface="+mj-lt"/>
                <a:ea typeface="ＭＳ Ｐゴシック" pitchFamily="34" charset="-128"/>
              </a:rPr>
              <a:t>95% is a requirement that </a:t>
            </a:r>
            <a:r>
              <a:rPr lang="en-US" altLang="zh-CN" sz="1400" kern="0" dirty="0">
                <a:latin typeface="+mj-lt"/>
                <a:ea typeface="ＭＳ Ｐゴシック" pitchFamily="34" charset="-128"/>
              </a:rPr>
              <a:t>the percentage of correct </a:t>
            </a:r>
            <a:r>
              <a:rPr lang="en-US" altLang="zh-CN" sz="1400" kern="0" dirty="0" smtClean="0">
                <a:latin typeface="+mj-lt"/>
                <a:ea typeface="ＭＳ Ｐゴシック" pitchFamily="34" charset="-128"/>
              </a:rPr>
              <a:t>detections is greater than </a:t>
            </a:r>
            <a:r>
              <a:rPr lang="en-US" altLang="zh-CN" sz="1400" kern="0" dirty="0">
                <a:latin typeface="+mj-lt"/>
                <a:ea typeface="ＭＳ Ｐゴシック" pitchFamily="34" charset="-128"/>
              </a:rPr>
              <a:t>95%.</a:t>
            </a:r>
          </a:p>
          <a:p>
            <a:pPr marL="717750" lvl="1" algn="just">
              <a:lnSpc>
                <a:spcPct val="120000"/>
              </a:lnSpc>
              <a:spcBef>
                <a:spcPts val="0"/>
              </a:spcBef>
              <a:buFont typeface="Times New Roman" panose="02020603050405020304" pitchFamily="18" charset="0"/>
              <a:buChar char="−"/>
              <a:defRPr/>
            </a:pPr>
            <a:endParaRPr lang="en-US" altLang="zh-CN" sz="1600" kern="0" dirty="0" smtClean="0">
              <a:latin typeface="+mj-lt"/>
              <a:ea typeface="ＭＳ Ｐゴシック" pitchFamily="34" charset="-128"/>
            </a:endParaRPr>
          </a:p>
          <a:p>
            <a:pPr marL="717750" lvl="1" algn="just">
              <a:lnSpc>
                <a:spcPct val="120000"/>
              </a:lnSpc>
              <a:spcBef>
                <a:spcPts val="0"/>
              </a:spcBef>
              <a:buFont typeface="Times New Roman" panose="02020603050405020304" pitchFamily="18" charset="0"/>
              <a:buChar char="−"/>
              <a:defRPr/>
            </a:pPr>
            <a:endParaRPr lang="en-US" altLang="zh-CN" sz="1100" b="1" kern="0" dirty="0" smtClean="0">
              <a:latin typeface="+mj-lt"/>
              <a:ea typeface="ＭＳ Ｐゴシック" pitchFamily="34" charset="-128"/>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Presence d</a:t>
            </a:r>
            <a:r>
              <a:rPr lang="en-US" altLang="zh-CN" sz="2800" b="1" kern="0" dirty="0">
                <a:solidFill>
                  <a:schemeClr val="tx1"/>
                </a:solidFill>
              </a:rPr>
              <a:t>etection – </a:t>
            </a:r>
            <a:r>
              <a:rPr lang="en-US" altLang="zh-CN" sz="2800" b="1" kern="0" dirty="0" smtClean="0">
                <a:solidFill>
                  <a:schemeClr val="tx1"/>
                </a:solidFill>
              </a:rPr>
              <a:t>KPIs of </a:t>
            </a:r>
            <a:r>
              <a:rPr lang="en-US" altLang="zh-CN" sz="2800" b="1" kern="0" dirty="0">
                <a:solidFill>
                  <a:schemeClr val="tx1"/>
                </a:solidFill>
              </a:rPr>
              <a:t>D</a:t>
            </a:r>
            <a:r>
              <a:rPr lang="en-US" altLang="zh-CN" sz="2800" b="1" kern="0" dirty="0" smtClean="0">
                <a:solidFill>
                  <a:schemeClr val="tx1"/>
                </a:solidFill>
              </a:rPr>
              <a:t>oppler method</a:t>
            </a:r>
            <a:endParaRPr lang="en-US" altLang="en-US" sz="2800" b="1" kern="0" dirty="0">
              <a:solidFill>
                <a:schemeClr val="tx1"/>
              </a:solidFill>
            </a:endParaRPr>
          </a:p>
        </p:txBody>
      </p:sp>
    </p:spTree>
    <p:extLst>
      <p:ext uri="{BB962C8B-B14F-4D97-AF65-F5344CB8AC3E}">
        <p14:creationId xmlns:p14="http://schemas.microsoft.com/office/powerpoint/2010/main" val="4004261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9" name="Rectangle 3"/>
          <p:cNvSpPr>
            <a:spLocks noGrp="1" noChangeArrowheads="1"/>
          </p:cNvSpPr>
          <p:nvPr>
            <p:ph type="body" idx="1"/>
          </p:nvPr>
        </p:nvSpPr>
        <p:spPr>
          <a:xfrm>
            <a:off x="676944" y="958367"/>
            <a:ext cx="7924800" cy="4824536"/>
          </a:xfrm>
          <a:ln/>
        </p:spPr>
        <p:txBody>
          <a:bodyPr/>
          <a:lstStyle/>
          <a:p>
            <a:endParaRPr lang="en-US" sz="2000" dirty="0">
              <a:latin typeface="+mj-lt"/>
            </a:endParaRPr>
          </a:p>
          <a:p>
            <a:pPr algn="just"/>
            <a:r>
              <a:rPr lang="en-US" altLang="zh-CN" sz="2000" b="1" dirty="0" smtClean="0">
                <a:latin typeface="+mj-lt"/>
              </a:rPr>
              <a:t>Range </a:t>
            </a:r>
            <a:r>
              <a:rPr lang="en-US" altLang="zh-CN" sz="2000" b="1" dirty="0" smtClean="0">
                <a:latin typeface="+mj-lt"/>
              </a:rPr>
              <a:t>information: UWB sensors </a:t>
            </a:r>
            <a:r>
              <a:rPr lang="en-US" altLang="zh-CN" sz="2000" b="1" dirty="0">
                <a:latin typeface="+mj-lt"/>
              </a:rPr>
              <a:t>can be used </a:t>
            </a:r>
            <a:r>
              <a:rPr lang="en-US" altLang="zh-CN" sz="2000" b="1" dirty="0" smtClean="0">
                <a:latin typeface="+mj-lt"/>
              </a:rPr>
              <a:t>to measure the propagation distance of the signal reflected by a target</a:t>
            </a:r>
            <a:r>
              <a:rPr lang="en-US" altLang="zh-CN" sz="2000" b="1" dirty="0">
                <a:latin typeface="+mj-lt"/>
              </a:rPr>
              <a:t>.</a:t>
            </a:r>
            <a:endParaRPr lang="en-US" altLang="zh-CN" sz="2000" b="1" dirty="0" smtClean="0">
              <a:latin typeface="+mj-lt"/>
            </a:endParaRPr>
          </a:p>
          <a:p>
            <a:pPr algn="just"/>
            <a:r>
              <a:rPr lang="en-US" altLang="zh-CN" sz="2000" b="1" dirty="0" smtClean="0">
                <a:latin typeface="+mj-lt"/>
              </a:rPr>
              <a:t>Ranging performance is mainly determined by</a:t>
            </a:r>
          </a:p>
          <a:p>
            <a:pPr lvl="1" algn="just"/>
            <a:r>
              <a:rPr lang="en-US" altLang="zh-CN" sz="1600" dirty="0" smtClean="0">
                <a:latin typeface="+mj-lt"/>
              </a:rPr>
              <a:t>The bandwidth (</a:t>
            </a:r>
            <a:r>
              <a:rPr lang="zh-CN" altLang="en-US" sz="1600" dirty="0" smtClean="0">
                <a:latin typeface="+mj-lt"/>
              </a:rPr>
              <a:t>≥</a:t>
            </a:r>
            <a:r>
              <a:rPr lang="en-US" altLang="zh-CN" sz="1600" dirty="0" smtClean="0">
                <a:latin typeface="+mj-lt"/>
              </a:rPr>
              <a:t>500MHz)</a:t>
            </a:r>
          </a:p>
          <a:p>
            <a:pPr lvl="1" algn="just"/>
            <a:r>
              <a:rPr lang="en-US" altLang="zh-CN" sz="1600" dirty="0" smtClean="0">
                <a:latin typeface="+mj-lt"/>
              </a:rPr>
              <a:t>The SNR (Signal to Noise Ratio)</a:t>
            </a:r>
          </a:p>
          <a:p>
            <a:pPr lvl="1" algn="just"/>
            <a:r>
              <a:rPr lang="en-US" altLang="zh-CN" sz="1600" dirty="0">
                <a:latin typeface="+mj-lt"/>
              </a:rPr>
              <a:t>The RCS (Radar Cross Section) </a:t>
            </a:r>
            <a:r>
              <a:rPr lang="en-US" altLang="zh-CN" sz="1600" dirty="0" smtClean="0">
                <a:latin typeface="+mj-lt"/>
              </a:rPr>
              <a:t>of the </a:t>
            </a:r>
            <a:r>
              <a:rPr lang="en-US" altLang="zh-CN" sz="1600" dirty="0">
                <a:latin typeface="+mj-lt"/>
              </a:rPr>
              <a:t>measured target</a:t>
            </a:r>
          </a:p>
          <a:p>
            <a:pPr algn="just"/>
            <a:r>
              <a:rPr lang="en-US" altLang="zh-CN" sz="2000" b="1" dirty="0" smtClean="0">
                <a:latin typeface="+mj-lt"/>
              </a:rPr>
              <a:t>Operation mode</a:t>
            </a:r>
          </a:p>
          <a:p>
            <a:pPr lvl="1" algn="just"/>
            <a:r>
              <a:rPr lang="en-US" altLang="zh-CN" sz="1600" dirty="0" smtClean="0">
                <a:latin typeface="+mj-lt"/>
              </a:rPr>
              <a:t>Mono-static mode:  this mode contains only one sensor, and can be used to measure the two-way propagation delay from the sensor to the target</a:t>
            </a:r>
          </a:p>
          <a:p>
            <a:pPr lvl="1" algn="just"/>
            <a:r>
              <a:rPr lang="en-US" altLang="zh-CN" sz="1600" dirty="0" smtClean="0">
                <a:latin typeface="+mj-lt"/>
              </a:rPr>
              <a:t>Multi-static mode: this mode contains multiple spatially diverse sensors, and can be used to </a:t>
            </a:r>
            <a:r>
              <a:rPr lang="en-US" altLang="zh-CN" sz="1600" dirty="0" smtClean="0">
                <a:latin typeface="+mj-lt"/>
              </a:rPr>
              <a:t>measure the location of </a:t>
            </a:r>
            <a:r>
              <a:rPr lang="en-US" altLang="zh-CN" sz="1600" dirty="0" smtClean="0">
                <a:latin typeface="+mj-lt"/>
              </a:rPr>
              <a:t>the target</a:t>
            </a: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
        <p:nvSpPr>
          <p:cNvPr id="8" name="Rectangle 2"/>
          <p:cNvSpPr txBox="1">
            <a:spLocks noChangeArrowheads="1"/>
          </p:cNvSpPr>
          <p:nvPr/>
        </p:nvSpPr>
        <p:spPr bwMode="auto">
          <a:xfrm>
            <a:off x="676944" y="42496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t>Presence </a:t>
            </a:r>
            <a:r>
              <a:rPr lang="en-US" altLang="en-US" sz="3200" b="1" kern="0" dirty="0"/>
              <a:t>d</a:t>
            </a:r>
            <a:r>
              <a:rPr lang="en-US" altLang="zh-CN" sz="3200" b="1" kern="0" dirty="0"/>
              <a:t>etection – </a:t>
            </a:r>
            <a:r>
              <a:rPr lang="en-US" altLang="zh-CN" sz="3200" b="1" kern="0" dirty="0" smtClean="0"/>
              <a:t>Ranging method</a:t>
            </a:r>
            <a:endParaRPr lang="en-US" altLang="en-US" sz="3200" b="1" kern="0" dirty="0"/>
          </a:p>
        </p:txBody>
      </p:sp>
      <p:pic>
        <p:nvPicPr>
          <p:cNvPr id="13" name="图片 12"/>
          <p:cNvPicPr>
            <a:picLocks noChangeAspect="1"/>
          </p:cNvPicPr>
          <p:nvPr/>
        </p:nvPicPr>
        <p:blipFill>
          <a:blip r:embed="rId3"/>
          <a:stretch>
            <a:fillRect/>
          </a:stretch>
        </p:blipFill>
        <p:spPr>
          <a:xfrm>
            <a:off x="1476934" y="4907462"/>
            <a:ext cx="2808312" cy="1463993"/>
          </a:xfrm>
          <a:prstGeom prst="rect">
            <a:avLst/>
          </a:prstGeom>
        </p:spPr>
      </p:pic>
      <p:sp>
        <p:nvSpPr>
          <p:cNvPr id="15" name="文本框 14"/>
          <p:cNvSpPr txBox="1"/>
          <p:nvPr/>
        </p:nvSpPr>
        <p:spPr>
          <a:xfrm>
            <a:off x="1691680" y="6217567"/>
            <a:ext cx="1944216" cy="307777"/>
          </a:xfrm>
          <a:prstGeom prst="rect">
            <a:avLst/>
          </a:prstGeom>
          <a:noFill/>
        </p:spPr>
        <p:txBody>
          <a:bodyPr wrap="square" rtlCol="0">
            <a:spAutoFit/>
          </a:bodyPr>
          <a:lstStyle/>
          <a:p>
            <a:pPr algn="ctr"/>
            <a:r>
              <a:rPr lang="en-US" altLang="zh-CN" sz="1400" b="1" dirty="0" smtClean="0"/>
              <a:t>Mono-static mode</a:t>
            </a:r>
            <a:endParaRPr lang="zh-CN" altLang="en-US" sz="1400" b="1" dirty="0"/>
          </a:p>
        </p:txBody>
      </p:sp>
      <p:sp>
        <p:nvSpPr>
          <p:cNvPr id="17" name="文本框 16"/>
          <p:cNvSpPr txBox="1"/>
          <p:nvPr/>
        </p:nvSpPr>
        <p:spPr>
          <a:xfrm>
            <a:off x="5831754" y="6217567"/>
            <a:ext cx="1908598" cy="307777"/>
          </a:xfrm>
          <a:prstGeom prst="rect">
            <a:avLst/>
          </a:prstGeom>
          <a:noFill/>
        </p:spPr>
        <p:txBody>
          <a:bodyPr wrap="square" rtlCol="0">
            <a:spAutoFit/>
          </a:bodyPr>
          <a:lstStyle>
            <a:defPPr>
              <a:defRPr lang="en-US"/>
            </a:defPPr>
            <a:lvl1pPr algn="ctr">
              <a:defRPr sz="1400" b="1"/>
            </a:lvl1pPr>
          </a:lstStyle>
          <a:p>
            <a:r>
              <a:rPr lang="en-US" altLang="zh-CN" dirty="0"/>
              <a:t>Multi-static </a:t>
            </a:r>
            <a:r>
              <a:rPr lang="en-US" altLang="zh-CN" dirty="0" smtClean="0"/>
              <a:t>mode</a:t>
            </a:r>
            <a:endParaRPr lang="zh-CN" altLang="en-US" dirty="0"/>
          </a:p>
        </p:txBody>
      </p:sp>
      <p:pic>
        <p:nvPicPr>
          <p:cNvPr id="16" name="图片 15"/>
          <p:cNvPicPr>
            <a:picLocks noChangeAspect="1"/>
          </p:cNvPicPr>
          <p:nvPr/>
        </p:nvPicPr>
        <p:blipFill>
          <a:blip r:embed="rId4"/>
          <a:stretch>
            <a:fillRect/>
          </a:stretch>
        </p:blipFill>
        <p:spPr>
          <a:xfrm>
            <a:off x="5666289" y="4799010"/>
            <a:ext cx="2239527" cy="1556365"/>
          </a:xfrm>
          <a:prstGeom prst="rect">
            <a:avLst/>
          </a:prstGeom>
        </p:spPr>
      </p:pic>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Tree>
    <p:extLst>
      <p:ext uri="{BB962C8B-B14F-4D97-AF65-F5344CB8AC3E}">
        <p14:creationId xmlns:p14="http://schemas.microsoft.com/office/powerpoint/2010/main" val="4085876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3672</Words>
  <Application>Microsoft Office PowerPoint</Application>
  <PresentationFormat>全屏显示(4:3)</PresentationFormat>
  <Paragraphs>520</Paragraphs>
  <Slides>26</Slides>
  <Notes>12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vt:i4>
      </vt:variant>
    </vt:vector>
  </HeadingPairs>
  <TitlesOfParts>
    <vt:vector size="33" baseType="lpstr">
      <vt:lpstr>ＭＳ Ｐゴシック</vt:lpstr>
      <vt:lpstr>宋体</vt:lpstr>
      <vt:lpstr>Arial</vt:lpstr>
      <vt:lpstr>Calibri</vt:lpstr>
      <vt:lpstr>Cambria Math</vt:lpstr>
      <vt:lpstr>Times New Roman</vt:lpstr>
      <vt:lpstr>IEEE-P802_15</vt:lpstr>
      <vt:lpstr>PowerPoint 演示文稿</vt:lpstr>
      <vt:lpstr>PowerPoint 演示文稿</vt:lpstr>
      <vt:lpstr>Presence detection using UWB  </vt:lpstr>
      <vt:lpstr>Presence detection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Environment mapping using UWB </vt:lpstr>
      <vt:lpstr>Environment mapping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2021-09-17T12:43:51Z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(3)n5Rl9LNAnAvtvyDJAC0ZUZY+iR/pWhifzH1Hq10M10G5CEHCr8FWWmarWlw1nLX8T7xJ8SdE
9ZLJBdJRPs+sGYZ1HljSmq2rgZnXhMbw7RM3FduKaz9r88M0ivz+DnaTre2Lqc8bury0DsSC
JDCVZ5MZwedY8V+BxlSmfHQFwy7Ih0Bk9Ph0LFXC5a4GoA5/e4KUt2Al21s9JQlgiR8gbgP0
WYXWgwR4pcW9Qu7Lee</vt:lpwstr>
  </property>
  <property fmtid="{D5CDD505-2E9C-101B-9397-08002B2CF9AE}" pid="3" name="_2015_ms_pID_7253431">
    <vt:lpwstr>70O7IOjf3axa656iQzfWUQNIzlOJMx0XdGyLk4roKphYfbVU6sq0ta
VEWNgozAHElQeCXepKRgQj7bbAaiJkn4YQKytVx92tDsZqGytFqClLtWNyjOYRonpwCAGZvF
Qf0ukiaDSB6mgibXdsQL9G8BXNG4PcibwHxz/ccE5TsfVszuQ8HRwka26HJH4vaPjb6BqoZW
NDjAhz5bWdcm7AuWNQKmFuXubBOEKBqCr3KD</vt:lpwstr>
  </property>
  <property fmtid="{D5CDD505-2E9C-101B-9397-08002B2CF9AE}" pid="4" name="_2015_ms_pID_7253432">
    <vt:lpwstr>5Q==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1631878804</vt:lpwstr>
  </property>
</Properties>
</file>