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64" r:id="rId3"/>
    <p:sldId id="260" r:id="rId4"/>
    <p:sldId id="269" r:id="rId5"/>
    <p:sldId id="274" r:id="rId6"/>
    <p:sldId id="273" r:id="rId7"/>
    <p:sldId id="261" r:id="rId8"/>
    <p:sldId id="280" r:id="rId9"/>
    <p:sldId id="272" r:id="rId10"/>
    <p:sldId id="275" r:id="rId11"/>
    <p:sldId id="278" r:id="rId12"/>
    <p:sldId id="277" r:id="rId13"/>
    <p:sldId id="279" r:id="rId14"/>
    <p:sldId id="276" r:id="rId15"/>
    <p:sldId id="26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1"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p:restoredTop sz="95915"/>
  </p:normalViewPr>
  <p:slideViewPr>
    <p:cSldViewPr>
      <p:cViewPr varScale="1">
        <p:scale>
          <a:sx n="160" d="100"/>
          <a:sy n="160" d="100"/>
        </p:scale>
        <p:origin x="2100" y="132"/>
      </p:cViewPr>
      <p:guideLst>
        <p:guide orient="horz" pos="2160"/>
        <p:guide pos="2880"/>
      </p:guideLst>
    </p:cSldViewPr>
  </p:slideViewPr>
  <p:notesTextViewPr>
    <p:cViewPr>
      <p:scale>
        <a:sx n="1" d="1"/>
        <a:sy n="1" d="1"/>
      </p:scale>
      <p:origin x="0" y="0"/>
    </p:cViewPr>
  </p:notesTextViewPr>
  <p:notesViewPr>
    <p:cSldViewPr>
      <p:cViewPr varScale="1">
        <p:scale>
          <a:sx n="120" d="100"/>
          <a:sy n="120" d="100"/>
        </p:scale>
        <p:origin x="49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802.15-&lt;  &gt;</a:t>
            </a:r>
            <a:endParaRPr lang="en-US" altLang="en-US" dirty="0"/>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0913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52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69527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6326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smtClean="0"/>
              <a:t>Mingyu LEE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September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Mingyu Lee et al.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ko-KR" sz="1200" b="1" i="0" kern="1200" dirty="0" smtClean="0">
                <a:solidFill>
                  <a:schemeClr val="tx1"/>
                </a:solidFill>
                <a:effectLst/>
                <a:latin typeface="Times New Roman" panose="02020603050405020304" pitchFamily="18" charset="0"/>
                <a:ea typeface="+mn-ea"/>
                <a:cs typeface="+mn-cs"/>
              </a:rPr>
              <a:t> 15-21-0504-00-04ab</a:t>
            </a:r>
            <a:r>
              <a:rPr lang="en-US" sz="1200" b="1" i="0" u="none" strike="noStrike" kern="1200" dirty="0" smtClean="0">
                <a:solidFill>
                  <a:schemeClr val="tx1"/>
                </a:solidFill>
                <a:effectLst/>
                <a:latin typeface="Times New Roman" panose="02020603050405020304" pitchFamily="18" charset="0"/>
                <a:ea typeface="+mn-ea"/>
                <a:cs typeface="+mn-cs"/>
              </a:rPr>
              <a:t> </a:t>
            </a:r>
            <a:r>
              <a:rPr lang="en-US" altLang="en-US" sz="1400" b="1" dirty="0" smtClean="0"/>
              <a:t>&gt;</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dirty="0" smtClean="0"/>
              <a:t>September 2021</a:t>
            </a:r>
            <a:endParaRPr lang="en-US" altLang="en-US" dirty="0"/>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p:txBody>
          <a:bodyPr/>
          <a:lstStyle/>
          <a:p>
            <a:r>
              <a:rPr lang="en-US" altLang="en-US" smtClean="0"/>
              <a:t> </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smtClean="0"/>
              <a:t>Slide </a:t>
            </a:r>
            <a:fld id="{E83CCBC5-88D4-8345-8D58-8C5C23A594C7}" type="slidenum">
              <a:rPr lang="en-US" altLang="en-US" smtClean="0"/>
              <a:pPr/>
              <a:t>1</a:t>
            </a:fld>
            <a:endParaRPr lang="en-US" altLang="en-US"/>
          </a:p>
        </p:txBody>
      </p:sp>
      <p:sp>
        <p:nvSpPr>
          <p:cNvPr id="8"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[Narrowband / UWB Coupling MAC] </a:t>
            </a:r>
            <a:endParaRPr lang="en-US" altLang="en-US" sz="1600" dirty="0">
              <a:solidFill>
                <a:schemeClr val="tx2"/>
              </a:solidFill>
            </a:endParaRP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17 September, 2021]</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[Mingyu Lee, </a:t>
            </a:r>
            <a:r>
              <a:rPr lang="en-US" altLang="en-US" sz="1600" dirty="0" err="1" smtClean="0">
                <a:solidFill>
                  <a:schemeClr val="tx2"/>
                </a:solidFill>
              </a:rPr>
              <a:t>Taeyoung</a:t>
            </a:r>
            <a:r>
              <a:rPr lang="en-US" altLang="en-US" sz="1600" dirty="0" smtClean="0">
                <a:solidFill>
                  <a:schemeClr val="tx2"/>
                </a:solidFill>
              </a:rPr>
              <a:t> Ha, </a:t>
            </a:r>
            <a:r>
              <a:rPr lang="en-US" altLang="en-US" sz="1600" dirty="0" err="1" smtClean="0">
                <a:solidFill>
                  <a:schemeClr val="tx2"/>
                </a:solidFill>
              </a:rPr>
              <a:t>Karthik</a:t>
            </a:r>
            <a:r>
              <a:rPr lang="en-US" altLang="en-US" sz="1600" dirty="0" smtClean="0">
                <a:solidFill>
                  <a:schemeClr val="tx2"/>
                </a:solidFill>
              </a:rPr>
              <a:t> </a:t>
            </a:r>
            <a:r>
              <a:rPr lang="en-US" altLang="en-US" sz="1600" dirty="0" err="1" smtClean="0">
                <a:solidFill>
                  <a:schemeClr val="tx2"/>
                </a:solidFill>
              </a:rPr>
              <a:t>Srinivasa</a:t>
            </a:r>
            <a:r>
              <a:rPr lang="en-US" altLang="en-US" sz="1600" dirty="0">
                <a:solidFill>
                  <a:schemeClr val="tx2"/>
                </a:solidFill>
              </a:rPr>
              <a:t> </a:t>
            </a:r>
            <a:r>
              <a:rPr lang="en-US" altLang="en-US" sz="1600" dirty="0" err="1" smtClean="0">
                <a:solidFill>
                  <a:schemeClr val="tx2"/>
                </a:solidFill>
              </a:rPr>
              <a:t>Goplan</a:t>
            </a:r>
            <a:r>
              <a:rPr lang="en-US" altLang="en-US" sz="1600" dirty="0" smtClean="0">
                <a:solidFill>
                  <a:schemeClr val="tx2"/>
                </a:solidFill>
              </a:rPr>
              <a:t>,  </a:t>
            </a:r>
            <a:r>
              <a:rPr lang="en-US" altLang="en-US" sz="1600" dirty="0" err="1" smtClean="0">
                <a:solidFill>
                  <a:schemeClr val="tx2"/>
                </a:solidFill>
              </a:rPr>
              <a:t>Aniruddh</a:t>
            </a:r>
            <a:r>
              <a:rPr lang="en-US" altLang="en-US" sz="1600" dirty="0" smtClean="0">
                <a:solidFill>
                  <a:schemeClr val="tx2"/>
                </a:solidFill>
              </a:rPr>
              <a:t> </a:t>
            </a:r>
            <a:r>
              <a:rPr lang="en-US" altLang="en-US" sz="1600" dirty="0">
                <a:solidFill>
                  <a:schemeClr val="tx2"/>
                </a:solidFill>
              </a:rPr>
              <a:t>Rao </a:t>
            </a:r>
            <a:r>
              <a:rPr lang="en-US" altLang="en-US" sz="1600" dirty="0" err="1" smtClean="0">
                <a:solidFill>
                  <a:schemeClr val="tx2"/>
                </a:solidFill>
              </a:rPr>
              <a:t>Kabbinale</a:t>
            </a:r>
            <a:r>
              <a:rPr lang="en-US" altLang="en-US" sz="1600" dirty="0" smtClean="0">
                <a:solidFill>
                  <a:schemeClr val="tx2"/>
                </a:solidFill>
              </a:rPr>
              <a:t>, </a:t>
            </a:r>
            <a:r>
              <a:rPr lang="en-US" altLang="en-US" sz="1600" dirty="0" err="1" smtClean="0">
                <a:solidFill>
                  <a:schemeClr val="tx2"/>
                </a:solidFill>
              </a:rPr>
              <a:t>Ankur</a:t>
            </a:r>
            <a:r>
              <a:rPr lang="en-US" altLang="en-US" sz="1600" dirty="0" smtClean="0">
                <a:solidFill>
                  <a:schemeClr val="tx2"/>
                </a:solidFill>
              </a:rPr>
              <a:t> Bansal, Clint Chaplin, James </a:t>
            </a:r>
            <a:r>
              <a:rPr lang="en-US" altLang="en-US" sz="1600" dirty="0" err="1" smtClean="0">
                <a:solidFill>
                  <a:schemeClr val="tx2"/>
                </a:solidFill>
              </a:rPr>
              <a:t>Schuessler</a:t>
            </a:r>
            <a:r>
              <a:rPr lang="en-US" altLang="en-US" sz="1600" dirty="0" smtClean="0">
                <a:solidFill>
                  <a:schemeClr val="tx2"/>
                </a:solidFill>
              </a:rPr>
              <a:t>] Company [Samsung Electronics]</a:t>
            </a:r>
            <a:endParaRPr lang="en-US" altLang="en-US" sz="1600" b="1" dirty="0" smtClean="0">
              <a:solidFill>
                <a:schemeClr val="tx2"/>
              </a:solidFill>
            </a:endParaRPr>
          </a:p>
          <a:p>
            <a:r>
              <a:rPr lang="en-US" altLang="en-US" sz="1600" b="1" dirty="0" smtClean="0">
                <a:solidFill>
                  <a:schemeClr val="tx2"/>
                </a:solidFill>
              </a:rPr>
              <a:t>Address</a:t>
            </a:r>
            <a:r>
              <a:rPr lang="en-US" altLang="en-US" sz="1600" dirty="0" smtClean="0">
                <a:solidFill>
                  <a:schemeClr val="tx2"/>
                </a:solidFill>
              </a:rPr>
              <a:t>: [34, </a:t>
            </a:r>
            <a:r>
              <a:rPr lang="en-US" altLang="en-US" sz="1600" dirty="0" err="1" smtClean="0">
                <a:solidFill>
                  <a:schemeClr val="tx2"/>
                </a:solidFill>
              </a:rPr>
              <a:t>Seongchon-gil</a:t>
            </a:r>
            <a:r>
              <a:rPr lang="en-US" altLang="en-US" sz="1600" dirty="0" smtClean="0">
                <a:solidFill>
                  <a:schemeClr val="tx2"/>
                </a:solidFill>
              </a:rPr>
              <a:t>, </a:t>
            </a:r>
            <a:r>
              <a:rPr lang="en-US" altLang="en-US" sz="1600" dirty="0" err="1" smtClean="0">
                <a:solidFill>
                  <a:schemeClr val="tx2"/>
                </a:solidFill>
              </a:rPr>
              <a:t>Seocho-gu</a:t>
            </a:r>
            <a:r>
              <a:rPr lang="en-US" altLang="en-US" sz="1600" dirty="0" smtClean="0">
                <a:solidFill>
                  <a:schemeClr val="tx2"/>
                </a:solidFill>
              </a:rPr>
              <a:t>, Seoul, Korea]</a:t>
            </a:r>
          </a:p>
          <a:p>
            <a:r>
              <a:rPr lang="en-US" altLang="en-US" sz="1600" b="1" dirty="0" smtClean="0">
                <a:solidFill>
                  <a:schemeClr val="tx2"/>
                </a:solidFill>
              </a:rPr>
              <a:t>E-Mail</a:t>
            </a:r>
            <a:r>
              <a:rPr lang="en-US" altLang="en-US" sz="1600" dirty="0" smtClean="0">
                <a:solidFill>
                  <a:schemeClr val="tx2"/>
                </a:solidFill>
              </a:rPr>
              <a:t>: [mg0218.lee@samsung.com]</a:t>
            </a: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a:t>
            </a:r>
            <a:r>
              <a:rPr lang="en-US" altLang="en-US" sz="1600" dirty="0">
                <a:solidFill>
                  <a:schemeClr val="tx2"/>
                </a:solidFill>
              </a:rPr>
              <a:t>of how NB and UWB signaling can cooperate to </a:t>
            </a:r>
            <a:r>
              <a:rPr lang="en-US" altLang="en-US" sz="1600" dirty="0" smtClean="0">
                <a:solidFill>
                  <a:schemeClr val="tx2"/>
                </a:solidFill>
              </a:rPr>
              <a:t>discover UWB device and establish a UWB connection with collision avoidance]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565030" y="624994"/>
            <a:ext cx="8013940" cy="685800"/>
          </a:xfrm>
        </p:spPr>
        <p:txBody>
          <a:bodyPr/>
          <a:lstStyle/>
          <a:p>
            <a:r>
              <a:rPr lang="en-US" dirty="0" smtClean="0"/>
              <a:t>Collision Avoidance in Mirroring channel</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17528" y="3993364"/>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altLang="ko-KR" sz="1600" dirty="0"/>
              <a:t>We define </a:t>
            </a:r>
            <a:r>
              <a:rPr lang="en-US" altLang="ko-KR" sz="1600" dirty="0" smtClean="0"/>
              <a:t>a random delay timer - Reservation Delay Timer (RDT) to expire before the controllers starts advertising </a:t>
            </a:r>
            <a:r>
              <a:rPr lang="en-US" altLang="ko-KR" sz="1600" dirty="0"/>
              <a:t>for reserving free </a:t>
            </a:r>
            <a:r>
              <a:rPr lang="en-US" altLang="ko-KR" sz="1600" dirty="0" smtClean="0"/>
              <a:t>slots</a:t>
            </a:r>
          </a:p>
          <a:p>
            <a:pPr lvl="1">
              <a:spcBef>
                <a:spcPts val="1000"/>
              </a:spcBef>
            </a:pPr>
            <a:r>
              <a:rPr lang="en-US" altLang="ko-KR" sz="1200" dirty="0" smtClean="0"/>
              <a:t>RDT starts at the beginning of reservation window</a:t>
            </a:r>
          </a:p>
          <a:p>
            <a:pPr lvl="1">
              <a:spcBef>
                <a:spcPts val="1000"/>
              </a:spcBef>
            </a:pPr>
            <a:r>
              <a:rPr lang="en-US" sz="1200" dirty="0" smtClean="0"/>
              <a:t>RDT can have a maximum value of difference between reservation window size and time duration of advertisement packet. This ensures the advertisement is transmitted completely within the reservation window that the controller wishes to reserve.</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pic>
        <p:nvPicPr>
          <p:cNvPr id="12" name="Picture 11"/>
          <p:cNvPicPr>
            <a:picLocks noChangeAspect="1"/>
          </p:cNvPicPr>
          <p:nvPr/>
        </p:nvPicPr>
        <p:blipFill>
          <a:blip r:embed="rId2"/>
          <a:stretch>
            <a:fillRect/>
          </a:stretch>
        </p:blipFill>
        <p:spPr>
          <a:xfrm>
            <a:off x="292072" y="1234514"/>
            <a:ext cx="8699528" cy="2804086"/>
          </a:xfrm>
          <a:prstGeom prst="rect">
            <a:avLst/>
          </a:prstGeom>
        </p:spPr>
      </p:pic>
    </p:spTree>
    <p:extLst>
      <p:ext uri="{BB962C8B-B14F-4D97-AF65-F5344CB8AC3E}">
        <p14:creationId xmlns:p14="http://schemas.microsoft.com/office/powerpoint/2010/main" val="3539512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95102" y="636855"/>
            <a:ext cx="7772400" cy="685800"/>
          </a:xfrm>
        </p:spPr>
        <p:txBody>
          <a:bodyPr/>
          <a:lstStyle/>
          <a:p>
            <a:r>
              <a:rPr lang="en-US" dirty="0" smtClean="0"/>
              <a:t>CA in Mirroring channel </a:t>
            </a:r>
            <a:r>
              <a:rPr lang="en-US" sz="2600" dirty="0" smtClean="0"/>
              <a:t>continued…</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04800" y="4095759"/>
            <a:ext cx="8610600" cy="251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 Avoidance in Mirroring channel is necessary during reserving of open slots</a:t>
            </a:r>
          </a:p>
          <a:p>
            <a:pPr lvl="1">
              <a:spcBef>
                <a:spcPts val="1000"/>
              </a:spcBef>
            </a:pPr>
            <a:r>
              <a:rPr lang="en-US" sz="1200" dirty="0" smtClean="0"/>
              <a:t>There are chances of two controllers choosing same time slot to be reserved.</a:t>
            </a:r>
          </a:p>
          <a:p>
            <a:pPr>
              <a:spcBef>
                <a:spcPts val="1000"/>
              </a:spcBef>
            </a:pPr>
            <a:r>
              <a:rPr lang="en-US" sz="1600" dirty="0"/>
              <a:t>At any point during running of RDT, if channel is found busy, reservation is aborted in this cycle and attempted in a newly chosen slot in next cycle</a:t>
            </a:r>
          </a:p>
          <a:p>
            <a:pPr>
              <a:spcBef>
                <a:spcPts val="1000"/>
              </a:spcBef>
            </a:pPr>
            <a:r>
              <a:rPr lang="en-US" sz="1600" dirty="0" smtClean="0"/>
              <a:t>From next cycle, post reservation, controller sends the advertisement at beginning of reservation window</a:t>
            </a:r>
          </a:p>
        </p:txBody>
      </p:sp>
      <p:sp>
        <p:nvSpPr>
          <p:cNvPr id="111" name="TextBox 110"/>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pic>
        <p:nvPicPr>
          <p:cNvPr id="11" name="Picture 10"/>
          <p:cNvPicPr>
            <a:picLocks noChangeAspect="1"/>
          </p:cNvPicPr>
          <p:nvPr/>
        </p:nvPicPr>
        <p:blipFill>
          <a:blip r:embed="rId2"/>
          <a:stretch>
            <a:fillRect/>
          </a:stretch>
        </p:blipFill>
        <p:spPr>
          <a:xfrm>
            <a:off x="292072" y="1234514"/>
            <a:ext cx="8699528" cy="2804086"/>
          </a:xfrm>
          <a:prstGeom prst="rect">
            <a:avLst/>
          </a:prstGeom>
        </p:spPr>
      </p:pic>
    </p:spTree>
    <p:extLst>
      <p:ext uri="{BB962C8B-B14F-4D97-AF65-F5344CB8AC3E}">
        <p14:creationId xmlns:p14="http://schemas.microsoft.com/office/powerpoint/2010/main" val="3990783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smtClean="0"/>
              <a:t>CA in Discovery Channel</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304800" y="3270009"/>
            <a:ext cx="8610600" cy="3206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Collisions in discovery channel may happen between</a:t>
            </a:r>
          </a:p>
          <a:p>
            <a:pPr lvl="1">
              <a:spcBef>
                <a:spcPts val="1000"/>
              </a:spcBef>
            </a:pPr>
            <a:r>
              <a:rPr lang="en-US" sz="1200" dirty="0" smtClean="0"/>
              <a:t>Discovery messages of two or more RANs</a:t>
            </a:r>
          </a:p>
          <a:p>
            <a:pPr lvl="1">
              <a:spcBef>
                <a:spcPts val="1000"/>
              </a:spcBef>
            </a:pPr>
            <a:r>
              <a:rPr lang="en-US" sz="1200" dirty="0" smtClean="0"/>
              <a:t>Discovery message with connection request, connection response messages of two or more RANs</a:t>
            </a:r>
          </a:p>
          <a:p>
            <a:pPr lvl="1">
              <a:spcBef>
                <a:spcPts val="1000"/>
              </a:spcBef>
            </a:pPr>
            <a:r>
              <a:rPr lang="en-US" sz="1200" dirty="0" smtClean="0"/>
              <a:t>Discovery, connection request and confirmation messages and connection setup messages</a:t>
            </a:r>
          </a:p>
          <a:p>
            <a:pPr>
              <a:spcBef>
                <a:spcPts val="1000"/>
              </a:spcBef>
            </a:pPr>
            <a:r>
              <a:rPr lang="en-US" sz="1600" dirty="0" smtClean="0"/>
              <a:t>To address collision in discovery channel, we define a few timers and a back off strategy</a:t>
            </a:r>
          </a:p>
          <a:p>
            <a:pPr>
              <a:spcBef>
                <a:spcPts val="1000"/>
              </a:spcBef>
            </a:pPr>
            <a:r>
              <a:rPr lang="en-US" sz="1600" dirty="0"/>
              <a:t>We base our CA scheme on well established collision avoidance techniques in other wireless </a:t>
            </a:r>
            <a:r>
              <a:rPr lang="en-US" sz="1600" dirty="0" smtClean="0"/>
              <a:t>technologies</a:t>
            </a:r>
            <a:endParaRPr lang="en-US" sz="1600" dirty="0"/>
          </a:p>
        </p:txBody>
      </p:sp>
      <p:pic>
        <p:nvPicPr>
          <p:cNvPr id="5" name="Picture 4"/>
          <p:cNvPicPr>
            <a:picLocks noChangeAspect="1"/>
          </p:cNvPicPr>
          <p:nvPr/>
        </p:nvPicPr>
        <p:blipFill>
          <a:blip r:embed="rId2"/>
          <a:stretch>
            <a:fillRect/>
          </a:stretch>
        </p:blipFill>
        <p:spPr>
          <a:xfrm>
            <a:off x="0" y="1752600"/>
            <a:ext cx="9013407" cy="1517409"/>
          </a:xfrm>
          <a:prstGeom prst="rect">
            <a:avLst/>
          </a:prstGeom>
        </p:spPr>
      </p:pic>
      <p:sp>
        <p:nvSpPr>
          <p:cNvPr id="58" name="TextBox 57"/>
          <p:cNvSpPr txBox="1"/>
          <p:nvPr/>
        </p:nvSpPr>
        <p:spPr>
          <a:xfrm>
            <a:off x="5915636" y="1417275"/>
            <a:ext cx="2989552" cy="792525"/>
          </a:xfrm>
          <a:prstGeom prst="rect">
            <a:avLst/>
          </a:prstGeom>
          <a:noFill/>
          <a:ln>
            <a:solidFill>
              <a:schemeClr val="tx1"/>
            </a:solidFill>
          </a:ln>
        </p:spPr>
        <p:txBody>
          <a:bodyPr wrap="square" rtlCol="0">
            <a:spAutoFit/>
          </a:bodyPr>
          <a:lstStyle/>
          <a:p>
            <a:r>
              <a:rPr lang="en-US" altLang="ko-KR" sz="1400" b="1" dirty="0" smtClean="0"/>
              <a:t>Notations</a:t>
            </a:r>
          </a:p>
          <a:p>
            <a:pPr marL="285750" indent="-285750">
              <a:buFont typeface="Arial" panose="020B0604020202020204" pitchFamily="34" charset="0"/>
              <a:buChar char="•"/>
            </a:pPr>
            <a:r>
              <a:rPr lang="en-US" altLang="ko-KR" sz="1050" dirty="0" smtClean="0"/>
              <a:t>RDID : Ranging Discovery Initial Delay</a:t>
            </a:r>
          </a:p>
          <a:p>
            <a:pPr marL="285750" indent="-285750">
              <a:buFont typeface="Arial" panose="020B0604020202020204" pitchFamily="34" charset="0"/>
              <a:buChar char="•"/>
            </a:pPr>
            <a:r>
              <a:rPr lang="en-US" altLang="ko-KR" sz="1050" dirty="0" smtClean="0"/>
              <a:t>RDRD: Ranging Discovery Response Delay</a:t>
            </a:r>
          </a:p>
          <a:p>
            <a:pPr marL="285750" indent="-285750">
              <a:buFont typeface="Arial" panose="020B0604020202020204" pitchFamily="34" charset="0"/>
              <a:buChar char="•"/>
            </a:pPr>
            <a:r>
              <a:rPr lang="en-US" altLang="ko-KR" sz="1050" dirty="0" smtClean="0"/>
              <a:t>RCSD: Ranging Connection Setup Delay</a:t>
            </a:r>
          </a:p>
        </p:txBody>
      </p:sp>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866816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smtClean="0"/>
              <a:t>CA in Discovery Channel </a:t>
            </a:r>
            <a:r>
              <a:rPr lang="en-US" sz="2600" dirty="0">
                <a:solidFill>
                  <a:srgbClr val="000000"/>
                </a:solidFill>
              </a:rPr>
              <a:t>continued…</a:t>
            </a:r>
            <a:r>
              <a:rPr lang="en-US" dirty="0" smtClean="0"/>
              <a:t> </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266700" y="3200400"/>
            <a:ext cx="8610600" cy="3206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Among Discovery, Connection Request and Connection Confirmation messages, we define 2 delay timers to address collision</a:t>
            </a:r>
          </a:p>
          <a:p>
            <a:pPr lvl="1">
              <a:spcBef>
                <a:spcPts val="1000"/>
              </a:spcBef>
            </a:pPr>
            <a:r>
              <a:rPr lang="en-US" sz="1200" dirty="0" smtClean="0"/>
              <a:t>Ranging Discovery Initial Delay (RDID), Ranging Discovery Response Delay (RDRD)</a:t>
            </a:r>
          </a:p>
          <a:p>
            <a:pPr lvl="1">
              <a:spcBef>
                <a:spcPts val="1000"/>
              </a:spcBef>
            </a:pPr>
            <a:r>
              <a:rPr lang="en-US" sz="1200" dirty="0" smtClean="0"/>
              <a:t>RDID &gt; RDRD; Connection request and connection response has higher priority than a new discovery beacon.</a:t>
            </a:r>
          </a:p>
          <a:p>
            <a:pPr>
              <a:spcBef>
                <a:spcPts val="1000"/>
              </a:spcBef>
            </a:pPr>
            <a:r>
              <a:rPr lang="en-US" sz="1600" dirty="0" smtClean="0"/>
              <a:t>For connection setup message, we define a delay timer to address collision</a:t>
            </a:r>
          </a:p>
          <a:p>
            <a:pPr lvl="1">
              <a:spcBef>
                <a:spcPts val="1000"/>
              </a:spcBef>
            </a:pPr>
            <a:r>
              <a:rPr lang="en-US" sz="1200" dirty="0" smtClean="0"/>
              <a:t>Ranging Connection Setup Delay (RCSD)</a:t>
            </a:r>
          </a:p>
          <a:p>
            <a:pPr lvl="1">
              <a:spcBef>
                <a:spcPts val="1000"/>
              </a:spcBef>
            </a:pPr>
            <a:r>
              <a:rPr lang="en-US" sz="1200" dirty="0" smtClean="0"/>
              <a:t>The 1</a:t>
            </a:r>
            <a:r>
              <a:rPr lang="en-US" sz="1200" baseline="30000" dirty="0" smtClean="0"/>
              <a:t>st</a:t>
            </a:r>
            <a:r>
              <a:rPr lang="en-US" sz="1200" dirty="0" smtClean="0"/>
              <a:t> connection setup message has to wait for RCSD period of idle channel before transmitting. Next set of messages within connection setup need not wait and can respond as soon as the channel is found to be idle.</a:t>
            </a:r>
          </a:p>
          <a:p>
            <a:pPr lvl="1">
              <a:spcBef>
                <a:spcPts val="1000"/>
              </a:spcBef>
            </a:pPr>
            <a:r>
              <a:rPr lang="en-US" sz="1200" dirty="0" smtClean="0"/>
              <a:t>Connection setup is given higher priority than Discovery. So RDID &gt; RCSD &gt; RDRD</a:t>
            </a:r>
          </a:p>
          <a:p>
            <a:pPr>
              <a:spcBef>
                <a:spcPts val="1000"/>
              </a:spcBef>
            </a:pPr>
            <a:r>
              <a:rPr lang="en-US" sz="1600" dirty="0" smtClean="0"/>
              <a:t>For any of the messages and at any point of time, if the channel is found to be busy, follow a random binary exponential back off strategy.</a:t>
            </a:r>
            <a:endParaRPr lang="en-US" sz="1600" dirty="0"/>
          </a:p>
          <a:p>
            <a:pPr>
              <a:spcBef>
                <a:spcPts val="1000"/>
              </a:spcBef>
            </a:pPr>
            <a:endParaRPr lang="en-US" sz="1600" dirty="0"/>
          </a:p>
        </p:txBody>
      </p:sp>
      <p:pic>
        <p:nvPicPr>
          <p:cNvPr id="5" name="Picture 4"/>
          <p:cNvPicPr>
            <a:picLocks noChangeAspect="1"/>
          </p:cNvPicPr>
          <p:nvPr/>
        </p:nvPicPr>
        <p:blipFill>
          <a:blip r:embed="rId2"/>
          <a:stretch>
            <a:fillRect/>
          </a:stretch>
        </p:blipFill>
        <p:spPr>
          <a:xfrm>
            <a:off x="0" y="1752600"/>
            <a:ext cx="9013407" cy="1517409"/>
          </a:xfrm>
          <a:prstGeom prst="rect">
            <a:avLst/>
          </a:prstGeom>
        </p:spPr>
      </p:pic>
      <p:sp>
        <p:nvSpPr>
          <p:cNvPr id="58" name="TextBox 57"/>
          <p:cNvSpPr txBox="1"/>
          <p:nvPr/>
        </p:nvSpPr>
        <p:spPr>
          <a:xfrm>
            <a:off x="5915636" y="1417275"/>
            <a:ext cx="2989552" cy="792525"/>
          </a:xfrm>
          <a:prstGeom prst="rect">
            <a:avLst/>
          </a:prstGeom>
          <a:noFill/>
          <a:ln>
            <a:solidFill>
              <a:schemeClr val="tx1"/>
            </a:solidFill>
          </a:ln>
        </p:spPr>
        <p:txBody>
          <a:bodyPr wrap="square" rtlCol="0">
            <a:spAutoFit/>
          </a:bodyPr>
          <a:lstStyle/>
          <a:p>
            <a:r>
              <a:rPr lang="en-US" altLang="ko-KR" sz="1400" b="1" dirty="0" smtClean="0"/>
              <a:t>Notations</a:t>
            </a:r>
          </a:p>
          <a:p>
            <a:pPr marL="285750" indent="-285750">
              <a:buFont typeface="Arial" panose="020B0604020202020204" pitchFamily="34" charset="0"/>
              <a:buChar char="•"/>
            </a:pPr>
            <a:r>
              <a:rPr lang="en-US" altLang="ko-KR" sz="1050" dirty="0" smtClean="0"/>
              <a:t>RDID : Ranging Discovery Initial Delay</a:t>
            </a:r>
          </a:p>
          <a:p>
            <a:pPr marL="285750" indent="-285750">
              <a:buFont typeface="Arial" panose="020B0604020202020204" pitchFamily="34" charset="0"/>
              <a:buChar char="•"/>
            </a:pPr>
            <a:r>
              <a:rPr lang="en-US" altLang="ko-KR" sz="1050" dirty="0" smtClean="0"/>
              <a:t>RDRD: Ranging Discovery Response Delay</a:t>
            </a:r>
          </a:p>
          <a:p>
            <a:pPr marL="285750" indent="-285750">
              <a:buFont typeface="Arial" panose="020B0604020202020204" pitchFamily="34" charset="0"/>
              <a:buChar char="•"/>
            </a:pPr>
            <a:r>
              <a:rPr lang="en-US" altLang="ko-KR" sz="1050" dirty="0" smtClean="0"/>
              <a:t>RCSD: Ranging Connection Setup Delay</a:t>
            </a:r>
          </a:p>
        </p:txBody>
      </p:sp>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2730367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838200"/>
            <a:ext cx="7772400" cy="685800"/>
          </a:xfrm>
        </p:spPr>
        <p:txBody>
          <a:bodyPr/>
          <a:lstStyle/>
          <a:p>
            <a:r>
              <a:rPr lang="en-US" dirty="0" smtClean="0"/>
              <a:t>Example CA scenario</a:t>
            </a:r>
            <a:br>
              <a:rPr lang="en-US" dirty="0" smtClean="0"/>
            </a:br>
            <a:r>
              <a:rPr lang="en-US" dirty="0" smtClean="0"/>
              <a:t> in Discovery Channel</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292" name="TextBox 291"/>
          <p:cNvSpPr txBox="1"/>
          <p:nvPr/>
        </p:nvSpPr>
        <p:spPr>
          <a:xfrm>
            <a:off x="6248400" y="1644113"/>
            <a:ext cx="2895600" cy="792525"/>
          </a:xfrm>
          <a:prstGeom prst="rect">
            <a:avLst/>
          </a:prstGeom>
          <a:noFill/>
          <a:ln>
            <a:solidFill>
              <a:schemeClr val="tx1"/>
            </a:solidFill>
          </a:ln>
        </p:spPr>
        <p:txBody>
          <a:bodyPr wrap="square" rtlCol="0">
            <a:spAutoFit/>
          </a:bodyPr>
          <a:lstStyle/>
          <a:p>
            <a:r>
              <a:rPr lang="en-US" altLang="ko-KR" sz="1400" b="1" dirty="0" smtClean="0"/>
              <a:t>Notations</a:t>
            </a:r>
          </a:p>
          <a:p>
            <a:pPr marL="285750" indent="-285750">
              <a:buFont typeface="Arial" panose="020B0604020202020204" pitchFamily="34" charset="0"/>
              <a:buChar char="•"/>
            </a:pPr>
            <a:r>
              <a:rPr lang="en-US" altLang="ko-KR" sz="1050" dirty="0" smtClean="0"/>
              <a:t>RDID : Ranging Discovery Initial Delay</a:t>
            </a:r>
          </a:p>
          <a:p>
            <a:pPr marL="285750" indent="-285750">
              <a:buFont typeface="Arial" panose="020B0604020202020204" pitchFamily="34" charset="0"/>
              <a:buChar char="•"/>
            </a:pPr>
            <a:r>
              <a:rPr lang="en-US" altLang="ko-KR" sz="1050" dirty="0" smtClean="0"/>
              <a:t>RDRD: Ranging Discovery Response Delay</a:t>
            </a:r>
          </a:p>
          <a:p>
            <a:pPr marL="285750" indent="-285750">
              <a:buFont typeface="Arial" panose="020B0604020202020204" pitchFamily="34" charset="0"/>
              <a:buChar char="•"/>
            </a:pPr>
            <a:r>
              <a:rPr lang="en-US" altLang="ko-KR" sz="1050" dirty="0" smtClean="0"/>
              <a:t>RCSD: Ranging Connection Setup Delay</a:t>
            </a:r>
          </a:p>
        </p:txBody>
      </p:sp>
      <p:sp>
        <p:nvSpPr>
          <p:cNvPr id="8"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9"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pic>
        <p:nvPicPr>
          <p:cNvPr id="10" name="Picture 9"/>
          <p:cNvPicPr>
            <a:picLocks noChangeAspect="1"/>
          </p:cNvPicPr>
          <p:nvPr/>
        </p:nvPicPr>
        <p:blipFill>
          <a:blip r:embed="rId2"/>
          <a:stretch>
            <a:fillRect/>
          </a:stretch>
        </p:blipFill>
        <p:spPr>
          <a:xfrm>
            <a:off x="76200" y="2514600"/>
            <a:ext cx="8915400" cy="3884284"/>
          </a:xfrm>
          <a:prstGeom prst="rect">
            <a:avLst/>
          </a:prstGeom>
        </p:spPr>
      </p:pic>
    </p:spTree>
    <p:extLst>
      <p:ext uri="{BB962C8B-B14F-4D97-AF65-F5344CB8AC3E}">
        <p14:creationId xmlns:p14="http://schemas.microsoft.com/office/powerpoint/2010/main" val="516473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Conclusions</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533400" y="1752600"/>
            <a:ext cx="8077200" cy="4495800"/>
          </a:xfrm>
        </p:spPr>
        <p:txBody>
          <a:bodyPr/>
          <a:lstStyle/>
          <a:p>
            <a:pPr>
              <a:spcBef>
                <a:spcPts val="1500"/>
              </a:spcBef>
            </a:pPr>
            <a:r>
              <a:rPr lang="en-US" altLang="ko-KR" sz="1800" dirty="0"/>
              <a:t>By </a:t>
            </a:r>
            <a:r>
              <a:rPr lang="en-US" altLang="ko-KR" sz="1800" dirty="0" smtClean="0"/>
              <a:t>coupling NB with UWB, clear channel assessment (CCA) for UWB channels and native discovery/connection is possible </a:t>
            </a:r>
          </a:p>
          <a:p>
            <a:pPr>
              <a:spcBef>
                <a:spcPts val="1500"/>
              </a:spcBef>
            </a:pPr>
            <a:r>
              <a:rPr lang="en-US" sz="1800" dirty="0" smtClean="0"/>
              <a:t>NB mirroring channel is introduced for CCA</a:t>
            </a:r>
          </a:p>
          <a:p>
            <a:pPr>
              <a:spcBef>
                <a:spcPts val="1500"/>
              </a:spcBef>
            </a:pPr>
            <a:r>
              <a:rPr lang="en-US" sz="1800" dirty="0" smtClean="0"/>
              <a:t>NB </a:t>
            </a:r>
            <a:r>
              <a:rPr lang="en-US" sz="1800" dirty="0"/>
              <a:t>d</a:t>
            </a:r>
            <a:r>
              <a:rPr lang="en-US" sz="1800" dirty="0" smtClean="0"/>
              <a:t>iscovery channel is introduced for native discovery/connection</a:t>
            </a:r>
          </a:p>
          <a:p>
            <a:pPr>
              <a:spcBef>
                <a:spcPts val="1500"/>
              </a:spcBef>
            </a:pPr>
            <a:r>
              <a:rPr lang="en-US" sz="1800" dirty="0" smtClean="0"/>
              <a:t>CA method in the newly introduced NB channels is provided</a:t>
            </a:r>
          </a:p>
          <a:p>
            <a:pPr>
              <a:spcBef>
                <a:spcPts val="1500"/>
              </a:spcBef>
            </a:pPr>
            <a:r>
              <a:rPr lang="en-US" sz="1800" dirty="0" smtClean="0"/>
              <a:t>NB-assisted </a:t>
            </a:r>
            <a:r>
              <a:rPr lang="en-US" sz="1800" dirty="0"/>
              <a:t>UWB </a:t>
            </a:r>
            <a:r>
              <a:rPr lang="en-US" sz="1800" dirty="0" smtClean="0"/>
              <a:t>may reduce the power consumption of device and avoid collision between UWB communications </a:t>
            </a:r>
            <a:endParaRPr lang="en-US" sz="1800"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
        <p:nvSpPr>
          <p:cNvPr id="8"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107082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717091319"/>
              </p:ext>
            </p:extLst>
          </p:nvPr>
        </p:nvGraphicFramePr>
        <p:xfrm>
          <a:off x="457200" y="1066800"/>
          <a:ext cx="8382000" cy="5315643"/>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latin typeface="+mn-lt"/>
                        </a:rPr>
                        <a:t>Interference mitigation techniques to support higher density and higher traffic use cases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latin typeface="+mn-lt"/>
                        </a:rPr>
                        <a:t>Improved link budget and/or reduced air-time</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Off-loading of functionality to lower-complexity/power NB PHY helps reduce </a:t>
                      </a:r>
                      <a:r>
                        <a:rPr lang="en-US" sz="1100" dirty="0" smtClean="0">
                          <a:effectLst/>
                          <a:latin typeface="+mn-lt"/>
                        </a:rPr>
                        <a:t>complexity </a:t>
                      </a:r>
                      <a:r>
                        <a:rPr lang="en-US" sz="1100" dirty="0">
                          <a:effectLst/>
                          <a:latin typeface="+mn-lt"/>
                        </a:rPr>
                        <a:t>of “heavier” UWB </a:t>
                      </a:r>
                      <a:r>
                        <a:rPr lang="en-US" sz="1100" dirty="0" smtClean="0">
                          <a:effectLst/>
                          <a:latin typeface="+mn-lt"/>
                        </a:rPr>
                        <a:t>sub-system and power</a:t>
                      </a:r>
                      <a:r>
                        <a:rPr lang="en-US" sz="1100" baseline="0" dirty="0" smtClean="0">
                          <a:effectLst/>
                          <a:latin typeface="+mn-lt"/>
                        </a:rPr>
                        <a:t> consumption of UWB system</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Provide native discovery procedures</a:t>
                      </a:r>
                      <a:r>
                        <a:rPr lang="en-US" sz="1100" baseline="0" dirty="0" smtClean="0">
                          <a:effectLst/>
                          <a:latin typeface="+mn-lt"/>
                          <a:ea typeface="Calibri" panose="020F0502020204030204" pitchFamily="34" charset="0"/>
                          <a:cs typeface="Times New Roman" panose="02020603050405020304" pitchFamily="18" charset="0"/>
                        </a:rPr>
                        <a:t> and collision avoidance scheme based on the energy detection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latin typeface="+mn-lt"/>
                        </a:rPr>
                        <a:t>Sensing capabilities to support presence detection and environment mapping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9"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44551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mj-lt"/>
              <a:buAutoNum type="arabicPeriod"/>
            </a:pPr>
            <a:r>
              <a:rPr lang="en-US" sz="2000" dirty="0" smtClean="0"/>
              <a:t>Motivation  </a:t>
            </a:r>
          </a:p>
          <a:p>
            <a:pPr>
              <a:lnSpc>
                <a:spcPct val="110000"/>
              </a:lnSpc>
              <a:spcBef>
                <a:spcPts val="1500"/>
              </a:spcBef>
              <a:buFont typeface="+mj-lt"/>
              <a:buAutoNum type="arabicPeriod"/>
            </a:pPr>
            <a:r>
              <a:rPr lang="en-US" sz="2000" dirty="0" smtClean="0"/>
              <a:t>Assumptions</a:t>
            </a:r>
          </a:p>
          <a:p>
            <a:pPr>
              <a:lnSpc>
                <a:spcPct val="110000"/>
              </a:lnSpc>
              <a:spcBef>
                <a:spcPts val="1500"/>
              </a:spcBef>
              <a:buFont typeface="+mj-lt"/>
              <a:buAutoNum type="arabicPeriod"/>
            </a:pPr>
            <a:r>
              <a:rPr lang="en-US" sz="2000" dirty="0" smtClean="0"/>
              <a:t>NB Channel </a:t>
            </a:r>
            <a:r>
              <a:rPr lang="en-US" altLang="ko-KR" sz="2000" dirty="0"/>
              <a:t>Type </a:t>
            </a:r>
            <a:r>
              <a:rPr lang="en-US" sz="2000" dirty="0" smtClean="0"/>
              <a:t>1 : Mirroring Channel  </a:t>
            </a:r>
            <a:r>
              <a:rPr lang="en-US" sz="2000" i="1" dirty="0" smtClean="0"/>
              <a:t> </a:t>
            </a:r>
            <a:endParaRPr lang="en-US" sz="2000" i="1" dirty="0"/>
          </a:p>
          <a:p>
            <a:pPr>
              <a:lnSpc>
                <a:spcPct val="110000"/>
              </a:lnSpc>
              <a:spcBef>
                <a:spcPts val="1500"/>
              </a:spcBef>
              <a:buFont typeface="+mj-lt"/>
              <a:buAutoNum type="arabicPeriod"/>
            </a:pPr>
            <a:r>
              <a:rPr lang="en-US" altLang="ko-KR" sz="2000" dirty="0"/>
              <a:t>NB Channel Type </a:t>
            </a:r>
            <a:r>
              <a:rPr lang="en-US" altLang="ko-KR" sz="2000" dirty="0" smtClean="0"/>
              <a:t>2: </a:t>
            </a:r>
            <a:r>
              <a:rPr lang="en-US" sz="2000" dirty="0" smtClean="0"/>
              <a:t>Discovery Channel</a:t>
            </a:r>
          </a:p>
          <a:p>
            <a:pPr>
              <a:lnSpc>
                <a:spcPct val="110000"/>
              </a:lnSpc>
              <a:spcBef>
                <a:spcPts val="1500"/>
              </a:spcBef>
              <a:buFont typeface="+mj-lt"/>
              <a:buAutoNum type="arabicPeriod"/>
            </a:pPr>
            <a:r>
              <a:rPr lang="en-US" sz="2000" dirty="0" smtClean="0"/>
              <a:t>Collision Avoidance  </a:t>
            </a:r>
            <a:r>
              <a:rPr lang="en-US" sz="2000" i="1" dirty="0" smtClean="0"/>
              <a:t> </a:t>
            </a:r>
            <a:endParaRPr lang="en-US" sz="2000" i="1" dirty="0"/>
          </a:p>
          <a:p>
            <a:pPr>
              <a:lnSpc>
                <a:spcPct val="110000"/>
              </a:lnSpc>
              <a:spcBef>
                <a:spcPts val="1500"/>
              </a:spcBef>
              <a:buFont typeface="+mj-lt"/>
              <a:buAutoNum type="arabicPeriod"/>
            </a:pPr>
            <a:r>
              <a:rPr lang="en-US" sz="2000" dirty="0"/>
              <a:t>Conclusions </a:t>
            </a:r>
            <a:r>
              <a:rPr lang="en-US" sz="2000" dirty="0" smtClean="0"/>
              <a:t> </a:t>
            </a:r>
            <a:endParaRPr lang="en-US" sz="2000" i="1" dirty="0"/>
          </a:p>
        </p:txBody>
      </p:sp>
      <p:sp>
        <p:nvSpPr>
          <p:cNvPr id="8"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9"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Motivation</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00050" y="1611918"/>
            <a:ext cx="8496300" cy="4712681"/>
          </a:xfrm>
          <a:ln/>
        </p:spPr>
        <p:txBody>
          <a:bodyPr/>
          <a:lstStyle/>
          <a:p>
            <a:pPr>
              <a:lnSpc>
                <a:spcPct val="110000"/>
              </a:lnSpc>
              <a:spcBef>
                <a:spcPts val="1500"/>
              </a:spcBef>
            </a:pPr>
            <a:r>
              <a:rPr lang="en-US" altLang="ko-KR" sz="1600" dirty="0"/>
              <a:t>Currently, discovery of UWB devices without help of out-of-band (OOB)  is not easy to be used, because some UWB parameters should be shared in advance between the devices before discovering each other via UWB</a:t>
            </a:r>
          </a:p>
          <a:p>
            <a:pPr>
              <a:lnSpc>
                <a:spcPct val="110000"/>
              </a:lnSpc>
              <a:spcBef>
                <a:spcPts val="1500"/>
              </a:spcBef>
            </a:pPr>
            <a:r>
              <a:rPr lang="en-US" altLang="ko-KR" sz="1600" dirty="0"/>
              <a:t>Furthermore, discovery using UWB consumes more energy than narrow band (NB)  </a:t>
            </a:r>
          </a:p>
          <a:p>
            <a:pPr>
              <a:lnSpc>
                <a:spcPct val="110000"/>
              </a:lnSpc>
              <a:spcBef>
                <a:spcPts val="1500"/>
              </a:spcBef>
            </a:pPr>
            <a:r>
              <a:rPr lang="en-US" altLang="ko-KR" sz="1600" dirty="0"/>
              <a:t>In order to avoid collision, energy detection based schemes are cost/energy effective but it may not be the proper scheme for UWB because the spectral density of UWB is low</a:t>
            </a:r>
          </a:p>
          <a:p>
            <a:pPr>
              <a:lnSpc>
                <a:spcPct val="110000"/>
              </a:lnSpc>
              <a:spcBef>
                <a:spcPts val="1500"/>
              </a:spcBef>
            </a:pPr>
            <a:r>
              <a:rPr lang="en-US" altLang="ko-KR" sz="1600" dirty="0"/>
              <a:t>According to above, </a:t>
            </a:r>
            <a:r>
              <a:rPr lang="en-US" altLang="ko-KR" sz="1600" dirty="0" smtClean="0"/>
              <a:t>to </a:t>
            </a:r>
            <a:r>
              <a:rPr lang="en-US" altLang="ko-KR" sz="1600" dirty="0"/>
              <a:t>discover UWB device and to avoid collision through energy detection, </a:t>
            </a:r>
            <a:r>
              <a:rPr lang="en-US" altLang="ko-KR" sz="1600" dirty="0" smtClean="0"/>
              <a:t>a MAC using NB coupled with UWB can </a:t>
            </a:r>
            <a:r>
              <a:rPr lang="en-US" altLang="ko-KR" sz="1600" dirty="0"/>
              <a:t>be considered</a:t>
            </a:r>
          </a:p>
        </p:txBody>
      </p:sp>
      <p:sp>
        <p:nvSpPr>
          <p:cNvPr id="7"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64847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Assumptions</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00050" y="1611918"/>
            <a:ext cx="8496300" cy="4712681"/>
          </a:xfrm>
          <a:ln/>
        </p:spPr>
        <p:txBody>
          <a:bodyPr/>
          <a:lstStyle/>
          <a:p>
            <a:pPr>
              <a:lnSpc>
                <a:spcPct val="110000"/>
              </a:lnSpc>
              <a:spcBef>
                <a:spcPts val="1500"/>
              </a:spcBef>
            </a:pPr>
            <a:r>
              <a:rPr lang="en-US" altLang="ko-KR" sz="1600" dirty="0"/>
              <a:t>The concept of NB &amp; UWB coupling MAC in this contribution is based on the assumption that a new NB technology for UWB will be introduced  </a:t>
            </a:r>
            <a:endParaRPr lang="en-US" altLang="ko-KR" sz="1600" dirty="0" smtClean="0"/>
          </a:p>
          <a:p>
            <a:pPr marL="0" indent="0">
              <a:lnSpc>
                <a:spcPct val="110000"/>
              </a:lnSpc>
              <a:spcBef>
                <a:spcPts val="1500"/>
              </a:spcBef>
              <a:buNone/>
            </a:pPr>
            <a:r>
              <a:rPr lang="en-US" altLang="ko-KR" sz="1600" dirty="0"/>
              <a:t> </a:t>
            </a:r>
            <a:r>
              <a:rPr lang="en-US" altLang="ko-KR" sz="1600" dirty="0" smtClean="0"/>
              <a:t>      - The energy consumption of NB is much lower than that of UWB</a:t>
            </a:r>
            <a:br>
              <a:rPr lang="en-US" altLang="ko-KR" sz="1600" dirty="0" smtClean="0"/>
            </a:br>
            <a:r>
              <a:rPr lang="en-US" altLang="ko-KR" sz="1600" dirty="0" smtClean="0"/>
              <a:t>       - Data rate is enough to support the operations in this contribution</a:t>
            </a:r>
            <a:endParaRPr lang="en-US" altLang="ko-KR" sz="1600" dirty="0"/>
          </a:p>
          <a:p>
            <a:pPr>
              <a:lnSpc>
                <a:spcPct val="110000"/>
              </a:lnSpc>
              <a:spcBef>
                <a:spcPts val="1500"/>
              </a:spcBef>
            </a:pPr>
            <a:r>
              <a:rPr lang="en-US" altLang="ko-KR" sz="1600" dirty="0"/>
              <a:t>A device utilizes two antenna for NB and UWB, respectively.</a:t>
            </a:r>
          </a:p>
          <a:p>
            <a:pPr>
              <a:lnSpc>
                <a:spcPct val="110000"/>
              </a:lnSpc>
              <a:spcBef>
                <a:spcPts val="1500"/>
              </a:spcBef>
            </a:pPr>
            <a:r>
              <a:rPr lang="en-US" altLang="ko-KR" sz="1600" dirty="0"/>
              <a:t>NB clock and UWB clock are tightly synchronized</a:t>
            </a:r>
          </a:p>
          <a:p>
            <a:pPr>
              <a:lnSpc>
                <a:spcPct val="110000"/>
              </a:lnSpc>
              <a:spcBef>
                <a:spcPts val="1500"/>
              </a:spcBef>
            </a:pPr>
            <a:endParaRPr lang="en-US" sz="1600" dirty="0" smtClean="0"/>
          </a:p>
          <a:p>
            <a:pPr>
              <a:lnSpc>
                <a:spcPct val="110000"/>
              </a:lnSpc>
              <a:spcBef>
                <a:spcPts val="1500"/>
              </a:spcBef>
            </a:pPr>
            <a:endParaRPr lang="en-US" sz="1600" dirty="0" smtClean="0"/>
          </a:p>
        </p:txBody>
      </p:sp>
      <p:sp>
        <p:nvSpPr>
          <p:cNvPr id="7"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214800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Mirroring Channel</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533400" y="1611918"/>
            <a:ext cx="8001000" cy="4712681"/>
          </a:xfrm>
          <a:ln/>
        </p:spPr>
        <p:txBody>
          <a:bodyPr/>
          <a:lstStyle/>
          <a:p>
            <a:pPr marL="65088" indent="-285750">
              <a:lnSpc>
                <a:spcPct val="150000"/>
              </a:lnSpc>
              <a:buFont typeface="Arial" panose="020B0604020202020204" pitchFamily="34" charset="0"/>
              <a:buChar char="•"/>
            </a:pPr>
            <a:r>
              <a:rPr lang="en-US" altLang="ko-KR" sz="1600" dirty="0" smtClean="0"/>
              <a:t>This </a:t>
            </a:r>
            <a:r>
              <a:rPr lang="en-US" altLang="ko-KR" sz="1600" dirty="0"/>
              <a:t>type of channel can be defined for each UWB channel (e.g., CH5, CH9</a:t>
            </a:r>
            <a:r>
              <a:rPr lang="en-US" altLang="ko-KR" sz="1600" dirty="0" smtClean="0"/>
              <a:t>)</a:t>
            </a:r>
          </a:p>
          <a:p>
            <a:pPr marL="65088" indent="-285750">
              <a:lnSpc>
                <a:spcPct val="150000"/>
              </a:lnSpc>
              <a:buFont typeface="Arial" panose="020B0604020202020204" pitchFamily="34" charset="0"/>
              <a:buChar char="•"/>
            </a:pPr>
            <a:r>
              <a:rPr lang="en-US" altLang="ko-KR" sz="1600" dirty="0" smtClean="0"/>
              <a:t>The </a:t>
            </a:r>
            <a:r>
              <a:rPr lang="en-US" altLang="ko-KR" sz="1600" dirty="0"/>
              <a:t>type of channel reflects the behavior of </a:t>
            </a:r>
            <a:r>
              <a:rPr lang="en-US" altLang="ko-KR" sz="1600" dirty="0" smtClean="0"/>
              <a:t>corresponding UWB channel  </a:t>
            </a:r>
          </a:p>
          <a:p>
            <a:pPr marL="306388" indent="-306388">
              <a:lnSpc>
                <a:spcPct val="150000"/>
              </a:lnSpc>
              <a:buFont typeface="Arial" panose="020B0604020202020204" pitchFamily="34" charset="0"/>
              <a:buChar char="•"/>
            </a:pPr>
            <a:r>
              <a:rPr lang="en-US" altLang="ko-KR" sz="1600" dirty="0" smtClean="0"/>
              <a:t>In this channel, advertisement packet can be sent by NB/UWB device which occupies UWB channel at the specific period as controller</a:t>
            </a:r>
          </a:p>
          <a:p>
            <a:pPr marL="266700" indent="-266700">
              <a:lnSpc>
                <a:spcPct val="150000"/>
              </a:lnSpc>
              <a:buFont typeface="Arial" panose="020B0604020202020204" pitchFamily="34" charset="0"/>
              <a:buChar char="•"/>
              <a:tabLst>
                <a:tab pos="180975" algn="l"/>
              </a:tabLst>
            </a:pPr>
            <a:r>
              <a:rPr lang="en-US" altLang="ko-KR" sz="1600" dirty="0" smtClean="0"/>
              <a:t>Advertisement packet is used to announce that the specific period of UWB channel is being used </a:t>
            </a:r>
          </a:p>
          <a:p>
            <a:pPr marL="266700" indent="-266700">
              <a:lnSpc>
                <a:spcPct val="150000"/>
              </a:lnSpc>
              <a:buFont typeface="Arial" panose="020B0604020202020204" pitchFamily="34" charset="0"/>
              <a:buChar char="•"/>
              <a:tabLst>
                <a:tab pos="180975" algn="l"/>
              </a:tabLst>
            </a:pPr>
            <a:r>
              <a:rPr lang="en-US" altLang="ko-KR" sz="1600" dirty="0" smtClean="0"/>
              <a:t>By </a:t>
            </a:r>
            <a:r>
              <a:rPr lang="en-US" altLang="ko-KR" sz="1600" dirty="0"/>
              <a:t>listening this </a:t>
            </a:r>
            <a:r>
              <a:rPr lang="en-US" altLang="ko-KR" sz="1600" dirty="0" smtClean="0"/>
              <a:t>channel and receiving the advertisement packet, </a:t>
            </a:r>
            <a:r>
              <a:rPr lang="en-US" altLang="ko-KR" sz="1600" dirty="0"/>
              <a:t>other devices can recognize whether </a:t>
            </a:r>
            <a:r>
              <a:rPr lang="en-US" altLang="ko-KR" sz="1600" dirty="0" smtClean="0"/>
              <a:t>the corresponding </a:t>
            </a:r>
            <a:r>
              <a:rPr lang="en-US" altLang="ko-KR" sz="1600" dirty="0"/>
              <a:t>UWB channel is occupied or not </a:t>
            </a:r>
          </a:p>
          <a:p>
            <a:pPr marL="266700" indent="-266700">
              <a:lnSpc>
                <a:spcPct val="150000"/>
              </a:lnSpc>
              <a:buFont typeface="Arial" panose="020B0604020202020204" pitchFamily="34" charset="0"/>
              <a:buChar char="•"/>
              <a:tabLst>
                <a:tab pos="180975" algn="l"/>
              </a:tabLst>
            </a:pPr>
            <a:r>
              <a:rPr lang="en-US" altLang="ko-KR" sz="1600" dirty="0" smtClean="0"/>
              <a:t>Controller in UWB </a:t>
            </a:r>
            <a:r>
              <a:rPr lang="en-US" altLang="ko-KR" sz="1600" dirty="0"/>
              <a:t>shall </a:t>
            </a:r>
            <a:r>
              <a:rPr lang="en-US" altLang="ko-KR" sz="1600" dirty="0" smtClean="0"/>
              <a:t>listen the mirroring channels </a:t>
            </a:r>
            <a:r>
              <a:rPr lang="en-US" altLang="ko-KR" sz="1600" dirty="0"/>
              <a:t>to find the available </a:t>
            </a:r>
            <a:r>
              <a:rPr lang="en-US" altLang="ko-KR" sz="1600" dirty="0" smtClean="0"/>
              <a:t>channel and time before establishing the connection</a:t>
            </a:r>
            <a:endParaRPr lang="en-US" altLang="ko-KR" sz="1600" dirty="0"/>
          </a:p>
        </p:txBody>
      </p:sp>
      <p:sp>
        <p:nvSpPr>
          <p:cNvPr id="7"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423731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3200" dirty="0" smtClean="0"/>
              <a:t>Example Operation with Mirroring Channel</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74837" y="2971800"/>
            <a:ext cx="8610600" cy="3351213"/>
          </a:xfrm>
          <a:ln/>
        </p:spPr>
        <p:txBody>
          <a:bodyPr/>
          <a:lstStyle/>
          <a:p>
            <a:pPr>
              <a:spcBef>
                <a:spcPts val="1000"/>
              </a:spcBef>
            </a:pPr>
            <a:r>
              <a:rPr lang="en-US" sz="1600" dirty="0"/>
              <a:t>Controller </a:t>
            </a:r>
            <a:r>
              <a:rPr lang="en-US" sz="1600" dirty="0" smtClean="0"/>
              <a:t>transmits an advertisement packet at every active ranging block/round in mirroring channel</a:t>
            </a:r>
          </a:p>
          <a:p>
            <a:pPr>
              <a:spcBef>
                <a:spcPts val="1000"/>
              </a:spcBef>
            </a:pPr>
            <a:r>
              <a:rPr lang="en-US" sz="1600" dirty="0" smtClean="0"/>
              <a:t>This packet is used for notifying the occupation status of the corresponding UWB channel to other devices</a:t>
            </a:r>
          </a:p>
          <a:p>
            <a:pPr>
              <a:spcBef>
                <a:spcPts val="1000"/>
              </a:spcBef>
            </a:pPr>
            <a:r>
              <a:rPr lang="en-US" sz="1600" dirty="0" smtClean="0"/>
              <a:t>This packet includes </a:t>
            </a:r>
            <a:r>
              <a:rPr lang="en-US" sz="1600" dirty="0"/>
              <a:t>the </a:t>
            </a:r>
            <a:r>
              <a:rPr lang="en-US" sz="1600" dirty="0" smtClean="0"/>
              <a:t>information about the usage of the </a:t>
            </a:r>
            <a:r>
              <a:rPr lang="en-US" altLang="ko-KR" sz="1600" dirty="0"/>
              <a:t>corresponding </a:t>
            </a:r>
            <a:r>
              <a:rPr lang="en-US" sz="1600" dirty="0" smtClean="0"/>
              <a:t>UWB channel</a:t>
            </a:r>
          </a:p>
          <a:p>
            <a:pPr lvl="1">
              <a:spcBef>
                <a:spcPts val="1000"/>
              </a:spcBef>
            </a:pPr>
            <a:r>
              <a:rPr lang="en-US" sz="1200" dirty="0" smtClean="0"/>
              <a:t>Start </a:t>
            </a:r>
            <a:r>
              <a:rPr lang="en-US" sz="1200" dirty="0"/>
              <a:t>time of ranging rounds, </a:t>
            </a:r>
            <a:r>
              <a:rPr lang="en-US" altLang="ko-KR" sz="1200" dirty="0"/>
              <a:t>Length of Ranging Block</a:t>
            </a:r>
            <a:r>
              <a:rPr lang="en-US" sz="1200" dirty="0" smtClean="0"/>
              <a:t>, </a:t>
            </a:r>
            <a:r>
              <a:rPr lang="en-US" altLang="ko-KR" sz="1200" dirty="0"/>
              <a:t>Number of </a:t>
            </a:r>
            <a:r>
              <a:rPr lang="en-US" altLang="ko-KR" sz="1200" dirty="0" smtClean="0"/>
              <a:t>Ranging Rounds, Index </a:t>
            </a:r>
            <a:r>
              <a:rPr lang="en-US" altLang="ko-KR" sz="1200" dirty="0"/>
              <a:t>of Active </a:t>
            </a:r>
            <a:r>
              <a:rPr lang="en-US" altLang="ko-KR" sz="1200" dirty="0" smtClean="0"/>
              <a:t>Round, </a:t>
            </a:r>
            <a:r>
              <a:rPr lang="en-US" sz="1200" dirty="0" smtClean="0"/>
              <a:t>etc. </a:t>
            </a:r>
            <a:endParaRPr lang="en-US" sz="1200" dirty="0"/>
          </a:p>
          <a:p>
            <a:pPr>
              <a:spcBef>
                <a:spcPts val="1000"/>
              </a:spcBef>
            </a:pPr>
            <a:r>
              <a:rPr lang="en-US" sz="1600" dirty="0" smtClean="0"/>
              <a:t>This packet may provide the information about the PHY parameters (e.g., BPRF/HRPF)</a:t>
            </a:r>
            <a:endParaRPr lang="en-US" sz="1200" dirty="0" smtClean="0"/>
          </a:p>
          <a:p>
            <a:pPr>
              <a:spcBef>
                <a:spcPts val="1000"/>
              </a:spcBef>
            </a:pPr>
            <a:r>
              <a:rPr lang="en-US" sz="1600" dirty="0" smtClean="0"/>
              <a:t>Controller scans the mirroring channels before establishing UWB connection to find the available period and avoid collisions</a:t>
            </a:r>
          </a:p>
          <a:p>
            <a:pPr>
              <a:spcBef>
                <a:spcPts val="1000"/>
              </a:spcBef>
            </a:pPr>
            <a:r>
              <a:rPr lang="en-US" sz="1600" dirty="0" smtClean="0"/>
              <a:t>If the controller finds an idle period, it can send an advertisement packet for reserving the period in the corresponding UWB channel </a:t>
            </a:r>
          </a:p>
          <a:p>
            <a:pPr>
              <a:spcBef>
                <a:spcPts val="1000"/>
              </a:spcBef>
            </a:pPr>
            <a:endParaRPr lang="en-US" sz="1600" dirty="0" smtClean="0"/>
          </a:p>
        </p:txBody>
      </p:sp>
      <p:pic>
        <p:nvPicPr>
          <p:cNvPr id="3" name="그림 2"/>
          <p:cNvPicPr>
            <a:picLocks noChangeAspect="1"/>
          </p:cNvPicPr>
          <p:nvPr/>
        </p:nvPicPr>
        <p:blipFill>
          <a:blip r:embed="rId3"/>
          <a:stretch>
            <a:fillRect/>
          </a:stretch>
        </p:blipFill>
        <p:spPr>
          <a:xfrm>
            <a:off x="174837" y="1335815"/>
            <a:ext cx="8870526" cy="1753985"/>
          </a:xfrm>
          <a:prstGeom prst="rect">
            <a:avLst/>
          </a:prstGeom>
        </p:spPr>
      </p:pic>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
        <p:nvSpPr>
          <p:cNvPr id="11" name="TextBox 10"/>
          <p:cNvSpPr txBox="1"/>
          <p:nvPr/>
        </p:nvSpPr>
        <p:spPr>
          <a:xfrm>
            <a:off x="6748998" y="1309269"/>
            <a:ext cx="2078983"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Tree>
    <p:extLst>
      <p:ext uri="{BB962C8B-B14F-4D97-AF65-F5344CB8AC3E}">
        <p14:creationId xmlns:p14="http://schemas.microsoft.com/office/powerpoint/2010/main" val="2924817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smtClean="0"/>
              <a:t>Discovery Channel</a:t>
            </a:r>
            <a:endParaRPr lang="en-US" altLang="en-US" sz="3200" dirty="0"/>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00050" y="1611918"/>
            <a:ext cx="8439150" cy="471268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65088" indent="-285750">
              <a:lnSpc>
                <a:spcPct val="150000"/>
              </a:lnSpc>
              <a:buFont typeface="Arial" panose="020B0604020202020204" pitchFamily="34" charset="0"/>
            </a:pPr>
            <a:r>
              <a:rPr lang="en-US" altLang="ko-KR" sz="1600" dirty="0" smtClean="0"/>
              <a:t>Controller/Controlee (in </a:t>
            </a:r>
            <a:r>
              <a:rPr lang="en-US" altLang="ko-KR" sz="1600" dirty="0"/>
              <a:t>UWB channel) can send discovery beacon in this channel </a:t>
            </a:r>
          </a:p>
          <a:p>
            <a:pPr marL="266700" indent="-266700">
              <a:lnSpc>
                <a:spcPct val="150000"/>
              </a:lnSpc>
              <a:buFont typeface="Arial" panose="020B0604020202020204" pitchFamily="34" charset="0"/>
            </a:pPr>
            <a:r>
              <a:rPr lang="en-US" altLang="ko-KR" sz="1600" dirty="0"/>
              <a:t>Discovery beacon can be treated same as the </a:t>
            </a:r>
            <a:r>
              <a:rPr lang="en-US" altLang="ko-KR" sz="1600" dirty="0" smtClean="0"/>
              <a:t>packets </a:t>
            </a:r>
            <a:r>
              <a:rPr lang="en-US" altLang="ko-KR" sz="1600" dirty="0"/>
              <a:t>for device discovery in other wireless communication technologies </a:t>
            </a:r>
            <a:r>
              <a:rPr lang="en-US" altLang="ko-KR" sz="1600" dirty="0" smtClean="0"/>
              <a:t>(e.g. advertising packet in BLE)</a:t>
            </a:r>
            <a:endParaRPr lang="en-US" altLang="ko-KR" sz="1600" dirty="0"/>
          </a:p>
          <a:p>
            <a:pPr marL="306388" indent="-306388">
              <a:lnSpc>
                <a:spcPct val="150000"/>
              </a:lnSpc>
              <a:buFont typeface="Arial" panose="020B0604020202020204" pitchFamily="34" charset="0"/>
            </a:pPr>
            <a:r>
              <a:rPr lang="en-US" altLang="ko-KR" sz="1600" dirty="0"/>
              <a:t>C</a:t>
            </a:r>
            <a:r>
              <a:rPr lang="en-US" altLang="ko-KR" sz="1600" dirty="0" smtClean="0"/>
              <a:t>ontroller </a:t>
            </a:r>
            <a:r>
              <a:rPr lang="en-US" altLang="ko-KR" sz="1600" dirty="0"/>
              <a:t>and controlee can exchange </a:t>
            </a:r>
            <a:r>
              <a:rPr lang="en-US" altLang="ko-KR" sz="1600" dirty="0" smtClean="0"/>
              <a:t>some </a:t>
            </a:r>
            <a:r>
              <a:rPr lang="en-US" altLang="ko-KR" sz="1600" dirty="0"/>
              <a:t>messages for connection setup in this </a:t>
            </a:r>
            <a:r>
              <a:rPr lang="en-US" altLang="ko-KR" sz="1600" dirty="0" smtClean="0"/>
              <a:t>channel</a:t>
            </a:r>
          </a:p>
          <a:p>
            <a:pPr marL="306388" indent="-306388">
              <a:lnSpc>
                <a:spcPct val="150000"/>
              </a:lnSpc>
              <a:buFont typeface="Arial" panose="020B0604020202020204" pitchFamily="34" charset="0"/>
            </a:pPr>
            <a:r>
              <a:rPr lang="en-US" altLang="ko-KR" sz="1600" dirty="0" smtClean="0"/>
              <a:t>To complete the connection setup procedure, controller shall find the available period in a </a:t>
            </a:r>
            <a:r>
              <a:rPr lang="en-US" altLang="ko-KR" sz="1600" dirty="0"/>
              <a:t>UWB channel </a:t>
            </a:r>
            <a:r>
              <a:rPr lang="en-US" altLang="ko-KR" sz="1600" dirty="0" smtClean="0"/>
              <a:t>by </a:t>
            </a:r>
            <a:r>
              <a:rPr lang="en-US" altLang="ko-KR" sz="1600" dirty="0"/>
              <a:t>listening mirroring </a:t>
            </a:r>
            <a:r>
              <a:rPr lang="en-US" altLang="ko-KR" sz="1600" dirty="0" smtClean="0"/>
              <a:t>channels</a:t>
            </a:r>
            <a:r>
              <a:rPr lang="en-US" altLang="ko-KR" sz="1600" dirty="0"/>
              <a:t/>
            </a:r>
            <a:br>
              <a:rPr lang="en-US" altLang="ko-KR" sz="1600" dirty="0"/>
            </a:br>
            <a:endParaRPr lang="en-US" altLang="ko-KR" sz="1600" dirty="0"/>
          </a:p>
        </p:txBody>
      </p:sp>
      <p:sp>
        <p:nvSpPr>
          <p:cNvPr id="7"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8"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spTree>
    <p:extLst>
      <p:ext uri="{BB962C8B-B14F-4D97-AF65-F5344CB8AC3E}">
        <p14:creationId xmlns:p14="http://schemas.microsoft.com/office/powerpoint/2010/main" val="360674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90113" y="929381"/>
            <a:ext cx="5791200" cy="685800"/>
          </a:xfrm>
        </p:spPr>
        <p:txBody>
          <a:bodyPr/>
          <a:lstStyle/>
          <a:p>
            <a:r>
              <a:rPr lang="en-US" altLang="en-US" dirty="0"/>
              <a:t>Example Operation with </a:t>
            </a:r>
            <a:r>
              <a:rPr lang="en-US" dirty="0" smtClean="0"/>
              <a:t>Discovery Channel</a:t>
            </a:r>
            <a:endParaRPr 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109" name="Rectangle 3">
            <a:extLst>
              <a:ext uri="{FF2B5EF4-FFF2-40B4-BE49-F238E27FC236}">
                <a16:creationId xmlns:a16="http://schemas.microsoft.com/office/drawing/2014/main" id="{1210ED3E-A9D1-C746-8A79-DFD43B28308F}"/>
              </a:ext>
            </a:extLst>
          </p:cNvPr>
          <p:cNvSpPr txBox="1">
            <a:spLocks noChangeArrowheads="1"/>
          </p:cNvSpPr>
          <p:nvPr/>
        </p:nvSpPr>
        <p:spPr bwMode="auto">
          <a:xfrm>
            <a:off x="152400" y="4291644"/>
            <a:ext cx="8915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00"/>
              </a:spcBef>
            </a:pPr>
            <a:r>
              <a:rPr lang="en-US" sz="1600" dirty="0" smtClean="0"/>
              <a:t>NB/UWB device can transmit discovery beacon in this channel to find other devices</a:t>
            </a:r>
          </a:p>
          <a:p>
            <a:pPr>
              <a:spcBef>
                <a:spcPts val="1000"/>
              </a:spcBef>
            </a:pPr>
            <a:r>
              <a:rPr lang="en-US" sz="1600" dirty="0" smtClean="0"/>
              <a:t>When a NB/UWB device receives the discovery beacon, it can send connection request to the device which transmits the discovery beacon for establishing UWB connection  </a:t>
            </a:r>
          </a:p>
          <a:p>
            <a:pPr>
              <a:spcBef>
                <a:spcPts val="1000"/>
              </a:spcBef>
            </a:pPr>
            <a:r>
              <a:rPr lang="en-US" sz="1600" dirty="0" smtClean="0"/>
              <a:t>The NB/UWB device which will be the controller in UWB communications scans the mirroring channels to find the available period in a UWB channel</a:t>
            </a:r>
          </a:p>
          <a:p>
            <a:pPr>
              <a:spcBef>
                <a:spcPts val="1000"/>
              </a:spcBef>
            </a:pPr>
            <a:r>
              <a:rPr lang="en-US" sz="1600" dirty="0" smtClean="0"/>
              <a:t>After reserving the UWB channel by sending advertisement packet in the corresponding mirroring channel, the NB/UWB device (i.e. controller) start the connection setup process</a:t>
            </a:r>
          </a:p>
          <a:p>
            <a:pPr marL="0" indent="0">
              <a:spcBef>
                <a:spcPts val="1000"/>
              </a:spcBef>
              <a:buNone/>
            </a:pPr>
            <a:endParaRPr lang="en-US" sz="1600" dirty="0" smtClean="0"/>
          </a:p>
        </p:txBody>
      </p:sp>
      <p:sp>
        <p:nvSpPr>
          <p:cNvPr id="111" name="TextBox 110"/>
          <p:cNvSpPr txBox="1"/>
          <p:nvPr/>
        </p:nvSpPr>
        <p:spPr>
          <a:xfrm>
            <a:off x="6553750" y="762000"/>
            <a:ext cx="2514050" cy="1184940"/>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D : Discovery  Beacon</a:t>
            </a:r>
          </a:p>
          <a:p>
            <a:pPr marL="285750" indent="-285750">
              <a:buFont typeface="Arial" panose="020B0604020202020204" pitchFamily="34" charset="0"/>
              <a:buChar char="•"/>
            </a:pPr>
            <a:r>
              <a:rPr lang="en-US" altLang="ko-KR" sz="1100" dirty="0" smtClean="0"/>
              <a:t>CR : Connection Request</a:t>
            </a:r>
          </a:p>
          <a:p>
            <a:pPr marL="285750" indent="-285750">
              <a:buFont typeface="Arial" panose="020B0604020202020204" pitchFamily="34" charset="0"/>
              <a:buChar char="•"/>
            </a:pPr>
            <a:r>
              <a:rPr lang="en-US" altLang="ko-KR" sz="1100" dirty="0" smtClean="0"/>
              <a:t>CC : Connection Confirmation</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sp>
        <p:nvSpPr>
          <p:cNvPr id="9" name="Footer Placeholder 4">
            <a:extLst>
              <a:ext uri="{FF2B5EF4-FFF2-40B4-BE49-F238E27FC236}">
                <a16:creationId xmlns:a16="http://schemas.microsoft.com/office/drawing/2014/main" id="{8316E4B5-F091-2A44-AE8B-6361B2FDA1E2}"/>
              </a:ext>
            </a:extLst>
          </p:cNvPr>
          <p:cNvSpPr txBox="1">
            <a:spLocks/>
          </p:cNvSpPr>
          <p:nvPr/>
        </p:nvSpPr>
        <p:spPr bwMode="auto">
          <a:xfrm>
            <a:off x="5454770" y="647330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Mingyu Lee et al. (Samsung Electronics)</a:t>
            </a:r>
            <a:endParaRPr lang="en-US" altLang="en-US" dirty="0"/>
          </a:p>
        </p:txBody>
      </p:sp>
      <p:sp>
        <p:nvSpPr>
          <p:cNvPr id="10" name="Date Placeholder 1">
            <a:extLst>
              <a:ext uri="{FF2B5EF4-FFF2-40B4-BE49-F238E27FC236}">
                <a16:creationId xmlns:a16="http://schemas.microsoft.com/office/drawing/2014/main" id="{5F0B2C05-F7E7-3546-93D4-1806C431AB9E}"/>
              </a:ext>
            </a:extLst>
          </p:cNvPr>
          <p:cNvSpPr>
            <a:spLocks noGrp="1"/>
          </p:cNvSpPr>
          <p:nvPr>
            <p:ph type="dt" sz="half" idx="10"/>
          </p:nvPr>
        </p:nvSpPr>
        <p:spPr>
          <a:xfrm>
            <a:off x="685800" y="378281"/>
            <a:ext cx="1600200" cy="215444"/>
          </a:xfrm>
        </p:spPr>
        <p:txBody>
          <a:bodyPr/>
          <a:lstStyle/>
          <a:p>
            <a:r>
              <a:rPr lang="en-US" altLang="en-US" dirty="0" smtClean="0"/>
              <a:t>September 2021</a:t>
            </a:r>
            <a:endParaRPr lang="en-US" altLang="en-US" dirty="0"/>
          </a:p>
        </p:txBody>
      </p:sp>
      <p:pic>
        <p:nvPicPr>
          <p:cNvPr id="5" name="그림 4"/>
          <p:cNvPicPr>
            <a:picLocks noChangeAspect="1"/>
          </p:cNvPicPr>
          <p:nvPr/>
        </p:nvPicPr>
        <p:blipFill>
          <a:blip r:embed="rId2"/>
          <a:stretch>
            <a:fillRect/>
          </a:stretch>
        </p:blipFill>
        <p:spPr>
          <a:xfrm>
            <a:off x="381001" y="2044754"/>
            <a:ext cx="8077200" cy="2362717"/>
          </a:xfrm>
          <a:prstGeom prst="rect">
            <a:avLst/>
          </a:prstGeom>
        </p:spPr>
      </p:pic>
    </p:spTree>
    <p:extLst>
      <p:ext uri="{BB962C8B-B14F-4D97-AF65-F5344CB8AC3E}">
        <p14:creationId xmlns:p14="http://schemas.microsoft.com/office/powerpoint/2010/main" val="22541589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4219</TotalTime>
  <Words>1916</Words>
  <Application>Microsoft Office PowerPoint</Application>
  <PresentationFormat>화면 슬라이드 쇼(4:3)</PresentationFormat>
  <Paragraphs>215</Paragraphs>
  <Slides>15</Slides>
  <Notes>7</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15</vt:i4>
      </vt:variant>
    </vt:vector>
  </HeadingPairs>
  <TitlesOfParts>
    <vt:vector size="19" baseType="lpstr">
      <vt:lpstr>Arial</vt:lpstr>
      <vt:lpstr>Calibri</vt:lpstr>
      <vt:lpstr>Times New Roman</vt:lpstr>
      <vt:lpstr>Office Theme</vt:lpstr>
      <vt:lpstr>PowerPoint 프레젠테이션</vt:lpstr>
      <vt:lpstr>PowerPoint 프레젠테이션</vt:lpstr>
      <vt:lpstr>Contents</vt:lpstr>
      <vt:lpstr>Motivation</vt:lpstr>
      <vt:lpstr>Assumptions</vt:lpstr>
      <vt:lpstr>Mirroring Channel</vt:lpstr>
      <vt:lpstr>Example Operation with Mirroring Channel</vt:lpstr>
      <vt:lpstr>Discovery Channel</vt:lpstr>
      <vt:lpstr>Example Operation with Discovery Channel</vt:lpstr>
      <vt:lpstr>Collision Avoidance in Mirroring channel</vt:lpstr>
      <vt:lpstr>CA in Mirroring channel continued…</vt:lpstr>
      <vt:lpstr>CA in Discovery Channel</vt:lpstr>
      <vt:lpstr>CA in Discovery Channel continued… </vt:lpstr>
      <vt:lpstr>Example CA scenario  in Discovery Channel</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이민규/서비스표준Lab(SR)/Staff Engineer/삼성전자</cp:lastModifiedBy>
  <cp:revision>187</cp:revision>
  <cp:lastPrinted>1998-02-10T13:28:06Z</cp:lastPrinted>
  <dcterms:created xsi:type="dcterms:W3CDTF">2021-07-16T20:39:58Z</dcterms:created>
  <dcterms:modified xsi:type="dcterms:W3CDTF">2021-09-17T06:58:40Z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