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87" r:id="rId2"/>
    <p:sldId id="370" r:id="rId3"/>
    <p:sldId id="346" r:id="rId4"/>
    <p:sldId id="360" r:id="rId5"/>
    <p:sldId id="371" r:id="rId6"/>
    <p:sldId id="362" r:id="rId7"/>
    <p:sldId id="363" r:id="rId8"/>
    <p:sldId id="373" r:id="rId9"/>
    <p:sldId id="374" r:id="rId10"/>
    <p:sldId id="359" r:id="rId11"/>
  </p:sldIdLst>
  <p:sldSz cx="12190413" cy="6859588"/>
  <p:notesSz cx="6934200" cy="9280525"/>
  <p:defaultTextStyle>
    <a:defPPr>
      <a:defRPr lang="en-US"/>
    </a:defPPr>
    <a:lvl1pPr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1pPr>
    <a:lvl2pPr marL="4977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2pPr>
    <a:lvl3pPr marL="9955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3pPr>
    <a:lvl4pPr marL="1493398"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4pPr>
    <a:lvl5pPr marL="1991197"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5pPr>
    <a:lvl6pPr marL="2488997" algn="l" defTabSz="497799" rtl="0" eaLnBrk="1" latinLnBrk="0" hangingPunct="1">
      <a:defRPr sz="1300" kern="1200">
        <a:solidFill>
          <a:schemeClr val="tx1"/>
        </a:solidFill>
        <a:latin typeface="Times New Roman" charset="0"/>
        <a:ea typeface="ＭＳ Ｐゴシック" charset="0"/>
        <a:cs typeface="ＭＳ Ｐゴシック" charset="0"/>
      </a:defRPr>
    </a:lvl6pPr>
    <a:lvl7pPr marL="2986796" algn="l" defTabSz="497799" rtl="0" eaLnBrk="1" latinLnBrk="0" hangingPunct="1">
      <a:defRPr sz="1300" kern="1200">
        <a:solidFill>
          <a:schemeClr val="tx1"/>
        </a:solidFill>
        <a:latin typeface="Times New Roman" charset="0"/>
        <a:ea typeface="ＭＳ Ｐゴシック" charset="0"/>
        <a:cs typeface="ＭＳ Ｐゴシック" charset="0"/>
      </a:defRPr>
    </a:lvl7pPr>
    <a:lvl8pPr marL="3484596" algn="l" defTabSz="497799" rtl="0" eaLnBrk="1" latinLnBrk="0" hangingPunct="1">
      <a:defRPr sz="1300" kern="1200">
        <a:solidFill>
          <a:schemeClr val="tx1"/>
        </a:solidFill>
        <a:latin typeface="Times New Roman" charset="0"/>
        <a:ea typeface="ＭＳ Ｐゴシック" charset="0"/>
        <a:cs typeface="ＭＳ Ｐゴシック" charset="0"/>
      </a:defRPr>
    </a:lvl8pPr>
    <a:lvl9pPr marL="3982395" algn="l" defTabSz="497799" rtl="0" eaLnBrk="1" latinLnBrk="0" hangingPunct="1">
      <a:defRPr sz="13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 id="370"/>
          </p14:sldIdLst>
        </p14:section>
        <p14:section name="Presentation" id="{423C3B5B-A901-8240-AD93-EF2BDAB31CDF}">
          <p14:sldIdLst>
            <p14:sldId id="346"/>
            <p14:sldId id="360"/>
            <p14:sldId id="371"/>
            <p14:sldId id="362"/>
            <p14:sldId id="363"/>
            <p14:sldId id="373"/>
            <p14:sldId id="374"/>
            <p14:sldId id="35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guide id="3" orient="horz" pos="2161">
          <p15:clr>
            <a:srgbClr val="A4A3A4"/>
          </p15:clr>
        </p15:guide>
        <p15:guide id="4" pos="384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illy Verso" initials="BV"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15" autoAdjust="0"/>
    <p:restoredTop sz="90922" autoAdjust="0"/>
  </p:normalViewPr>
  <p:slideViewPr>
    <p:cSldViewPr>
      <p:cViewPr varScale="1">
        <p:scale>
          <a:sx n="60" d="100"/>
          <a:sy n="60" d="100"/>
        </p:scale>
        <p:origin x="246" y="66"/>
      </p:cViewPr>
      <p:guideLst>
        <p:guide orient="horz" pos="2160"/>
        <p:guide pos="2880"/>
        <p:guide orient="horz" pos="2161"/>
        <p:guide pos="3840"/>
      </p:guideLst>
    </p:cSldViewPr>
  </p:slideViewPr>
  <p:outlineViewPr>
    <p:cViewPr>
      <p:scale>
        <a:sx n="33" d="100"/>
        <a:sy n="33" d="100"/>
      </p:scale>
      <p:origin x="0" y="2456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3312"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dirty="0"/>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dirty="0"/>
              <a:t>Page </a:t>
            </a:r>
            <a:fld id="{A02D7F57-CF25-5744-BB38-A746692E5220}" type="slidenum">
              <a:rPr lang="en-US"/>
              <a:pPr>
                <a:defRPr/>
              </a:pPr>
              <a:t>‹#›</a:t>
            </a:fld>
            <a:endParaRPr lang="en-US" dirty="0"/>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dirty="0"/>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14340" name="Rectangle 4"/>
          <p:cNvSpPr>
            <a:spLocks noGrp="1" noRot="1" noChangeAspect="1" noChangeArrowheads="1" noTextEdit="1"/>
          </p:cNvSpPr>
          <p:nvPr>
            <p:ph type="sldImg" idx="2"/>
          </p:nvPr>
        </p:nvSpPr>
        <p:spPr bwMode="auto">
          <a:xfrm>
            <a:off x="385763" y="701675"/>
            <a:ext cx="6162675"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dirty="0"/>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dirty="0"/>
              <a:t>Page </a:t>
            </a:r>
            <a:fld id="{44150747-EEFC-F243-90C1-8A0124CC47EF}" type="slidenum">
              <a:rPr lang="en-US"/>
              <a:pPr>
                <a:defRPr/>
              </a:pPr>
              <a:t>‹#›</a:t>
            </a:fld>
            <a:endParaRPr lang="en-US" dirty="0"/>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65" charset="-128"/>
        <a:cs typeface="ＭＳ Ｐゴシック" pitchFamily="-65" charset="-128"/>
      </a:defRPr>
    </a:lvl1pPr>
    <a:lvl2pPr marL="1244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2pPr>
    <a:lvl3pPr marL="24890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3pPr>
    <a:lvl4pPr marL="3733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4pPr>
    <a:lvl5pPr marL="497799"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5pPr>
    <a:lvl6pPr marL="2488997" algn="l" defTabSz="497799" rtl="0" eaLnBrk="1" latinLnBrk="0" hangingPunct="1">
      <a:defRPr sz="1300" kern="1200">
        <a:solidFill>
          <a:schemeClr val="tx1"/>
        </a:solidFill>
        <a:latin typeface="+mn-lt"/>
        <a:ea typeface="+mn-ea"/>
        <a:cs typeface="+mn-cs"/>
      </a:defRPr>
    </a:lvl6pPr>
    <a:lvl7pPr marL="2986796" algn="l" defTabSz="497799" rtl="0" eaLnBrk="1" latinLnBrk="0" hangingPunct="1">
      <a:defRPr sz="1300" kern="1200">
        <a:solidFill>
          <a:schemeClr val="tx1"/>
        </a:solidFill>
        <a:latin typeface="+mn-lt"/>
        <a:ea typeface="+mn-ea"/>
        <a:cs typeface="+mn-cs"/>
      </a:defRPr>
    </a:lvl7pPr>
    <a:lvl8pPr marL="3484596" algn="l" defTabSz="497799" rtl="0" eaLnBrk="1" latinLnBrk="0" hangingPunct="1">
      <a:defRPr sz="1300" kern="1200">
        <a:solidFill>
          <a:schemeClr val="tx1"/>
        </a:solidFill>
        <a:latin typeface="+mn-lt"/>
        <a:ea typeface="+mn-ea"/>
        <a:cs typeface="+mn-cs"/>
      </a:defRPr>
    </a:lvl8pPr>
    <a:lvl9pPr marL="3982395" algn="l" defTabSz="497799"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866C5DAD-7524-994C-A6BA-A3A5EEF4EA53}" type="slidenum">
              <a:rPr lang="en-US"/>
              <a:pPr/>
              <a:t>1</a:t>
            </a:fld>
            <a:endParaRPr lang="en-US" dirty="0"/>
          </a:p>
        </p:txBody>
      </p:sp>
      <p:sp>
        <p:nvSpPr>
          <p:cNvPr id="16388" name="Rectangle 2"/>
          <p:cNvSpPr>
            <a:spLocks noGrp="1" noRot="1" noChangeAspect="1" noChangeArrowheads="1" noTextEdit="1"/>
          </p:cNvSpPr>
          <p:nvPr>
            <p:ph type="sldImg"/>
          </p:nvPr>
        </p:nvSpPr>
        <p:spPr>
          <a:xfrm>
            <a:off x="385763" y="701675"/>
            <a:ext cx="61626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282" y="685959"/>
            <a:ext cx="10361851" cy="1067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100251" tIns="50126" rIns="100251" bIns="50126"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282" y="1981659"/>
            <a:ext cx="10361851" cy="4115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100251" tIns="50126" rIns="100251" bIns="50126"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6399967" y="382085"/>
            <a:ext cx="528251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500" b="1" dirty="0"/>
              <a:t>doc.: &lt;</a:t>
            </a:r>
            <a:r>
              <a:rPr lang="en-US" sz="1500" b="1" dirty="0" smtClean="0"/>
              <a:t>15-21-</a:t>
            </a:r>
            <a:r>
              <a:rPr lang="en-IE" sz="1300" b="1" i="0" kern="1200" dirty="0" smtClean="0">
                <a:solidFill>
                  <a:schemeClr val="tx1"/>
                </a:solidFill>
                <a:effectLst/>
                <a:latin typeface="Times New Roman" charset="0"/>
                <a:ea typeface="ＭＳ Ｐゴシック" charset="0"/>
                <a:cs typeface="ＭＳ Ｐゴシック" charset="0"/>
              </a:rPr>
              <a:t> </a:t>
            </a:r>
            <a:r>
              <a:rPr lang="en-IE" sz="1500" b="1" kern="1200" dirty="0" smtClean="0">
                <a:solidFill>
                  <a:schemeClr val="tx1"/>
                </a:solidFill>
                <a:latin typeface="Times New Roman" charset="0"/>
                <a:ea typeface="ＭＳ Ｐゴシック" charset="0"/>
                <a:cs typeface="ＭＳ Ｐゴシック" charset="0"/>
              </a:rPr>
              <a:t>0501-00-04ab</a:t>
            </a:r>
            <a:r>
              <a:rPr lang="en-US" sz="1500" b="1" dirty="0" smtClean="0"/>
              <a:t>&gt;</a:t>
            </a:r>
            <a:endParaRPr lang="en-US" sz="1500" b="1" dirty="0"/>
          </a:p>
        </p:txBody>
      </p:sp>
      <p:sp>
        <p:nvSpPr>
          <p:cNvPr id="1033" name="Rectangle 9"/>
          <p:cNvSpPr>
            <a:spLocks noChangeArrowheads="1"/>
          </p:cNvSpPr>
          <p:nvPr/>
        </p:nvSpPr>
        <p:spPr bwMode="auto">
          <a:xfrm>
            <a:off x="507933"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ltLang="zh-CN" dirty="0" smtClean="0"/>
              <a:t>Submission</a:t>
            </a:r>
            <a:endParaRPr lang="en-US" dirty="0"/>
          </a:p>
        </p:txBody>
      </p:sp>
      <p:sp>
        <p:nvSpPr>
          <p:cNvPr id="1034" name="Line 10"/>
          <p:cNvSpPr>
            <a:spLocks noChangeShapeType="1"/>
          </p:cNvSpPr>
          <p:nvPr/>
        </p:nvSpPr>
        <p:spPr bwMode="auto">
          <a:xfrm>
            <a:off x="507934" y="6376877"/>
            <a:ext cx="1107295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1" name="Rectangle 9"/>
          <p:cNvSpPr>
            <a:spLocks noChangeArrowheads="1"/>
          </p:cNvSpPr>
          <p:nvPr userDrawn="1"/>
        </p:nvSpPr>
        <p:spPr bwMode="auto">
          <a:xfrm>
            <a:off x="507935" y="279465"/>
            <a:ext cx="2031736"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altLang="zh-CN" sz="1500" dirty="0" smtClean="0"/>
              <a:t>Sep</a:t>
            </a:r>
            <a:r>
              <a:rPr lang="en-US" sz="1500" dirty="0" smtClean="0"/>
              <a:t> </a:t>
            </a:r>
            <a:r>
              <a:rPr lang="en-US" sz="1500" baseline="0" dirty="0" smtClean="0"/>
              <a:t>2021</a:t>
            </a:r>
            <a:endParaRPr lang="en-US" sz="1500" dirty="0"/>
          </a:p>
        </p:txBody>
      </p:sp>
      <p:sp>
        <p:nvSpPr>
          <p:cNvPr id="15" name="Rectangle 7"/>
          <p:cNvSpPr>
            <a:spLocks noChangeArrowheads="1"/>
          </p:cNvSpPr>
          <p:nvPr userDrawn="1"/>
        </p:nvSpPr>
        <p:spPr bwMode="auto">
          <a:xfrm>
            <a:off x="6298381" y="6472367"/>
            <a:ext cx="5282512"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altLang="zh-CN" dirty="0" err="1" smtClean="0"/>
              <a:t>Chenchen</a:t>
            </a:r>
            <a:r>
              <a:rPr lang="en-US" altLang="zh-CN" dirty="0" smtClean="0"/>
              <a:t> Liu</a:t>
            </a:r>
            <a:r>
              <a:rPr lang="en-US" dirty="0" smtClean="0"/>
              <a:t> (</a:t>
            </a:r>
            <a:r>
              <a:rPr lang="en-US" altLang="zh-CN" dirty="0" smtClean="0"/>
              <a:t>Huawei</a:t>
            </a:r>
            <a:r>
              <a:rPr lang="en-US" dirty="0" smtClean="0"/>
              <a:t>)</a:t>
            </a:r>
            <a:endParaRPr lang="en-US" dirty="0"/>
          </a:p>
        </p:txBody>
      </p:sp>
      <p:sp>
        <p:nvSpPr>
          <p:cNvPr id="16" name="Line 10"/>
          <p:cNvSpPr>
            <a:spLocks noChangeShapeType="1"/>
          </p:cNvSpPr>
          <p:nvPr userDrawn="1"/>
        </p:nvSpPr>
        <p:spPr bwMode="auto">
          <a:xfrm>
            <a:off x="507935" y="612917"/>
            <a:ext cx="1117454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7" name="Rectangle 9"/>
          <p:cNvSpPr>
            <a:spLocks noChangeArrowheads="1"/>
          </p:cNvSpPr>
          <p:nvPr userDrawn="1"/>
        </p:nvSpPr>
        <p:spPr bwMode="auto">
          <a:xfrm>
            <a:off x="5621135"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dirty="0"/>
              <a:t>Slide </a:t>
            </a:r>
            <a:fld id="{AD8365B0-1DCB-374B-8D2E-32E02956BE58}" type="slidenum">
              <a:rPr lang="en-US" smtClean="0"/>
              <a:pPr marL="0" marR="0" lvl="0" indent="0" algn="l" defTabSz="995599"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rtl="0" eaLnBrk="0" fontAlgn="base" hangingPunct="0">
        <a:spcBef>
          <a:spcPct val="0"/>
        </a:spcBef>
        <a:spcAft>
          <a:spcPct val="0"/>
        </a:spcAft>
        <a:defRPr sz="39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5pPr>
      <a:lvl6pPr marL="497799" algn="ctr" rtl="0" eaLnBrk="0" fontAlgn="base" hangingPunct="0">
        <a:spcBef>
          <a:spcPct val="0"/>
        </a:spcBef>
        <a:spcAft>
          <a:spcPct val="0"/>
        </a:spcAft>
        <a:defRPr sz="3900">
          <a:solidFill>
            <a:schemeClr val="tx2"/>
          </a:solidFill>
          <a:latin typeface="Times New Roman" pitchFamily="-109" charset="0"/>
        </a:defRPr>
      </a:lvl6pPr>
      <a:lvl7pPr marL="995599" algn="ctr" rtl="0" eaLnBrk="0" fontAlgn="base" hangingPunct="0">
        <a:spcBef>
          <a:spcPct val="0"/>
        </a:spcBef>
        <a:spcAft>
          <a:spcPct val="0"/>
        </a:spcAft>
        <a:defRPr sz="3900">
          <a:solidFill>
            <a:schemeClr val="tx2"/>
          </a:solidFill>
          <a:latin typeface="Times New Roman" pitchFamily="-109" charset="0"/>
        </a:defRPr>
      </a:lvl7pPr>
      <a:lvl8pPr marL="1493398" algn="ctr" rtl="0" eaLnBrk="0" fontAlgn="base" hangingPunct="0">
        <a:spcBef>
          <a:spcPct val="0"/>
        </a:spcBef>
        <a:spcAft>
          <a:spcPct val="0"/>
        </a:spcAft>
        <a:defRPr sz="3900">
          <a:solidFill>
            <a:schemeClr val="tx2"/>
          </a:solidFill>
          <a:latin typeface="Times New Roman" pitchFamily="-109" charset="0"/>
        </a:defRPr>
      </a:lvl8pPr>
      <a:lvl9pPr marL="1991197" algn="ctr" rtl="0" eaLnBrk="0" fontAlgn="base" hangingPunct="0">
        <a:spcBef>
          <a:spcPct val="0"/>
        </a:spcBef>
        <a:spcAft>
          <a:spcPct val="0"/>
        </a:spcAft>
        <a:defRPr sz="3900">
          <a:solidFill>
            <a:schemeClr val="tx2"/>
          </a:solidFill>
          <a:latin typeface="Times New Roman" pitchFamily="-109" charset="0"/>
        </a:defRPr>
      </a:lvl9pPr>
    </p:titleStyle>
    <p:bodyStyle>
      <a:lvl1pPr marL="373350" indent="-373350" algn="l" rtl="0" eaLnBrk="0" fontAlgn="base" hangingPunct="0">
        <a:spcBef>
          <a:spcPct val="20000"/>
        </a:spcBef>
        <a:spcAft>
          <a:spcPct val="0"/>
        </a:spcAft>
        <a:buChar char="•"/>
        <a:defRPr sz="3500">
          <a:solidFill>
            <a:schemeClr val="tx1"/>
          </a:solidFill>
          <a:latin typeface="+mn-lt"/>
          <a:ea typeface="ＭＳ Ｐゴシック" pitchFamily="-65" charset="-128"/>
          <a:cs typeface="ＭＳ Ｐゴシック" pitchFamily="-65" charset="-128"/>
        </a:defRPr>
      </a:lvl1pPr>
      <a:lvl2pPr marL="808924" indent="-311125" algn="l" rtl="0" eaLnBrk="0" fontAlgn="base" hangingPunct="0">
        <a:spcBef>
          <a:spcPct val="20000"/>
        </a:spcBef>
        <a:spcAft>
          <a:spcPct val="0"/>
        </a:spcAft>
        <a:buChar char="–"/>
        <a:defRPr sz="3000">
          <a:solidFill>
            <a:schemeClr val="tx1"/>
          </a:solidFill>
          <a:latin typeface="+mn-lt"/>
          <a:ea typeface="ＭＳ Ｐゴシック" pitchFamily="-109" charset="-128"/>
        </a:defRPr>
      </a:lvl2pPr>
      <a:lvl3pPr marL="1182273" indent="-248900" algn="l" rtl="0" eaLnBrk="0" fontAlgn="base" hangingPunct="0">
        <a:spcBef>
          <a:spcPct val="20000"/>
        </a:spcBef>
        <a:spcAft>
          <a:spcPct val="0"/>
        </a:spcAft>
        <a:buChar char="•"/>
        <a:defRPr sz="2600">
          <a:solidFill>
            <a:schemeClr val="tx1"/>
          </a:solidFill>
          <a:latin typeface="+mn-lt"/>
          <a:ea typeface="ＭＳ Ｐゴシック" pitchFamily="-109" charset="-128"/>
        </a:defRPr>
      </a:lvl3pPr>
      <a:lvl4pPr marL="155562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4pPr>
      <a:lvl5pPr marL="192897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5pPr>
      <a:lvl6pPr marL="2426772"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6pPr>
      <a:lvl7pPr marL="29245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7pPr>
      <a:lvl8pPr marL="34223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8pPr>
      <a:lvl9pPr marL="3920170"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9pPr>
    </p:bodyStyle>
    <p:otherStyle>
      <a:defPPr>
        <a:defRPr lang="en-US"/>
      </a:defPPr>
      <a:lvl1pPr marL="0" algn="l" defTabSz="497799" rtl="0" eaLnBrk="1" latinLnBrk="0" hangingPunct="1">
        <a:defRPr sz="2000" kern="1200">
          <a:solidFill>
            <a:schemeClr val="tx1"/>
          </a:solidFill>
          <a:latin typeface="+mn-lt"/>
          <a:ea typeface="+mn-ea"/>
          <a:cs typeface="+mn-cs"/>
        </a:defRPr>
      </a:lvl1pPr>
      <a:lvl2pPr marL="497799" algn="l" defTabSz="497799" rtl="0" eaLnBrk="1" latinLnBrk="0" hangingPunct="1">
        <a:defRPr sz="2000" kern="1200">
          <a:solidFill>
            <a:schemeClr val="tx1"/>
          </a:solidFill>
          <a:latin typeface="+mn-lt"/>
          <a:ea typeface="+mn-ea"/>
          <a:cs typeface="+mn-cs"/>
        </a:defRPr>
      </a:lvl2pPr>
      <a:lvl3pPr marL="995599" algn="l" defTabSz="497799" rtl="0" eaLnBrk="1" latinLnBrk="0" hangingPunct="1">
        <a:defRPr sz="2000" kern="1200">
          <a:solidFill>
            <a:schemeClr val="tx1"/>
          </a:solidFill>
          <a:latin typeface="+mn-lt"/>
          <a:ea typeface="+mn-ea"/>
          <a:cs typeface="+mn-cs"/>
        </a:defRPr>
      </a:lvl3pPr>
      <a:lvl4pPr marL="1493398" algn="l" defTabSz="497799" rtl="0" eaLnBrk="1" latinLnBrk="0" hangingPunct="1">
        <a:defRPr sz="2000" kern="1200">
          <a:solidFill>
            <a:schemeClr val="tx1"/>
          </a:solidFill>
          <a:latin typeface="+mn-lt"/>
          <a:ea typeface="+mn-ea"/>
          <a:cs typeface="+mn-cs"/>
        </a:defRPr>
      </a:lvl4pPr>
      <a:lvl5pPr marL="1991197" algn="l" defTabSz="497799" rtl="0" eaLnBrk="1" latinLnBrk="0" hangingPunct="1">
        <a:defRPr sz="2000" kern="1200">
          <a:solidFill>
            <a:schemeClr val="tx1"/>
          </a:solidFill>
          <a:latin typeface="+mn-lt"/>
          <a:ea typeface="+mn-ea"/>
          <a:cs typeface="+mn-cs"/>
        </a:defRPr>
      </a:lvl5pPr>
      <a:lvl6pPr marL="2488997" algn="l" defTabSz="497799" rtl="0" eaLnBrk="1" latinLnBrk="0" hangingPunct="1">
        <a:defRPr sz="2000" kern="1200">
          <a:solidFill>
            <a:schemeClr val="tx1"/>
          </a:solidFill>
          <a:latin typeface="+mn-lt"/>
          <a:ea typeface="+mn-ea"/>
          <a:cs typeface="+mn-cs"/>
        </a:defRPr>
      </a:lvl6pPr>
      <a:lvl7pPr marL="2986796" algn="l" defTabSz="497799" rtl="0" eaLnBrk="1" latinLnBrk="0" hangingPunct="1">
        <a:defRPr sz="2000" kern="1200">
          <a:solidFill>
            <a:schemeClr val="tx1"/>
          </a:solidFill>
          <a:latin typeface="+mn-lt"/>
          <a:ea typeface="+mn-ea"/>
          <a:cs typeface="+mn-cs"/>
        </a:defRPr>
      </a:lvl7pPr>
      <a:lvl8pPr marL="3484596" algn="l" defTabSz="497799" rtl="0" eaLnBrk="1" latinLnBrk="0" hangingPunct="1">
        <a:defRPr sz="2000" kern="1200">
          <a:solidFill>
            <a:schemeClr val="tx1"/>
          </a:solidFill>
          <a:latin typeface="+mn-lt"/>
          <a:ea typeface="+mn-ea"/>
          <a:cs typeface="+mn-cs"/>
        </a:defRPr>
      </a:lvl8pPr>
      <a:lvl9pPr marL="3982395" algn="l" defTabSz="497799"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emf"/><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203175" y="838397"/>
            <a:ext cx="11784066" cy="5014313"/>
          </a:xfrm>
          <a:prstGeom prst="rect">
            <a:avLst/>
          </a:prstGeom>
          <a:noFill/>
          <a:ln w="12700">
            <a:noFill/>
            <a:miter lim="800000"/>
            <a:headEnd type="none" w="sm" len="sm"/>
            <a:tailEnd type="none" w="sm" len="sm"/>
          </a:ln>
          <a:effectLst/>
        </p:spPr>
        <p:txBody>
          <a:bodyPr lIns="99560" tIns="49780" rIns="99560" bIns="49780">
            <a:spAutoFit/>
          </a:bodyPr>
          <a:lstStyle/>
          <a:p>
            <a:pPr algn="ctr" eaLnBrk="0" hangingPunct="0">
              <a:defRPr/>
            </a:pPr>
            <a:r>
              <a:rPr lang="en-US" sz="20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700" b="1" dirty="0">
              <a:solidFill>
                <a:schemeClr val="tx2"/>
              </a:solidFill>
              <a:latin typeface="Times New Roman" pitchFamily="18" charset="0"/>
              <a:ea typeface="ＭＳ Ｐゴシック" pitchFamily="-65" charset="-128"/>
              <a:cs typeface="+mn-cs"/>
            </a:endParaRPr>
          </a:p>
          <a:p>
            <a:pPr eaLnBrk="0" hangingPunct="0">
              <a:defRPr/>
            </a:pPr>
            <a:endParaRPr lang="en-US" sz="1700"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Submission Title:</a:t>
            </a:r>
            <a:r>
              <a:rPr lang="en-US" sz="1700" dirty="0">
                <a:solidFill>
                  <a:schemeClr val="tx2"/>
                </a:solidFill>
                <a:latin typeface="Times New Roman" pitchFamily="18" charset="0"/>
                <a:ea typeface="ＭＳ Ｐゴシック" pitchFamily="-65" charset="-128"/>
                <a:cs typeface="+mn-cs"/>
              </a:rPr>
              <a:t> [</a:t>
            </a:r>
            <a:r>
              <a:rPr lang="en-IE" sz="1700" dirty="0">
                <a:solidFill>
                  <a:srgbClr val="FF0000"/>
                </a:solidFill>
                <a:latin typeface="Times New Roman" pitchFamily="18" charset="0"/>
                <a:ea typeface="ＭＳ Ｐゴシック" pitchFamily="-65" charset="-128"/>
                <a:cs typeface="+mn-cs"/>
              </a:rPr>
              <a:t>Higher bit rate for the HRP UWB PHY</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Date Submitted: </a:t>
            </a:r>
            <a:r>
              <a:rPr lang="en-US" sz="1700" dirty="0" smtClean="0">
                <a:solidFill>
                  <a:schemeClr val="tx2"/>
                </a:solidFill>
                <a:latin typeface="Times New Roman" pitchFamily="18" charset="0"/>
                <a:ea typeface="ＭＳ Ｐゴシック" pitchFamily="-65" charset="-128"/>
                <a:cs typeface="+mn-cs"/>
              </a:rPr>
              <a:t>[</a:t>
            </a:r>
            <a:r>
              <a:rPr lang="en-US" sz="1700" dirty="0" smtClean="0">
                <a:solidFill>
                  <a:srgbClr val="FF0000"/>
                </a:solidFill>
                <a:latin typeface="Times New Roman" pitchFamily="18" charset="0"/>
                <a:ea typeface="ＭＳ Ｐゴシック" pitchFamily="-65" charset="-128"/>
                <a:cs typeface="+mn-cs"/>
              </a:rPr>
              <a:t>17</a:t>
            </a:r>
            <a:r>
              <a:rPr lang="en-US" sz="1700" dirty="0" smtClean="0">
                <a:solidFill>
                  <a:srgbClr val="FF0000"/>
                </a:solidFill>
                <a:latin typeface="Times New Roman" pitchFamily="18" charset="0"/>
                <a:ea typeface="ＭＳ Ｐゴシック" pitchFamily="-65" charset="-128"/>
                <a:cs typeface="+mn-cs"/>
              </a:rPr>
              <a:t>th </a:t>
            </a:r>
            <a:r>
              <a:rPr lang="en-US" altLang="zh-CN" sz="1700" dirty="0" smtClean="0">
                <a:solidFill>
                  <a:srgbClr val="FF0000"/>
                </a:solidFill>
                <a:latin typeface="Times New Roman" pitchFamily="18" charset="0"/>
                <a:ea typeface="ＭＳ Ｐゴシック" pitchFamily="-65" charset="-128"/>
                <a:cs typeface="+mn-cs"/>
              </a:rPr>
              <a:t>Sep</a:t>
            </a:r>
            <a:r>
              <a:rPr lang="en-US" sz="1700" dirty="0" smtClean="0">
                <a:solidFill>
                  <a:srgbClr val="FF0000"/>
                </a:solidFill>
                <a:latin typeface="Times New Roman" pitchFamily="18" charset="0"/>
                <a:ea typeface="ＭＳ Ｐゴシック" pitchFamily="-65" charset="-128"/>
                <a:cs typeface="+mn-cs"/>
              </a:rPr>
              <a:t> 2021</a:t>
            </a:r>
            <a:r>
              <a:rPr lang="en-US" sz="1700" dirty="0" smtClean="0">
                <a:solidFill>
                  <a:schemeClr val="tx2"/>
                </a:solidFill>
                <a:latin typeface="Times New Roman" pitchFamily="18" charset="0"/>
                <a:ea typeface="ＭＳ Ｐゴシック" pitchFamily="-65" charset="-128"/>
                <a:cs typeface="+mn-cs"/>
              </a:rPr>
              <a:t>]</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Source:</a:t>
            </a:r>
            <a:r>
              <a:rPr lang="en-US" sz="1700" dirty="0">
                <a:solidFill>
                  <a:schemeClr val="tx2"/>
                </a:solidFill>
                <a:latin typeface="Times New Roman" pitchFamily="18" charset="0"/>
                <a:ea typeface="ＭＳ Ｐゴシック" pitchFamily="-65" charset="-128"/>
                <a:cs typeface="+mn-cs"/>
              </a:rPr>
              <a:t> </a:t>
            </a:r>
            <a:r>
              <a:rPr lang="en-US" sz="1700" dirty="0" smtClean="0">
                <a:solidFill>
                  <a:schemeClr val="tx2"/>
                </a:solidFill>
                <a:latin typeface="Times New Roman" pitchFamily="18" charset="0"/>
                <a:ea typeface="ＭＳ Ｐゴシック" pitchFamily="-65" charset="-128"/>
                <a:cs typeface="+mn-cs"/>
              </a:rPr>
              <a:t>[</a:t>
            </a:r>
            <a:r>
              <a:rPr lang="en-US" altLang="zh-CN" sz="1700" dirty="0" err="1" smtClean="0">
                <a:solidFill>
                  <a:srgbClr val="FF0000"/>
                </a:solidFill>
                <a:latin typeface="Times New Roman" pitchFamily="18" charset="0"/>
                <a:ea typeface="ＭＳ Ｐゴシック" pitchFamily="-65" charset="-128"/>
                <a:cs typeface="+mn-cs"/>
              </a:rPr>
              <a:t>Chenchen</a:t>
            </a:r>
            <a:r>
              <a:rPr lang="en-US" altLang="zh-CN" sz="1700" dirty="0" smtClean="0">
                <a:solidFill>
                  <a:srgbClr val="FF0000"/>
                </a:solidFill>
                <a:latin typeface="Times New Roman" pitchFamily="18" charset="0"/>
                <a:ea typeface="ＭＳ Ｐゴシック" pitchFamily="-65" charset="-128"/>
                <a:cs typeface="+mn-cs"/>
              </a:rPr>
              <a:t> Liu</a:t>
            </a:r>
            <a:r>
              <a:rPr lang="en-US" sz="1700" dirty="0" smtClean="0">
                <a:solidFill>
                  <a:schemeClr val="tx2"/>
                </a:solidFill>
                <a:latin typeface="Times New Roman" pitchFamily="18" charset="0"/>
                <a:ea typeface="ＭＳ Ｐゴシック" pitchFamily="-65" charset="-128"/>
                <a:cs typeface="+mn-cs"/>
              </a:rPr>
              <a:t>] </a:t>
            </a:r>
            <a:r>
              <a:rPr lang="en-US" sz="1700" dirty="0">
                <a:solidFill>
                  <a:schemeClr val="tx2"/>
                </a:solidFill>
                <a:latin typeface="Times New Roman" pitchFamily="18" charset="0"/>
                <a:ea typeface="ＭＳ Ｐゴシック" pitchFamily="-65" charset="-128"/>
                <a:cs typeface="+mn-cs"/>
              </a:rPr>
              <a:t>Company </a:t>
            </a:r>
            <a:r>
              <a:rPr lang="en-US" sz="1700" dirty="0" smtClean="0">
                <a:solidFill>
                  <a:schemeClr val="tx2"/>
                </a:solidFill>
                <a:latin typeface="Times New Roman" pitchFamily="18" charset="0"/>
                <a:ea typeface="ＭＳ Ｐゴシック" pitchFamily="-65" charset="-128"/>
                <a:cs typeface="+mn-cs"/>
              </a:rPr>
              <a:t>[</a:t>
            </a:r>
            <a:r>
              <a:rPr lang="en-US" altLang="zh-CN" sz="1700" dirty="0" smtClean="0">
                <a:solidFill>
                  <a:srgbClr val="FF0000"/>
                </a:solidFill>
                <a:latin typeface="Times New Roman" pitchFamily="18" charset="0"/>
                <a:ea typeface="ＭＳ Ｐゴシック" pitchFamily="-65" charset="-128"/>
                <a:cs typeface="+mn-cs"/>
              </a:rPr>
              <a:t>Huawei</a:t>
            </a:r>
            <a:r>
              <a:rPr lang="en-US" sz="1700" dirty="0" smtClean="0">
                <a:solidFill>
                  <a:schemeClr val="tx2"/>
                </a:solidFill>
                <a:latin typeface="Times New Roman" pitchFamily="18" charset="0"/>
                <a:ea typeface="ＭＳ Ｐゴシック" pitchFamily="-65" charset="-128"/>
                <a:cs typeface="+mn-cs"/>
              </a:rPr>
              <a:t>]</a:t>
            </a:r>
            <a:endParaRPr lang="en-US" sz="1700" dirty="0">
              <a:solidFill>
                <a:schemeClr val="tx2"/>
              </a:solidFill>
              <a:latin typeface="Times New Roman" pitchFamily="18" charset="0"/>
              <a:ea typeface="ＭＳ Ｐゴシック" pitchFamily="-65" charset="-128"/>
              <a:cs typeface="+mn-cs"/>
            </a:endParaRPr>
          </a:p>
          <a:p>
            <a:pPr eaLnBrk="0" hangingPunct="0">
              <a:defRPr/>
            </a:pPr>
            <a:r>
              <a:rPr lang="en-US" sz="1700" dirty="0">
                <a:solidFill>
                  <a:schemeClr val="tx2"/>
                </a:solidFill>
                <a:latin typeface="Times New Roman" pitchFamily="18" charset="0"/>
                <a:ea typeface="ＭＳ Ｐゴシック" pitchFamily="-65" charset="-128"/>
                <a:cs typeface="+mn-cs"/>
              </a:rPr>
              <a:t>Address </a:t>
            </a:r>
            <a:r>
              <a:rPr lang="en-US" sz="1700" dirty="0" smtClean="0">
                <a:solidFill>
                  <a:schemeClr val="tx2"/>
                </a:solidFill>
                <a:latin typeface="Times New Roman" pitchFamily="18" charset="0"/>
                <a:ea typeface="ＭＳ Ｐゴシック" pitchFamily="-65" charset="-128"/>
                <a:cs typeface="+mn-cs"/>
              </a:rPr>
              <a:t>[</a:t>
            </a:r>
            <a:r>
              <a:rPr lang="en-US" altLang="zh-CN" sz="1700" dirty="0" smtClean="0">
                <a:solidFill>
                  <a:srgbClr val="FF0000"/>
                </a:solidFill>
                <a:latin typeface="Times New Roman" pitchFamily="18" charset="0"/>
                <a:ea typeface="ＭＳ Ｐゴシック" pitchFamily="-65" charset="-128"/>
                <a:cs typeface="+mn-cs"/>
              </a:rPr>
              <a:t>Huawei base</a:t>
            </a:r>
            <a:r>
              <a:rPr lang="en-US" sz="1700" dirty="0" smtClean="0">
                <a:solidFill>
                  <a:srgbClr val="FF0000"/>
                </a:solidFill>
                <a:latin typeface="Times New Roman" pitchFamily="18" charset="0"/>
                <a:ea typeface="ＭＳ Ｐゴシック" pitchFamily="-65" charset="-128"/>
                <a:cs typeface="+mn-cs"/>
              </a:rPr>
              <a:t>, </a:t>
            </a:r>
            <a:r>
              <a:rPr lang="en-US" altLang="zh-CN" sz="1700" dirty="0" smtClean="0">
                <a:solidFill>
                  <a:srgbClr val="FF0000"/>
                </a:solidFill>
                <a:latin typeface="Times New Roman" pitchFamily="18" charset="0"/>
                <a:ea typeface="ＭＳ Ｐゴシック" pitchFamily="-65" charset="-128"/>
                <a:cs typeface="+mn-cs"/>
              </a:rPr>
              <a:t>Shenzhen</a:t>
            </a:r>
            <a:r>
              <a:rPr lang="en-US" sz="1700" dirty="0" smtClean="0">
                <a:solidFill>
                  <a:srgbClr val="FF0000"/>
                </a:solidFill>
                <a:latin typeface="Times New Roman" pitchFamily="18" charset="0"/>
                <a:ea typeface="ＭＳ Ｐゴシック" pitchFamily="-65" charset="-128"/>
                <a:cs typeface="+mn-cs"/>
              </a:rPr>
              <a:t>, </a:t>
            </a:r>
            <a:r>
              <a:rPr lang="en-US" altLang="zh-CN" sz="1700" dirty="0" smtClean="0">
                <a:solidFill>
                  <a:srgbClr val="FF0000"/>
                </a:solidFill>
                <a:latin typeface="Times New Roman" pitchFamily="18" charset="0"/>
                <a:ea typeface="ＭＳ Ｐゴシック" pitchFamily="-65" charset="-128"/>
                <a:cs typeface="+mn-cs"/>
              </a:rPr>
              <a:t>CHINA</a:t>
            </a:r>
            <a:r>
              <a:rPr lang="en-US" sz="1700" dirty="0" smtClean="0">
                <a:solidFill>
                  <a:schemeClr val="tx2"/>
                </a:solidFill>
                <a:latin typeface="Times New Roman" pitchFamily="18" charset="0"/>
                <a:ea typeface="ＭＳ Ｐゴシック" pitchFamily="-65" charset="-128"/>
                <a:cs typeface="+mn-cs"/>
              </a:rPr>
              <a:t>]</a:t>
            </a:r>
            <a:endParaRPr lang="en-US" sz="1700" dirty="0">
              <a:solidFill>
                <a:schemeClr val="tx2"/>
              </a:solidFill>
              <a:latin typeface="Times New Roman" pitchFamily="18" charset="0"/>
              <a:ea typeface="ＭＳ Ｐゴシック" pitchFamily="-65" charset="-128"/>
              <a:cs typeface="+mn-cs"/>
            </a:endParaRPr>
          </a:p>
          <a:p>
            <a:pPr eaLnBrk="0" hangingPunct="0">
              <a:defRPr/>
            </a:pPr>
            <a:r>
              <a:rPr lang="en-US" sz="1700" dirty="0">
                <a:solidFill>
                  <a:schemeClr val="tx2"/>
                </a:solidFill>
                <a:latin typeface="Times New Roman" pitchFamily="18" charset="0"/>
                <a:ea typeface="ＭＳ Ｐゴシック" pitchFamily="-65" charset="-128"/>
                <a:cs typeface="+mn-cs"/>
              </a:rPr>
              <a:t>E-Mail</a:t>
            </a:r>
            <a:r>
              <a:rPr lang="en-US" sz="1700" dirty="0" smtClean="0">
                <a:solidFill>
                  <a:schemeClr val="tx2"/>
                </a:solidFill>
                <a:latin typeface="Times New Roman" pitchFamily="18" charset="0"/>
                <a:ea typeface="ＭＳ Ｐゴシック" pitchFamily="-65" charset="-128"/>
                <a:cs typeface="+mn-cs"/>
              </a:rPr>
              <a:t>:[</a:t>
            </a:r>
            <a:r>
              <a:rPr lang="en-US" altLang="zh-CN" sz="1700" dirty="0" smtClean="0">
                <a:solidFill>
                  <a:srgbClr val="FF0000"/>
                </a:solidFill>
                <a:latin typeface="Times New Roman" pitchFamily="18" charset="0"/>
                <a:ea typeface="ＭＳ Ｐゴシック" pitchFamily="-65" charset="-128"/>
                <a:cs typeface="+mn-cs"/>
              </a:rPr>
              <a:t>liuchenchen1@huawei.com</a:t>
            </a:r>
            <a:r>
              <a:rPr lang="en-US" sz="1700" dirty="0" smtClean="0">
                <a:solidFill>
                  <a:schemeClr val="tx2"/>
                </a:solidFill>
                <a:latin typeface="Times New Roman" pitchFamily="18" charset="0"/>
                <a:ea typeface="ＭＳ Ｐゴシック" pitchFamily="-65" charset="-128"/>
                <a:cs typeface="+mn-cs"/>
              </a:rPr>
              <a:t>]</a:t>
            </a:r>
            <a:r>
              <a:rPr lang="en-US" sz="1700" dirty="0">
                <a:solidFill>
                  <a:schemeClr val="tx2"/>
                </a:solidFill>
                <a:latin typeface="Times New Roman" pitchFamily="18" charset="0"/>
                <a:ea typeface="ＭＳ Ｐゴシック" pitchFamily="-65" charset="-128"/>
                <a:cs typeface="+mn-cs"/>
              </a:rPr>
              <a:t>	</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Re:</a:t>
            </a:r>
            <a:r>
              <a:rPr lang="en-US" sz="1700" dirty="0">
                <a:solidFill>
                  <a:schemeClr val="tx2"/>
                </a:solidFill>
                <a:latin typeface="Times New Roman" pitchFamily="18" charset="0"/>
                <a:ea typeface="ＭＳ Ｐゴシック" pitchFamily="-65" charset="-128"/>
                <a:cs typeface="+mn-cs"/>
              </a:rPr>
              <a:t> [Proposed enhancements to the HRP UWB PHY]</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Abstract:</a:t>
            </a:r>
            <a:r>
              <a:rPr lang="en-US" sz="1700" dirty="0">
                <a:solidFill>
                  <a:schemeClr val="tx2"/>
                </a:solidFill>
                <a:latin typeface="Times New Roman" pitchFamily="18" charset="0"/>
                <a:ea typeface="ＭＳ Ｐゴシック" pitchFamily="-65" charset="-128"/>
                <a:cs typeface="+mn-cs"/>
              </a:rPr>
              <a:t>	</a:t>
            </a:r>
            <a:r>
              <a:rPr lang="en-US" sz="1700" dirty="0" smtClean="0">
                <a:solidFill>
                  <a:schemeClr val="tx2"/>
                </a:solidFill>
                <a:latin typeface="Times New Roman" pitchFamily="18" charset="0"/>
                <a:ea typeface="ＭＳ Ｐゴシック" pitchFamily="-65" charset="-128"/>
                <a:cs typeface="+mn-cs"/>
              </a:rPr>
              <a:t>[</a:t>
            </a:r>
            <a:r>
              <a:rPr lang="en-US" sz="1700" smtClean="0">
                <a:solidFill>
                  <a:schemeClr val="tx2"/>
                </a:solidFill>
                <a:latin typeface="Times New Roman" pitchFamily="18" charset="0"/>
                <a:ea typeface="ＭＳ Ｐゴシック" pitchFamily="-65" charset="-128"/>
                <a:cs typeface="+mn-cs"/>
              </a:rPr>
              <a:t>Talk about ways </a:t>
            </a:r>
            <a:r>
              <a:rPr lang="en-US" sz="1700" dirty="0">
                <a:solidFill>
                  <a:schemeClr val="tx2"/>
                </a:solidFill>
                <a:latin typeface="Times New Roman" pitchFamily="18" charset="0"/>
                <a:ea typeface="ＭＳ Ｐゴシック" pitchFamily="-65" charset="-128"/>
                <a:cs typeface="+mn-cs"/>
              </a:rPr>
              <a:t>to support a higher </a:t>
            </a:r>
            <a:r>
              <a:rPr lang="en-US" altLang="zh-CN" sz="1700" dirty="0" smtClean="0">
                <a:solidFill>
                  <a:schemeClr val="tx2"/>
                </a:solidFill>
                <a:latin typeface="Times New Roman" pitchFamily="18" charset="0"/>
                <a:ea typeface="ＭＳ Ｐゴシック" pitchFamily="-65" charset="-128"/>
                <a:cs typeface="+mn-cs"/>
              </a:rPr>
              <a:t>data</a:t>
            </a:r>
            <a:r>
              <a:rPr lang="en-US" sz="1700" dirty="0" smtClean="0">
                <a:solidFill>
                  <a:schemeClr val="tx2"/>
                </a:solidFill>
                <a:latin typeface="Times New Roman" pitchFamily="18" charset="0"/>
                <a:ea typeface="ＭＳ Ｐゴシック" pitchFamily="-65" charset="-128"/>
                <a:cs typeface="+mn-cs"/>
              </a:rPr>
              <a:t> </a:t>
            </a:r>
            <a:r>
              <a:rPr lang="en-US" sz="1700" dirty="0">
                <a:solidFill>
                  <a:schemeClr val="tx2"/>
                </a:solidFill>
                <a:latin typeface="Times New Roman" pitchFamily="18" charset="0"/>
                <a:ea typeface="ＭＳ Ｐゴシック" pitchFamily="-65" charset="-128"/>
                <a:cs typeface="+mn-cs"/>
              </a:rPr>
              <a:t>rate with the HRP UWB PHY  ]</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Purpose:</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Notice:</a:t>
            </a:r>
            <a:r>
              <a:rPr lang="en-US" sz="17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700" b="1"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Release:</a:t>
            </a:r>
            <a:r>
              <a:rPr lang="en-US" sz="17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72489"/>
            <a:ext cx="12190413" cy="500642"/>
          </a:xfrm>
          <a:prstGeom prst="rect">
            <a:avLst/>
          </a:prstGeom>
          <a:noFill/>
        </p:spPr>
        <p:txBody>
          <a:bodyPr wrap="square" lIns="99560" tIns="49780" rIns="99560" bIns="49780" rtlCol="0">
            <a:spAutoFit/>
          </a:bodyPr>
          <a:lstStyle/>
          <a:p>
            <a:pPr algn="ctr"/>
            <a:r>
              <a:rPr lang="en-IE" sz="2600" b="1" dirty="0"/>
              <a:t>THE END</a:t>
            </a:r>
          </a:p>
        </p:txBody>
      </p:sp>
    </p:spTree>
    <p:extLst>
      <p:ext uri="{BB962C8B-B14F-4D97-AF65-F5344CB8AC3E}">
        <p14:creationId xmlns:p14="http://schemas.microsoft.com/office/powerpoint/2010/main" val="21454055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0D85424A-8B8E-4A2E-926A-213AF9EB63B8}"/>
              </a:ext>
            </a:extLst>
          </p:cNvPr>
          <p:cNvSpPr txBox="1"/>
          <p:nvPr/>
        </p:nvSpPr>
        <p:spPr>
          <a:xfrm>
            <a:off x="989806" y="1372129"/>
            <a:ext cx="9220200" cy="830997"/>
          </a:xfrm>
          <a:prstGeom prst="rect">
            <a:avLst/>
          </a:prstGeom>
          <a:noFill/>
        </p:spPr>
        <p:txBody>
          <a:bodyPr wrap="square" rtlCol="0">
            <a:spAutoFit/>
          </a:bodyPr>
          <a:lstStyle/>
          <a:p>
            <a:pPr marL="342900" indent="-342900">
              <a:buFont typeface="Arial" panose="020B0604020202020204" pitchFamily="34" charset="0"/>
              <a:buChar char="•"/>
            </a:pPr>
            <a:r>
              <a:rPr lang="en-IE" sz="2400" dirty="0" smtClean="0">
                <a:latin typeface="+mn-ea"/>
                <a:ea typeface="+mn-ea"/>
              </a:rPr>
              <a:t>It has been </a:t>
            </a:r>
            <a:r>
              <a:rPr lang="en-IE" sz="2400" dirty="0">
                <a:latin typeface="+mn-ea"/>
                <a:ea typeface="+mn-ea"/>
              </a:rPr>
              <a:t>agreed </a:t>
            </a:r>
            <a:r>
              <a:rPr lang="en-IE" sz="2400" dirty="0" smtClean="0">
                <a:latin typeface="+mn-ea"/>
                <a:ea typeface="+mn-ea"/>
              </a:rPr>
              <a:t>to increase the data rate to at least of 50Mbits/s in the PAR:</a:t>
            </a:r>
            <a:endParaRPr lang="en-IE" sz="2400" dirty="0">
              <a:latin typeface="+mn-ea"/>
              <a:ea typeface="+mn-ea"/>
            </a:endParaRPr>
          </a:p>
        </p:txBody>
      </p:sp>
      <p:sp>
        <p:nvSpPr>
          <p:cNvPr id="5" name="Rectangle 1026"/>
          <p:cNvSpPr txBox="1">
            <a:spLocks noChangeArrowheads="1"/>
          </p:cNvSpPr>
          <p:nvPr/>
        </p:nvSpPr>
        <p:spPr>
          <a:xfrm>
            <a:off x="406347" y="685959"/>
            <a:ext cx="11580893" cy="457306"/>
          </a:xfrm>
          <a:prstGeom prst="rect">
            <a:avLst/>
          </a:prstGeom>
        </p:spPr>
        <p:txBody>
          <a:bodyPr/>
          <a:lstStyle>
            <a:lvl1pPr algn="ctr" rtl="0" eaLnBrk="0" fontAlgn="base" hangingPunct="0">
              <a:spcBef>
                <a:spcPct val="0"/>
              </a:spcBef>
              <a:spcAft>
                <a:spcPct val="0"/>
              </a:spcAft>
              <a:defRPr sz="39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5pPr>
            <a:lvl6pPr marL="497799" algn="ctr" rtl="0" eaLnBrk="0" fontAlgn="base" hangingPunct="0">
              <a:spcBef>
                <a:spcPct val="0"/>
              </a:spcBef>
              <a:spcAft>
                <a:spcPct val="0"/>
              </a:spcAft>
              <a:defRPr sz="3900">
                <a:solidFill>
                  <a:schemeClr val="tx2"/>
                </a:solidFill>
                <a:latin typeface="Times New Roman" pitchFamily="-109" charset="0"/>
              </a:defRPr>
            </a:lvl6pPr>
            <a:lvl7pPr marL="995599" algn="ctr" rtl="0" eaLnBrk="0" fontAlgn="base" hangingPunct="0">
              <a:spcBef>
                <a:spcPct val="0"/>
              </a:spcBef>
              <a:spcAft>
                <a:spcPct val="0"/>
              </a:spcAft>
              <a:defRPr sz="3900">
                <a:solidFill>
                  <a:schemeClr val="tx2"/>
                </a:solidFill>
                <a:latin typeface="Times New Roman" pitchFamily="-109" charset="0"/>
              </a:defRPr>
            </a:lvl7pPr>
            <a:lvl8pPr marL="1493398" algn="ctr" rtl="0" eaLnBrk="0" fontAlgn="base" hangingPunct="0">
              <a:spcBef>
                <a:spcPct val="0"/>
              </a:spcBef>
              <a:spcAft>
                <a:spcPct val="0"/>
              </a:spcAft>
              <a:defRPr sz="3900">
                <a:solidFill>
                  <a:schemeClr val="tx2"/>
                </a:solidFill>
                <a:latin typeface="Times New Roman" pitchFamily="-109" charset="0"/>
              </a:defRPr>
            </a:lvl8pPr>
            <a:lvl9pPr marL="1991197" algn="ctr" rtl="0" eaLnBrk="0" fontAlgn="base" hangingPunct="0">
              <a:spcBef>
                <a:spcPct val="0"/>
              </a:spcBef>
              <a:spcAft>
                <a:spcPct val="0"/>
              </a:spcAft>
              <a:defRPr sz="3900">
                <a:solidFill>
                  <a:schemeClr val="tx2"/>
                </a:solidFill>
                <a:latin typeface="Times New Roman" pitchFamily="-109" charset="0"/>
              </a:defRPr>
            </a:lvl9pPr>
          </a:lstStyle>
          <a:p>
            <a:r>
              <a:rPr lang="en-IE" sz="3500" b="1" kern="0" dirty="0" err="1" smtClean="0">
                <a:solidFill>
                  <a:srgbClr val="000000"/>
                </a:solidFill>
              </a:rPr>
              <a:t>Backgroud</a:t>
            </a:r>
            <a:endParaRPr lang="en-US" sz="3500" kern="0" dirty="0">
              <a:latin typeface="Arial" charset="0"/>
            </a:endParaRPr>
          </a:p>
        </p:txBody>
      </p:sp>
      <p:graphicFrame>
        <p:nvGraphicFramePr>
          <p:cNvPr id="7" name="Table 6">
            <a:extLst>
              <a:ext uri="{FF2B5EF4-FFF2-40B4-BE49-F238E27FC236}">
                <a16:creationId xmlns:a16="http://schemas.microsoft.com/office/drawing/2014/main" xmlns="" id="{12C07D4E-4F4C-4F23-899C-C95C037AF3C9}"/>
              </a:ext>
            </a:extLst>
          </p:cNvPr>
          <p:cNvGraphicFramePr>
            <a:graphicFrameLocks noGrp="1"/>
          </p:cNvGraphicFramePr>
          <p:nvPr>
            <p:extLst>
              <p:ext uri="{D42A27DB-BD31-4B8C-83A1-F6EECF244321}">
                <p14:modId xmlns:p14="http://schemas.microsoft.com/office/powerpoint/2010/main" val="2642850512"/>
              </p:ext>
            </p:extLst>
          </p:nvPr>
        </p:nvGraphicFramePr>
        <p:xfrm>
          <a:off x="989807" y="2134394"/>
          <a:ext cx="9094304" cy="4160524"/>
        </p:xfrm>
        <a:graphic>
          <a:graphicData uri="http://schemas.openxmlformats.org/drawingml/2006/table">
            <a:tbl>
              <a:tblPr firstRow="1" bandRow="1">
                <a:tableStyleId>{5940675A-B579-460E-94D1-54222C63F5DA}</a:tableStyleId>
              </a:tblPr>
              <a:tblGrid>
                <a:gridCol w="6553199">
                  <a:extLst>
                    <a:ext uri="{9D8B030D-6E8A-4147-A177-3AD203B41FA5}">
                      <a16:colId xmlns:a16="http://schemas.microsoft.com/office/drawing/2014/main" xmlns="" val="1745747388"/>
                    </a:ext>
                  </a:extLst>
                </a:gridCol>
                <a:gridCol w="2541105">
                  <a:extLst>
                    <a:ext uri="{9D8B030D-6E8A-4147-A177-3AD203B41FA5}">
                      <a16:colId xmlns:a16="http://schemas.microsoft.com/office/drawing/2014/main" xmlns="" val="1336621721"/>
                    </a:ext>
                  </a:extLst>
                </a:gridCol>
              </a:tblGrid>
              <a:tr h="251274">
                <a:tc>
                  <a:txBody>
                    <a:bodyPr/>
                    <a:lstStyle/>
                    <a:p>
                      <a:pPr>
                        <a:lnSpc>
                          <a:spcPct val="107000"/>
                        </a:lnSpc>
                        <a:spcAft>
                          <a:spcPts val="800"/>
                        </a:spcAft>
                      </a:pPr>
                      <a:r>
                        <a:rPr lang="en-US" sz="1200" dirty="0">
                          <a:effectLst/>
                          <a:latin typeface="+mj-lt"/>
                        </a:rPr>
                        <a:t>PAR Objective</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Proposed Solution (how addressed)</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516017004"/>
                  </a:ext>
                </a:extLst>
              </a:tr>
              <a:tr h="251274">
                <a:tc>
                  <a:txBody>
                    <a:bodyPr/>
                    <a:lstStyle/>
                    <a:p>
                      <a:pPr>
                        <a:lnSpc>
                          <a:spcPct val="107000"/>
                        </a:lnSpc>
                        <a:spcAft>
                          <a:spcPts val="800"/>
                        </a:spcAft>
                      </a:pPr>
                      <a:r>
                        <a:rPr lang="en-US" sz="1200" dirty="0">
                          <a:effectLst/>
                          <a:latin typeface="+mj-lt"/>
                        </a:rPr>
                        <a:t>Safeguards so that the high throughput data use cases will not cause significant disruption to low duty-cycle ranging use cases</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2336347152"/>
                  </a:ext>
                </a:extLst>
              </a:tr>
              <a:tr h="251274">
                <a:tc>
                  <a:txBody>
                    <a:bodyPr/>
                    <a:lstStyle/>
                    <a:p>
                      <a:pPr>
                        <a:lnSpc>
                          <a:spcPct val="107000"/>
                        </a:lnSpc>
                        <a:spcAft>
                          <a:spcPts val="800"/>
                        </a:spcAft>
                      </a:pPr>
                      <a:r>
                        <a:rPr lang="en-US" sz="1200" dirty="0">
                          <a:effectLst/>
                          <a:latin typeface="+mj-lt"/>
                        </a:rPr>
                        <a:t>Interference mitigation techniques to support higher density and higher traffic use cases</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712880846"/>
                  </a:ext>
                </a:extLst>
              </a:tr>
              <a:tr h="251274">
                <a:tc>
                  <a:txBody>
                    <a:bodyPr/>
                    <a:lstStyle/>
                    <a:p>
                      <a:pPr>
                        <a:lnSpc>
                          <a:spcPct val="107000"/>
                        </a:lnSpc>
                        <a:spcAft>
                          <a:spcPts val="800"/>
                        </a:spcAft>
                      </a:pPr>
                      <a:r>
                        <a:rPr lang="en-US" sz="1200">
                          <a:effectLst/>
                          <a:latin typeface="+mj-lt"/>
                        </a:rPr>
                        <a:t>Other coexistence improvement</a:t>
                      </a:r>
                      <a:endParaRPr lang="en-US" sz="120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550120941"/>
                  </a:ext>
                </a:extLst>
              </a:tr>
              <a:tr h="251274">
                <a:tc>
                  <a:txBody>
                    <a:bodyPr/>
                    <a:lstStyle/>
                    <a:p>
                      <a:pPr>
                        <a:lnSpc>
                          <a:spcPct val="107000"/>
                        </a:lnSpc>
                        <a:spcAft>
                          <a:spcPts val="800"/>
                        </a:spcAft>
                      </a:pPr>
                      <a:r>
                        <a:rPr lang="en-US" sz="1200">
                          <a:effectLst/>
                          <a:latin typeface="+mj-lt"/>
                        </a:rPr>
                        <a:t>Backward compatibility with enhanced ranging capable devices (ERDEVs)</a:t>
                      </a:r>
                      <a:endParaRPr lang="en-US" sz="120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229274704"/>
                  </a:ext>
                </a:extLst>
              </a:tr>
              <a:tr h="251274">
                <a:tc>
                  <a:txBody>
                    <a:bodyPr/>
                    <a:lstStyle/>
                    <a:p>
                      <a:pPr>
                        <a:lnSpc>
                          <a:spcPct val="107000"/>
                        </a:lnSpc>
                        <a:spcAft>
                          <a:spcPts val="800"/>
                        </a:spcAft>
                      </a:pPr>
                      <a:r>
                        <a:rPr lang="en-US" sz="1200">
                          <a:effectLst/>
                          <a:latin typeface="+mj-lt"/>
                        </a:rPr>
                        <a:t>Improved link budget and/or reduced air-time</a:t>
                      </a:r>
                      <a:endParaRPr lang="en-US" sz="120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402719402"/>
                  </a:ext>
                </a:extLst>
              </a:tr>
              <a:tr h="251274">
                <a:tc>
                  <a:txBody>
                    <a:bodyPr/>
                    <a:lstStyle/>
                    <a:p>
                      <a:pPr>
                        <a:lnSpc>
                          <a:spcPct val="107000"/>
                        </a:lnSpc>
                        <a:spcAft>
                          <a:spcPts val="800"/>
                        </a:spcAft>
                      </a:pPr>
                      <a:r>
                        <a:rPr lang="en-US" sz="1200">
                          <a:effectLst/>
                          <a:latin typeface="+mj-lt"/>
                        </a:rPr>
                        <a:t>Additional channels and operating frequencies</a:t>
                      </a:r>
                      <a:endParaRPr lang="en-US" sz="120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mj-lt"/>
                        </a:rPr>
                        <a:t> </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770140464"/>
                  </a:ext>
                </a:extLst>
              </a:tr>
              <a:tr h="251274">
                <a:tc>
                  <a:txBody>
                    <a:bodyPr/>
                    <a:lstStyle/>
                    <a:p>
                      <a:pPr>
                        <a:lnSpc>
                          <a:spcPct val="107000"/>
                        </a:lnSpc>
                        <a:spcAft>
                          <a:spcPts val="800"/>
                        </a:spcAft>
                      </a:pPr>
                      <a:r>
                        <a:rPr lang="en-US" sz="1200">
                          <a:effectLst/>
                          <a:latin typeface="+mj-lt"/>
                        </a:rPr>
                        <a:t>Improvements to accuracy / precision / reliability and interoperability for high-integrity ranging</a:t>
                      </a:r>
                      <a:endParaRPr lang="en-US" sz="120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13926360"/>
                  </a:ext>
                </a:extLst>
              </a:tr>
              <a:tr h="251274">
                <a:tc>
                  <a:txBody>
                    <a:bodyPr/>
                    <a:lstStyle/>
                    <a:p>
                      <a:pPr>
                        <a:lnSpc>
                          <a:spcPct val="107000"/>
                        </a:lnSpc>
                        <a:spcAft>
                          <a:spcPts val="800"/>
                        </a:spcAft>
                      </a:pPr>
                      <a:r>
                        <a:rPr lang="en-US" sz="1200">
                          <a:effectLst/>
                          <a:latin typeface="+mj-lt"/>
                        </a:rPr>
                        <a:t>Reduced complexity and power consumption</a:t>
                      </a:r>
                      <a:endParaRPr lang="en-US" sz="120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006555623"/>
                  </a:ext>
                </a:extLst>
              </a:tr>
              <a:tr h="251274">
                <a:tc>
                  <a:txBody>
                    <a:bodyPr/>
                    <a:lstStyle/>
                    <a:p>
                      <a:pPr>
                        <a:lnSpc>
                          <a:spcPct val="107000"/>
                        </a:lnSpc>
                        <a:spcAft>
                          <a:spcPts val="800"/>
                        </a:spcAft>
                      </a:pPr>
                      <a:r>
                        <a:rPr lang="en-US" sz="1200" dirty="0">
                          <a:effectLst/>
                          <a:latin typeface="+mj-lt"/>
                        </a:rPr>
                        <a:t>Hybrid operation with narrowband signaling to assist UWB</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1409934918"/>
                  </a:ext>
                </a:extLst>
              </a:tr>
              <a:tr h="251274">
                <a:tc>
                  <a:txBody>
                    <a:bodyPr/>
                    <a:lstStyle/>
                    <a:p>
                      <a:pPr>
                        <a:lnSpc>
                          <a:spcPct val="107000"/>
                        </a:lnSpc>
                        <a:spcAft>
                          <a:spcPts val="800"/>
                        </a:spcAft>
                      </a:pPr>
                      <a:r>
                        <a:rPr lang="en-US" sz="1200">
                          <a:effectLst/>
                          <a:latin typeface="+mj-lt"/>
                        </a:rPr>
                        <a:t>Enhanced native discovery and connection setup mechanisms</a:t>
                      </a:r>
                      <a:endParaRPr lang="en-US" sz="120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157165867"/>
                  </a:ext>
                </a:extLst>
              </a:tr>
              <a:tr h="251274">
                <a:tc>
                  <a:txBody>
                    <a:bodyPr/>
                    <a:lstStyle/>
                    <a:p>
                      <a:pPr>
                        <a:lnSpc>
                          <a:spcPct val="107000"/>
                        </a:lnSpc>
                        <a:spcAft>
                          <a:spcPts val="800"/>
                        </a:spcAft>
                      </a:pPr>
                      <a:r>
                        <a:rPr lang="en-US" sz="1200" dirty="0">
                          <a:effectLst/>
                          <a:latin typeface="+mj-lt"/>
                        </a:rPr>
                        <a:t>Sensing capabilities to support presence detection and environment mapping</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solidFill>
                          <a:schemeClr val="tx1"/>
                        </a:solidFill>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78912419"/>
                  </a:ext>
                </a:extLst>
              </a:tr>
              <a:tr h="251274">
                <a:tc>
                  <a:txBody>
                    <a:bodyPr/>
                    <a:lstStyle/>
                    <a:p>
                      <a:pPr>
                        <a:lnSpc>
                          <a:spcPct val="107000"/>
                        </a:lnSpc>
                        <a:spcAft>
                          <a:spcPts val="800"/>
                        </a:spcAft>
                      </a:pPr>
                      <a:r>
                        <a:rPr lang="en-US" sz="1200" dirty="0">
                          <a:effectLst/>
                          <a:latin typeface="+mj-lt"/>
                        </a:rPr>
                        <a:t>Low-power low-latency streaming </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1576344013"/>
                  </a:ext>
                </a:extLst>
              </a:tr>
              <a:tr h="251274">
                <a:tc>
                  <a:txBody>
                    <a:bodyPr/>
                    <a:lstStyle/>
                    <a:p>
                      <a:pPr>
                        <a:lnSpc>
                          <a:spcPct val="107000"/>
                        </a:lnSpc>
                        <a:spcAft>
                          <a:spcPts val="800"/>
                        </a:spcAft>
                      </a:pPr>
                      <a:r>
                        <a:rPr lang="en-US" sz="1200" b="1" dirty="0">
                          <a:solidFill>
                            <a:srgbClr val="FF0000"/>
                          </a:solidFill>
                          <a:effectLst/>
                          <a:latin typeface="+mj-lt"/>
                        </a:rPr>
                        <a:t>Higher data-rate streaming allowing at least 50 Mbit/s of</a:t>
                      </a:r>
                      <a:r>
                        <a:rPr lang="en-US" sz="1200" dirty="0">
                          <a:effectLst/>
                          <a:latin typeface="+mj-lt"/>
                        </a:rPr>
                        <a:t> throughput</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863466228"/>
                  </a:ext>
                </a:extLst>
              </a:tr>
              <a:tr h="251274">
                <a:tc>
                  <a:txBody>
                    <a:bodyPr/>
                    <a:lstStyle/>
                    <a:p>
                      <a:pPr>
                        <a:lnSpc>
                          <a:spcPct val="107000"/>
                        </a:lnSpc>
                        <a:spcAft>
                          <a:spcPts val="800"/>
                        </a:spcAft>
                      </a:pPr>
                      <a:r>
                        <a:rPr lang="en-US" sz="1200">
                          <a:effectLst/>
                          <a:latin typeface="+mj-lt"/>
                        </a:rPr>
                        <a:t>Support for peer-to-peer, peer-to-multi-peer, and station-to-infrastructure protocols</a:t>
                      </a:r>
                      <a:endParaRPr lang="en-US" sz="120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3794586688"/>
                  </a:ext>
                </a:extLst>
              </a:tr>
              <a:tr h="251274">
                <a:tc>
                  <a:txBody>
                    <a:bodyPr/>
                    <a:lstStyle/>
                    <a:p>
                      <a:pPr>
                        <a:lnSpc>
                          <a:spcPct val="107000"/>
                        </a:lnSpc>
                        <a:spcAft>
                          <a:spcPts val="800"/>
                        </a:spcAft>
                      </a:pPr>
                      <a:r>
                        <a:rPr lang="en-US" sz="1200" dirty="0">
                          <a:effectLst/>
                          <a:latin typeface="+mj-lt"/>
                        </a:rPr>
                        <a:t>Infrastructure synchronization mechanisms</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mj-lt"/>
                        </a:rPr>
                        <a:t> </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xmlns="" val="1541787244"/>
                  </a:ext>
                </a:extLst>
              </a:tr>
            </a:tbl>
          </a:graphicData>
        </a:graphic>
      </p:graphicFrame>
    </p:spTree>
    <p:extLst>
      <p:ext uri="{BB962C8B-B14F-4D97-AF65-F5344CB8AC3E}">
        <p14:creationId xmlns:p14="http://schemas.microsoft.com/office/powerpoint/2010/main" val="30178102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IE" sz="3500" b="1" dirty="0" smtClean="0">
                <a:solidFill>
                  <a:srgbClr val="000000"/>
                </a:solidFill>
              </a:rPr>
              <a:t>Ways to achieve </a:t>
            </a:r>
            <a:r>
              <a:rPr lang="en-IE" sz="3500" b="1" dirty="0">
                <a:solidFill>
                  <a:srgbClr val="000000"/>
                </a:solidFill>
              </a:rPr>
              <a:t>higher rates </a:t>
            </a:r>
            <a:r>
              <a:rPr lang="en-US" sz="3500" b="1" dirty="0" smtClean="0">
                <a:solidFill>
                  <a:srgbClr val="000000"/>
                </a:solidFill>
              </a:rPr>
              <a:t>:</a:t>
            </a:r>
            <a:endParaRPr lang="en-US" sz="3500" dirty="0">
              <a:latin typeface="Arial" charset="0"/>
            </a:endParaRPr>
          </a:p>
        </p:txBody>
      </p:sp>
      <p:sp>
        <p:nvSpPr>
          <p:cNvPr id="10243" name="Rectangle 1027"/>
          <p:cNvSpPr>
            <a:spLocks noGrp="1" noChangeArrowheads="1"/>
          </p:cNvSpPr>
          <p:nvPr>
            <p:ph type="body" idx="1"/>
          </p:nvPr>
        </p:nvSpPr>
        <p:spPr>
          <a:xfrm>
            <a:off x="507935" y="1372394"/>
            <a:ext cx="11479306" cy="4876799"/>
          </a:xfrm>
        </p:spPr>
        <p:txBody>
          <a:bodyPr/>
          <a:lstStyle/>
          <a:p>
            <a:r>
              <a:rPr lang="en-US" altLang="zh-CN" sz="2800" dirty="0" smtClean="0">
                <a:latin typeface="+mj-ea"/>
                <a:ea typeface="+mj-ea"/>
              </a:rPr>
              <a:t>Option 1</a:t>
            </a:r>
            <a:r>
              <a:rPr lang="zh-CN" altLang="en-US" sz="2800" dirty="0" smtClean="0">
                <a:latin typeface="+mj-ea"/>
                <a:ea typeface="+mj-ea"/>
              </a:rPr>
              <a:t>：</a:t>
            </a:r>
            <a:r>
              <a:rPr lang="en-IE" altLang="zh-CN" sz="2800" dirty="0" smtClean="0">
                <a:latin typeface="+mj-ea"/>
                <a:ea typeface="+mj-ea"/>
              </a:rPr>
              <a:t>Increasing </a:t>
            </a:r>
            <a:r>
              <a:rPr lang="en-IE" altLang="zh-CN" sz="2800" dirty="0">
                <a:latin typeface="+mj-ea"/>
                <a:ea typeface="+mj-ea"/>
              </a:rPr>
              <a:t>the symbol rate</a:t>
            </a:r>
          </a:p>
          <a:p>
            <a:r>
              <a:rPr lang="en-US" altLang="zh-CN" sz="2800" dirty="0">
                <a:latin typeface="+mj-ea"/>
                <a:ea typeface="+mj-ea"/>
              </a:rPr>
              <a:t>Option </a:t>
            </a:r>
            <a:r>
              <a:rPr lang="en-US" altLang="zh-CN" sz="2800" dirty="0" smtClean="0">
                <a:latin typeface="+mj-ea"/>
                <a:ea typeface="+mj-ea"/>
              </a:rPr>
              <a:t>2</a:t>
            </a:r>
            <a:r>
              <a:rPr lang="zh-CN" altLang="en-US" sz="2800" dirty="0" smtClean="0">
                <a:latin typeface="+mj-ea"/>
                <a:ea typeface="+mj-ea"/>
              </a:rPr>
              <a:t>： </a:t>
            </a:r>
            <a:r>
              <a:rPr lang="en-US" altLang="zh-CN" sz="2800" dirty="0" smtClean="0">
                <a:latin typeface="+mj-ea"/>
                <a:ea typeface="+mj-ea"/>
              </a:rPr>
              <a:t>Higher modulation </a:t>
            </a:r>
            <a:r>
              <a:rPr lang="en-US" altLang="zh-CN" sz="2800" dirty="0">
                <a:latin typeface="+mj-ea"/>
                <a:ea typeface="+mj-ea"/>
              </a:rPr>
              <a:t>level </a:t>
            </a:r>
            <a:endParaRPr lang="en-IE" sz="2800" dirty="0" smtClean="0">
              <a:latin typeface="+mj-ea"/>
              <a:ea typeface="+mj-ea"/>
            </a:endParaRPr>
          </a:p>
          <a:p>
            <a:r>
              <a:rPr lang="en-US" altLang="zh-CN" sz="2800" dirty="0">
                <a:latin typeface="+mj-ea"/>
                <a:ea typeface="+mj-ea"/>
              </a:rPr>
              <a:t>Option </a:t>
            </a:r>
            <a:r>
              <a:rPr lang="en-US" altLang="zh-CN" sz="2800" dirty="0" smtClean="0">
                <a:latin typeface="+mj-ea"/>
                <a:ea typeface="+mj-ea"/>
              </a:rPr>
              <a:t>3</a:t>
            </a:r>
            <a:r>
              <a:rPr lang="zh-CN" altLang="en-US" sz="2800" dirty="0" smtClean="0">
                <a:latin typeface="+mj-ea"/>
                <a:ea typeface="+mj-ea"/>
              </a:rPr>
              <a:t>： </a:t>
            </a:r>
            <a:r>
              <a:rPr lang="en-IE" sz="2800" dirty="0" smtClean="0">
                <a:latin typeface="+mj-ea"/>
                <a:ea typeface="+mj-ea"/>
              </a:rPr>
              <a:t>Code </a:t>
            </a:r>
            <a:r>
              <a:rPr lang="en-IE" sz="2800" dirty="0">
                <a:latin typeface="+mj-ea"/>
                <a:ea typeface="+mj-ea"/>
              </a:rPr>
              <a:t>Puncturing</a:t>
            </a:r>
          </a:p>
          <a:p>
            <a:r>
              <a:rPr lang="en-US" altLang="zh-CN" sz="2800" dirty="0">
                <a:latin typeface="+mj-ea"/>
                <a:ea typeface="+mj-ea"/>
              </a:rPr>
              <a:t>Option </a:t>
            </a:r>
            <a:r>
              <a:rPr lang="en-US" altLang="zh-CN" sz="2800" dirty="0" smtClean="0">
                <a:latin typeface="+mj-ea"/>
                <a:ea typeface="+mj-ea"/>
              </a:rPr>
              <a:t>4</a:t>
            </a:r>
            <a:r>
              <a:rPr lang="zh-CN" altLang="en-US" sz="2800" dirty="0" smtClean="0">
                <a:latin typeface="+mj-ea"/>
                <a:ea typeface="+mj-ea"/>
              </a:rPr>
              <a:t>：</a:t>
            </a:r>
            <a:r>
              <a:rPr lang="en-US" altLang="zh-CN" sz="2800" dirty="0" smtClean="0">
                <a:latin typeface="+mj-ea"/>
                <a:ea typeface="+mj-ea"/>
              </a:rPr>
              <a:t> Multiple </a:t>
            </a:r>
            <a:r>
              <a:rPr lang="en-US" altLang="zh-CN" sz="2800" dirty="0">
                <a:latin typeface="+mj-ea"/>
                <a:ea typeface="+mj-ea"/>
              </a:rPr>
              <a:t>streams</a:t>
            </a:r>
          </a:p>
          <a:p>
            <a:r>
              <a:rPr lang="en-US" altLang="zh-CN" sz="2800" dirty="0">
                <a:latin typeface="+mj-ea"/>
                <a:ea typeface="+mj-ea"/>
              </a:rPr>
              <a:t>Option </a:t>
            </a:r>
            <a:r>
              <a:rPr lang="en-US" altLang="zh-CN" sz="2800" dirty="0" smtClean="0">
                <a:latin typeface="+mj-ea"/>
                <a:ea typeface="+mj-ea"/>
              </a:rPr>
              <a:t>5</a:t>
            </a:r>
            <a:r>
              <a:rPr lang="zh-CN" altLang="en-US" sz="2800" dirty="0" smtClean="0">
                <a:latin typeface="+mj-ea"/>
                <a:ea typeface="+mj-ea"/>
              </a:rPr>
              <a:t>：</a:t>
            </a:r>
            <a:r>
              <a:rPr lang="en-US" altLang="zh-CN" sz="2800" dirty="0" smtClean="0">
                <a:latin typeface="+mj-ea"/>
                <a:ea typeface="+mj-ea"/>
              </a:rPr>
              <a:t> Complex </a:t>
            </a:r>
            <a:r>
              <a:rPr lang="en-US" altLang="zh-CN" sz="2800" dirty="0">
                <a:latin typeface="+mj-ea"/>
                <a:ea typeface="+mj-ea"/>
              </a:rPr>
              <a:t>base </a:t>
            </a:r>
            <a:r>
              <a:rPr lang="en-US" altLang="zh-CN" sz="2800" dirty="0" smtClean="0">
                <a:latin typeface="+mj-ea"/>
                <a:ea typeface="+mj-ea"/>
              </a:rPr>
              <a:t>band</a:t>
            </a:r>
          </a:p>
          <a:p>
            <a:r>
              <a:rPr lang="en-US" sz="2800" dirty="0" smtClean="0">
                <a:latin typeface="+mj-ea"/>
                <a:ea typeface="+mj-ea"/>
              </a:rPr>
              <a:t>…</a:t>
            </a:r>
            <a:endParaRPr lang="en-IE" sz="2800" dirty="0">
              <a:latin typeface="+mj-ea"/>
              <a:ea typeface="+mj-ea"/>
            </a:endParaRPr>
          </a:p>
        </p:txBody>
      </p:sp>
    </p:spTree>
    <p:extLst>
      <p:ext uri="{BB962C8B-B14F-4D97-AF65-F5344CB8AC3E}">
        <p14:creationId xmlns:p14="http://schemas.microsoft.com/office/powerpoint/2010/main" val="7753813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IE" sz="3500" b="1" dirty="0">
                <a:solidFill>
                  <a:srgbClr val="000000"/>
                </a:solidFill>
              </a:rPr>
              <a:t>Option </a:t>
            </a:r>
            <a:r>
              <a:rPr lang="en-IE" sz="3500" b="1" dirty="0" smtClean="0">
                <a:solidFill>
                  <a:srgbClr val="000000"/>
                </a:solidFill>
              </a:rPr>
              <a:t>1</a:t>
            </a:r>
            <a:r>
              <a:rPr lang="zh-CN" altLang="en-US" sz="3500" b="1" dirty="0" smtClean="0">
                <a:solidFill>
                  <a:srgbClr val="000000"/>
                </a:solidFill>
              </a:rPr>
              <a:t>： </a:t>
            </a:r>
            <a:r>
              <a:rPr lang="en-IE" sz="3500" b="1" dirty="0" smtClean="0">
                <a:solidFill>
                  <a:srgbClr val="000000"/>
                </a:solidFill>
              </a:rPr>
              <a:t>Increasing symbol rate</a:t>
            </a:r>
            <a:endParaRPr lang="en-US" sz="3500" dirty="0">
              <a:latin typeface="Arial" charset="0"/>
            </a:endParaRPr>
          </a:p>
        </p:txBody>
      </p:sp>
      <p:sp>
        <p:nvSpPr>
          <p:cNvPr id="2" name="文本框 1"/>
          <p:cNvSpPr txBox="1"/>
          <p:nvPr/>
        </p:nvSpPr>
        <p:spPr>
          <a:xfrm>
            <a:off x="151606" y="1905794"/>
            <a:ext cx="990599" cy="292388"/>
          </a:xfrm>
          <a:prstGeom prst="rect">
            <a:avLst/>
          </a:prstGeom>
          <a:noFill/>
        </p:spPr>
        <p:txBody>
          <a:bodyPr wrap="square" rtlCol="0">
            <a:spAutoFit/>
          </a:bodyPr>
          <a:lstStyle/>
          <a:p>
            <a:r>
              <a:rPr lang="en-US" altLang="zh-CN" dirty="0" smtClean="0"/>
              <a:t>27/31 Mbps</a:t>
            </a:r>
            <a:endParaRPr lang="zh-CN" altLang="en-US" dirty="0"/>
          </a:p>
        </p:txBody>
      </p:sp>
      <p:sp>
        <p:nvSpPr>
          <p:cNvPr id="14" name="文本框 13"/>
          <p:cNvSpPr txBox="1"/>
          <p:nvPr/>
        </p:nvSpPr>
        <p:spPr>
          <a:xfrm>
            <a:off x="227806" y="4712782"/>
            <a:ext cx="990599" cy="292388"/>
          </a:xfrm>
          <a:prstGeom prst="rect">
            <a:avLst/>
          </a:prstGeom>
          <a:noFill/>
        </p:spPr>
        <p:txBody>
          <a:bodyPr wrap="square" rtlCol="0">
            <a:spAutoFit/>
          </a:bodyPr>
          <a:lstStyle/>
          <a:p>
            <a:r>
              <a:rPr lang="en-US" altLang="zh-CN" dirty="0" smtClean="0"/>
              <a:t>54/62 Mbps</a:t>
            </a:r>
            <a:endParaRPr lang="zh-CN" altLang="en-US" dirty="0"/>
          </a:p>
        </p:txBody>
      </p:sp>
      <mc:AlternateContent xmlns:mc="http://schemas.openxmlformats.org/markup-compatibility/2006" xmlns:a14="http://schemas.microsoft.com/office/drawing/2010/main">
        <mc:Choice Requires="a14">
          <p:sp>
            <p:nvSpPr>
              <p:cNvPr id="10" name="文本框 9"/>
              <p:cNvSpPr txBox="1"/>
              <p:nvPr/>
            </p:nvSpPr>
            <p:spPr>
              <a:xfrm>
                <a:off x="4647407" y="4512727"/>
                <a:ext cx="4114800" cy="892552"/>
              </a:xfrm>
              <a:prstGeom prst="rect">
                <a:avLst/>
              </a:prstGeom>
              <a:noFill/>
            </p:spPr>
            <p:txBody>
              <a:bodyPr wrap="square" rtlCol="0">
                <a:spAutoFit/>
              </a:bodyPr>
              <a:lstStyle/>
              <a:p>
                <a:r>
                  <a:rPr lang="en-US" altLang="zh-CN" dirty="0" smtClean="0"/>
                  <a:t>Note: </a:t>
                </a:r>
                <a14:m>
                  <m:oMath xmlns:m="http://schemas.openxmlformats.org/officeDocument/2006/math">
                    <m:sSub>
                      <m:sSubPr>
                        <m:ctrlPr>
                          <a:rPr lang="en-US" altLang="zh-CN" i="1" smtClean="0">
                            <a:latin typeface="Cambria Math" panose="02040503050406030204" pitchFamily="18" charset="0"/>
                          </a:rPr>
                        </m:ctrlPr>
                      </m:sSubPr>
                      <m:e>
                        <m:r>
                          <a:rPr lang="en-US" altLang="zh-CN" b="0" i="1" smtClean="0">
                            <a:latin typeface="Cambria Math" panose="02040503050406030204" pitchFamily="18" charset="0"/>
                          </a:rPr>
                          <m:t>𝑔</m:t>
                        </m:r>
                      </m:e>
                      <m:sub>
                        <m:r>
                          <a:rPr lang="en-US" altLang="zh-CN" b="0" i="1" smtClean="0">
                            <a:latin typeface="Cambria Math" panose="02040503050406030204" pitchFamily="18" charset="0"/>
                          </a:rPr>
                          <m:t>0</m:t>
                        </m:r>
                      </m:sub>
                    </m:sSub>
                  </m:oMath>
                </a14:m>
                <a:r>
                  <a:rPr lang="zh-CN" altLang="en-US" dirty="0" smtClean="0"/>
                  <a:t> </a:t>
                </a:r>
                <a:r>
                  <a:rPr lang="en-US" altLang="zh-CN" dirty="0" smtClean="0"/>
                  <a:t>and </a:t>
                </a:r>
                <a14:m>
                  <m:oMath xmlns:m="http://schemas.openxmlformats.org/officeDocument/2006/math">
                    <m:sSub>
                      <m:sSubPr>
                        <m:ctrlPr>
                          <a:rPr lang="en-US" altLang="zh-CN" i="1" smtClean="0">
                            <a:latin typeface="Cambria Math" panose="02040503050406030204" pitchFamily="18" charset="0"/>
                          </a:rPr>
                        </m:ctrlPr>
                      </m:sSubPr>
                      <m:e>
                        <m:r>
                          <a:rPr lang="en-US" altLang="zh-CN" b="0" i="1" smtClean="0">
                            <a:latin typeface="Cambria Math" panose="02040503050406030204" pitchFamily="18" charset="0"/>
                          </a:rPr>
                          <m:t>𝑔</m:t>
                        </m:r>
                      </m:e>
                      <m:sub>
                        <m:r>
                          <a:rPr lang="en-US" altLang="zh-CN" b="0" i="1" smtClean="0">
                            <a:latin typeface="Cambria Math" panose="02040503050406030204" pitchFamily="18" charset="0"/>
                          </a:rPr>
                          <m:t>1</m:t>
                        </m:r>
                      </m:sub>
                    </m:sSub>
                  </m:oMath>
                </a14:m>
                <a:r>
                  <a:rPr lang="en-US" altLang="zh-CN" dirty="0" smtClean="0"/>
                  <a:t> are the coded bits; higher data rates can be achieved by further reducing the number of impulse for each coded bits </a:t>
                </a:r>
              </a:p>
              <a:p>
                <a:endParaRPr lang="zh-CN" altLang="en-US" dirty="0"/>
              </a:p>
            </p:txBody>
          </p:sp>
        </mc:Choice>
        <mc:Fallback xmlns="">
          <p:sp>
            <p:nvSpPr>
              <p:cNvPr id="10" name="文本框 9"/>
              <p:cNvSpPr txBox="1">
                <a:spLocks noRot="1" noChangeAspect="1" noMove="1" noResize="1" noEditPoints="1" noAdjustHandles="1" noChangeArrowheads="1" noChangeShapeType="1" noTextEdit="1"/>
              </p:cNvSpPr>
              <p:nvPr/>
            </p:nvSpPr>
            <p:spPr>
              <a:xfrm>
                <a:off x="4647407" y="4512727"/>
                <a:ext cx="4114800" cy="892552"/>
              </a:xfrm>
              <a:prstGeom prst="rect">
                <a:avLst/>
              </a:prstGeom>
              <a:blipFill rotWithShape="0">
                <a:blip r:embed="rId2"/>
                <a:stretch>
                  <a:fillRect l="-148" t="-680" r="-889"/>
                </a:stretch>
              </a:blipFill>
            </p:spPr>
            <p:txBody>
              <a:bodyPr/>
              <a:lstStyle/>
              <a:p>
                <a:r>
                  <a:rPr lang="zh-CN" altLang="en-US">
                    <a:noFill/>
                  </a:rPr>
                  <a:t> </a:t>
                </a:r>
              </a:p>
            </p:txBody>
          </p:sp>
        </mc:Fallback>
      </mc:AlternateContent>
      <p:grpSp>
        <p:nvGrpSpPr>
          <p:cNvPr id="8" name="组合 7"/>
          <p:cNvGrpSpPr/>
          <p:nvPr/>
        </p:nvGrpSpPr>
        <p:grpSpPr>
          <a:xfrm>
            <a:off x="1542050" y="3963195"/>
            <a:ext cx="3029155" cy="2057399"/>
            <a:chOff x="1542050" y="3582195"/>
            <a:chExt cx="3029155" cy="1676399"/>
          </a:xfrm>
        </p:grpSpPr>
        <p:pic>
          <p:nvPicPr>
            <p:cNvPr id="6" name="图片 5"/>
            <p:cNvPicPr>
              <a:picLocks noChangeAspect="1"/>
            </p:cNvPicPr>
            <p:nvPr/>
          </p:nvPicPr>
          <p:blipFill>
            <a:blip r:embed="rId3"/>
            <a:stretch>
              <a:fillRect/>
            </a:stretch>
          </p:blipFill>
          <p:spPr>
            <a:xfrm>
              <a:off x="1542050" y="3582195"/>
              <a:ext cx="3029155" cy="1668184"/>
            </a:xfrm>
            <a:prstGeom prst="rect">
              <a:avLst/>
            </a:prstGeom>
          </p:spPr>
        </p:pic>
        <mc:AlternateContent xmlns:mc="http://schemas.openxmlformats.org/markup-compatibility/2006" xmlns:a14="http://schemas.microsoft.com/office/drawing/2010/main">
          <mc:Choice Requires="a14">
            <p:sp>
              <p:nvSpPr>
                <p:cNvPr id="13" name="文本框 12"/>
                <p:cNvSpPr txBox="1"/>
                <p:nvPr/>
              </p:nvSpPr>
              <p:spPr>
                <a:xfrm>
                  <a:off x="3352006" y="5058539"/>
                  <a:ext cx="220132" cy="200055"/>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altLang="zh-CN" i="1" smtClean="0">
                                <a:latin typeface="Cambria Math" panose="02040503050406030204" pitchFamily="18" charset="0"/>
                              </a:rPr>
                            </m:ctrlPr>
                          </m:sSubPr>
                          <m:e>
                            <m:r>
                              <a:rPr lang="en-US" altLang="zh-CN" b="0" i="1" smtClean="0">
                                <a:latin typeface="Cambria Math" panose="02040503050406030204" pitchFamily="18" charset="0"/>
                              </a:rPr>
                              <m:t>𝑔</m:t>
                            </m:r>
                          </m:e>
                          <m:sub>
                            <m:r>
                              <a:rPr lang="en-US" altLang="zh-CN" b="0" i="1" smtClean="0">
                                <a:latin typeface="Cambria Math" panose="02040503050406030204" pitchFamily="18" charset="0"/>
                              </a:rPr>
                              <m:t>1</m:t>
                            </m:r>
                          </m:sub>
                        </m:sSub>
                      </m:oMath>
                    </m:oMathPara>
                  </a14:m>
                  <a:endParaRPr lang="zh-CN" altLang="en-US" dirty="0"/>
                </a:p>
              </p:txBody>
            </p:sp>
          </mc:Choice>
          <mc:Fallback xmlns="">
            <p:sp>
              <p:nvSpPr>
                <p:cNvPr id="13" name="文本框 12"/>
                <p:cNvSpPr txBox="1">
                  <a:spLocks noRot="1" noChangeAspect="1" noMove="1" noResize="1" noEditPoints="1" noAdjustHandles="1" noChangeArrowheads="1" noChangeShapeType="1" noTextEdit="1"/>
                </p:cNvSpPr>
                <p:nvPr/>
              </p:nvSpPr>
              <p:spPr>
                <a:xfrm>
                  <a:off x="3352006" y="5058539"/>
                  <a:ext cx="220132" cy="200055"/>
                </a:xfrm>
                <a:prstGeom prst="rect">
                  <a:avLst/>
                </a:prstGeom>
                <a:blipFill rotWithShape="0">
                  <a:blip r:embed="rId4"/>
                  <a:stretch>
                    <a:fillRect l="-16667" r="-5556" b="-2439"/>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2" name="文本框 4"/>
                <p:cNvSpPr txBox="1"/>
                <p:nvPr/>
              </p:nvSpPr>
              <p:spPr>
                <a:xfrm>
                  <a:off x="1910920" y="5050324"/>
                  <a:ext cx="224124" cy="200055"/>
                </a:xfrm>
                <a:prstGeom prst="rect">
                  <a:avLst/>
                </a:prstGeom>
                <a:noFill/>
              </p:spPr>
              <p:txBody>
                <a:bodyPr wrap="square" lIns="0" tIns="0" rIns="0" bIns="0" rtlCol="0">
                  <a:spAutoFit/>
                </a:bodyPr>
                <a:lstStyle>
                  <a:defPPr>
                    <a:defRPr lang="en-US"/>
                  </a:defPPr>
                  <a:lvl1pPr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1pPr>
                  <a:lvl2pPr marL="4977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2pPr>
                  <a:lvl3pPr marL="9955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3pPr>
                  <a:lvl4pPr marL="1493398"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4pPr>
                  <a:lvl5pPr marL="1991197"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5pPr>
                  <a:lvl6pPr marL="2488997" algn="l" defTabSz="497799" rtl="0" eaLnBrk="1" latinLnBrk="0" hangingPunct="1">
                    <a:defRPr sz="1300" kern="1200">
                      <a:solidFill>
                        <a:schemeClr val="tx1"/>
                      </a:solidFill>
                      <a:latin typeface="Times New Roman" charset="0"/>
                      <a:ea typeface="ＭＳ Ｐゴシック" charset="0"/>
                      <a:cs typeface="ＭＳ Ｐゴシック" charset="0"/>
                    </a:defRPr>
                  </a:lvl6pPr>
                  <a:lvl7pPr marL="2986796" algn="l" defTabSz="497799" rtl="0" eaLnBrk="1" latinLnBrk="0" hangingPunct="1">
                    <a:defRPr sz="1300" kern="1200">
                      <a:solidFill>
                        <a:schemeClr val="tx1"/>
                      </a:solidFill>
                      <a:latin typeface="Times New Roman" charset="0"/>
                      <a:ea typeface="ＭＳ Ｐゴシック" charset="0"/>
                      <a:cs typeface="ＭＳ Ｐゴシック" charset="0"/>
                    </a:defRPr>
                  </a:lvl7pPr>
                  <a:lvl8pPr marL="3484596" algn="l" defTabSz="497799" rtl="0" eaLnBrk="1" latinLnBrk="0" hangingPunct="1">
                    <a:defRPr sz="1300" kern="1200">
                      <a:solidFill>
                        <a:schemeClr val="tx1"/>
                      </a:solidFill>
                      <a:latin typeface="Times New Roman" charset="0"/>
                      <a:ea typeface="ＭＳ Ｐゴシック" charset="0"/>
                      <a:cs typeface="ＭＳ Ｐゴシック" charset="0"/>
                    </a:defRPr>
                  </a:lvl8pPr>
                  <a:lvl9pPr marL="3982395" algn="l" defTabSz="497799" rtl="0" eaLnBrk="1" latinLnBrk="0" hangingPunct="1">
                    <a:defRPr sz="1300" kern="1200">
                      <a:solidFill>
                        <a:schemeClr val="tx1"/>
                      </a:solidFill>
                      <a:latin typeface="Times New Roman" charset="0"/>
                      <a:ea typeface="ＭＳ Ｐゴシック" charset="0"/>
                      <a:cs typeface="ＭＳ Ｐゴシック" charset="0"/>
                    </a:defRPr>
                  </a:lvl9pPr>
                </a:lstStyle>
                <a:p>
                  <a:pPr/>
                  <a14:m>
                    <m:oMathPara xmlns:m="http://schemas.openxmlformats.org/officeDocument/2006/math">
                      <m:oMathParaPr>
                        <m:jc m:val="centerGroup"/>
                      </m:oMathParaPr>
                      <m:oMath xmlns:m="http://schemas.openxmlformats.org/officeDocument/2006/math">
                        <m:sSub>
                          <m:sSubPr>
                            <m:ctrlPr>
                              <a:rPr lang="en-US" altLang="zh-CN" i="1" smtClean="0">
                                <a:latin typeface="Cambria Math" panose="02040503050406030204" pitchFamily="18" charset="0"/>
                              </a:rPr>
                            </m:ctrlPr>
                          </m:sSubPr>
                          <m:e>
                            <m:r>
                              <a:rPr lang="en-US" altLang="zh-CN" b="0" i="1" smtClean="0">
                                <a:latin typeface="Cambria Math" panose="02040503050406030204" pitchFamily="18" charset="0"/>
                              </a:rPr>
                              <m:t>𝑔</m:t>
                            </m:r>
                          </m:e>
                          <m:sub>
                            <m:r>
                              <a:rPr lang="en-US" altLang="zh-CN" b="0" i="1" smtClean="0">
                                <a:latin typeface="Cambria Math" panose="02040503050406030204" pitchFamily="18" charset="0"/>
                              </a:rPr>
                              <m:t>0</m:t>
                            </m:r>
                          </m:sub>
                        </m:sSub>
                      </m:oMath>
                    </m:oMathPara>
                  </a14:m>
                  <a:endParaRPr lang="zh-CN" altLang="en-US" dirty="0"/>
                </a:p>
              </p:txBody>
            </p:sp>
          </mc:Choice>
          <mc:Fallback xmlns="">
            <p:sp>
              <p:nvSpPr>
                <p:cNvPr id="12" name="文本框 4"/>
                <p:cNvSpPr txBox="1">
                  <a:spLocks noRot="1" noChangeAspect="1" noMove="1" noResize="1" noEditPoints="1" noAdjustHandles="1" noChangeArrowheads="1" noChangeShapeType="1" noTextEdit="1"/>
                </p:cNvSpPr>
                <p:nvPr/>
              </p:nvSpPr>
              <p:spPr>
                <a:xfrm>
                  <a:off x="1910920" y="5050324"/>
                  <a:ext cx="224124" cy="200055"/>
                </a:xfrm>
                <a:prstGeom prst="rect">
                  <a:avLst/>
                </a:prstGeom>
                <a:blipFill rotWithShape="0">
                  <a:blip r:embed="rId5"/>
                  <a:stretch>
                    <a:fillRect l="-16216" r="-5405" b="-5000"/>
                  </a:stretch>
                </a:blipFill>
              </p:spPr>
              <p:txBody>
                <a:bodyPr/>
                <a:lstStyle/>
                <a:p>
                  <a:r>
                    <a:rPr lang="zh-CN" altLang="en-US">
                      <a:noFill/>
                    </a:rPr>
                    <a:t> </a:t>
                  </a:r>
                </a:p>
              </p:txBody>
            </p:sp>
          </mc:Fallback>
        </mc:AlternateContent>
      </p:grpSp>
      <p:grpSp>
        <p:nvGrpSpPr>
          <p:cNvPr id="9" name="组合 8"/>
          <p:cNvGrpSpPr/>
          <p:nvPr/>
        </p:nvGrpSpPr>
        <p:grpSpPr>
          <a:xfrm>
            <a:off x="1523206" y="1254945"/>
            <a:ext cx="5791200" cy="2174849"/>
            <a:chOff x="1523206" y="1254945"/>
            <a:chExt cx="5791200" cy="1878265"/>
          </a:xfrm>
        </p:grpSpPr>
        <p:pic>
          <p:nvPicPr>
            <p:cNvPr id="7" name="图片 6"/>
            <p:cNvPicPr>
              <a:picLocks noChangeAspect="1"/>
            </p:cNvPicPr>
            <p:nvPr/>
          </p:nvPicPr>
          <p:blipFill>
            <a:blip r:embed="rId6"/>
            <a:stretch>
              <a:fillRect/>
            </a:stretch>
          </p:blipFill>
          <p:spPr>
            <a:xfrm>
              <a:off x="1523206" y="1254945"/>
              <a:ext cx="5791200" cy="1870049"/>
            </a:xfrm>
            <a:prstGeom prst="rect">
              <a:avLst/>
            </a:prstGeom>
          </p:spPr>
        </p:pic>
        <mc:AlternateContent xmlns:mc="http://schemas.openxmlformats.org/markup-compatibility/2006" xmlns:a14="http://schemas.microsoft.com/office/drawing/2010/main">
          <mc:Choice Requires="a14">
            <p:sp>
              <p:nvSpPr>
                <p:cNvPr id="11" name="文本框 10"/>
                <p:cNvSpPr txBox="1"/>
                <p:nvPr/>
              </p:nvSpPr>
              <p:spPr>
                <a:xfrm>
                  <a:off x="5028406" y="2933155"/>
                  <a:ext cx="212173" cy="20005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altLang="zh-CN" i="1" smtClean="0">
                                <a:latin typeface="Cambria Math" panose="02040503050406030204" pitchFamily="18" charset="0"/>
                              </a:rPr>
                            </m:ctrlPr>
                          </m:sSubPr>
                          <m:e>
                            <m:r>
                              <a:rPr lang="en-US" altLang="zh-CN" b="0" i="1" smtClean="0">
                                <a:latin typeface="Cambria Math" panose="02040503050406030204" pitchFamily="18" charset="0"/>
                              </a:rPr>
                              <m:t>𝑔</m:t>
                            </m:r>
                          </m:e>
                          <m:sub>
                            <m:r>
                              <a:rPr lang="en-US" altLang="zh-CN" b="0" i="1" smtClean="0">
                                <a:latin typeface="Cambria Math" panose="02040503050406030204" pitchFamily="18" charset="0"/>
                              </a:rPr>
                              <m:t>1</m:t>
                            </m:r>
                          </m:sub>
                        </m:sSub>
                      </m:oMath>
                    </m:oMathPara>
                  </a14:m>
                  <a:endParaRPr lang="zh-CN" altLang="en-US" dirty="0"/>
                </a:p>
              </p:txBody>
            </p:sp>
          </mc:Choice>
          <mc:Fallback xmlns="">
            <p:sp>
              <p:nvSpPr>
                <p:cNvPr id="11" name="文本框 10"/>
                <p:cNvSpPr txBox="1">
                  <a:spLocks noRot="1" noChangeAspect="1" noMove="1" noResize="1" noEditPoints="1" noAdjustHandles="1" noChangeArrowheads="1" noChangeShapeType="1" noTextEdit="1"/>
                </p:cNvSpPr>
                <p:nvPr/>
              </p:nvSpPr>
              <p:spPr>
                <a:xfrm>
                  <a:off x="5028406" y="2933155"/>
                  <a:ext cx="212173" cy="200055"/>
                </a:xfrm>
                <a:prstGeom prst="rect">
                  <a:avLst/>
                </a:prstGeom>
                <a:blipFill rotWithShape="0">
                  <a:blip r:embed="rId4"/>
                  <a:stretch>
                    <a:fillRect l="-20000" r="-5714" b="-10526"/>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5" name="文本框 4"/>
                <p:cNvSpPr txBox="1"/>
                <p:nvPr/>
              </p:nvSpPr>
              <p:spPr>
                <a:xfrm>
                  <a:off x="2209006" y="2933155"/>
                  <a:ext cx="216020" cy="20005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altLang="zh-CN" i="1" smtClean="0">
                                <a:latin typeface="Cambria Math" panose="02040503050406030204" pitchFamily="18" charset="0"/>
                              </a:rPr>
                            </m:ctrlPr>
                          </m:sSubPr>
                          <m:e>
                            <m:r>
                              <a:rPr lang="en-US" altLang="zh-CN" b="0" i="1" smtClean="0">
                                <a:latin typeface="Cambria Math" panose="02040503050406030204" pitchFamily="18" charset="0"/>
                              </a:rPr>
                              <m:t>𝑔</m:t>
                            </m:r>
                          </m:e>
                          <m:sub>
                            <m:r>
                              <a:rPr lang="en-US" altLang="zh-CN" b="0" i="1" smtClean="0">
                                <a:latin typeface="Cambria Math" panose="02040503050406030204" pitchFamily="18" charset="0"/>
                              </a:rPr>
                              <m:t>0</m:t>
                            </m:r>
                          </m:sub>
                        </m:sSub>
                      </m:oMath>
                    </m:oMathPara>
                  </a14:m>
                  <a:endParaRPr lang="zh-CN" altLang="en-US" dirty="0"/>
                </a:p>
              </p:txBody>
            </p:sp>
          </mc:Choice>
          <mc:Fallback xmlns="">
            <p:sp>
              <p:nvSpPr>
                <p:cNvPr id="5" name="文本框 4"/>
                <p:cNvSpPr txBox="1">
                  <a:spLocks noRot="1" noChangeAspect="1" noMove="1" noResize="1" noEditPoints="1" noAdjustHandles="1" noChangeArrowheads="1" noChangeShapeType="1" noTextEdit="1"/>
                </p:cNvSpPr>
                <p:nvPr/>
              </p:nvSpPr>
              <p:spPr>
                <a:xfrm>
                  <a:off x="2209006" y="2933155"/>
                  <a:ext cx="216020" cy="200055"/>
                </a:xfrm>
                <a:prstGeom prst="rect">
                  <a:avLst/>
                </a:prstGeom>
                <a:blipFill rotWithShape="0">
                  <a:blip r:embed="rId7"/>
                  <a:stretch>
                    <a:fillRect l="-16667" r="-8333" b="-10526"/>
                  </a:stretch>
                </a:blipFill>
              </p:spPr>
              <p:txBody>
                <a:bodyPr/>
                <a:lstStyle/>
                <a:p>
                  <a:r>
                    <a:rPr lang="zh-CN" altLang="en-US">
                      <a:noFill/>
                    </a:rPr>
                    <a:t> </a:t>
                  </a:r>
                </a:p>
              </p:txBody>
            </p:sp>
          </mc:Fallback>
        </mc:AlternateContent>
      </p:grpSp>
    </p:spTree>
    <p:extLst>
      <p:ext uri="{BB962C8B-B14F-4D97-AF65-F5344CB8AC3E}">
        <p14:creationId xmlns:p14="http://schemas.microsoft.com/office/powerpoint/2010/main" val="39062349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IE" altLang="zh-CN" sz="3500" b="1" dirty="0">
                <a:solidFill>
                  <a:srgbClr val="000000"/>
                </a:solidFill>
              </a:rPr>
              <a:t>Option </a:t>
            </a:r>
            <a:r>
              <a:rPr lang="en-IE" altLang="zh-CN" sz="3500" b="1" dirty="0" smtClean="0">
                <a:solidFill>
                  <a:srgbClr val="000000"/>
                </a:solidFill>
              </a:rPr>
              <a:t>2</a:t>
            </a:r>
            <a:r>
              <a:rPr lang="zh-CN" altLang="en-US" sz="3500" b="1" dirty="0" smtClean="0">
                <a:solidFill>
                  <a:srgbClr val="000000"/>
                </a:solidFill>
              </a:rPr>
              <a:t>： </a:t>
            </a:r>
            <a:r>
              <a:rPr lang="en-US" altLang="zh-CN" sz="3500" b="1" dirty="0" smtClean="0">
                <a:solidFill>
                  <a:srgbClr val="000000"/>
                </a:solidFill>
              </a:rPr>
              <a:t>Higher </a:t>
            </a:r>
            <a:r>
              <a:rPr lang="en-US" altLang="zh-CN" sz="3500" b="1" dirty="0">
                <a:solidFill>
                  <a:srgbClr val="000000"/>
                </a:solidFill>
              </a:rPr>
              <a:t>modulation level </a:t>
            </a:r>
            <a:endParaRPr lang="en-IE" altLang="zh-CN" sz="3500" b="1" dirty="0">
              <a:solidFill>
                <a:srgbClr val="000000"/>
              </a:solidFill>
            </a:endParaRPr>
          </a:p>
        </p:txBody>
      </p:sp>
      <p:sp>
        <p:nvSpPr>
          <p:cNvPr id="18" name="内容占位符 2"/>
          <p:cNvSpPr>
            <a:spLocks noGrp="1"/>
          </p:cNvSpPr>
          <p:nvPr>
            <p:ph idx="10"/>
          </p:nvPr>
        </p:nvSpPr>
        <p:spPr>
          <a:xfrm>
            <a:off x="736908" y="1501989"/>
            <a:ext cx="10733557" cy="4690459"/>
          </a:xfrm>
          <a:prstGeom prst="rect">
            <a:avLst/>
          </a:prstGeom>
        </p:spPr>
        <p:txBody>
          <a:bodyPr/>
          <a:lstStyle/>
          <a:p>
            <a:pPr marL="469573" indent="-457200">
              <a:buFont typeface="Arial" panose="020B0604020202020204" pitchFamily="34" charset="0"/>
              <a:buChar char="•"/>
            </a:pPr>
            <a:r>
              <a:rPr lang="en-US" altLang="zh-CN" sz="2800" dirty="0" smtClean="0">
                <a:latin typeface="Times New Roman" panose="02020603050405020304" pitchFamily="18" charset="0"/>
                <a:ea typeface="+mj-ea"/>
                <a:cs typeface="Times New Roman" panose="02020603050405020304" pitchFamily="18" charset="0"/>
              </a:rPr>
              <a:t>Make </a:t>
            </a:r>
            <a:r>
              <a:rPr lang="en-US" altLang="zh-CN" sz="2800" dirty="0">
                <a:latin typeface="Times New Roman" panose="02020603050405020304" pitchFamily="18" charset="0"/>
                <a:ea typeface="+mj-ea"/>
                <a:cs typeface="Times New Roman" panose="02020603050405020304" pitchFamily="18" charset="0"/>
              </a:rPr>
              <a:t>use of the </a:t>
            </a:r>
            <a:r>
              <a:rPr lang="en-US" altLang="zh-CN" sz="2800" dirty="0" smtClean="0">
                <a:latin typeface="Times New Roman" panose="02020603050405020304" pitchFamily="18" charset="0"/>
                <a:ea typeface="+mj-ea"/>
                <a:cs typeface="Times New Roman" panose="02020603050405020304" pitchFamily="18" charset="0"/>
              </a:rPr>
              <a:t>polarity of each pulse to carry more coded bits</a:t>
            </a:r>
            <a:endParaRPr lang="en-US" altLang="zh-CN" dirty="0" smtClean="0">
              <a:latin typeface="Times New Roman" panose="02020603050405020304" pitchFamily="18" charset="0"/>
              <a:cs typeface="Times New Roman" panose="02020603050405020304" pitchFamily="18" charset="0"/>
            </a:endParaRPr>
          </a:p>
        </p:txBody>
      </p:sp>
      <p:grpSp>
        <p:nvGrpSpPr>
          <p:cNvPr id="3" name="组合 2"/>
          <p:cNvGrpSpPr/>
          <p:nvPr/>
        </p:nvGrpSpPr>
        <p:grpSpPr>
          <a:xfrm>
            <a:off x="608806" y="2362994"/>
            <a:ext cx="8082864" cy="3280503"/>
            <a:chOff x="1599406" y="2511491"/>
            <a:chExt cx="8082864" cy="3280503"/>
          </a:xfrm>
        </p:grpSpPr>
        <p:pic>
          <p:nvPicPr>
            <p:cNvPr id="2" name="图片 1"/>
            <p:cNvPicPr>
              <a:picLocks noChangeAspect="1"/>
            </p:cNvPicPr>
            <p:nvPr/>
          </p:nvPicPr>
          <p:blipFill>
            <a:blip r:embed="rId2"/>
            <a:stretch>
              <a:fillRect/>
            </a:stretch>
          </p:blipFill>
          <p:spPr>
            <a:xfrm>
              <a:off x="1599406" y="2511491"/>
              <a:ext cx="8082864" cy="3206667"/>
            </a:xfrm>
            <a:prstGeom prst="rect">
              <a:avLst/>
            </a:prstGeom>
          </p:spPr>
        </p:pic>
        <mc:AlternateContent xmlns:mc="http://schemas.openxmlformats.org/markup-compatibility/2006" xmlns:a14="http://schemas.microsoft.com/office/drawing/2010/main">
          <mc:Choice Requires="a14">
            <p:sp>
              <p:nvSpPr>
                <p:cNvPr id="6" name="文本框 5"/>
                <p:cNvSpPr txBox="1"/>
                <p:nvPr/>
              </p:nvSpPr>
              <p:spPr>
                <a:xfrm>
                  <a:off x="2242894" y="5591939"/>
                  <a:ext cx="216020" cy="20005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altLang="zh-CN" i="1" smtClean="0">
                                <a:latin typeface="Cambria Math" panose="02040503050406030204" pitchFamily="18" charset="0"/>
                              </a:rPr>
                            </m:ctrlPr>
                          </m:sSubPr>
                          <m:e>
                            <m:r>
                              <a:rPr lang="en-US" altLang="zh-CN" b="0" i="1" smtClean="0">
                                <a:latin typeface="Cambria Math" panose="02040503050406030204" pitchFamily="18" charset="0"/>
                              </a:rPr>
                              <m:t>𝑔</m:t>
                            </m:r>
                          </m:e>
                          <m:sub>
                            <m:r>
                              <a:rPr lang="en-US" altLang="zh-CN" b="0" i="1" smtClean="0">
                                <a:latin typeface="Cambria Math" panose="02040503050406030204" pitchFamily="18" charset="0"/>
                              </a:rPr>
                              <m:t>0</m:t>
                            </m:r>
                          </m:sub>
                        </m:sSub>
                      </m:oMath>
                    </m:oMathPara>
                  </a14:m>
                  <a:endParaRPr lang="zh-CN" altLang="en-US" dirty="0"/>
                </a:p>
              </p:txBody>
            </p:sp>
          </mc:Choice>
          <mc:Fallback xmlns="">
            <p:sp>
              <p:nvSpPr>
                <p:cNvPr id="6" name="文本框 5"/>
                <p:cNvSpPr txBox="1">
                  <a:spLocks noRot="1" noChangeAspect="1" noMove="1" noResize="1" noEditPoints="1" noAdjustHandles="1" noChangeArrowheads="1" noChangeShapeType="1" noTextEdit="1"/>
                </p:cNvSpPr>
                <p:nvPr/>
              </p:nvSpPr>
              <p:spPr>
                <a:xfrm>
                  <a:off x="2242894" y="5591939"/>
                  <a:ext cx="216020" cy="200055"/>
                </a:xfrm>
                <a:prstGeom prst="rect">
                  <a:avLst/>
                </a:prstGeom>
                <a:blipFill rotWithShape="0">
                  <a:blip r:embed="rId3"/>
                  <a:stretch>
                    <a:fillRect l="-16667" r="-8333" b="-27273"/>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5" name="文本框 14"/>
                <p:cNvSpPr txBox="1"/>
                <p:nvPr/>
              </p:nvSpPr>
              <p:spPr>
                <a:xfrm>
                  <a:off x="2530233" y="5591924"/>
                  <a:ext cx="212173" cy="20005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altLang="zh-CN" i="1" smtClean="0">
                                <a:latin typeface="Cambria Math" panose="02040503050406030204" pitchFamily="18" charset="0"/>
                              </a:rPr>
                            </m:ctrlPr>
                          </m:sSubPr>
                          <m:e>
                            <m:r>
                              <a:rPr lang="en-US" altLang="zh-CN" b="0" i="1" smtClean="0">
                                <a:latin typeface="Cambria Math" panose="02040503050406030204" pitchFamily="18" charset="0"/>
                              </a:rPr>
                              <m:t>𝑔</m:t>
                            </m:r>
                          </m:e>
                          <m:sub>
                            <m:r>
                              <a:rPr lang="en-US" altLang="zh-CN" b="0" i="1" smtClean="0">
                                <a:latin typeface="Cambria Math" panose="02040503050406030204" pitchFamily="18" charset="0"/>
                              </a:rPr>
                              <m:t>1</m:t>
                            </m:r>
                          </m:sub>
                        </m:sSub>
                      </m:oMath>
                    </m:oMathPara>
                  </a14:m>
                  <a:endParaRPr lang="zh-CN" altLang="en-US" dirty="0"/>
                </a:p>
              </p:txBody>
            </p:sp>
          </mc:Choice>
          <mc:Fallback xmlns="">
            <p:sp>
              <p:nvSpPr>
                <p:cNvPr id="15" name="文本框 14"/>
                <p:cNvSpPr txBox="1">
                  <a:spLocks noRot="1" noChangeAspect="1" noMove="1" noResize="1" noEditPoints="1" noAdjustHandles="1" noChangeArrowheads="1" noChangeShapeType="1" noTextEdit="1"/>
                </p:cNvSpPr>
                <p:nvPr/>
              </p:nvSpPr>
              <p:spPr>
                <a:xfrm>
                  <a:off x="2530233" y="5591924"/>
                  <a:ext cx="212173" cy="200055"/>
                </a:xfrm>
                <a:prstGeom prst="rect">
                  <a:avLst/>
                </a:prstGeom>
                <a:blipFill rotWithShape="0">
                  <a:blip r:embed="rId4"/>
                  <a:stretch>
                    <a:fillRect l="-20588" r="-8824" b="-27273"/>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2" name="文本框 11"/>
                <p:cNvSpPr txBox="1"/>
                <p:nvPr/>
              </p:nvSpPr>
              <p:spPr>
                <a:xfrm>
                  <a:off x="6327653" y="5515738"/>
                  <a:ext cx="216021" cy="20005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altLang="zh-CN" i="1" smtClean="0">
                                <a:latin typeface="Cambria Math" panose="02040503050406030204" pitchFamily="18" charset="0"/>
                              </a:rPr>
                            </m:ctrlPr>
                          </m:sSubPr>
                          <m:e>
                            <m:r>
                              <a:rPr lang="en-US" altLang="zh-CN" b="0" i="1" smtClean="0">
                                <a:latin typeface="Cambria Math" panose="02040503050406030204" pitchFamily="18" charset="0"/>
                              </a:rPr>
                              <m:t>𝑔</m:t>
                            </m:r>
                          </m:e>
                          <m:sub>
                            <m:r>
                              <a:rPr lang="en-US" altLang="zh-CN" b="0" i="1" smtClean="0">
                                <a:latin typeface="Cambria Math" panose="02040503050406030204" pitchFamily="18" charset="0"/>
                              </a:rPr>
                              <m:t>2</m:t>
                            </m:r>
                          </m:sub>
                        </m:sSub>
                      </m:oMath>
                    </m:oMathPara>
                  </a14:m>
                  <a:endParaRPr lang="zh-CN" altLang="en-US" dirty="0"/>
                </a:p>
              </p:txBody>
            </p:sp>
          </mc:Choice>
          <mc:Fallback xmlns="">
            <p:sp>
              <p:nvSpPr>
                <p:cNvPr id="12" name="文本框 11"/>
                <p:cNvSpPr txBox="1">
                  <a:spLocks noRot="1" noChangeAspect="1" noMove="1" noResize="1" noEditPoints="1" noAdjustHandles="1" noChangeArrowheads="1" noChangeShapeType="1" noTextEdit="1"/>
                </p:cNvSpPr>
                <p:nvPr/>
              </p:nvSpPr>
              <p:spPr>
                <a:xfrm>
                  <a:off x="6327653" y="5515738"/>
                  <a:ext cx="216021" cy="200055"/>
                </a:xfrm>
                <a:prstGeom prst="rect">
                  <a:avLst/>
                </a:prstGeom>
                <a:blipFill rotWithShape="0">
                  <a:blip r:embed="rId5"/>
                  <a:stretch>
                    <a:fillRect l="-17143" r="-8571" b="-27273"/>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3" name="文本框 12"/>
                <p:cNvSpPr txBox="1"/>
                <p:nvPr/>
              </p:nvSpPr>
              <p:spPr>
                <a:xfrm>
                  <a:off x="6611145" y="5515739"/>
                  <a:ext cx="216021" cy="20005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altLang="zh-CN" i="1" smtClean="0">
                                <a:latin typeface="Cambria Math" panose="02040503050406030204" pitchFamily="18" charset="0"/>
                              </a:rPr>
                            </m:ctrlPr>
                          </m:sSubPr>
                          <m:e>
                            <m:r>
                              <a:rPr lang="en-US" altLang="zh-CN" b="0" i="1" smtClean="0">
                                <a:latin typeface="Cambria Math" panose="02040503050406030204" pitchFamily="18" charset="0"/>
                              </a:rPr>
                              <m:t>𝑔</m:t>
                            </m:r>
                          </m:e>
                          <m:sub>
                            <m:r>
                              <a:rPr lang="en-US" altLang="zh-CN" b="0" i="1" smtClean="0">
                                <a:latin typeface="Cambria Math" panose="02040503050406030204" pitchFamily="18" charset="0"/>
                              </a:rPr>
                              <m:t>3</m:t>
                            </m:r>
                          </m:sub>
                        </m:sSub>
                      </m:oMath>
                    </m:oMathPara>
                  </a14:m>
                  <a:endParaRPr lang="zh-CN" altLang="en-US" dirty="0"/>
                </a:p>
              </p:txBody>
            </p:sp>
          </mc:Choice>
          <mc:Fallback xmlns="">
            <p:sp>
              <p:nvSpPr>
                <p:cNvPr id="13" name="文本框 12"/>
                <p:cNvSpPr txBox="1">
                  <a:spLocks noRot="1" noChangeAspect="1" noMove="1" noResize="1" noEditPoints="1" noAdjustHandles="1" noChangeArrowheads="1" noChangeShapeType="1" noTextEdit="1"/>
                </p:cNvSpPr>
                <p:nvPr/>
              </p:nvSpPr>
              <p:spPr>
                <a:xfrm>
                  <a:off x="6611145" y="5515739"/>
                  <a:ext cx="216021" cy="200055"/>
                </a:xfrm>
                <a:prstGeom prst="rect">
                  <a:avLst/>
                </a:prstGeom>
                <a:blipFill rotWithShape="0">
                  <a:blip r:embed="rId6"/>
                  <a:stretch>
                    <a:fillRect l="-17143" r="-11429" b="-27273"/>
                  </a:stretch>
                </a:blipFill>
              </p:spPr>
              <p:txBody>
                <a:bodyPr/>
                <a:lstStyle/>
                <a:p>
                  <a:r>
                    <a:rPr lang="zh-CN" altLang="en-US">
                      <a:noFill/>
                    </a:rPr>
                    <a:t> </a:t>
                  </a:r>
                </a:p>
              </p:txBody>
            </p:sp>
          </mc:Fallback>
        </mc:AlternateContent>
      </p:grpSp>
    </p:spTree>
    <p:extLst>
      <p:ext uri="{BB962C8B-B14F-4D97-AF65-F5344CB8AC3E}">
        <p14:creationId xmlns:p14="http://schemas.microsoft.com/office/powerpoint/2010/main" val="39942413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IE" altLang="zh-CN" sz="3500" b="1" dirty="0">
                <a:solidFill>
                  <a:srgbClr val="000000"/>
                </a:solidFill>
              </a:rPr>
              <a:t>Option </a:t>
            </a:r>
            <a:r>
              <a:rPr lang="en-IE" altLang="zh-CN" sz="3500" b="1" dirty="0" smtClean="0">
                <a:solidFill>
                  <a:srgbClr val="000000"/>
                </a:solidFill>
              </a:rPr>
              <a:t>3</a:t>
            </a:r>
            <a:r>
              <a:rPr lang="zh-CN" altLang="en-US" sz="3500" b="1" dirty="0" smtClean="0">
                <a:solidFill>
                  <a:srgbClr val="000000"/>
                </a:solidFill>
              </a:rPr>
              <a:t>： </a:t>
            </a:r>
            <a:r>
              <a:rPr lang="en-IE" sz="3500" b="1" dirty="0" smtClean="0">
                <a:solidFill>
                  <a:srgbClr val="000000"/>
                </a:solidFill>
              </a:rPr>
              <a:t>Code </a:t>
            </a:r>
            <a:r>
              <a:rPr lang="en-IE" sz="3500" b="1" dirty="0">
                <a:solidFill>
                  <a:srgbClr val="000000"/>
                </a:solidFill>
              </a:rPr>
              <a:t>Puncturing</a:t>
            </a:r>
          </a:p>
        </p:txBody>
      </p:sp>
      <mc:AlternateContent xmlns:mc="http://schemas.openxmlformats.org/markup-compatibility/2006">
        <mc:Choice xmlns:a14="http://schemas.microsoft.com/office/drawing/2010/main" Requires="a14">
          <p:sp>
            <p:nvSpPr>
              <p:cNvPr id="10243" name="Rectangle 1027"/>
              <p:cNvSpPr>
                <a:spLocks noGrp="1" noChangeArrowheads="1"/>
              </p:cNvSpPr>
              <p:nvPr>
                <p:ph type="body" idx="1"/>
              </p:nvPr>
            </p:nvSpPr>
            <p:spPr>
              <a:xfrm>
                <a:off x="507935" y="1372394"/>
                <a:ext cx="11479306" cy="4876799"/>
              </a:xfrm>
            </p:spPr>
            <p:txBody>
              <a:bodyPr/>
              <a:lstStyle/>
              <a:p>
                <a:r>
                  <a:rPr lang="en-US" sz="2400" dirty="0">
                    <a:latin typeface="Times New Roman" panose="02020603050405020304" pitchFamily="18" charset="0"/>
                    <a:cs typeface="Times New Roman" panose="02020603050405020304" pitchFamily="18" charset="0"/>
                  </a:rPr>
                  <a:t>For 802.15.4z, </a:t>
                </a:r>
                <a:r>
                  <a:rPr lang="en-US" sz="2400" dirty="0" smtClean="0">
                    <a:latin typeface="Times New Roman" panose="02020603050405020304" pitchFamily="18" charset="0"/>
                    <a:cs typeface="Times New Roman" panose="02020603050405020304" pitchFamily="18" charset="0"/>
                  </a:rPr>
                  <a:t>puncturing can be applied to the </a:t>
                </a:r>
                <a:r>
                  <a:rPr lang="en-US" sz="2400" dirty="0">
                    <a:latin typeface="Times New Roman" panose="02020603050405020304" pitchFamily="18" charset="0"/>
                    <a:cs typeface="Times New Roman" panose="02020603050405020304" pitchFamily="18" charset="0"/>
                  </a:rPr>
                  <a:t>K=7 convolutional </a:t>
                </a:r>
                <a:r>
                  <a:rPr lang="en-US" sz="2400" dirty="0" smtClean="0">
                    <a:latin typeface="Times New Roman" panose="02020603050405020304" pitchFamily="18" charset="0"/>
                    <a:cs typeface="Times New Roman" panose="02020603050405020304" pitchFamily="18" charset="0"/>
                  </a:rPr>
                  <a:t>encoder to achieve </a:t>
                </a:r>
                <a:r>
                  <a:rPr lang="en-US" altLang="zh-CN" sz="2400" dirty="0" smtClean="0">
                    <a:latin typeface="Times New Roman" panose="02020603050405020304" pitchFamily="18" charset="0"/>
                    <a:cs typeface="Times New Roman" panose="02020603050405020304" pitchFamily="18" charset="0"/>
                  </a:rPr>
                  <a:t>a</a:t>
                </a:r>
                <a:r>
                  <a:rPr lang="en-US" sz="2400" dirty="0" smtClean="0">
                    <a:latin typeface="Times New Roman" panose="02020603050405020304" pitchFamily="18" charset="0"/>
                    <a:cs typeface="Times New Roman" panose="02020603050405020304" pitchFamily="18" charset="0"/>
                  </a:rPr>
                  <a:t> higher data rate. E.g</a:t>
                </a:r>
                <a:r>
                  <a:rPr lang="en-US" sz="2400" dirty="0" smtClean="0">
                    <a:latin typeface="Times New Roman" panose="02020603050405020304" pitchFamily="18" charset="0"/>
                    <a:cs typeface="Times New Roman" panose="02020603050405020304" pitchFamily="18" charset="0"/>
                  </a:rPr>
                  <a:t>.,</a:t>
                </a:r>
                <a:r>
                  <a:rPr lang="en-US" altLang="zh-CN" sz="2400" dirty="0">
                    <a:latin typeface="Times New Roman" panose="02020603050405020304" pitchFamily="18" charset="0"/>
                    <a:cs typeface="Times New Roman" panose="02020603050405020304" pitchFamily="18" charset="0"/>
                  </a:rPr>
                  <a:t> </a:t>
                </a:r>
                <a:r>
                  <a:rPr lang="en-US" altLang="zh-CN" sz="2400" dirty="0" smtClean="0">
                    <a:latin typeface="Times New Roman" panose="02020603050405020304" pitchFamily="18" charset="0"/>
                    <a:cs typeface="Times New Roman" panose="02020603050405020304" pitchFamily="18" charset="0"/>
                  </a:rPr>
                  <a:t> 1/2 to 5/6, </a:t>
                </a:r>
                <a:r>
                  <a:rPr lang="en-US" altLang="zh-CN" sz="2400" dirty="0">
                    <a:latin typeface="Times New Roman" panose="02020603050405020304" pitchFamily="18" charset="0"/>
                    <a:cs typeface="Times New Roman" panose="02020603050405020304" pitchFamily="18" charset="0"/>
                  </a:rPr>
                  <a:t>31M </a:t>
                </a:r>
                <a14:m>
                  <m:oMath xmlns:m="http://schemas.openxmlformats.org/officeDocument/2006/math">
                    <m:r>
                      <a:rPr lang="en-US" altLang="zh-CN" sz="2400">
                        <a:latin typeface="Times New Roman" panose="02020603050405020304" pitchFamily="18" charset="0"/>
                        <a:cs typeface="Times New Roman" panose="02020603050405020304" pitchFamily="18" charset="0"/>
                      </a:rPr>
                      <m:t>→</m:t>
                    </m:r>
                  </m:oMath>
                </a14:m>
                <a:r>
                  <a:rPr lang="en-IE" sz="2400" dirty="0">
                    <a:latin typeface="Times New Roman" panose="02020603050405020304" pitchFamily="18" charset="0"/>
                    <a:cs typeface="Times New Roman" panose="02020603050405020304" pitchFamily="18" charset="0"/>
                  </a:rPr>
                  <a:t> 51.67M</a:t>
                </a:r>
                <a:r>
                  <a:rPr lang="en-IE" sz="2400" dirty="0">
                    <a:latin typeface="Arial" charset="0"/>
                  </a:rPr>
                  <a:t/>
                </a:r>
                <a:br>
                  <a:rPr lang="en-IE" sz="2400" dirty="0">
                    <a:latin typeface="Arial" charset="0"/>
                  </a:rPr>
                </a:br>
                <a:endParaRPr lang="en-IE" sz="2400" dirty="0">
                  <a:latin typeface="Arial" charset="0"/>
                </a:endParaRPr>
              </a:p>
            </p:txBody>
          </p:sp>
        </mc:Choice>
        <mc:Fallback>
          <p:sp>
            <p:nvSpPr>
              <p:cNvPr id="10243" name="Rectangle 1027"/>
              <p:cNvSpPr>
                <a:spLocks noGrp="1" noRot="1" noChangeAspect="1" noMove="1" noResize="1" noEditPoints="1" noAdjustHandles="1" noChangeArrowheads="1" noChangeShapeType="1" noTextEdit="1"/>
              </p:cNvSpPr>
              <p:nvPr>
                <p:ph type="body" idx="1"/>
              </p:nvPr>
            </p:nvSpPr>
            <p:spPr>
              <a:xfrm>
                <a:off x="507935" y="1372394"/>
                <a:ext cx="11479306" cy="4876799"/>
              </a:xfrm>
              <a:blipFill rotWithShape="0">
                <a:blip r:embed="rId2"/>
                <a:stretch>
                  <a:fillRect l="-637" t="-875"/>
                </a:stretch>
              </a:blipFill>
            </p:spPr>
            <p:txBody>
              <a:bodyPr/>
              <a:lstStyle/>
              <a:p>
                <a:r>
                  <a:rPr lang="zh-CN" altLang="en-US">
                    <a:noFill/>
                  </a:rPr>
                  <a:t> </a:t>
                </a:r>
              </a:p>
            </p:txBody>
          </p:sp>
        </mc:Fallback>
      </mc:AlternateContent>
      <p:pic>
        <p:nvPicPr>
          <p:cNvPr id="2" name="图片 1"/>
          <p:cNvPicPr>
            <a:picLocks noChangeAspect="1"/>
          </p:cNvPicPr>
          <p:nvPr/>
        </p:nvPicPr>
        <p:blipFill>
          <a:blip r:embed="rId3"/>
          <a:stretch>
            <a:fillRect/>
          </a:stretch>
        </p:blipFill>
        <p:spPr>
          <a:xfrm>
            <a:off x="2355057" y="2210594"/>
            <a:ext cx="3130549" cy="4139354"/>
          </a:xfrm>
          <a:prstGeom prst="rect">
            <a:avLst/>
          </a:prstGeom>
        </p:spPr>
      </p:pic>
    </p:spTree>
    <p:extLst>
      <p:ext uri="{BB962C8B-B14F-4D97-AF65-F5344CB8AC3E}">
        <p14:creationId xmlns:p14="http://schemas.microsoft.com/office/powerpoint/2010/main" val="1307110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IE" altLang="zh-CN" sz="3500" b="1" dirty="0">
                <a:solidFill>
                  <a:srgbClr val="000000"/>
                </a:solidFill>
              </a:rPr>
              <a:t>Option </a:t>
            </a:r>
            <a:r>
              <a:rPr lang="en-IE" altLang="zh-CN" sz="3500" b="1" dirty="0" smtClean="0">
                <a:solidFill>
                  <a:srgbClr val="000000"/>
                </a:solidFill>
              </a:rPr>
              <a:t>4</a:t>
            </a:r>
            <a:r>
              <a:rPr lang="zh-CN" altLang="en-US" sz="3500" b="1" dirty="0" smtClean="0">
                <a:solidFill>
                  <a:srgbClr val="000000"/>
                </a:solidFill>
              </a:rPr>
              <a:t>： </a:t>
            </a:r>
            <a:r>
              <a:rPr lang="en-US" sz="3500" b="1" dirty="0" smtClean="0">
                <a:solidFill>
                  <a:srgbClr val="000000"/>
                </a:solidFill>
              </a:rPr>
              <a:t>Multi</a:t>
            </a:r>
            <a:r>
              <a:rPr lang="en-US" altLang="zh-CN" sz="3500" b="1" dirty="0" smtClean="0">
                <a:solidFill>
                  <a:srgbClr val="000000"/>
                </a:solidFill>
              </a:rPr>
              <a:t>ple</a:t>
            </a:r>
            <a:r>
              <a:rPr lang="en-US" sz="3500" b="1" dirty="0" smtClean="0">
                <a:solidFill>
                  <a:srgbClr val="000000"/>
                </a:solidFill>
              </a:rPr>
              <a:t> streams</a:t>
            </a:r>
            <a:endParaRPr lang="en-US" sz="3500" b="1" dirty="0">
              <a:solidFill>
                <a:srgbClr val="000000"/>
              </a:solidFill>
            </a:endParaRPr>
          </a:p>
        </p:txBody>
      </p:sp>
      <p:sp>
        <p:nvSpPr>
          <p:cNvPr id="10243" name="Rectangle 1027"/>
          <p:cNvSpPr>
            <a:spLocks noGrp="1" noChangeArrowheads="1"/>
          </p:cNvSpPr>
          <p:nvPr>
            <p:ph type="body" idx="1"/>
          </p:nvPr>
        </p:nvSpPr>
        <p:spPr>
          <a:xfrm>
            <a:off x="507935" y="1372394"/>
            <a:ext cx="11479306" cy="4876799"/>
          </a:xfrm>
        </p:spPr>
        <p:txBody>
          <a:bodyPr/>
          <a:lstStyle/>
          <a:p>
            <a:r>
              <a:rPr lang="en-US" sz="2400" dirty="0">
                <a:latin typeface="Times New Roman" panose="02020603050405020304" pitchFamily="18" charset="0"/>
                <a:cs typeface="Times New Roman" panose="02020603050405020304" pitchFamily="18" charset="0"/>
              </a:rPr>
              <a:t>Some UWB products are already equipped with MIMO to do </a:t>
            </a:r>
            <a:r>
              <a:rPr lang="en-US" sz="2400" dirty="0" err="1">
                <a:latin typeface="Times New Roman" panose="02020603050405020304" pitchFamily="18" charset="0"/>
                <a:cs typeface="Times New Roman" panose="02020603050405020304" pitchFamily="18" charset="0"/>
              </a:rPr>
              <a:t>AoA</a:t>
            </a:r>
            <a:r>
              <a:rPr lang="en-US" sz="2400" dirty="0">
                <a:latin typeface="Times New Roman" panose="02020603050405020304" pitchFamily="18" charset="0"/>
                <a:cs typeface="Times New Roman" panose="02020603050405020304" pitchFamily="18" charset="0"/>
              </a:rPr>
              <a:t> estimation for localization. </a:t>
            </a:r>
          </a:p>
          <a:p>
            <a:pPr marL="0" indent="0">
              <a:buNone/>
            </a:pPr>
            <a:endParaRPr lang="en-IE" sz="2400" dirty="0">
              <a:latin typeface="Arial" charset="0"/>
            </a:endParaRPr>
          </a:p>
        </p:txBody>
      </p:sp>
      <p:pic>
        <p:nvPicPr>
          <p:cNvPr id="1026" name="Picture 2" descr="MIMO系统"/>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006" y="2642296"/>
            <a:ext cx="5258237" cy="2336994"/>
          </a:xfrm>
          <a:prstGeom prst="rect">
            <a:avLst/>
          </a:prstGeom>
          <a:noFill/>
          <a:extLst>
            <a:ext uri="{909E8E84-426E-40DD-AFC4-6F175D3DCCD1}">
              <a14:hiddenFill xmlns:a14="http://schemas.microsoft.com/office/drawing/2010/main">
                <a:solidFill>
                  <a:srgbClr val="FFFFFF"/>
                </a:solidFill>
              </a14:hiddenFill>
            </a:ext>
          </a:extLst>
        </p:spPr>
      </p:pic>
      <p:pic>
        <p:nvPicPr>
          <p:cNvPr id="3" name="图片 2"/>
          <p:cNvPicPr>
            <a:picLocks noChangeAspect="1"/>
          </p:cNvPicPr>
          <p:nvPr/>
        </p:nvPicPr>
        <p:blipFill>
          <a:blip r:embed="rId3"/>
          <a:stretch>
            <a:fillRect/>
          </a:stretch>
        </p:blipFill>
        <p:spPr>
          <a:xfrm>
            <a:off x="7663573" y="2417306"/>
            <a:ext cx="3638550" cy="2786974"/>
          </a:xfrm>
          <a:prstGeom prst="rect">
            <a:avLst/>
          </a:prstGeom>
        </p:spPr>
      </p:pic>
    </p:spTree>
    <p:extLst>
      <p:ext uri="{BB962C8B-B14F-4D97-AF65-F5344CB8AC3E}">
        <p14:creationId xmlns:p14="http://schemas.microsoft.com/office/powerpoint/2010/main" val="34202761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IE" altLang="zh-CN" sz="3500" b="1" dirty="0">
                <a:solidFill>
                  <a:srgbClr val="000000"/>
                </a:solidFill>
              </a:rPr>
              <a:t>Option </a:t>
            </a:r>
            <a:r>
              <a:rPr lang="en-IE" altLang="zh-CN" sz="3500" b="1" dirty="0" smtClean="0">
                <a:solidFill>
                  <a:srgbClr val="000000"/>
                </a:solidFill>
              </a:rPr>
              <a:t>5</a:t>
            </a:r>
            <a:r>
              <a:rPr lang="zh-CN" altLang="en-US" sz="3500" b="1" dirty="0" smtClean="0">
                <a:solidFill>
                  <a:srgbClr val="000000"/>
                </a:solidFill>
              </a:rPr>
              <a:t>： </a:t>
            </a:r>
            <a:r>
              <a:rPr lang="en-US" altLang="zh-CN" sz="3500" b="1" dirty="0" smtClean="0">
                <a:solidFill>
                  <a:srgbClr val="000000"/>
                </a:solidFill>
              </a:rPr>
              <a:t>Complex </a:t>
            </a:r>
            <a:r>
              <a:rPr lang="en-US" altLang="zh-CN" sz="3500" b="1" dirty="0">
                <a:solidFill>
                  <a:srgbClr val="000000"/>
                </a:solidFill>
              </a:rPr>
              <a:t>base band</a:t>
            </a:r>
            <a:endParaRPr lang="en-US" sz="3500" b="1" dirty="0">
              <a:solidFill>
                <a:srgbClr val="000000"/>
              </a:solidFill>
            </a:endParaRPr>
          </a:p>
        </p:txBody>
      </p:sp>
      <p:sp>
        <p:nvSpPr>
          <p:cNvPr id="10243" name="Rectangle 1027"/>
          <p:cNvSpPr>
            <a:spLocks noGrp="1" noChangeArrowheads="1"/>
          </p:cNvSpPr>
          <p:nvPr>
            <p:ph type="body" idx="1"/>
          </p:nvPr>
        </p:nvSpPr>
        <p:spPr>
          <a:xfrm>
            <a:off x="507935" y="1372394"/>
            <a:ext cx="11479306" cy="4876799"/>
          </a:xfrm>
        </p:spPr>
        <p:txBody>
          <a:bodyPr/>
          <a:lstStyle/>
          <a:p>
            <a:r>
              <a:rPr lang="en-US" sz="2400" dirty="0" smtClean="0">
                <a:latin typeface="Times New Roman" panose="02020603050405020304" pitchFamily="18" charset="0"/>
                <a:cs typeface="Times New Roman" panose="02020603050405020304" pitchFamily="18" charset="0"/>
              </a:rPr>
              <a:t>Make </a:t>
            </a:r>
            <a:r>
              <a:rPr lang="en-US" sz="2400" dirty="0">
                <a:latin typeface="Times New Roman" panose="02020603050405020304" pitchFamily="18" charset="0"/>
                <a:cs typeface="Times New Roman" panose="02020603050405020304" pitchFamily="18" charset="0"/>
              </a:rPr>
              <a:t>full use of In-phase and quadrature components</a:t>
            </a:r>
          </a:p>
          <a:p>
            <a:pPr marL="0" indent="0">
              <a:buNone/>
            </a:pPr>
            <a:r>
              <a:rPr lang="en-IE" sz="2400" dirty="0">
                <a:latin typeface="Times New Roman" panose="02020603050405020304" pitchFamily="18" charset="0"/>
                <a:cs typeface="Times New Roman" panose="02020603050405020304" pitchFamily="18" charset="0"/>
              </a:rPr>
              <a:t/>
            </a:r>
            <a:br>
              <a:rPr lang="en-IE" sz="2400" dirty="0">
                <a:latin typeface="Times New Roman" panose="02020603050405020304" pitchFamily="18" charset="0"/>
                <a:cs typeface="Times New Roman" panose="02020603050405020304" pitchFamily="18" charset="0"/>
              </a:rPr>
            </a:br>
            <a:endParaRPr lang="en-IE" sz="2400" dirty="0">
              <a:latin typeface="Arial" charset="0"/>
            </a:endParaRPr>
          </a:p>
        </p:txBody>
      </p:sp>
      <p:pic>
        <p:nvPicPr>
          <p:cNvPr id="2050" name="Picture 2" descr="https://www.radartutorial.eu/10.processing/pic/IandQ.prin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006" y="2210594"/>
            <a:ext cx="7381875" cy="3333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72388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US" altLang="zh-CN" sz="3500" b="1" dirty="0" smtClean="0">
                <a:solidFill>
                  <a:srgbClr val="000000"/>
                </a:solidFill>
              </a:rPr>
              <a:t>Summary</a:t>
            </a:r>
            <a:endParaRPr lang="en-US" sz="3500" b="1" dirty="0">
              <a:solidFill>
                <a:srgbClr val="000000"/>
              </a:solidFill>
            </a:endParaRPr>
          </a:p>
        </p:txBody>
      </p:sp>
      <p:sp>
        <p:nvSpPr>
          <p:cNvPr id="10243" name="Rectangle 1027"/>
          <p:cNvSpPr>
            <a:spLocks noGrp="1" noChangeArrowheads="1"/>
          </p:cNvSpPr>
          <p:nvPr>
            <p:ph type="body" idx="1"/>
          </p:nvPr>
        </p:nvSpPr>
        <p:spPr>
          <a:xfrm>
            <a:off x="507935" y="1372394"/>
            <a:ext cx="11479306" cy="4876799"/>
          </a:xfrm>
        </p:spPr>
        <p:txBody>
          <a:bodyPr/>
          <a:lstStyle/>
          <a:p>
            <a:r>
              <a:rPr lang="en-US" altLang="zh-CN" sz="2400" dirty="0" smtClean="0">
                <a:latin typeface="Times New Roman" panose="02020603050405020304" pitchFamily="18" charset="0"/>
                <a:cs typeface="Times New Roman" panose="02020603050405020304" pitchFamily="18" charset="0"/>
              </a:rPr>
              <a:t>Any combination of the ways talked can be used together to further improve the data rate</a:t>
            </a:r>
          </a:p>
          <a:p>
            <a:r>
              <a:rPr lang="en-US" altLang="zh-CN" sz="2400" dirty="0" smtClean="0">
                <a:latin typeface="Times New Roman" panose="02020603050405020304" pitchFamily="18" charset="0"/>
                <a:cs typeface="Times New Roman" panose="02020603050405020304" pitchFamily="18" charset="0"/>
              </a:rPr>
              <a:t>Option1 and Option3 are easy to implement</a:t>
            </a:r>
            <a:r>
              <a:rPr lang="zh-CN" altLang="en-US" sz="2400" dirty="0" smtClean="0">
                <a:latin typeface="Times New Roman" panose="02020603050405020304" pitchFamily="18" charset="0"/>
                <a:cs typeface="Times New Roman" panose="02020603050405020304" pitchFamily="18" charset="0"/>
              </a:rPr>
              <a:t>， </a:t>
            </a:r>
            <a:r>
              <a:rPr lang="en-US" altLang="zh-CN" sz="2400" dirty="0">
                <a:latin typeface="Times New Roman" panose="02020603050405020304" pitchFamily="18" charset="0"/>
                <a:cs typeface="Times New Roman" panose="02020603050405020304" pitchFamily="18" charset="0"/>
              </a:rPr>
              <a:t>but may decrease the robustness of </a:t>
            </a:r>
            <a:r>
              <a:rPr lang="en-US" altLang="zh-CN" sz="2400" dirty="0" smtClean="0">
                <a:latin typeface="Times New Roman" panose="02020603050405020304" pitchFamily="18" charset="0"/>
                <a:cs typeface="Times New Roman" panose="02020603050405020304" pitchFamily="18" charset="0"/>
              </a:rPr>
              <a:t>system</a:t>
            </a:r>
          </a:p>
          <a:p>
            <a:r>
              <a:rPr lang="en-US" altLang="zh-CN" sz="2400" dirty="0" smtClean="0">
                <a:latin typeface="Times New Roman" panose="02020603050405020304" pitchFamily="18" charset="0"/>
                <a:cs typeface="Times New Roman" panose="02020603050405020304" pitchFamily="18" charset="0"/>
              </a:rPr>
              <a:t>Option2 can preserve the data symbol structure</a:t>
            </a:r>
            <a:r>
              <a:rPr lang="zh-CN" altLang="en-US" sz="2400" dirty="0">
                <a:latin typeface="Times New Roman" panose="02020603050405020304" pitchFamily="18" charset="0"/>
                <a:cs typeface="Times New Roman" panose="02020603050405020304" pitchFamily="18" charset="0"/>
              </a:rPr>
              <a:t> </a:t>
            </a:r>
            <a:r>
              <a:rPr lang="en-US" altLang="zh-CN" sz="2400" dirty="0" smtClean="0">
                <a:latin typeface="Times New Roman" panose="02020603050405020304" pitchFamily="18" charset="0"/>
                <a:cs typeface="Times New Roman" panose="02020603050405020304" pitchFamily="18" charset="0"/>
              </a:rPr>
              <a:t>with increased demodulation complexity</a:t>
            </a:r>
          </a:p>
          <a:p>
            <a:r>
              <a:rPr lang="en-US" altLang="zh-CN" sz="2400" dirty="0" smtClean="0">
                <a:latin typeface="Times New Roman" panose="02020603050405020304" pitchFamily="18" charset="0"/>
                <a:cs typeface="Times New Roman" panose="02020603050405020304" pitchFamily="18" charset="0"/>
              </a:rPr>
              <a:t>Option4 and Option5 are more challenge to implement</a:t>
            </a:r>
            <a:r>
              <a:rPr lang="zh-CN" altLang="en-US" sz="2400" dirty="0" smtClean="0">
                <a:latin typeface="Times New Roman" panose="02020603050405020304" pitchFamily="18" charset="0"/>
                <a:cs typeface="Times New Roman" panose="02020603050405020304" pitchFamily="18" charset="0"/>
              </a:rPr>
              <a:t>，</a:t>
            </a:r>
            <a:r>
              <a:rPr lang="en-US" altLang="zh-CN" sz="2400" dirty="0" smtClean="0">
                <a:latin typeface="Times New Roman" panose="02020603050405020304" pitchFamily="18" charset="0"/>
                <a:cs typeface="Times New Roman" panose="02020603050405020304" pitchFamily="18" charset="0"/>
              </a:rPr>
              <a:t>which </a:t>
            </a:r>
            <a:r>
              <a:rPr lang="en-US" altLang="zh-CN" sz="2400" dirty="0">
                <a:latin typeface="Times New Roman" panose="02020603050405020304" pitchFamily="18" charset="0"/>
                <a:cs typeface="Times New Roman" panose="02020603050405020304" pitchFamily="18" charset="0"/>
              </a:rPr>
              <a:t>may need </a:t>
            </a:r>
            <a:r>
              <a:rPr lang="en-US" altLang="zh-CN" sz="2400" dirty="0" smtClean="0">
                <a:latin typeface="Times New Roman" panose="02020603050405020304" pitchFamily="18" charset="0"/>
                <a:cs typeface="Times New Roman" panose="02020603050405020304" pitchFamily="18" charset="0"/>
              </a:rPr>
              <a:t>some modification of the system architecture</a:t>
            </a:r>
          </a:p>
        </p:txBody>
      </p:sp>
    </p:spTree>
    <p:extLst>
      <p:ext uri="{BB962C8B-B14F-4D97-AF65-F5344CB8AC3E}">
        <p14:creationId xmlns:p14="http://schemas.microsoft.com/office/powerpoint/2010/main" val="2333144697"/>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67293</TotalTime>
  <Words>386</Words>
  <Application>Microsoft Office PowerPoint</Application>
  <PresentationFormat>自定义</PresentationFormat>
  <Paragraphs>80</Paragraphs>
  <Slides>10</Slides>
  <Notes>1</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10</vt:i4>
      </vt:variant>
    </vt:vector>
  </HeadingPairs>
  <TitlesOfParts>
    <vt:vector size="16" baseType="lpstr">
      <vt:lpstr>ＭＳ Ｐゴシック</vt:lpstr>
      <vt:lpstr>Arial</vt:lpstr>
      <vt:lpstr>Calibri</vt:lpstr>
      <vt:lpstr>Cambria Math</vt:lpstr>
      <vt:lpstr>Times New Roman</vt:lpstr>
      <vt:lpstr>Default Design</vt:lpstr>
      <vt:lpstr>PowerPoint 演示文稿</vt:lpstr>
      <vt:lpstr>PowerPoint 演示文稿</vt:lpstr>
      <vt:lpstr>Ways to achieve higher rates :</vt:lpstr>
      <vt:lpstr>Option 1： Increasing symbol rate</vt:lpstr>
      <vt:lpstr>Option 2： Higher modulation level </vt:lpstr>
      <vt:lpstr>Option 3： Code Puncturing</vt:lpstr>
      <vt:lpstr>Option 4： Multiple streams</vt:lpstr>
      <vt:lpstr>Option 5： Complex base band</vt:lpstr>
      <vt:lpstr>Summary</vt:lpstr>
      <vt:lpstr>PowerPoint 演示文稿</vt:lpstr>
    </vt:vector>
  </TitlesOfParts>
  <Company>Decawave Ltd</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liuchenchen</cp:lastModifiedBy>
  <cp:revision>1139</cp:revision>
  <cp:lastPrinted>2015-07-14T16:02:16Z</cp:lastPrinted>
  <dcterms:created xsi:type="dcterms:W3CDTF">2009-07-12T16:25:16Z</dcterms:created>
  <dcterms:modified xsi:type="dcterms:W3CDTF">2021-09-17T01:13:55Z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(2)SPAk0QEBDwPIvbkhkeo5QXhKpaAVvtvLMYBJUi6KGDGu089SehKDwKzfs6Qnmb9+ig5tg9VO
Z9FTswwhN9Zyl5jYscaloXF6t0uVanZGt5Ae+AZZrHu5m4f3YYLRV2PGbyeu9vJ72gAD5s49
k0WINmmlD9z2KV6FfvnbAeSpTGlRE47JGKDSoS+6O/fM2NK0yvJ/0Q1kVEF3cIYAb58GpdGE
dAa0Iokrf7Uc3lqoby</vt:lpwstr>
  </property>
  <property fmtid="{D5CDD505-2E9C-101B-9397-08002B2CF9AE}" pid="3" name="_2015_ms_pID_7253431">
    <vt:lpwstr>UgAxI7GT5CSqb29Y3pWBnTNlcEJLx4qz7wDFWnEpr+x79W1cyrne6k
BSXRrr3sQ8iUmSE/jWfglS+qzHU/K8mjZzBCtjZbLj6y8uhUXOYmKYMyrLCRjj0JpnEKonKL
1svxlFhVNZLBELXiy9PefvQ+gN5u0ZnE8IET3C/nOKR/OXdYpOxOgVaPNF0ey9LQj5GSRtPB
5hMgqqfvgzOxF5ph</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sflag">
    <vt:lpwstr>1631496779</vt:lpwstr>
  </property>
</Properties>
</file>