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2"/>
  </p:notesMasterIdLst>
  <p:sldIdLst>
    <p:sldId id="256" r:id="rId2"/>
    <p:sldId id="304" r:id="rId3"/>
    <p:sldId id="305" r:id="rId4"/>
    <p:sldId id="306" r:id="rId5"/>
    <p:sldId id="307" r:id="rId6"/>
    <p:sldId id="308" r:id="rId7"/>
    <p:sldId id="309" r:id="rId8"/>
    <p:sldId id="310" r:id="rId9"/>
    <p:sldId id="311" r:id="rId10"/>
    <p:sldId id="312" r:id="rId11"/>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P802.15-21-0499-00-6a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September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Report of joint session 15.4ab, 15.14, 15.15 and 802.1 webinar</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September</a:t>
            </a:r>
            <a:r>
              <a:rPr lang="en-US" sz="1600" b="0" i="0" u="none" strike="noStrike" cap="none" dirty="0">
                <a:solidFill>
                  <a:schemeClr val="dk2"/>
                </a:solidFill>
                <a:latin typeface="Times New Roman"/>
                <a:ea typeface="Times New Roman"/>
                <a:cs typeface="Times New Roman"/>
                <a:sym typeface="Times New Roman"/>
              </a:rPr>
              <a:t> 16th,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[Marco.Hernandez@ieee.org; kohno@ynu.ac.jp; kohno@yrp-iai.jp]]</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 in P802.15.6a.</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141B928-2710-4347-8BD3-AB428D09D276}"/>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A79F3F7C-37FC-4C29-87E4-FB7880E09E9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1DC6FE8-2226-4C89-BDE2-80392DF1A5C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pic>
        <p:nvPicPr>
          <p:cNvPr id="7" name="Picture 6">
            <a:extLst>
              <a:ext uri="{FF2B5EF4-FFF2-40B4-BE49-F238E27FC236}">
                <a16:creationId xmlns:a16="http://schemas.microsoft.com/office/drawing/2014/main" id="{6A2851D4-D600-4289-A939-5E89C64DCD30}"/>
              </a:ext>
            </a:extLst>
          </p:cNvPr>
          <p:cNvPicPr>
            <a:picLocks noChangeAspect="1"/>
          </p:cNvPicPr>
          <p:nvPr/>
        </p:nvPicPr>
        <p:blipFill>
          <a:blip r:embed="rId2"/>
          <a:stretch>
            <a:fillRect/>
          </a:stretch>
        </p:blipFill>
        <p:spPr>
          <a:xfrm>
            <a:off x="1190549" y="2358766"/>
            <a:ext cx="5664751" cy="2655194"/>
          </a:xfrm>
          <a:prstGeom prst="rect">
            <a:avLst/>
          </a:prstGeom>
        </p:spPr>
      </p:pic>
      <p:sp>
        <p:nvSpPr>
          <p:cNvPr id="8" name="TextBox 7">
            <a:extLst>
              <a:ext uri="{FF2B5EF4-FFF2-40B4-BE49-F238E27FC236}">
                <a16:creationId xmlns:a16="http://schemas.microsoft.com/office/drawing/2014/main" id="{B6A0B44C-E943-4ED3-8A3F-54EA5E3A03DF}"/>
              </a:ext>
            </a:extLst>
          </p:cNvPr>
          <p:cNvSpPr txBox="1"/>
          <p:nvPr/>
        </p:nvSpPr>
        <p:spPr>
          <a:xfrm>
            <a:off x="1447800" y="1424940"/>
            <a:ext cx="6806672" cy="400110"/>
          </a:xfrm>
          <a:prstGeom prst="rect">
            <a:avLst/>
          </a:prstGeom>
          <a:noFill/>
        </p:spPr>
        <p:txBody>
          <a:bodyPr wrap="none" rtlCol="0">
            <a:spAutoFit/>
          </a:bodyPr>
          <a:lstStyle/>
          <a:p>
            <a:r>
              <a:rPr lang="en-US" sz="2000" dirty="0"/>
              <a:t>TSN profiles narrow down the interworking service / traffic </a:t>
            </a:r>
          </a:p>
        </p:txBody>
      </p:sp>
      <p:sp>
        <p:nvSpPr>
          <p:cNvPr id="9" name="Rectangle 8">
            <a:extLst>
              <a:ext uri="{FF2B5EF4-FFF2-40B4-BE49-F238E27FC236}">
                <a16:creationId xmlns:a16="http://schemas.microsoft.com/office/drawing/2014/main" id="{34C70AEB-4D0C-4D15-B2B2-AB26CCDEE532}"/>
              </a:ext>
            </a:extLst>
          </p:cNvPr>
          <p:cNvSpPr/>
          <p:nvPr/>
        </p:nvSpPr>
        <p:spPr>
          <a:xfrm>
            <a:off x="4038600" y="5125283"/>
            <a:ext cx="4572000" cy="307777"/>
          </a:xfrm>
          <a:prstGeom prst="rect">
            <a:avLst/>
          </a:prstGeom>
        </p:spPr>
        <p:txBody>
          <a:bodyPr>
            <a:spAutoFit/>
          </a:bodyPr>
          <a:lstStyle/>
          <a:p>
            <a:r>
              <a:rPr lang="en-US" dirty="0"/>
              <a:t>Details in Std and TGs</a:t>
            </a:r>
          </a:p>
        </p:txBody>
      </p:sp>
    </p:spTree>
    <p:extLst>
      <p:ext uri="{BB962C8B-B14F-4D97-AF65-F5344CB8AC3E}">
        <p14:creationId xmlns:p14="http://schemas.microsoft.com/office/powerpoint/2010/main" val="4197967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D314-8BC8-46C1-ABEA-9DF3C693AB50}"/>
              </a:ext>
            </a:extLst>
          </p:cNvPr>
          <p:cNvSpPr>
            <a:spLocks noGrp="1"/>
          </p:cNvSpPr>
          <p:nvPr>
            <p:ph type="title"/>
          </p:nvPr>
        </p:nvSpPr>
        <p:spPr/>
        <p:txBody>
          <a:bodyPr/>
          <a:lstStyle/>
          <a:p>
            <a:r>
              <a:rPr lang="en-US" dirty="0"/>
              <a:t>15.4ab, 15.14, 15.15</a:t>
            </a:r>
          </a:p>
        </p:txBody>
      </p:sp>
      <p:sp>
        <p:nvSpPr>
          <p:cNvPr id="3" name="Text Placeholder 2">
            <a:extLst>
              <a:ext uri="{FF2B5EF4-FFF2-40B4-BE49-F238E27FC236}">
                <a16:creationId xmlns:a16="http://schemas.microsoft.com/office/drawing/2014/main" id="{54A7567C-E5C1-41D7-A243-825D6F4CF48D}"/>
              </a:ext>
            </a:extLst>
          </p:cNvPr>
          <p:cNvSpPr>
            <a:spLocks noGrp="1"/>
          </p:cNvSpPr>
          <p:nvPr>
            <p:ph type="body" idx="1"/>
          </p:nvPr>
        </p:nvSpPr>
        <p:spPr>
          <a:xfrm>
            <a:off x="685800" y="1844675"/>
            <a:ext cx="7772400" cy="4114800"/>
          </a:xfrm>
        </p:spPr>
        <p:txBody>
          <a:bodyPr/>
          <a:lstStyle/>
          <a:p>
            <a:r>
              <a:rPr lang="en-US" sz="2400" dirty="0">
                <a:latin typeface="+mn-lt"/>
              </a:rPr>
              <a:t>Review &amp; discussion for call for TG chair</a:t>
            </a:r>
          </a:p>
          <a:p>
            <a:pPr lvl="1"/>
            <a:r>
              <a:rPr lang="en-US" sz="2000" dirty="0">
                <a:latin typeface="+mn-lt"/>
              </a:rPr>
              <a:t>According to OM: chair appointed by the WG chair and affirmed  by the TG &amp; other officers. </a:t>
            </a:r>
          </a:p>
          <a:p>
            <a:r>
              <a:rPr lang="en-US" sz="2400" dirty="0">
                <a:latin typeface="+mn-lt"/>
              </a:rPr>
              <a:t>Call for participation to external SDOs (standard development organization)</a:t>
            </a:r>
          </a:p>
          <a:p>
            <a:r>
              <a:rPr lang="en-US" sz="2400" dirty="0">
                <a:latin typeface="+mn-lt"/>
              </a:rPr>
              <a:t>SG15 development update</a:t>
            </a:r>
          </a:p>
          <a:p>
            <a:pPr lvl="1"/>
            <a:r>
              <a:rPr lang="en-US" sz="2000" dirty="0">
                <a:latin typeface="+mn-lt"/>
              </a:rPr>
              <a:t>Discussion on how to best separate the different NB PHYs</a:t>
            </a:r>
          </a:p>
          <a:p>
            <a:r>
              <a:rPr lang="en-US" sz="2400" dirty="0">
                <a:latin typeface="+mn-lt"/>
              </a:rPr>
              <a:t>Maintenance of 15.4 and convergence to 15.14 and 15.15</a:t>
            </a:r>
            <a:endParaRPr lang="en-US" dirty="0">
              <a:latin typeface="+mn-lt"/>
            </a:endParaRPr>
          </a:p>
        </p:txBody>
      </p:sp>
      <p:sp>
        <p:nvSpPr>
          <p:cNvPr id="4" name="Date Placeholder 3">
            <a:extLst>
              <a:ext uri="{FF2B5EF4-FFF2-40B4-BE49-F238E27FC236}">
                <a16:creationId xmlns:a16="http://schemas.microsoft.com/office/drawing/2014/main" id="{3651FF80-F179-44DD-A8DA-97B13816D424}"/>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D31EAF01-91D2-4C8E-B083-177FE00A9BF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AE507B4-F402-4FDD-96A5-6F34CC03DF5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80522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D097-2D7F-410D-8E28-E468B8DC0A4F}"/>
              </a:ext>
            </a:extLst>
          </p:cNvPr>
          <p:cNvSpPr>
            <a:spLocks noGrp="1"/>
          </p:cNvSpPr>
          <p:nvPr>
            <p:ph type="title"/>
          </p:nvPr>
        </p:nvSpPr>
        <p:spPr/>
        <p:txBody>
          <a:bodyPr/>
          <a:lstStyle/>
          <a:p>
            <a:r>
              <a:rPr lang="en-US" dirty="0"/>
              <a:t>802.1 webinar</a:t>
            </a:r>
          </a:p>
        </p:txBody>
      </p:sp>
      <p:sp>
        <p:nvSpPr>
          <p:cNvPr id="3" name="Text Placeholder 2">
            <a:extLst>
              <a:ext uri="{FF2B5EF4-FFF2-40B4-BE49-F238E27FC236}">
                <a16:creationId xmlns:a16="http://schemas.microsoft.com/office/drawing/2014/main" id="{332AE785-29DF-4CEB-9E9D-05124D375EA5}"/>
              </a:ext>
            </a:extLst>
          </p:cNvPr>
          <p:cNvSpPr>
            <a:spLocks noGrp="1"/>
          </p:cNvSpPr>
          <p:nvPr>
            <p:ph type="body" idx="1"/>
          </p:nvPr>
        </p:nvSpPr>
        <p:spPr/>
        <p:txBody>
          <a:bodyPr/>
          <a:lstStyle/>
          <a:p>
            <a:r>
              <a:rPr lang="en-US" sz="2400" dirty="0">
                <a:latin typeface="+mn-lt"/>
              </a:rPr>
              <a:t>Overview of 802.1 WG</a:t>
            </a:r>
          </a:p>
          <a:p>
            <a:endParaRPr lang="en-US" sz="2400" dirty="0">
              <a:latin typeface="+mn-lt"/>
            </a:endParaRPr>
          </a:p>
        </p:txBody>
      </p:sp>
      <p:sp>
        <p:nvSpPr>
          <p:cNvPr id="4" name="Date Placeholder 3">
            <a:extLst>
              <a:ext uri="{FF2B5EF4-FFF2-40B4-BE49-F238E27FC236}">
                <a16:creationId xmlns:a16="http://schemas.microsoft.com/office/drawing/2014/main" id="{04CF27C9-1DFC-4A01-A4F6-B085ACBAAE9D}"/>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F6F5A5C3-A5F1-4B47-8171-A602E23F0A53}"/>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3A234B-49A9-4710-B05B-FA875FDCC2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Picture 6">
            <a:extLst>
              <a:ext uri="{FF2B5EF4-FFF2-40B4-BE49-F238E27FC236}">
                <a16:creationId xmlns:a16="http://schemas.microsoft.com/office/drawing/2014/main" id="{B11F57E5-53AD-463C-AC7B-CA7F0361A582}"/>
              </a:ext>
            </a:extLst>
          </p:cNvPr>
          <p:cNvPicPr>
            <a:picLocks noChangeAspect="1"/>
          </p:cNvPicPr>
          <p:nvPr/>
        </p:nvPicPr>
        <p:blipFill>
          <a:blip r:embed="rId2"/>
          <a:stretch>
            <a:fillRect/>
          </a:stretch>
        </p:blipFill>
        <p:spPr>
          <a:xfrm>
            <a:off x="4610100" y="2132013"/>
            <a:ext cx="3147600" cy="3828267"/>
          </a:xfrm>
          <a:prstGeom prst="rect">
            <a:avLst/>
          </a:prstGeom>
        </p:spPr>
      </p:pic>
    </p:spTree>
    <p:extLst>
      <p:ext uri="{BB962C8B-B14F-4D97-AF65-F5344CB8AC3E}">
        <p14:creationId xmlns:p14="http://schemas.microsoft.com/office/powerpoint/2010/main" val="1984721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4903DD9-1E7D-4E20-95EB-E02172937461}"/>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32A56727-1C0F-4581-86D2-D41C25D3DF2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DB682C5F-D981-47A5-8197-6F4F635606D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pic>
        <p:nvPicPr>
          <p:cNvPr id="7" name="Picture 6">
            <a:extLst>
              <a:ext uri="{FF2B5EF4-FFF2-40B4-BE49-F238E27FC236}">
                <a16:creationId xmlns:a16="http://schemas.microsoft.com/office/drawing/2014/main" id="{C88DF427-229F-4FBD-8DC9-B0EDB038F4E9}"/>
              </a:ext>
            </a:extLst>
          </p:cNvPr>
          <p:cNvPicPr>
            <a:picLocks noChangeAspect="1"/>
          </p:cNvPicPr>
          <p:nvPr/>
        </p:nvPicPr>
        <p:blipFill>
          <a:blip r:embed="rId2"/>
          <a:stretch>
            <a:fillRect/>
          </a:stretch>
        </p:blipFill>
        <p:spPr>
          <a:xfrm>
            <a:off x="830999" y="1556899"/>
            <a:ext cx="7482001" cy="3744201"/>
          </a:xfrm>
          <a:prstGeom prst="rect">
            <a:avLst/>
          </a:prstGeom>
        </p:spPr>
      </p:pic>
    </p:spTree>
    <p:extLst>
      <p:ext uri="{BB962C8B-B14F-4D97-AF65-F5344CB8AC3E}">
        <p14:creationId xmlns:p14="http://schemas.microsoft.com/office/powerpoint/2010/main" val="414595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978E511-8465-40D6-805F-B900F7FD930D}"/>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09101BFB-B815-46CD-9A11-C0FB9EAF665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7A7964A-597D-4783-B5B3-7332B239E90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pic>
        <p:nvPicPr>
          <p:cNvPr id="7" name="Picture 6">
            <a:extLst>
              <a:ext uri="{FF2B5EF4-FFF2-40B4-BE49-F238E27FC236}">
                <a16:creationId xmlns:a16="http://schemas.microsoft.com/office/drawing/2014/main" id="{B9EF1F17-7689-4D55-9A66-3E98490C64B9}"/>
              </a:ext>
            </a:extLst>
          </p:cNvPr>
          <p:cNvPicPr>
            <a:picLocks noChangeAspect="1"/>
          </p:cNvPicPr>
          <p:nvPr/>
        </p:nvPicPr>
        <p:blipFill>
          <a:blip r:embed="rId2"/>
          <a:stretch>
            <a:fillRect/>
          </a:stretch>
        </p:blipFill>
        <p:spPr>
          <a:xfrm>
            <a:off x="108599" y="1527799"/>
            <a:ext cx="8926801" cy="3802401"/>
          </a:xfrm>
          <a:prstGeom prst="rect">
            <a:avLst/>
          </a:prstGeom>
        </p:spPr>
      </p:pic>
    </p:spTree>
    <p:extLst>
      <p:ext uri="{BB962C8B-B14F-4D97-AF65-F5344CB8AC3E}">
        <p14:creationId xmlns:p14="http://schemas.microsoft.com/office/powerpoint/2010/main" val="1779827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233DA4B-F272-4497-96F9-C5C73E67CFAE}"/>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63A3574D-69CB-466A-ADF8-0D2C450034C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6BD6EAD-8E2D-41E2-BFB5-181DE4FDE5F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TextBox 6">
            <a:extLst>
              <a:ext uri="{FF2B5EF4-FFF2-40B4-BE49-F238E27FC236}">
                <a16:creationId xmlns:a16="http://schemas.microsoft.com/office/drawing/2014/main" id="{64EDD778-C1A0-4B17-8ECA-8DA6D846C5DD}"/>
              </a:ext>
            </a:extLst>
          </p:cNvPr>
          <p:cNvSpPr txBox="1"/>
          <p:nvPr/>
        </p:nvSpPr>
        <p:spPr>
          <a:xfrm>
            <a:off x="617220" y="1036320"/>
            <a:ext cx="7802136" cy="1169551"/>
          </a:xfrm>
          <a:prstGeom prst="rect">
            <a:avLst/>
          </a:prstGeom>
          <a:noFill/>
        </p:spPr>
        <p:txBody>
          <a:bodyPr wrap="none" rtlCol="0">
            <a:spAutoFit/>
          </a:bodyPr>
          <a:lstStyle/>
          <a:p>
            <a:r>
              <a:rPr lang="en-US" dirty="0"/>
              <a:t>IEEE Std 802.1AC specifies the MAC Service provided by all IEEE 802 LANs</a:t>
            </a:r>
          </a:p>
          <a:p>
            <a:endParaRPr lang="en-US" dirty="0"/>
          </a:p>
          <a:p>
            <a:r>
              <a:rPr lang="en-US" dirty="0"/>
              <a:t>IEEE Std 802.1Q specifies interworking among IEEE 802 LANs by bridging at the MAC sublayer</a:t>
            </a:r>
          </a:p>
          <a:p>
            <a:endParaRPr lang="en-US" dirty="0"/>
          </a:p>
          <a:p>
            <a:r>
              <a:rPr lang="en-US" dirty="0"/>
              <a:t>Interworking can be heterogeneous (across different 802 technologies).</a:t>
            </a:r>
          </a:p>
        </p:txBody>
      </p:sp>
      <p:pic>
        <p:nvPicPr>
          <p:cNvPr id="8" name="Picture 7">
            <a:extLst>
              <a:ext uri="{FF2B5EF4-FFF2-40B4-BE49-F238E27FC236}">
                <a16:creationId xmlns:a16="http://schemas.microsoft.com/office/drawing/2014/main" id="{78FB2B92-6EF1-45A6-B51D-E6DFA823460E}"/>
              </a:ext>
            </a:extLst>
          </p:cNvPr>
          <p:cNvPicPr>
            <a:picLocks noChangeAspect="1"/>
          </p:cNvPicPr>
          <p:nvPr/>
        </p:nvPicPr>
        <p:blipFill>
          <a:blip r:embed="rId2"/>
          <a:stretch>
            <a:fillRect/>
          </a:stretch>
        </p:blipFill>
        <p:spPr>
          <a:xfrm>
            <a:off x="1142612" y="2691767"/>
            <a:ext cx="6398401" cy="2198667"/>
          </a:xfrm>
          <a:prstGeom prst="rect">
            <a:avLst/>
          </a:prstGeom>
        </p:spPr>
      </p:pic>
    </p:spTree>
    <p:extLst>
      <p:ext uri="{BB962C8B-B14F-4D97-AF65-F5344CB8AC3E}">
        <p14:creationId xmlns:p14="http://schemas.microsoft.com/office/powerpoint/2010/main" val="2634225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5ACD34-FC2F-4FE0-99C1-13F993762AEF}"/>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49C450E9-5D68-4E94-8FF9-C112691F89F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58AAAE8-C31C-4CE6-BCD6-EB13691B78C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pic>
        <p:nvPicPr>
          <p:cNvPr id="7" name="Picture 6">
            <a:extLst>
              <a:ext uri="{FF2B5EF4-FFF2-40B4-BE49-F238E27FC236}">
                <a16:creationId xmlns:a16="http://schemas.microsoft.com/office/drawing/2014/main" id="{BD71C060-F38D-42EA-BC82-0779045A5D66}"/>
              </a:ext>
            </a:extLst>
          </p:cNvPr>
          <p:cNvPicPr>
            <a:picLocks noChangeAspect="1"/>
          </p:cNvPicPr>
          <p:nvPr/>
        </p:nvPicPr>
        <p:blipFill>
          <a:blip r:embed="rId2"/>
          <a:stretch>
            <a:fillRect/>
          </a:stretch>
        </p:blipFill>
        <p:spPr>
          <a:xfrm>
            <a:off x="1427540" y="1704340"/>
            <a:ext cx="6901695" cy="3276600"/>
          </a:xfrm>
          <a:prstGeom prst="rect">
            <a:avLst/>
          </a:prstGeom>
        </p:spPr>
      </p:pic>
      <p:sp>
        <p:nvSpPr>
          <p:cNvPr id="8" name="Rectangle 7">
            <a:extLst>
              <a:ext uri="{FF2B5EF4-FFF2-40B4-BE49-F238E27FC236}">
                <a16:creationId xmlns:a16="http://schemas.microsoft.com/office/drawing/2014/main" id="{7EE028FA-32AF-4686-A583-EB1CB67F65AB}"/>
              </a:ext>
            </a:extLst>
          </p:cNvPr>
          <p:cNvSpPr/>
          <p:nvPr/>
        </p:nvSpPr>
        <p:spPr>
          <a:xfrm>
            <a:off x="3520439" y="1049030"/>
            <a:ext cx="4572000" cy="400110"/>
          </a:xfrm>
          <a:prstGeom prst="rect">
            <a:avLst/>
          </a:prstGeom>
        </p:spPr>
        <p:txBody>
          <a:bodyPr>
            <a:spAutoFit/>
          </a:bodyPr>
          <a:lstStyle/>
          <a:p>
            <a:r>
              <a:rPr lang="en-US" sz="2000" dirty="0">
                <a:latin typeface="Calibri" panose="020F0502020204030204" pitchFamily="34" charset="0"/>
              </a:rPr>
              <a:t>802.1Q interworking  </a:t>
            </a:r>
            <a:endParaRPr lang="en-US" sz="2000" dirty="0"/>
          </a:p>
        </p:txBody>
      </p:sp>
      <p:sp>
        <p:nvSpPr>
          <p:cNvPr id="9" name="Rectangle 8">
            <a:extLst>
              <a:ext uri="{FF2B5EF4-FFF2-40B4-BE49-F238E27FC236}">
                <a16:creationId xmlns:a16="http://schemas.microsoft.com/office/drawing/2014/main" id="{C5AD93A0-460A-46A9-A091-11148EA2B8A3}"/>
              </a:ext>
            </a:extLst>
          </p:cNvPr>
          <p:cNvSpPr/>
          <p:nvPr/>
        </p:nvSpPr>
        <p:spPr>
          <a:xfrm>
            <a:off x="1427540" y="5574288"/>
            <a:ext cx="7042312" cy="307777"/>
          </a:xfrm>
          <a:prstGeom prst="rect">
            <a:avLst/>
          </a:prstGeom>
        </p:spPr>
        <p:txBody>
          <a:bodyPr wrap="none">
            <a:spAutoFit/>
          </a:bodyPr>
          <a:lstStyle/>
          <a:p>
            <a:r>
              <a:rPr lang="en-US" dirty="0">
                <a:latin typeface="Calibri" panose="020F0502020204030204" pitchFamily="34" charset="0"/>
              </a:rPr>
              <a:t>Description of bridge architecture, topologies (RSTP,..), network virtualization, link </a:t>
            </a:r>
            <a:r>
              <a:rPr lang="en-US" dirty="0" err="1">
                <a:latin typeface="Calibri" panose="020F0502020204030204" pitchFamily="34" charset="0"/>
              </a:rPr>
              <a:t>aggegation</a:t>
            </a:r>
            <a:endParaRPr lang="en-US" dirty="0"/>
          </a:p>
        </p:txBody>
      </p:sp>
    </p:spTree>
    <p:extLst>
      <p:ext uri="{BB962C8B-B14F-4D97-AF65-F5344CB8AC3E}">
        <p14:creationId xmlns:p14="http://schemas.microsoft.com/office/powerpoint/2010/main" val="155892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ED71AA3-3EA5-4854-937C-53505866D538}"/>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AB8B3856-1F51-4B83-A8D1-6E33BF937FB5}"/>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5731F60-AF1D-426F-8ED2-6677649670E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pic>
        <p:nvPicPr>
          <p:cNvPr id="7" name="Picture 6">
            <a:extLst>
              <a:ext uri="{FF2B5EF4-FFF2-40B4-BE49-F238E27FC236}">
                <a16:creationId xmlns:a16="http://schemas.microsoft.com/office/drawing/2014/main" id="{EC942071-E91F-4284-9395-43EC57233A67}"/>
              </a:ext>
            </a:extLst>
          </p:cNvPr>
          <p:cNvPicPr>
            <a:picLocks noChangeAspect="1"/>
          </p:cNvPicPr>
          <p:nvPr/>
        </p:nvPicPr>
        <p:blipFill>
          <a:blip r:embed="rId2"/>
          <a:stretch>
            <a:fillRect/>
          </a:stretch>
        </p:blipFill>
        <p:spPr>
          <a:xfrm>
            <a:off x="1198245" y="1123632"/>
            <a:ext cx="4095750" cy="4048125"/>
          </a:xfrm>
          <a:prstGeom prst="rect">
            <a:avLst/>
          </a:prstGeom>
        </p:spPr>
      </p:pic>
      <p:sp>
        <p:nvSpPr>
          <p:cNvPr id="8" name="Rectangle 7">
            <a:extLst>
              <a:ext uri="{FF2B5EF4-FFF2-40B4-BE49-F238E27FC236}">
                <a16:creationId xmlns:a16="http://schemas.microsoft.com/office/drawing/2014/main" id="{F1C19A8B-5EB8-4E44-8FCB-1C69444D6C72}"/>
              </a:ext>
            </a:extLst>
          </p:cNvPr>
          <p:cNvSpPr/>
          <p:nvPr/>
        </p:nvSpPr>
        <p:spPr>
          <a:xfrm>
            <a:off x="5707380" y="1803261"/>
            <a:ext cx="4572000" cy="769441"/>
          </a:xfrm>
          <a:prstGeom prst="rect">
            <a:avLst/>
          </a:prstGeom>
        </p:spPr>
        <p:txBody>
          <a:bodyPr>
            <a:spAutoFit/>
          </a:bodyPr>
          <a:lstStyle/>
          <a:p>
            <a:endParaRPr lang="en-US" sz="1600" dirty="0">
              <a:latin typeface="Calibri" panose="020F0502020204030204" pitchFamily="34" charset="0"/>
            </a:endParaRPr>
          </a:p>
          <a:p>
            <a:r>
              <a:rPr lang="en-US" dirty="0">
                <a:latin typeface="Calibri" panose="020F0502020204030204" pitchFamily="34" charset="0"/>
              </a:rPr>
              <a:t>Control protocols are implemented as </a:t>
            </a:r>
          </a:p>
          <a:p>
            <a:r>
              <a:rPr lang="en-US" dirty="0">
                <a:latin typeface="Calibri" panose="020F0502020204030204" pitchFamily="34" charset="0"/>
              </a:rPr>
              <a:t>Higher Layer Entities</a:t>
            </a:r>
          </a:p>
        </p:txBody>
      </p:sp>
      <p:sp>
        <p:nvSpPr>
          <p:cNvPr id="9" name="Rectangle 8">
            <a:extLst>
              <a:ext uri="{FF2B5EF4-FFF2-40B4-BE49-F238E27FC236}">
                <a16:creationId xmlns:a16="http://schemas.microsoft.com/office/drawing/2014/main" id="{10CB51F2-2172-4B24-B288-677BCC93FA31}"/>
              </a:ext>
            </a:extLst>
          </p:cNvPr>
          <p:cNvSpPr/>
          <p:nvPr/>
        </p:nvSpPr>
        <p:spPr>
          <a:xfrm>
            <a:off x="5707380" y="3363278"/>
            <a:ext cx="4572000" cy="984885"/>
          </a:xfrm>
          <a:prstGeom prst="rect">
            <a:avLst/>
          </a:prstGeom>
        </p:spPr>
        <p:txBody>
          <a:bodyPr>
            <a:spAutoFit/>
          </a:bodyPr>
          <a:lstStyle/>
          <a:p>
            <a:endParaRPr lang="en-US" sz="1600" dirty="0">
              <a:latin typeface="Calibri" panose="020F0502020204030204" pitchFamily="34" charset="0"/>
            </a:endParaRPr>
          </a:p>
          <a:p>
            <a:r>
              <a:rPr lang="en-US" dirty="0">
                <a:latin typeface="Calibri" panose="020F0502020204030204" pitchFamily="34" charset="0"/>
              </a:rPr>
              <a:t>The data plane is comprised of</a:t>
            </a:r>
          </a:p>
          <a:p>
            <a:r>
              <a:rPr lang="en-US" dirty="0">
                <a:latin typeface="Calibri" panose="020F0502020204030204" pitchFamily="34" charset="0"/>
              </a:rPr>
              <a:t>—A MAC Relay and</a:t>
            </a:r>
          </a:p>
          <a:p>
            <a:r>
              <a:rPr lang="en-US" dirty="0">
                <a:latin typeface="Calibri" panose="020F0502020204030204" pitchFamily="34" charset="0"/>
              </a:rPr>
              <a:t>—At least two ports</a:t>
            </a:r>
          </a:p>
        </p:txBody>
      </p:sp>
    </p:spTree>
    <p:extLst>
      <p:ext uri="{BB962C8B-B14F-4D97-AF65-F5344CB8AC3E}">
        <p14:creationId xmlns:p14="http://schemas.microsoft.com/office/powerpoint/2010/main" val="3452765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D460F29-912D-4686-BCA7-DCAF9E5DFA5C}"/>
              </a:ext>
            </a:extLst>
          </p:cNvPr>
          <p:cNvSpPr>
            <a:spLocks noGrp="1"/>
          </p:cNvSpPr>
          <p:nvPr>
            <p:ph type="dt" idx="10"/>
          </p:nvPr>
        </p:nvSpPr>
        <p:spPr/>
        <p:txBody>
          <a:bodyPr/>
          <a:lstStyle/>
          <a:p>
            <a:r>
              <a:rPr lang="en-US"/>
              <a:t>September 2021</a:t>
            </a:r>
            <a:endParaRPr lang="en-US" dirty="0"/>
          </a:p>
        </p:txBody>
      </p:sp>
      <p:sp>
        <p:nvSpPr>
          <p:cNvPr id="5" name="Footer Placeholder 4">
            <a:extLst>
              <a:ext uri="{FF2B5EF4-FFF2-40B4-BE49-F238E27FC236}">
                <a16:creationId xmlns:a16="http://schemas.microsoft.com/office/drawing/2014/main" id="{CF19A626-3DE4-4F51-AAE7-61AA577E8E93}"/>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13F265C8-9DD0-454A-A968-9589D372661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7" name="Rectangle 6">
            <a:extLst>
              <a:ext uri="{FF2B5EF4-FFF2-40B4-BE49-F238E27FC236}">
                <a16:creationId xmlns:a16="http://schemas.microsoft.com/office/drawing/2014/main" id="{ADEC8494-5420-4DAF-93BB-195EF3A6FEEB}"/>
              </a:ext>
            </a:extLst>
          </p:cNvPr>
          <p:cNvSpPr/>
          <p:nvPr/>
        </p:nvSpPr>
        <p:spPr>
          <a:xfrm>
            <a:off x="2642676" y="951012"/>
            <a:ext cx="4102405" cy="400110"/>
          </a:xfrm>
          <a:prstGeom prst="rect">
            <a:avLst/>
          </a:prstGeom>
        </p:spPr>
        <p:txBody>
          <a:bodyPr wrap="none">
            <a:spAutoFit/>
          </a:bodyPr>
          <a:lstStyle/>
          <a:p>
            <a:r>
              <a:rPr lang="en-US" sz="2000" b="1" dirty="0">
                <a:solidFill>
                  <a:schemeClr val="tx1"/>
                </a:solidFill>
                <a:latin typeface="Calibri" panose="020F0502020204030204" pitchFamily="34" charset="0"/>
              </a:rPr>
              <a:t>802.1 TIME-SENSITIVE NETWORKING</a:t>
            </a:r>
            <a:endParaRPr lang="en-US" sz="2000" dirty="0">
              <a:solidFill>
                <a:schemeClr val="tx1"/>
              </a:solidFill>
            </a:endParaRPr>
          </a:p>
        </p:txBody>
      </p:sp>
      <p:pic>
        <p:nvPicPr>
          <p:cNvPr id="8" name="Picture 7">
            <a:extLst>
              <a:ext uri="{FF2B5EF4-FFF2-40B4-BE49-F238E27FC236}">
                <a16:creationId xmlns:a16="http://schemas.microsoft.com/office/drawing/2014/main" id="{6BF63BBF-6F8B-4DEB-BC51-5FEDBFC2A68A}"/>
              </a:ext>
            </a:extLst>
          </p:cNvPr>
          <p:cNvPicPr>
            <a:picLocks noChangeAspect="1"/>
          </p:cNvPicPr>
          <p:nvPr/>
        </p:nvPicPr>
        <p:blipFill>
          <a:blip r:embed="rId2"/>
          <a:stretch>
            <a:fillRect/>
          </a:stretch>
        </p:blipFill>
        <p:spPr>
          <a:xfrm>
            <a:off x="243840" y="1887695"/>
            <a:ext cx="8366760" cy="3364698"/>
          </a:xfrm>
          <a:prstGeom prst="rect">
            <a:avLst/>
          </a:prstGeom>
        </p:spPr>
      </p:pic>
    </p:spTree>
    <p:extLst>
      <p:ext uri="{BB962C8B-B14F-4D97-AF65-F5344CB8AC3E}">
        <p14:creationId xmlns:p14="http://schemas.microsoft.com/office/powerpoint/2010/main" val="201449819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5454</TotalTime>
  <Words>348</Words>
  <Application>Microsoft Office PowerPoint</Application>
  <PresentationFormat>On-screen Show (4:3)</PresentationFormat>
  <Paragraphs>73</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Default Design</vt:lpstr>
      <vt:lpstr>PowerPoint Presentation</vt:lpstr>
      <vt:lpstr>15.4ab, 15.14, 15.15</vt:lpstr>
      <vt:lpstr>802.1 webinar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307</cp:revision>
  <dcterms:modified xsi:type="dcterms:W3CDTF">2021-09-16T23:14:25Z</dcterms:modified>
</cp:coreProperties>
</file>