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1"/>
  </p:notesMasterIdLst>
  <p:sldIdLst>
    <p:sldId id="256" r:id="rId2"/>
    <p:sldId id="304" r:id="rId3"/>
    <p:sldId id="300" r:id="rId4"/>
    <p:sldId id="301" r:id="rId5"/>
    <p:sldId id="302" r:id="rId6"/>
    <p:sldId id="299" r:id="rId7"/>
    <p:sldId id="295" r:id="rId8"/>
    <p:sldId id="303" r:id="rId9"/>
    <p:sldId id="296" r:id="rId10"/>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86" d="100"/>
          <a:sy n="86" d="100"/>
        </p:scale>
        <p:origin x="1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430577"/>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September 2021</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P802.15-21-0497-00-6a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sz="1400" b="1" i="0" u="none" strike="noStrike" cap="none">
                <a:solidFill>
                  <a:schemeClr val="dk1"/>
                </a:solidFill>
                <a:latin typeface="Times New Roman"/>
                <a:ea typeface="Times New Roman"/>
                <a:cs typeface="Times New Roman"/>
                <a:sym typeface="Times New Roman"/>
              </a:rPr>
              <a:t>September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Hernandez, Kohno, Kobayashi, Kim (YNU)</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lang="en-US" sz="1600" b="0"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b="0" i="0" u="none" strike="noStrike" cap="none" dirty="0">
                <a:solidFill>
                  <a:schemeClr val="dk2"/>
                </a:solidFill>
                <a:latin typeface="Times New Roman"/>
                <a:ea typeface="Times New Roman"/>
                <a:cs typeface="Times New Roman"/>
                <a:sym typeface="Times New Roman"/>
              </a:rPr>
              <a:t> 15.6a, 15.4ab, 15.14 </a:t>
            </a:r>
            <a:r>
              <a:rPr lang="en-US" sz="1600" dirty="0">
                <a:solidFill>
                  <a:schemeClr val="dk2"/>
                </a:solidFill>
                <a:latin typeface="Times New Roman"/>
                <a:ea typeface="Times New Roman"/>
                <a:cs typeface="Times New Roman"/>
                <a:sym typeface="Times New Roman"/>
              </a:rPr>
              <a:t>UWB Harmonization</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September</a:t>
            </a:r>
            <a:r>
              <a:rPr lang="en-US" sz="1600" b="0" i="0" u="none" strike="noStrike" cap="none" dirty="0">
                <a:solidFill>
                  <a:schemeClr val="dk2"/>
                </a:solidFill>
                <a:latin typeface="Times New Roman"/>
                <a:ea typeface="Times New Roman"/>
                <a:cs typeface="Times New Roman"/>
                <a:sym typeface="Times New Roman"/>
              </a:rPr>
              <a:t> 16th, 2021 </a:t>
            </a:r>
            <a:endParaRPr lang="en-US" dirty="0"/>
          </a:p>
          <a:p>
            <a:pPr>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a:t>
            </a:r>
            <a:r>
              <a:rPr lang="en-US" sz="1600" b="0" i="0" u="none" strike="noStrike" cap="none" baseline="30000" dirty="0">
                <a:solidFill>
                  <a:schemeClr val="dk2"/>
                </a:solidFill>
                <a:latin typeface="Times New Roman"/>
                <a:ea typeface="Times New Roman"/>
                <a:cs typeface="Times New Roman"/>
                <a:sym typeface="Times New Roman"/>
              </a:rPr>
              <a:t>1</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Ryuji Kohno</a:t>
            </a:r>
            <a:r>
              <a:rPr lang="en-US" sz="1600" baseline="30000" dirty="0">
                <a:solidFill>
                  <a:schemeClr val="dk2"/>
                </a:solidFill>
                <a:latin typeface="Times New Roman"/>
                <a:ea typeface="Times New Roman"/>
                <a:cs typeface="Times New Roman"/>
                <a:sym typeface="Times New Roman"/>
              </a:rPr>
              <a:t>1,2</a:t>
            </a:r>
            <a:r>
              <a:rPr lang="en-US" sz="1600" dirty="0">
                <a:solidFill>
                  <a:schemeClr val="dk2"/>
                </a:solidFill>
                <a:latin typeface="Times New Roman"/>
                <a:ea typeface="Times New Roman"/>
                <a:cs typeface="Times New Roman"/>
                <a:sym typeface="Times New Roman"/>
              </a:rPr>
              <a:t>, Takumi Kobayashi</a:t>
            </a:r>
            <a:r>
              <a:rPr lang="en-US" sz="1600" baseline="30000" dirty="0">
                <a:solidFill>
                  <a:schemeClr val="dk2"/>
                </a:solidFill>
                <a:latin typeface="Times New Roman"/>
                <a:ea typeface="Times New Roman"/>
                <a:cs typeface="Times New Roman"/>
                <a:sym typeface="Times New Roman"/>
              </a:rPr>
              <a:t>1,2</a:t>
            </a:r>
            <a:r>
              <a:rPr lang="en-US" sz="1600" dirty="0">
                <a:solidFill>
                  <a:schemeClr val="dk2"/>
                </a:solidFill>
                <a:latin typeface="Times New Roman"/>
                <a:ea typeface="Times New Roman"/>
                <a:cs typeface="Times New Roman"/>
                <a:sym typeface="Times New Roman"/>
              </a:rPr>
              <a:t>, Minsoo Kim</a:t>
            </a:r>
            <a:r>
              <a:rPr lang="en-US" sz="1600" baseline="30000" dirty="0">
                <a:solidFill>
                  <a:schemeClr val="dk2"/>
                </a:solidFill>
                <a:latin typeface="Times New Roman"/>
                <a:ea typeface="Times New Roman"/>
                <a:cs typeface="Times New Roman"/>
                <a:sym typeface="Times New Roman"/>
              </a:rPr>
              <a:t>1</a:t>
            </a:r>
            <a:r>
              <a:rPr lang="en-US" sz="1600" b="0" i="0" u="none" strike="noStrike" cap="none" dirty="0">
                <a:solidFill>
                  <a:srgbClr val="FF0000"/>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baseline="30000" dirty="0">
                <a:solidFill>
                  <a:schemeClr val="dk2"/>
                </a:solidFill>
                <a:latin typeface="Times New Roman"/>
                <a:ea typeface="Times New Roman"/>
                <a:cs typeface="Times New Roman"/>
                <a:sym typeface="Times New Roman"/>
              </a:rPr>
              <a:t>1</a:t>
            </a:r>
            <a:r>
              <a:rPr lang="en-US" sz="1600" dirty="0">
                <a:solidFill>
                  <a:schemeClr val="dk1"/>
                </a:solidFill>
                <a:latin typeface="Times New Roman"/>
                <a:ea typeface="Times New Roman"/>
                <a:cs typeface="Times New Roman"/>
                <a:sym typeface="Times New Roman"/>
              </a:rPr>
              <a:t>Yokosuka Research Park International Alliance Institute (YRP-IAI), Japan; </a:t>
            </a:r>
            <a:r>
              <a:rPr lang="en-US" sz="1600" baseline="30000" dirty="0">
                <a:solidFill>
                  <a:schemeClr val="dk1"/>
                </a:solidFill>
                <a:latin typeface="Times New Roman"/>
                <a:ea typeface="Times New Roman"/>
                <a:cs typeface="Times New Roman"/>
                <a:sym typeface="Times New Roman"/>
              </a:rPr>
              <a:t>2</a:t>
            </a:r>
            <a:r>
              <a:rPr lang="en-US" sz="1600" dirty="0">
                <a:solidFill>
                  <a:schemeClr val="dk1"/>
                </a:solidFill>
                <a:latin typeface="Times New Roman"/>
                <a:ea typeface="Times New Roman"/>
                <a:cs typeface="Times New Roman"/>
                <a:sym typeface="Times New Roman"/>
              </a:rPr>
              <a:t>Yokohama National University (YNU), Japan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Address: </a:t>
            </a:r>
            <a:r>
              <a:rPr lang="en-US" sz="1600" i="0" u="none" strike="noStrike" cap="none" baseline="30000" dirty="0">
                <a:solidFill>
                  <a:schemeClr val="dk2"/>
                </a:solidFill>
                <a:latin typeface="Times New Roman"/>
                <a:ea typeface="Times New Roman"/>
                <a:cs typeface="Times New Roman"/>
                <a:sym typeface="Times New Roman"/>
              </a:rPr>
              <a:t>1</a:t>
            </a:r>
            <a:r>
              <a:rPr lang="en-US" sz="1600" i="0" u="none" strike="noStrike" cap="none" dirty="0">
                <a:solidFill>
                  <a:schemeClr val="dk2"/>
                </a:solidFill>
                <a:latin typeface="Times New Roman"/>
                <a:ea typeface="Times New Roman"/>
                <a:cs typeface="Times New Roman"/>
                <a:sym typeface="Times New Roman"/>
              </a:rPr>
              <a:t>YRP 1, </a:t>
            </a:r>
            <a:r>
              <a:rPr lang="en-US" sz="1600" b="0" i="0" u="none" strike="noStrike" cap="none" dirty="0">
                <a:solidFill>
                  <a:schemeClr val="dk1"/>
                </a:solidFill>
                <a:latin typeface="Times New Roman"/>
                <a:ea typeface="Times New Roman"/>
                <a:cs typeface="Times New Roman"/>
                <a:sym typeface="Times New Roman"/>
              </a:rPr>
              <a:t>3-4 Hikarino-oka, Yokosuka, 239-0847, Japan</a:t>
            </a:r>
            <a:r>
              <a:rPr lang="en-US" sz="1600" dirty="0">
                <a:solidFill>
                  <a:schemeClr val="dk1"/>
                </a:solidFill>
                <a:latin typeface="Times New Roman"/>
                <a:ea typeface="Times New Roman"/>
                <a:cs typeface="Times New Roman"/>
                <a:sym typeface="Times New Roman"/>
              </a:rPr>
              <a:t>; </a:t>
            </a:r>
            <a:r>
              <a:rPr lang="en-US" sz="1600" baseline="30000" dirty="0">
                <a:solidFill>
                  <a:schemeClr val="dk1"/>
                </a:solidFill>
                <a:latin typeface="Times New Roman"/>
                <a:ea typeface="Times New Roman"/>
                <a:cs typeface="Times New Roman"/>
                <a:sym typeface="Times New Roman"/>
              </a:rPr>
              <a:t>2</a:t>
            </a:r>
            <a:r>
              <a:rPr lang="en-US" sz="1600" dirty="0">
                <a:solidFill>
                  <a:schemeClr val="dk1"/>
                </a:solidFill>
                <a:latin typeface="Times New Roman"/>
                <a:ea typeface="Times New Roman"/>
                <a:cs typeface="Times New Roman"/>
                <a:sym typeface="Times New Roman"/>
              </a:rPr>
              <a:t>79-5 </a:t>
            </a:r>
            <a:r>
              <a:rPr lang="en-US" sz="1600" dirty="0" err="1">
                <a:solidFill>
                  <a:schemeClr val="dk1"/>
                </a:solidFill>
                <a:latin typeface="Times New Roman"/>
                <a:ea typeface="Times New Roman"/>
                <a:cs typeface="Times New Roman"/>
                <a:sym typeface="Times New Roman"/>
              </a:rPr>
              <a:t>Tokiwadai</a:t>
            </a:r>
            <a:r>
              <a:rPr lang="en-US" sz="1600" dirty="0">
                <a:solidFill>
                  <a:schemeClr val="dk1"/>
                </a:solidFill>
                <a:latin typeface="Times New Roman"/>
                <a:ea typeface="Times New Roman"/>
                <a:cs typeface="Times New Roman"/>
                <a:sym typeface="Times New Roman"/>
              </a:rPr>
              <a:t>, Hodogaya-</a:t>
            </a:r>
            <a:r>
              <a:rPr lang="en-US" sz="1600" dirty="0" err="1">
                <a:solidFill>
                  <a:schemeClr val="dk1"/>
                </a:solidFill>
                <a:latin typeface="Times New Roman"/>
                <a:ea typeface="Times New Roman"/>
                <a:cs typeface="Times New Roman"/>
                <a:sym typeface="Times New Roman"/>
              </a:rPr>
              <a:t>ku</a:t>
            </a:r>
            <a:r>
              <a:rPr lang="en-US" sz="1600" dirty="0">
                <a:solidFill>
                  <a:schemeClr val="dk1"/>
                </a:solidFill>
                <a:latin typeface="Times New Roman"/>
                <a:ea typeface="Times New Roman"/>
                <a:cs typeface="Times New Roman"/>
                <a:sym typeface="Times New Roman"/>
              </a:rPr>
              <a:t>, Yokohama, 240-8501 Japan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Voice</a:t>
            </a:r>
            <a:r>
              <a:rPr lang="en-US" sz="1600" b="1" i="0" u="none" strike="noStrike" cap="none" dirty="0">
                <a:solidFill>
                  <a:schemeClr val="dk1"/>
                </a:solidFill>
                <a:latin typeface="Times New Roman"/>
                <a:ea typeface="Times New Roman"/>
                <a:cs typeface="Times New Roman"/>
                <a:sym typeface="Times New Roman"/>
              </a:rPr>
              <a:t>:</a:t>
            </a:r>
            <a:r>
              <a:rPr lang="en-US" sz="1600" dirty="0">
                <a:solidFill>
                  <a:schemeClr val="dk1"/>
                </a:solidFill>
                <a:latin typeface="Times New Roman"/>
                <a:ea typeface="Times New Roman"/>
                <a:cs typeface="Times New Roman"/>
                <a:sym typeface="Times New Roman"/>
              </a:rPr>
              <a:t> </a:t>
            </a:r>
            <a:r>
              <a:rPr lang="en-US" sz="1600" baseline="30000" dirty="0">
                <a:solidFill>
                  <a:schemeClr val="dk1"/>
                </a:solidFill>
                <a:latin typeface="Times New Roman"/>
                <a:ea typeface="Times New Roman"/>
                <a:cs typeface="Times New Roman"/>
                <a:sym typeface="Times New Roman"/>
              </a:rPr>
              <a:t>2</a:t>
            </a:r>
            <a:r>
              <a:rPr lang="en-US" sz="1600" b="0" i="0" u="none" strike="noStrike" cap="none" dirty="0">
                <a:solidFill>
                  <a:schemeClr val="dk1"/>
                </a:solidFill>
                <a:latin typeface="Times New Roman"/>
                <a:ea typeface="Times New Roman"/>
                <a:cs typeface="Times New Roman"/>
                <a:sym typeface="Times New Roman"/>
              </a:rPr>
              <a:t>+81 </a:t>
            </a:r>
            <a:r>
              <a:rPr lang="en-US" sz="1600" dirty="0">
                <a:solidFill>
                  <a:schemeClr val="dk1"/>
                </a:solidFill>
                <a:latin typeface="Times New Roman"/>
                <a:ea typeface="Times New Roman"/>
                <a:cs typeface="Times New Roman"/>
                <a:sym typeface="Times New Roman"/>
              </a:rPr>
              <a:t>90-5408-0611,</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Fax:</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baseline="30000" dirty="0">
                <a:solidFill>
                  <a:schemeClr val="dk2"/>
                </a:solidFill>
                <a:latin typeface="Times New Roman"/>
                <a:ea typeface="Times New Roman"/>
                <a:cs typeface="Times New Roman"/>
                <a:sym typeface="Times New Roman"/>
              </a:rPr>
              <a:t>2</a:t>
            </a:r>
            <a:r>
              <a:rPr lang="en-US" sz="1600" dirty="0">
                <a:solidFill>
                  <a:schemeClr val="dk2"/>
                </a:solidFill>
                <a:latin typeface="Times New Roman"/>
                <a:ea typeface="Times New Roman"/>
                <a:cs typeface="Times New Roman"/>
                <a:sym typeface="Times New Roman"/>
              </a:rPr>
              <a:t>+81-45-383-5528</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E-Mail:</a:t>
            </a:r>
            <a:r>
              <a:rPr lang="en-US" sz="1600" dirty="0">
                <a:solidFill>
                  <a:schemeClr val="dk2"/>
                </a:solidFill>
                <a:latin typeface="Times New Roman"/>
                <a:ea typeface="Times New Roman"/>
                <a:cs typeface="Times New Roman"/>
                <a:sym typeface="Times New Roman"/>
              </a:rPr>
              <a:t>[Marco.Hernandez@ieee.org; kohno@ynu.ac.jp; kohno@yrp-iai.jp]]</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Abstract</a:t>
            </a:r>
            <a:r>
              <a:rPr lang="en-US" sz="1600" b="1"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The presentation presents material for harmonization discussions of UWB technologies across UWB-based IEEE 802.15 Stds, ETSI Smart BAN, and current UWB-based P802.15 Study Groups.</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Material for discussion in P802.15.6a.</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dirty="0">
                <a:solidFill>
                  <a:schemeClr val="dk2"/>
                </a:solidFill>
                <a:latin typeface="Times New Roman"/>
                <a:ea typeface="Times New Roman"/>
                <a:cs typeface="Times New Roman"/>
                <a:sym typeface="Times New Roman"/>
              </a:rPr>
              <a:t> </a:t>
            </a:r>
            <a:r>
              <a:rPr lang="en-US" sz="1600" b="0" i="0" u="none" strike="noStrike" cap="none" dirty="0">
                <a:solidFill>
                  <a:schemeClr val="dk2"/>
                </a:solidFill>
                <a:latin typeface="Times New Roman"/>
                <a:ea typeface="Times New Roman"/>
                <a:cs typeface="Times New Roman"/>
                <a:sym typeface="Times New Roman"/>
              </a:rPr>
              <a:t>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D314-8BC8-46C1-ABEA-9DF3C693AB50}"/>
              </a:ext>
            </a:extLst>
          </p:cNvPr>
          <p:cNvSpPr>
            <a:spLocks noGrp="1"/>
          </p:cNvSpPr>
          <p:nvPr>
            <p:ph type="title"/>
          </p:nvPr>
        </p:nvSpPr>
        <p:spPr/>
        <p:txBody>
          <a:bodyPr/>
          <a:lstStyle/>
          <a:p>
            <a:r>
              <a:rPr lang="en-US" dirty="0"/>
              <a:t>15.6a case</a:t>
            </a:r>
          </a:p>
        </p:txBody>
      </p:sp>
      <p:sp>
        <p:nvSpPr>
          <p:cNvPr id="3" name="Text Placeholder 2">
            <a:extLst>
              <a:ext uri="{FF2B5EF4-FFF2-40B4-BE49-F238E27FC236}">
                <a16:creationId xmlns:a16="http://schemas.microsoft.com/office/drawing/2014/main" id="{54A7567C-E5C1-41D7-A243-825D6F4CF48D}"/>
              </a:ext>
            </a:extLst>
          </p:cNvPr>
          <p:cNvSpPr>
            <a:spLocks noGrp="1"/>
          </p:cNvSpPr>
          <p:nvPr>
            <p:ph type="body" idx="1"/>
          </p:nvPr>
        </p:nvSpPr>
        <p:spPr>
          <a:xfrm>
            <a:off x="685800" y="1844675"/>
            <a:ext cx="7772400" cy="4114800"/>
          </a:xfrm>
        </p:spPr>
        <p:txBody>
          <a:bodyPr/>
          <a:lstStyle/>
          <a:p>
            <a:r>
              <a:rPr lang="en-US" sz="2400" dirty="0">
                <a:latin typeface="+mn-lt"/>
              </a:rPr>
              <a:t>SG 15.6a targets an amendment to 802.15.6 BAN for dependable medical applications in a human BAN (HBAN) and a vehicle BAN (VBAN). </a:t>
            </a:r>
          </a:p>
          <a:p>
            <a:pPr lvl="1"/>
            <a:r>
              <a:rPr lang="en-US" sz="2000" dirty="0">
                <a:latin typeface="+mn-lt"/>
              </a:rPr>
              <a:t>The scope of Std 15.6 is not constrained to humans.</a:t>
            </a:r>
          </a:p>
          <a:p>
            <a:r>
              <a:rPr lang="en-US" sz="2400" dirty="0">
                <a:latin typeface="+mn-lt"/>
              </a:rPr>
              <a:t>The anchor point of the design is when an HBAN and VBAN operate close to each other, sharing the same wireless channel and environment. </a:t>
            </a:r>
          </a:p>
          <a:p>
            <a:pPr lvl="1"/>
            <a:r>
              <a:rPr lang="en-US" sz="2000" dirty="0">
                <a:latin typeface="+mn-lt"/>
              </a:rPr>
              <a:t>A person with a BAN in a vehicle or nearby a vehicle</a:t>
            </a:r>
          </a:p>
          <a:p>
            <a:pPr lvl="1"/>
            <a:r>
              <a:rPr lang="en-US" sz="2000" dirty="0">
                <a:latin typeface="+mn-lt"/>
              </a:rPr>
              <a:t>Coordinators may interact for interference management, reduce collisions, increase overall performance.</a:t>
            </a:r>
          </a:p>
          <a:p>
            <a:pPr lvl="1"/>
            <a:r>
              <a:rPr lang="en-US" sz="2000" dirty="0">
                <a:latin typeface="+mn-lt"/>
              </a:rPr>
              <a:t>Obviously, HBAN and VBAN can work separately. </a:t>
            </a:r>
            <a:endParaRPr lang="en-US" dirty="0">
              <a:latin typeface="+mn-lt"/>
            </a:endParaRPr>
          </a:p>
        </p:txBody>
      </p:sp>
      <p:sp>
        <p:nvSpPr>
          <p:cNvPr id="4" name="Date Placeholder 3">
            <a:extLst>
              <a:ext uri="{FF2B5EF4-FFF2-40B4-BE49-F238E27FC236}">
                <a16:creationId xmlns:a16="http://schemas.microsoft.com/office/drawing/2014/main" id="{3651FF80-F179-44DD-A8DA-97B13816D424}"/>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D31EAF01-91D2-4C8E-B083-177FE00A9BFA}"/>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BAE507B4-F402-4FDD-96A5-6F34CC03DF5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280522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E2B241B-72D8-45FD-88D4-AD667D263DA1}"/>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24721CA8-D49C-4299-8611-22417611869A}"/>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FFB174B1-D9F1-4B72-BC8E-78C1B710D65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pic>
        <p:nvPicPr>
          <p:cNvPr id="7" name="Picture 6">
            <a:extLst>
              <a:ext uri="{FF2B5EF4-FFF2-40B4-BE49-F238E27FC236}">
                <a16:creationId xmlns:a16="http://schemas.microsoft.com/office/drawing/2014/main" id="{E4260378-F0FE-49EE-AB31-8CA83E070A41}"/>
              </a:ext>
            </a:extLst>
          </p:cNvPr>
          <p:cNvPicPr>
            <a:picLocks noChangeAspect="1"/>
          </p:cNvPicPr>
          <p:nvPr/>
        </p:nvPicPr>
        <p:blipFill>
          <a:blip r:embed="rId2"/>
          <a:stretch>
            <a:fillRect/>
          </a:stretch>
        </p:blipFill>
        <p:spPr>
          <a:xfrm>
            <a:off x="1485900" y="2285680"/>
            <a:ext cx="6115762" cy="3335571"/>
          </a:xfrm>
          <a:prstGeom prst="rect">
            <a:avLst/>
          </a:prstGeom>
        </p:spPr>
      </p:pic>
      <p:sp>
        <p:nvSpPr>
          <p:cNvPr id="8" name="TextBox 7">
            <a:extLst>
              <a:ext uri="{FF2B5EF4-FFF2-40B4-BE49-F238E27FC236}">
                <a16:creationId xmlns:a16="http://schemas.microsoft.com/office/drawing/2014/main" id="{458E0D12-ADDC-4844-9D21-6BDFC794F70C}"/>
              </a:ext>
            </a:extLst>
          </p:cNvPr>
          <p:cNvSpPr txBox="1"/>
          <p:nvPr/>
        </p:nvSpPr>
        <p:spPr>
          <a:xfrm>
            <a:off x="2286000" y="2474126"/>
            <a:ext cx="627095" cy="338554"/>
          </a:xfrm>
          <a:prstGeom prst="rect">
            <a:avLst/>
          </a:prstGeom>
          <a:noFill/>
        </p:spPr>
        <p:txBody>
          <a:bodyPr wrap="squar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AE9C22C4-91A0-4002-8F22-292C0920F5E4}"/>
              </a:ext>
            </a:extLst>
          </p:cNvPr>
          <p:cNvSpPr txBox="1"/>
          <p:nvPr/>
        </p:nvSpPr>
        <p:spPr>
          <a:xfrm>
            <a:off x="4228424" y="3143742"/>
            <a:ext cx="763351" cy="338554"/>
          </a:xfrm>
          <a:prstGeom prst="rect">
            <a:avLst/>
          </a:prstGeom>
          <a:noFill/>
        </p:spPr>
        <p:txBody>
          <a:bodyPr wrap="squar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A588D8F3-CE1E-422D-A108-54E3044D07CC}"/>
              </a:ext>
            </a:extLst>
          </p:cNvPr>
          <p:cNvCxnSpPr>
            <a:cxnSpLocks/>
          </p:cNvCxnSpPr>
          <p:nvPr/>
        </p:nvCxnSpPr>
        <p:spPr>
          <a:xfrm>
            <a:off x="3107184" y="4265951"/>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A72E1F-857F-4EB8-8D51-B901E6231B1C}"/>
              </a:ext>
            </a:extLst>
          </p:cNvPr>
          <p:cNvCxnSpPr>
            <a:cxnSpLocks/>
          </p:cNvCxnSpPr>
          <p:nvPr/>
        </p:nvCxnSpPr>
        <p:spPr>
          <a:xfrm flipV="1">
            <a:off x="2508246" y="3334050"/>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F2C601-7E5F-442C-B984-943DA312D830}"/>
              </a:ext>
            </a:extLst>
          </p:cNvPr>
          <p:cNvSpPr txBox="1"/>
          <p:nvPr/>
        </p:nvSpPr>
        <p:spPr>
          <a:xfrm>
            <a:off x="3252056" y="1159399"/>
            <a:ext cx="2642717" cy="461665"/>
          </a:xfrm>
          <a:prstGeom prst="rect">
            <a:avLst/>
          </a:prstGeom>
          <a:noFill/>
        </p:spPr>
        <p:txBody>
          <a:bodyPr wrap="square" rtlCol="0">
            <a:spAutoFit/>
          </a:bodyPr>
          <a:lstStyle/>
          <a:p>
            <a:r>
              <a:rPr lang="en-US" sz="2400" dirty="0"/>
              <a:t>15.6a use case</a:t>
            </a:r>
          </a:p>
        </p:txBody>
      </p:sp>
    </p:spTree>
    <p:extLst>
      <p:ext uri="{BB962C8B-B14F-4D97-AF65-F5344CB8AC3E}">
        <p14:creationId xmlns:p14="http://schemas.microsoft.com/office/powerpoint/2010/main" val="414452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EEB1-4AC2-4F67-B886-097F41B36169}"/>
              </a:ext>
            </a:extLst>
          </p:cNvPr>
          <p:cNvSpPr>
            <a:spLocks noGrp="1"/>
          </p:cNvSpPr>
          <p:nvPr>
            <p:ph type="title"/>
          </p:nvPr>
        </p:nvSpPr>
        <p:spPr/>
        <p:txBody>
          <a:bodyPr/>
          <a:lstStyle/>
          <a:p>
            <a:r>
              <a:rPr lang="en-US" dirty="0"/>
              <a:t>15.6a case</a:t>
            </a:r>
          </a:p>
        </p:txBody>
      </p:sp>
      <p:sp>
        <p:nvSpPr>
          <p:cNvPr id="3" name="Text Placeholder 2">
            <a:extLst>
              <a:ext uri="{FF2B5EF4-FFF2-40B4-BE49-F238E27FC236}">
                <a16:creationId xmlns:a16="http://schemas.microsoft.com/office/drawing/2014/main" id="{737B87E6-D660-4397-B7CA-173BF4E43001}"/>
              </a:ext>
            </a:extLst>
          </p:cNvPr>
          <p:cNvSpPr>
            <a:spLocks noGrp="1"/>
          </p:cNvSpPr>
          <p:nvPr>
            <p:ph type="body" idx="1"/>
          </p:nvPr>
        </p:nvSpPr>
        <p:spPr/>
        <p:txBody>
          <a:bodyPr/>
          <a:lstStyle/>
          <a:p>
            <a:r>
              <a:rPr lang="en-US" sz="2400" dirty="0">
                <a:latin typeface="+mn-lt"/>
              </a:rPr>
              <a:t>One 15.6a system, 2 collocated use cases: HBAN, VBAN.</a:t>
            </a:r>
            <a:endParaRPr lang="en-US" sz="2400" dirty="0">
              <a:solidFill>
                <a:srgbClr val="FF0000"/>
              </a:solidFill>
              <a:latin typeface="+mn-lt"/>
            </a:endParaRPr>
          </a:p>
          <a:p>
            <a:r>
              <a:rPr lang="en-US" sz="2400" dirty="0">
                <a:solidFill>
                  <a:schemeClr val="tx1"/>
                </a:solidFill>
                <a:latin typeface="+mn-lt"/>
              </a:rPr>
              <a:t>As mentioned, 15.6a targets  the case when an HBAN coordinator interacts with another VBAN coordinator. </a:t>
            </a:r>
          </a:p>
          <a:p>
            <a:pPr lvl="1"/>
            <a:r>
              <a:rPr lang="en-US" sz="2000" dirty="0">
                <a:solidFill>
                  <a:schemeClr val="tx1"/>
                </a:solidFill>
                <a:latin typeface="+mn-lt"/>
              </a:rPr>
              <a:t>An example use case is about a senior car driver, monitoring health (HBAN) and safety for preventing car incidents (VBAN).</a:t>
            </a:r>
          </a:p>
          <a:p>
            <a:pPr lvl="1"/>
            <a:r>
              <a:rPr lang="en-US" sz="2000" dirty="0">
                <a:solidFill>
                  <a:schemeClr val="tx1"/>
                </a:solidFill>
                <a:latin typeface="+mn-lt"/>
              </a:rPr>
              <a:t>When an HBAN and a VBAN operate in proximity, we can control how they operate for coexistence; interference mitigation, collision control, etc. as they are part of the same 15.6a design (details are TBD).</a:t>
            </a:r>
          </a:p>
          <a:p>
            <a:pPr lvl="1"/>
            <a:r>
              <a:rPr lang="en-US" sz="2000" dirty="0">
                <a:solidFill>
                  <a:schemeClr val="tx1"/>
                </a:solidFill>
                <a:latin typeface="+mn-lt"/>
              </a:rPr>
              <a:t>Of course, they can operate separately as well.</a:t>
            </a:r>
          </a:p>
          <a:p>
            <a:pPr lvl="1"/>
            <a:endParaRPr lang="en-US" sz="2000" dirty="0">
              <a:solidFill>
                <a:schemeClr val="tx1"/>
              </a:solidFill>
              <a:latin typeface="+mn-lt"/>
            </a:endParaRPr>
          </a:p>
          <a:p>
            <a:endParaRPr lang="en-US" sz="4000" dirty="0">
              <a:latin typeface="+mn-lt"/>
            </a:endParaRPr>
          </a:p>
        </p:txBody>
      </p:sp>
      <p:sp>
        <p:nvSpPr>
          <p:cNvPr id="4" name="Date Placeholder 3">
            <a:extLst>
              <a:ext uri="{FF2B5EF4-FFF2-40B4-BE49-F238E27FC236}">
                <a16:creationId xmlns:a16="http://schemas.microsoft.com/office/drawing/2014/main" id="{B206DE17-6961-4114-A550-EA25EBCF1D47}"/>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F3F34D04-1C1A-40C1-B8D4-8D546F2F847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9B93A03E-A97B-48D1-BE32-271FE339D23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40605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05B9-A563-44F2-AE01-E8DFA148B7FE}"/>
              </a:ext>
            </a:extLst>
          </p:cNvPr>
          <p:cNvSpPr>
            <a:spLocks noGrp="1"/>
          </p:cNvSpPr>
          <p:nvPr>
            <p:ph type="title"/>
          </p:nvPr>
        </p:nvSpPr>
        <p:spPr/>
        <p:txBody>
          <a:bodyPr/>
          <a:lstStyle/>
          <a:p>
            <a:r>
              <a:rPr lang="en-US" dirty="0"/>
              <a:t>15.6a UWB use case</a:t>
            </a:r>
          </a:p>
        </p:txBody>
      </p:sp>
      <p:sp>
        <p:nvSpPr>
          <p:cNvPr id="3" name="Text Placeholder 2">
            <a:extLst>
              <a:ext uri="{FF2B5EF4-FFF2-40B4-BE49-F238E27FC236}">
                <a16:creationId xmlns:a16="http://schemas.microsoft.com/office/drawing/2014/main" id="{4C069F64-C228-4488-B300-DD0B60204B18}"/>
              </a:ext>
            </a:extLst>
          </p:cNvPr>
          <p:cNvSpPr>
            <a:spLocks noGrp="1"/>
          </p:cNvSpPr>
          <p:nvPr>
            <p:ph type="body" idx="1"/>
          </p:nvPr>
        </p:nvSpPr>
        <p:spPr>
          <a:xfrm>
            <a:off x="685800" y="1844675"/>
            <a:ext cx="7772400" cy="4114800"/>
          </a:xfrm>
        </p:spPr>
        <p:txBody>
          <a:bodyPr/>
          <a:lstStyle/>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Vehicles are already heavily networked, supporting Wi-Fi, Bluetooth, Cellular, Satellite, ITS. </a:t>
            </a:r>
          </a:p>
          <a:p>
            <a:pPr lvl="1"/>
            <a:r>
              <a:rPr lang="en-US" sz="2000" dirty="0">
                <a:latin typeface="Times New Roman" panose="02020603050405020304" pitchFamily="18" charset="0"/>
                <a:cs typeface="Times New Roman" panose="02020603050405020304" pitchFamily="18" charset="0"/>
              </a:rPr>
              <a:t>To avoid interference and alleviate congestion, 15.6a targets UWB systems. </a:t>
            </a:r>
          </a:p>
        </p:txBody>
      </p:sp>
      <p:sp>
        <p:nvSpPr>
          <p:cNvPr id="4" name="Date Placeholder 3">
            <a:extLst>
              <a:ext uri="{FF2B5EF4-FFF2-40B4-BE49-F238E27FC236}">
                <a16:creationId xmlns:a16="http://schemas.microsoft.com/office/drawing/2014/main" id="{385553D3-924A-4A94-B4F9-1CD4664C1167}"/>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83E2C217-6934-4AA8-8625-7C85D8AEEB6A}"/>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67C2B941-6B02-43E8-82B8-0BF4A5C498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pic>
        <p:nvPicPr>
          <p:cNvPr id="8" name="Picture 7">
            <a:extLst>
              <a:ext uri="{FF2B5EF4-FFF2-40B4-BE49-F238E27FC236}">
                <a16:creationId xmlns:a16="http://schemas.microsoft.com/office/drawing/2014/main" id="{8253A07D-1360-4FAB-A58E-4193A146A006}"/>
              </a:ext>
            </a:extLst>
          </p:cNvPr>
          <p:cNvPicPr>
            <a:picLocks noChangeAspect="1"/>
          </p:cNvPicPr>
          <p:nvPr/>
        </p:nvPicPr>
        <p:blipFill>
          <a:blip r:embed="rId2"/>
          <a:stretch>
            <a:fillRect/>
          </a:stretch>
        </p:blipFill>
        <p:spPr>
          <a:xfrm>
            <a:off x="1696212" y="1608455"/>
            <a:ext cx="5504688" cy="2293620"/>
          </a:xfrm>
          <a:prstGeom prst="rect">
            <a:avLst/>
          </a:prstGeom>
        </p:spPr>
      </p:pic>
    </p:spTree>
    <p:extLst>
      <p:ext uri="{BB962C8B-B14F-4D97-AF65-F5344CB8AC3E}">
        <p14:creationId xmlns:p14="http://schemas.microsoft.com/office/powerpoint/2010/main" val="219004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3B30-3524-4E33-9A17-0A90DAB869B7}"/>
              </a:ext>
            </a:extLst>
          </p:cNvPr>
          <p:cNvSpPr>
            <a:spLocks noGrp="1"/>
          </p:cNvSpPr>
          <p:nvPr>
            <p:ph type="title"/>
          </p:nvPr>
        </p:nvSpPr>
        <p:spPr/>
        <p:txBody>
          <a:bodyPr/>
          <a:lstStyle/>
          <a:p>
            <a:r>
              <a:rPr lang="en-US" dirty="0"/>
              <a:t>15.6a PHY</a:t>
            </a:r>
          </a:p>
        </p:txBody>
      </p:sp>
      <p:sp>
        <p:nvSpPr>
          <p:cNvPr id="3" name="Text Placeholder 2">
            <a:extLst>
              <a:ext uri="{FF2B5EF4-FFF2-40B4-BE49-F238E27FC236}">
                <a16:creationId xmlns:a16="http://schemas.microsoft.com/office/drawing/2014/main" id="{1A98C9DE-1756-4974-AA32-262B560722D8}"/>
              </a:ext>
            </a:extLst>
          </p:cNvPr>
          <p:cNvSpPr>
            <a:spLocks noGrp="1"/>
          </p:cNvSpPr>
          <p:nvPr>
            <p:ph type="body" idx="1"/>
          </p:nvPr>
        </p:nvSpPr>
        <p:spPr/>
        <p:txBody>
          <a:bodyPr/>
          <a:lstStyle/>
          <a:p>
            <a:pPr lvl="0">
              <a:buClr>
                <a:schemeClr val="tx1"/>
              </a:buClr>
              <a:buSzPct val="110000"/>
              <a:buFont typeface="Arial" panose="020B0604020202020204" pitchFamily="34" charset="0"/>
              <a:buChar char="•"/>
            </a:pPr>
            <a:r>
              <a:rPr lang="en-US" sz="2400" dirty="0">
                <a:solidFill>
                  <a:srgbClr val="000000"/>
                </a:solidFill>
                <a:latin typeface="Times New Roman"/>
              </a:rPr>
              <a:t>15.6a aims amendments to the UWB PHY and MAC of IEEE Std 802.15.6.</a:t>
            </a:r>
          </a:p>
          <a:p>
            <a:pPr lvl="0">
              <a:buClr>
                <a:schemeClr val="tx1"/>
              </a:buClr>
              <a:buSzPct val="110000"/>
              <a:buFont typeface="Arial" panose="020B0604020202020204" pitchFamily="34" charset="0"/>
              <a:buChar char="•"/>
            </a:pPr>
            <a:r>
              <a:rPr lang="en-US" sz="2400" dirty="0">
                <a:solidFill>
                  <a:srgbClr val="000000"/>
                </a:solidFill>
                <a:latin typeface="Times New Roman"/>
              </a:rPr>
              <a:t>UWB PHY enhancements are for interference mitigation mechanisms, higher throughput, ranging, and positioning.</a:t>
            </a:r>
          </a:p>
          <a:p>
            <a:pPr marL="965200" lvl="1" indent="-457200">
              <a:buClr>
                <a:srgbClr val="000000"/>
              </a:buClr>
              <a:buSzPct val="120000"/>
              <a:buFont typeface="+mj-lt"/>
              <a:buAutoNum type="alphaLcParenR"/>
            </a:pPr>
            <a:r>
              <a:rPr lang="en-US" sz="2000" dirty="0">
                <a:solidFill>
                  <a:srgbClr val="000000"/>
                </a:solidFill>
                <a:latin typeface="Times New Roman"/>
              </a:rPr>
              <a:t>While maintaining operation under a predetermine throughput measured at MAC SAP, impacting PER, etc.,  (TBD).</a:t>
            </a:r>
          </a:p>
          <a:p>
            <a:pPr marL="965200" lvl="1" indent="-457200">
              <a:buClr>
                <a:srgbClr val="000000"/>
              </a:buClr>
              <a:buSzPct val="120000"/>
              <a:buFont typeface="+mj-lt"/>
              <a:buAutoNum type="alphaLcParenR"/>
            </a:pPr>
            <a:r>
              <a:rPr lang="en-US" sz="2000" dirty="0">
                <a:solidFill>
                  <a:srgbClr val="000000"/>
                </a:solidFill>
                <a:latin typeface="Times New Roman"/>
              </a:rPr>
              <a:t>Hence, 15.6a shares common goals with 15.4ab and 15.14.</a:t>
            </a:r>
          </a:p>
          <a:p>
            <a:pPr marL="965200" lvl="1" indent="-457200">
              <a:buClr>
                <a:srgbClr val="000000"/>
              </a:buClr>
              <a:buSzPct val="120000"/>
              <a:buFont typeface="+mj-lt"/>
              <a:buAutoNum type="alphaLcParenR"/>
            </a:pPr>
            <a:r>
              <a:rPr lang="en-US" sz="2000" dirty="0">
                <a:solidFill>
                  <a:srgbClr val="000000"/>
                </a:solidFill>
                <a:latin typeface="Times New Roman"/>
              </a:rPr>
              <a:t>Room for proposals: pulse shaping, pilot symbols, coded modulation, novel transceiver architectures, interference mitigation techniques combining PHY and MAC operation.</a:t>
            </a:r>
          </a:p>
          <a:p>
            <a:pPr marL="965200" lvl="1" indent="-457200">
              <a:buClr>
                <a:srgbClr val="000000"/>
              </a:buClr>
              <a:buSzPct val="120000"/>
              <a:buFont typeface="+mj-lt"/>
              <a:buAutoNum type="alphaLcParenR"/>
            </a:pPr>
            <a:endParaRPr lang="en-US" sz="2000" dirty="0">
              <a:solidFill>
                <a:srgbClr val="000000"/>
              </a:solidFill>
              <a:latin typeface="Times New Roman"/>
            </a:endParaRPr>
          </a:p>
          <a:p>
            <a:endParaRPr lang="en-US" dirty="0"/>
          </a:p>
        </p:txBody>
      </p:sp>
      <p:sp>
        <p:nvSpPr>
          <p:cNvPr id="4" name="Date Placeholder 3">
            <a:extLst>
              <a:ext uri="{FF2B5EF4-FFF2-40B4-BE49-F238E27FC236}">
                <a16:creationId xmlns:a16="http://schemas.microsoft.com/office/drawing/2014/main" id="{77CF4438-99E9-4EFF-B671-A7D05F6F0DC0}"/>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3BD4C568-AA53-464E-9628-FEEA3A568D9F}"/>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1CA140D5-EFFF-49BB-82B3-0DED36C108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37339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p:txBody>
          <a:bodyPr/>
          <a:lstStyle/>
          <a:p>
            <a:r>
              <a:rPr lang="en-US" sz="3400" dirty="0"/>
              <a:t>15.6a MAC</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a:xfrm>
            <a:off x="685800" y="1681579"/>
            <a:ext cx="7772400" cy="4114800"/>
          </a:xfrm>
        </p:spPr>
        <p:txBody>
          <a:bodyPr/>
          <a:lstStyle/>
          <a:p>
            <a:r>
              <a:rPr lang="en-US" sz="2400" dirty="0">
                <a:latin typeface="+mn-lt"/>
              </a:rPr>
              <a:t>The Std 15.6 MAC is different from the 15.4 MAC</a:t>
            </a:r>
          </a:p>
          <a:p>
            <a:pPr lvl="1"/>
            <a:r>
              <a:rPr lang="en-US" sz="1900" dirty="0">
                <a:latin typeface="+mn-lt"/>
              </a:rPr>
              <a:t>At the time 15.6 had to harmonize several MAC proposals into one. </a:t>
            </a:r>
          </a:p>
          <a:p>
            <a:r>
              <a:rPr lang="en-US" sz="2400" dirty="0">
                <a:latin typeface="+mn-lt"/>
              </a:rPr>
              <a:t>15.6a MAC enhancements are for higher QoS while simplifying the MAC mechanisms.  </a:t>
            </a:r>
          </a:p>
          <a:p>
            <a:pPr lvl="1"/>
            <a:r>
              <a:rPr lang="en-US" sz="2000" dirty="0">
                <a:latin typeface="+mn-lt"/>
              </a:rPr>
              <a:t>Hybrid approach: some use cases may operate in a relatively isolated environment (hospitals, cars), where contention free access may support acceptable performance.    </a:t>
            </a:r>
          </a:p>
          <a:p>
            <a:pPr lvl="1"/>
            <a:r>
              <a:rPr lang="en-US" sz="2000" dirty="0">
                <a:latin typeface="+mn-lt"/>
              </a:rPr>
              <a:t>Interference mitigation techniques for better coexistence &amp; QoS.</a:t>
            </a:r>
          </a:p>
          <a:p>
            <a:pPr lvl="1"/>
            <a:r>
              <a:rPr lang="en-US" sz="2000" dirty="0">
                <a:latin typeface="+mn-lt"/>
              </a:rPr>
              <a:t>Star topology, but supporting peer-to-peer topologies.  </a:t>
            </a:r>
          </a:p>
          <a:p>
            <a:pPr lvl="1"/>
            <a:r>
              <a:rPr lang="en-US" sz="2000" dirty="0">
                <a:latin typeface="+mn-lt"/>
              </a:rPr>
              <a:t>Interconnection to AP to support TSN domains (802.1).</a:t>
            </a:r>
          </a:p>
          <a:p>
            <a:pPr lvl="1"/>
            <a:r>
              <a:rPr lang="en-US" sz="1900" dirty="0">
                <a:latin typeface="+mn-lt"/>
              </a:rPr>
              <a:t>We don’t expect to harmonize the MAC with 15.4ab and 15.14, but let’s see. </a:t>
            </a: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38107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12BA0A-5AE6-45A7-B470-F7A63D920FD5}"/>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FE7D4249-50F0-4DEE-865F-13456557F626}"/>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C0FA7EC9-D790-43E2-901C-224B4B9A1AB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graphicFrame>
        <p:nvGraphicFramePr>
          <p:cNvPr id="7" name="Table 6">
            <a:extLst>
              <a:ext uri="{FF2B5EF4-FFF2-40B4-BE49-F238E27FC236}">
                <a16:creationId xmlns:a16="http://schemas.microsoft.com/office/drawing/2014/main" id="{184A3CDA-2247-4EB0-81A9-143E1D161BB3}"/>
              </a:ext>
            </a:extLst>
          </p:cNvPr>
          <p:cNvGraphicFramePr>
            <a:graphicFrameLocks noGrp="1"/>
          </p:cNvGraphicFramePr>
          <p:nvPr>
            <p:extLst>
              <p:ext uri="{D42A27DB-BD31-4B8C-83A1-F6EECF244321}">
                <p14:modId xmlns:p14="http://schemas.microsoft.com/office/powerpoint/2010/main" val="991746673"/>
              </p:ext>
            </p:extLst>
          </p:nvPr>
        </p:nvGraphicFramePr>
        <p:xfrm>
          <a:off x="470517" y="2024109"/>
          <a:ext cx="8234040" cy="3630968"/>
        </p:xfrm>
        <a:graphic>
          <a:graphicData uri="http://schemas.openxmlformats.org/drawingml/2006/table">
            <a:tbl>
              <a:tblPr firstRow="1" firstCol="1" bandRow="1"/>
              <a:tblGrid>
                <a:gridCol w="2058510">
                  <a:extLst>
                    <a:ext uri="{9D8B030D-6E8A-4147-A177-3AD203B41FA5}">
                      <a16:colId xmlns:a16="http://schemas.microsoft.com/office/drawing/2014/main" val="2343802703"/>
                    </a:ext>
                  </a:extLst>
                </a:gridCol>
                <a:gridCol w="2058510">
                  <a:extLst>
                    <a:ext uri="{9D8B030D-6E8A-4147-A177-3AD203B41FA5}">
                      <a16:colId xmlns:a16="http://schemas.microsoft.com/office/drawing/2014/main" val="1120633751"/>
                    </a:ext>
                  </a:extLst>
                </a:gridCol>
                <a:gridCol w="2058510">
                  <a:extLst>
                    <a:ext uri="{9D8B030D-6E8A-4147-A177-3AD203B41FA5}">
                      <a16:colId xmlns:a16="http://schemas.microsoft.com/office/drawing/2014/main" val="1538377439"/>
                    </a:ext>
                  </a:extLst>
                </a:gridCol>
                <a:gridCol w="2058510">
                  <a:extLst>
                    <a:ext uri="{9D8B030D-6E8A-4147-A177-3AD203B41FA5}">
                      <a16:colId xmlns:a16="http://schemas.microsoft.com/office/drawing/2014/main" val="796240592"/>
                    </a:ext>
                  </a:extLst>
                </a:gridCol>
              </a:tblGrid>
              <a:tr h="720189">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15.6a</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15.4ab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15.14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15.4-2020, 15.8, ETSI Smart BAN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15654"/>
                  </a:ext>
                </a:extLst>
              </a:tr>
              <a:tr h="720189">
                <a:tc>
                  <a: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Use case: HBAN and VBAN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Numerous use cases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15.4 IR-UWB use cases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IR-UWB use cases, Multiband-OFDM?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0237499"/>
                  </a:ext>
                </a:extLst>
              </a:tr>
              <a:tr h="1095295">
                <a:tc>
                  <a:txBody>
                    <a:bodyPr/>
                    <a:lstStyle/>
                    <a:p>
                      <a:pPr marL="0" marR="0">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PHY and MAC joint optimization for higher dependability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15.4 PHY &amp; MAC enhancements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Legacy devices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Legacy devices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285743"/>
                  </a:ext>
                </a:extLst>
              </a:tr>
              <a:tr h="1095295">
                <a:tc>
                  <a:txBody>
                    <a:bodyPr/>
                    <a:lstStyle/>
                    <a:p>
                      <a:pPr marL="0" marR="0">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PHY enhancements: interference mitigation, higher throughput, etc.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PHY enhancements: interference mitigation, higher throughput, etc.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Coexistence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Coexistence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77430"/>
                  </a:ext>
                </a:extLst>
              </a:tr>
            </a:tbl>
          </a:graphicData>
        </a:graphic>
      </p:graphicFrame>
      <p:sp>
        <p:nvSpPr>
          <p:cNvPr id="10" name="TextBox 9">
            <a:extLst>
              <a:ext uri="{FF2B5EF4-FFF2-40B4-BE49-F238E27FC236}">
                <a16:creationId xmlns:a16="http://schemas.microsoft.com/office/drawing/2014/main" id="{24416F81-00F4-4F3A-8DFC-B6847E0A8209}"/>
              </a:ext>
            </a:extLst>
          </p:cNvPr>
          <p:cNvSpPr txBox="1"/>
          <p:nvPr/>
        </p:nvSpPr>
        <p:spPr>
          <a:xfrm>
            <a:off x="2473353" y="1092024"/>
            <a:ext cx="3736920" cy="584775"/>
          </a:xfrm>
          <a:prstGeom prst="rect">
            <a:avLst/>
          </a:prstGeom>
          <a:noFill/>
        </p:spPr>
        <p:txBody>
          <a:bodyPr wrap="none" rtlCol="0">
            <a:spAutoFit/>
          </a:bodyPr>
          <a:lstStyle/>
          <a:p>
            <a:r>
              <a:rPr lang="en-US" sz="3200" b="1" dirty="0"/>
              <a:t>Comparative table</a:t>
            </a:r>
          </a:p>
        </p:txBody>
      </p:sp>
    </p:spTree>
    <p:extLst>
      <p:ext uri="{BB962C8B-B14F-4D97-AF65-F5344CB8AC3E}">
        <p14:creationId xmlns:p14="http://schemas.microsoft.com/office/powerpoint/2010/main" val="411656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Harmonization</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r>
              <a:rPr lang="en-US" sz="2400" dirty="0">
                <a:latin typeface="+mn-lt"/>
              </a:rPr>
              <a:t>The next step would be to discuss technical requirements commonalities for a novel UWB PHY proposal, hopefully across SGs (TGs) while coexisting with other UWB-based Stds. . </a:t>
            </a:r>
          </a:p>
          <a:p>
            <a:pPr lvl="1"/>
            <a:r>
              <a:rPr lang="en-US" sz="2000" dirty="0">
                <a:latin typeface="+mn-lt"/>
              </a:rPr>
              <a:t>Kind of a common (as much as possible) UWB PHY between 15.4ab </a:t>
            </a:r>
            <a:r>
              <a:rPr lang="en-US" sz="2000">
                <a:latin typeface="+mn-lt"/>
              </a:rPr>
              <a:t>and 15.6a and legacy to 15.14.</a:t>
            </a:r>
          </a:p>
          <a:p>
            <a:pPr lvl="1"/>
            <a:endParaRPr lang="en-US" sz="2000" dirty="0">
              <a:latin typeface="+mn-lt"/>
            </a:endParaRPr>
          </a:p>
          <a:p>
            <a:endParaRPr lang="en-US" sz="2400" dirty="0">
              <a:latin typeface="+mn-lt"/>
            </a:endParaRPr>
          </a:p>
          <a:p>
            <a:endParaRPr lang="en-US" sz="2400" dirty="0">
              <a:latin typeface="+mn-lt"/>
            </a:endParaRPr>
          </a:p>
          <a:p>
            <a:pPr lvl="1"/>
            <a:endParaRPr lang="en-US" sz="2000" dirty="0">
              <a:latin typeface="+mn-lt"/>
            </a:endParaRPr>
          </a:p>
          <a:p>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t>September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Tree>
    <p:extLst>
      <p:ext uri="{BB962C8B-B14F-4D97-AF65-F5344CB8AC3E}">
        <p14:creationId xmlns:p14="http://schemas.microsoft.com/office/powerpoint/2010/main" val="22207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5362</TotalTime>
  <Words>732</Words>
  <Application>Microsoft Office PowerPoint</Application>
  <PresentationFormat>On-screen Show (4:3)</PresentationFormat>
  <Paragraphs>107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15.6a case</vt:lpstr>
      <vt:lpstr>PowerPoint Presentation</vt:lpstr>
      <vt:lpstr>15.6a case</vt:lpstr>
      <vt:lpstr>15.6a UWB use case</vt:lpstr>
      <vt:lpstr>15.6a PHY</vt:lpstr>
      <vt:lpstr>15.6a MAC</vt:lpstr>
      <vt:lpstr>PowerPoint Presentation</vt:lpstr>
      <vt:lpstr>Harmonization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Marco Hernandez</cp:lastModifiedBy>
  <cp:revision>297</cp:revision>
  <dcterms:modified xsi:type="dcterms:W3CDTF">2021-09-16T21:12:02Z</dcterms:modified>
</cp:coreProperties>
</file>