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63" r:id="rId2"/>
    <p:sldId id="274" r:id="rId3"/>
    <p:sldId id="273" r:id="rId4"/>
    <p:sldId id="275" r:id="rId5"/>
    <p:sldId id="270"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FF"/>
    <a:srgbClr val="00FFFF"/>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&lt;September,2021&gt;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&lt;September,2021&gt;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&lt;September,2021&gt;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a:t>&lt;September,2021&gt;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Tree>
    <p:extLst>
      <p:ext uri="{BB962C8B-B14F-4D97-AF65-F5344CB8AC3E}">
        <p14:creationId xmlns:p14="http://schemas.microsoft.com/office/powerpoint/2010/main" val="7437652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&lt;September,2021&gt;</a:t>
            </a:r>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15-21-0496-00-04aa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Motion for Recirculation SA Ballot and CRG formation]</a:t>
            </a:r>
            <a:r>
              <a:rPr lang="en-US" altLang="ja-JP" sz="1600" dirty="0">
                <a:ea typeface="ＭＳ Ｐゴシック" charset="-128"/>
              </a:rPr>
              <a:t>	</a:t>
            </a:r>
          </a:p>
          <a:p>
            <a:r>
              <a:rPr lang="en-US" altLang="ja-JP" sz="1600" b="1" dirty="0">
                <a:ea typeface="ＭＳ Ｐゴシック" charset="-128"/>
              </a:rPr>
              <a:t>Date Submitted: [16</a:t>
            </a:r>
            <a:r>
              <a:rPr lang="en-US" altLang="ja-JP" sz="1600" b="1" baseline="30000" dirty="0">
                <a:ea typeface="ＭＳ Ｐゴシック" charset="-128"/>
              </a:rPr>
              <a:t>th</a:t>
            </a:r>
            <a:r>
              <a:rPr lang="en-US" altLang="ja-JP" sz="1600" b="1" dirty="0">
                <a:ea typeface="ＭＳ Ｐゴシック" charset="-128"/>
              </a:rPr>
              <a:t>  Sept,2021]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Motion text]</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[To enable voting for Recirculation SA Letter Ballot and To request the formation of a Comment Resolution Group(CRG)]</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July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a:t>Takashi Kuramochi, LAPIS TECHNOLOGY</a:t>
            </a:r>
            <a:endParaRPr lang="en-US" altLang="ja-JP" dirty="0"/>
          </a:p>
        </p:txBody>
      </p:sp>
      <p:sp>
        <p:nvSpPr>
          <p:cNvPr id="2" name="日付プレースホルダー 1">
            <a:extLst>
              <a:ext uri="{FF2B5EF4-FFF2-40B4-BE49-F238E27FC236}">
                <a16:creationId xmlns:a16="http://schemas.microsoft.com/office/drawing/2014/main" id="{31145374-EA17-4B0D-9B9C-75A515CF638C}"/>
              </a:ext>
            </a:extLst>
          </p:cNvPr>
          <p:cNvSpPr>
            <a:spLocks noGrp="1"/>
          </p:cNvSpPr>
          <p:nvPr>
            <p:ph type="dt" sz="half" idx="2"/>
          </p:nvPr>
        </p:nvSpPr>
        <p:spPr/>
        <p:txBody>
          <a:bodyPr/>
          <a:lstStyle/>
          <a:p>
            <a:r>
              <a:rPr lang="en-US" altLang="ja-JP"/>
              <a:t>&lt;September,2021&gt;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&lt;September,2021&gt;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fontScale="92500" lnSpcReduction="2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None/>
              <a:defRPr/>
            </a:pPr>
            <a:r>
              <a:rPr lang="en-US" i="1" dirty="0" err="1"/>
              <a:t>Motion:Task</a:t>
            </a:r>
            <a:r>
              <a:rPr lang="en-US" i="1" dirty="0"/>
              <a:t> Group TG4aa requests 802.15WG to review and approve the CSD [15-20-0319-00-04aa], and the CA document [15-21-0083-08-04aa]; and requests conditional approval from the EC to submit P802.15.4aa_D9 (or current version) to Standards Association Recirculation ballot.</a:t>
            </a:r>
            <a:endParaRPr lang="en-US" dirty="0"/>
          </a:p>
          <a:p>
            <a:pPr fontAlgn="auto">
              <a:spcAft>
                <a:spcPts val="0"/>
              </a:spcAft>
              <a:buFont typeface="Arial" pitchFamily="34" charset="0"/>
              <a:buNone/>
              <a:defRPr/>
            </a:pPr>
            <a:endParaRPr lang="en-US" i="1" kern="0" dirty="0"/>
          </a:p>
          <a:p>
            <a:pPr fontAlgn="auto">
              <a:spcAft>
                <a:spcPts val="0"/>
              </a:spcAft>
              <a:buNone/>
              <a:defRPr/>
            </a:pPr>
            <a:r>
              <a:rPr lang="en-US" kern="0" dirty="0" err="1"/>
              <a:t>Moved:</a:t>
            </a:r>
            <a:r>
              <a:rPr lang="en-US" kern="0" dirty="0" err="1">
                <a:solidFill>
                  <a:schemeClr val="bg1"/>
                </a:solidFill>
              </a:rPr>
              <a:t>Kunal</a:t>
            </a:r>
            <a:r>
              <a:rPr lang="en-US" kern="0" dirty="0">
                <a:solidFill>
                  <a:schemeClr val="bg1"/>
                </a:solidFill>
              </a:rPr>
              <a:t> Shah(ITRON)</a:t>
            </a:r>
          </a:p>
          <a:p>
            <a:pPr fontAlgn="auto">
              <a:spcAft>
                <a:spcPts val="0"/>
              </a:spcAft>
              <a:buNone/>
              <a:defRPr/>
            </a:pPr>
            <a:r>
              <a:rPr lang="en-US" kern="0" dirty="0"/>
              <a:t>Seconded: </a:t>
            </a:r>
            <a:r>
              <a:rPr lang="en-US" kern="0" dirty="0">
                <a:solidFill>
                  <a:schemeClr val="bg1"/>
                </a:solidFill>
              </a:rPr>
              <a:t>Clint Powell(Facebook)</a:t>
            </a:r>
          </a:p>
          <a:p>
            <a:pPr marL="0" indent="0">
              <a:buNone/>
            </a:pPr>
            <a:r>
              <a:rPr lang="en-US" dirty="0">
                <a:solidFill>
                  <a:schemeClr val="bg1"/>
                </a:solidFill>
              </a:rPr>
              <a:t>There is no discussion or objections.</a:t>
            </a:r>
          </a:p>
          <a:p>
            <a:pPr marL="0" indent="0">
              <a:buNone/>
            </a:pPr>
            <a:r>
              <a:rPr lang="en-US" dirty="0">
                <a:solidFill>
                  <a:schemeClr val="bg1"/>
                </a:solidFill>
              </a:rPr>
              <a:t>The motion is approved  unanimous consent</a:t>
            </a:r>
            <a:endParaRPr lang="en-US" kern="0" dirty="0">
              <a:solidFill>
                <a:schemeClr val="bg1"/>
              </a:solidFill>
            </a:endParaRPr>
          </a:p>
          <a:p>
            <a:pPr fontAlgn="auto">
              <a:spcAft>
                <a:spcPts val="0"/>
              </a:spcAft>
              <a:buFont typeface="Arial" pitchFamily="34" charset="0"/>
              <a:buNone/>
              <a:defRPr/>
            </a:pPr>
            <a:endParaRPr lang="en-US" kern="0" dirty="0">
              <a:solidFill>
                <a:schemeClr val="bg1"/>
              </a:solidFill>
            </a:endParaRPr>
          </a:p>
          <a:p>
            <a:pPr fontAlgn="auto">
              <a:spcAft>
                <a:spcPts val="0"/>
              </a:spcAft>
              <a:buFont typeface="Arial" pitchFamily="34" charset="0"/>
              <a:buNone/>
              <a:defRPr/>
            </a:pPr>
            <a:endParaRPr lang="en-US"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764704"/>
            <a:ext cx="7772400" cy="454496"/>
          </a:xfrm>
          <a:prstGeom prst="rect">
            <a:avLst/>
          </a:prstGeom>
        </p:spPr>
        <p:txBody>
          <a:bodyPr rtlCol="0">
            <a:normAutofit fontScale="55000" lnSpcReduction="20000"/>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TG Motion for Standards Association Recirculation ballot Initiation </a:t>
            </a:r>
          </a:p>
        </p:txBody>
      </p:sp>
    </p:spTree>
    <p:extLst>
      <p:ext uri="{BB962C8B-B14F-4D97-AF65-F5344CB8AC3E}">
        <p14:creationId xmlns:p14="http://schemas.microsoft.com/office/powerpoint/2010/main" val="1503086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3</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&lt;September,2021&gt;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43508" y="1219633"/>
            <a:ext cx="8856984" cy="5257800"/>
          </a:xfrm>
          <a:prstGeom prst="rect">
            <a:avLst/>
          </a:prstGeom>
        </p:spPr>
        <p:txBody>
          <a:bodyPr rtlCol="0">
            <a:normAutofit fontScale="92500"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None/>
              <a:defRPr/>
            </a:pPr>
            <a:r>
              <a:rPr lang="en-US" i="1" dirty="0"/>
              <a:t>Motion: 802.15 has reviewed and approves the CSD [15-20-0319-00-04aa], and the CA document [15-21-0083-08-04aa]; and requests conditional approval from the EC to submit P802.15.4aa_D9 (or current version) to Standards Association Recirculation ballot.</a:t>
            </a:r>
            <a:endParaRPr lang="en-US" dirty="0"/>
          </a:p>
          <a:p>
            <a:pPr fontAlgn="auto">
              <a:spcAft>
                <a:spcPts val="0"/>
              </a:spcAft>
              <a:buFont typeface="Arial" pitchFamily="34" charset="0"/>
              <a:buNone/>
              <a:defRPr/>
            </a:pPr>
            <a:endParaRPr lang="en-US" i="1" kern="0" dirty="0"/>
          </a:p>
          <a:p>
            <a:pPr fontAlgn="auto">
              <a:spcAft>
                <a:spcPts val="0"/>
              </a:spcAft>
              <a:buNone/>
              <a:defRPr/>
            </a:pPr>
            <a:r>
              <a:rPr lang="en-US" kern="0" dirty="0" err="1"/>
              <a:t>Moved:Takashi</a:t>
            </a:r>
            <a:r>
              <a:rPr lang="en-US" kern="0" dirty="0"/>
              <a:t> </a:t>
            </a:r>
            <a:r>
              <a:rPr lang="en-US" kern="0" dirty="0" err="1"/>
              <a:t>Kuramochi</a:t>
            </a:r>
            <a:r>
              <a:rPr lang="en-US" kern="0" dirty="0"/>
              <a:t> (Lapis Technology)</a:t>
            </a:r>
          </a:p>
          <a:p>
            <a:pPr fontAlgn="auto">
              <a:spcAft>
                <a:spcPts val="0"/>
              </a:spcAft>
              <a:buFont typeface="Arial" pitchFamily="34" charset="0"/>
              <a:buNone/>
              <a:defRPr/>
            </a:pPr>
            <a:r>
              <a:rPr lang="en-US" kern="0" dirty="0"/>
              <a:t>Seconded: ()</a:t>
            </a:r>
          </a:p>
          <a:p>
            <a:pPr fontAlgn="auto">
              <a:spcAft>
                <a:spcPts val="0"/>
              </a:spcAft>
              <a:buFont typeface="Arial" pitchFamily="34" charset="0"/>
              <a:buNone/>
              <a:defRPr/>
            </a:pPr>
            <a:r>
              <a:rPr lang="en-US" kern="0" dirty="0"/>
              <a:t>Approve   / Disapprove   / Abstain</a:t>
            </a:r>
          </a:p>
          <a:p>
            <a:pPr fontAlgn="auto">
              <a:spcAft>
                <a:spcPts val="0"/>
              </a:spcAft>
              <a:buFont typeface="Arial" pitchFamily="34" charset="0"/>
              <a:buNone/>
              <a:defRPr/>
            </a:pPr>
            <a:r>
              <a:rPr lang="en-US" kern="0" dirty="0">
                <a:solidFill>
                  <a:schemeClr val="bg1"/>
                </a:solidFill>
              </a:rPr>
              <a:t>Approved by unanimous consent</a:t>
            </a:r>
          </a:p>
          <a:p>
            <a:pPr fontAlgn="auto">
              <a:spcAft>
                <a:spcPts val="0"/>
              </a:spcAft>
              <a:buFont typeface="Arial" pitchFamily="34" charset="0"/>
              <a:buNone/>
              <a:defRPr/>
            </a:pPr>
            <a:endParaRPr lang="en-US"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764704"/>
            <a:ext cx="7772400" cy="454496"/>
          </a:xfrm>
          <a:prstGeom prst="rect">
            <a:avLst/>
          </a:prstGeom>
        </p:spPr>
        <p:txBody>
          <a:bodyPr rtlCol="0">
            <a:normAutofit fontScale="55000" lnSpcReduction="20000"/>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WG Motion for Standards Association Recirculation ballot Initiation </a:t>
            </a:r>
          </a:p>
        </p:txBody>
      </p:sp>
    </p:spTree>
    <p:extLst>
      <p:ext uri="{BB962C8B-B14F-4D97-AF65-F5344CB8AC3E}">
        <p14:creationId xmlns:p14="http://schemas.microsoft.com/office/powerpoint/2010/main" val="2208889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4</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&lt;September,2021&gt;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81609" y="1217613"/>
            <a:ext cx="8856984" cy="5257800"/>
          </a:xfrm>
          <a:prstGeom prst="rect">
            <a:avLst/>
          </a:prstGeom>
        </p:spPr>
        <p:txBody>
          <a:bodyPr rtlCol="0">
            <a:normAutofit fontScale="92500" lnSpcReduction="100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sz="2400" i="1" dirty="0"/>
              <a:t>Task Group TG4aa requests 802.15WG to</a:t>
            </a:r>
            <a:r>
              <a:rPr lang="en-US" sz="2200" i="1" kern="0" dirty="0"/>
              <a:t> approve the formation of a Comment Resolution Group (CRG) for the Standards Association Recirculation balloting of the P802.15.4aa_D9 with the following membership: Takashi </a:t>
            </a:r>
            <a:r>
              <a:rPr lang="en-US" sz="2200" i="1" kern="0" dirty="0" err="1"/>
              <a:t>Kuramochi</a:t>
            </a:r>
            <a:r>
              <a:rPr lang="en-US" sz="2200" i="1" kern="0" dirty="0"/>
              <a:t>(Chair), Hiroshi Harada, Kunal Shah, Henk De Ruijter, and Kiyoshi Fukui. The 802.15.4aa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fontAlgn="auto">
              <a:spcAft>
                <a:spcPts val="0"/>
              </a:spcAft>
              <a:buFont typeface="Arial" pitchFamily="34" charset="0"/>
              <a:buNone/>
              <a:defRPr/>
            </a:pPr>
            <a:endParaRPr lang="en-US" sz="2200" kern="0" dirty="0"/>
          </a:p>
          <a:p>
            <a:pPr fontAlgn="auto">
              <a:spcAft>
                <a:spcPts val="0"/>
              </a:spcAft>
              <a:buFont typeface="Arial" pitchFamily="34" charset="0"/>
              <a:buNone/>
              <a:defRPr/>
            </a:pPr>
            <a:r>
              <a:rPr lang="en-US" sz="2200" kern="0" dirty="0" err="1"/>
              <a:t>Moved:</a:t>
            </a:r>
            <a:r>
              <a:rPr lang="en-US" sz="2200" kern="0" dirty="0" err="1">
                <a:solidFill>
                  <a:schemeClr val="bg1"/>
                </a:solidFill>
              </a:rPr>
              <a:t>Hiroshi</a:t>
            </a:r>
            <a:r>
              <a:rPr lang="en-US" sz="2200" kern="0" dirty="0">
                <a:solidFill>
                  <a:schemeClr val="bg1"/>
                </a:solidFill>
              </a:rPr>
              <a:t> Harada(Kyoto University)</a:t>
            </a:r>
          </a:p>
          <a:p>
            <a:pPr fontAlgn="auto">
              <a:spcAft>
                <a:spcPts val="0"/>
              </a:spcAft>
              <a:buFont typeface="Arial" pitchFamily="34" charset="0"/>
              <a:buNone/>
              <a:defRPr/>
            </a:pPr>
            <a:r>
              <a:rPr lang="en-US" sz="2200" kern="0" dirty="0"/>
              <a:t>Seconded: </a:t>
            </a:r>
            <a:r>
              <a:rPr lang="en-US" sz="2200" kern="0" dirty="0">
                <a:solidFill>
                  <a:schemeClr val="bg1"/>
                </a:solidFill>
              </a:rPr>
              <a:t>Kunal Shah(ITRON)</a:t>
            </a:r>
          </a:p>
          <a:p>
            <a:pPr marL="0" indent="0">
              <a:buNone/>
            </a:pPr>
            <a:r>
              <a:rPr lang="en-US" sz="2400" dirty="0">
                <a:solidFill>
                  <a:schemeClr val="bg1"/>
                </a:solidFill>
              </a:rPr>
              <a:t>There is no discussion or objections.</a:t>
            </a:r>
          </a:p>
          <a:p>
            <a:pPr marL="0" indent="0">
              <a:buNone/>
            </a:pPr>
            <a:r>
              <a:rPr lang="en-US" sz="2400" dirty="0">
                <a:solidFill>
                  <a:schemeClr val="bg1"/>
                </a:solidFill>
              </a:rPr>
              <a:t>The motion is approved  unanimous consent</a:t>
            </a:r>
            <a:endParaRPr lang="en-US" sz="2400" kern="0" dirty="0">
              <a:solidFill>
                <a:schemeClr val="bg1"/>
              </a:solidFill>
            </a:endParaRPr>
          </a:p>
          <a:p>
            <a:pPr fontAlgn="auto">
              <a:spcAft>
                <a:spcPts val="0"/>
              </a:spcAft>
              <a:buFont typeface="Arial" pitchFamily="34" charset="0"/>
              <a:buNone/>
              <a:defRPr/>
            </a:pPr>
            <a:r>
              <a:rPr lang="en-US" sz="2400" kern="0" dirty="0">
                <a:solidFill>
                  <a:schemeClr val="bg1"/>
                </a:solidFill>
              </a:rPr>
              <a:t> Approved by unanimous consent</a:t>
            </a:r>
          </a:p>
          <a:p>
            <a:pPr fontAlgn="auto">
              <a:spcAft>
                <a:spcPts val="0"/>
              </a:spcAft>
              <a:buFont typeface="Arial" pitchFamily="34" charset="0"/>
              <a:buNone/>
              <a:defRPr/>
            </a:pPr>
            <a:endParaRPr lang="en-US" sz="2200"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TG Motion for CRG formation</a:t>
            </a:r>
          </a:p>
        </p:txBody>
      </p:sp>
    </p:spTree>
    <p:extLst>
      <p:ext uri="{BB962C8B-B14F-4D97-AF65-F5344CB8AC3E}">
        <p14:creationId xmlns:p14="http://schemas.microsoft.com/office/powerpoint/2010/main" val="2851333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6556AC44-5564-4ED7-8B40-CC4A51481AE7}"/>
              </a:ext>
            </a:extLst>
          </p:cNvPr>
          <p:cNvSpPr>
            <a:spLocks noGrp="1"/>
          </p:cNvSpPr>
          <p:nvPr>
            <p:ph type="sldNum" sz="quarter" idx="12"/>
          </p:nvPr>
        </p:nvSpPr>
        <p:spPr/>
        <p:txBody>
          <a:bodyPr/>
          <a:lstStyle/>
          <a:p>
            <a:r>
              <a:rPr lang="en-US" altLang="ja-JP"/>
              <a:t>Slide </a:t>
            </a:r>
            <a:fld id="{EED9155A-5036-44B5-A27C-97F620582CD6}" type="slidenum">
              <a:rPr lang="en-US" altLang="ja-JP" smtClean="0"/>
              <a:pPr/>
              <a:t>5</a:t>
            </a:fld>
            <a:endParaRPr lang="en-US" altLang="ja-JP" dirty="0"/>
          </a:p>
        </p:txBody>
      </p:sp>
      <p:sp>
        <p:nvSpPr>
          <p:cNvPr id="3" name="日付プレースホルダー 2">
            <a:extLst>
              <a:ext uri="{FF2B5EF4-FFF2-40B4-BE49-F238E27FC236}">
                <a16:creationId xmlns:a16="http://schemas.microsoft.com/office/drawing/2014/main" id="{42B02F89-D93C-4537-B8CD-50261C96EC0B}"/>
              </a:ext>
            </a:extLst>
          </p:cNvPr>
          <p:cNvSpPr>
            <a:spLocks noGrp="1"/>
          </p:cNvSpPr>
          <p:nvPr>
            <p:ph type="dt" sz="half" idx="2"/>
          </p:nvPr>
        </p:nvSpPr>
        <p:spPr/>
        <p:txBody>
          <a:bodyPr/>
          <a:lstStyle/>
          <a:p>
            <a:r>
              <a:rPr lang="en-US" altLang="ja-JP"/>
              <a:t>&lt;September,2021&gt;</a:t>
            </a:r>
            <a:endParaRPr lang="en-US" altLang="ja-JP" dirty="0"/>
          </a:p>
        </p:txBody>
      </p:sp>
      <p:sp>
        <p:nvSpPr>
          <p:cNvPr id="4" name="フッター プレースホルダー 3">
            <a:extLst>
              <a:ext uri="{FF2B5EF4-FFF2-40B4-BE49-F238E27FC236}">
                <a16:creationId xmlns:a16="http://schemas.microsoft.com/office/drawing/2014/main" id="{67E16AD7-A4D7-42A7-9C0F-AF22B81B911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5" name="Subtitle 2">
            <a:extLst>
              <a:ext uri="{FF2B5EF4-FFF2-40B4-BE49-F238E27FC236}">
                <a16:creationId xmlns:a16="http://schemas.microsoft.com/office/drawing/2014/main" id="{9B270FDA-FA65-427E-AF5A-99F6F5B1D6FE}"/>
              </a:ext>
            </a:extLst>
          </p:cNvPr>
          <p:cNvSpPr txBox="1">
            <a:spLocks/>
          </p:cNvSpPr>
          <p:nvPr/>
        </p:nvSpPr>
        <p:spPr>
          <a:xfrm>
            <a:off x="181609" y="1217613"/>
            <a:ext cx="8856984" cy="5257800"/>
          </a:xfrm>
          <a:prstGeom prst="rect">
            <a:avLst/>
          </a:prstGeom>
        </p:spPr>
        <p:txBody>
          <a:bodyPr rtlCol="0">
            <a:normAutofit fontScale="92500"/>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fontAlgn="auto">
              <a:spcAft>
                <a:spcPts val="0"/>
              </a:spcAft>
              <a:buFont typeface="Arial" pitchFamily="34" charset="0"/>
              <a:buNone/>
              <a:defRPr/>
            </a:pPr>
            <a:r>
              <a:rPr lang="en-US" sz="2200" i="1" kern="0" dirty="0"/>
              <a:t>Move that 802.15 WG approve the formation of a Comment Resolution Group (CRG) for the Standards Association balloting of the P802.15.4aa_D9 with the following membership: Takashi </a:t>
            </a:r>
            <a:r>
              <a:rPr lang="en-US" sz="2200" i="1" kern="0" dirty="0" err="1"/>
              <a:t>Kuramochi</a:t>
            </a:r>
            <a:r>
              <a:rPr lang="en-US" sz="2200" i="1" kern="0" dirty="0"/>
              <a:t>(Chair), Hiroshi Harada, Kunal Shah, Henk De Ruijter, and Kiyoshi Fukui. The 802.15.4aa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fontAlgn="auto">
              <a:spcAft>
                <a:spcPts val="0"/>
              </a:spcAft>
              <a:buFont typeface="Arial" pitchFamily="34" charset="0"/>
              <a:buNone/>
              <a:defRPr/>
            </a:pPr>
            <a:endParaRPr lang="en-US" sz="2200" kern="0" dirty="0"/>
          </a:p>
          <a:p>
            <a:pPr fontAlgn="auto">
              <a:spcAft>
                <a:spcPts val="0"/>
              </a:spcAft>
              <a:buFont typeface="Arial" pitchFamily="34" charset="0"/>
              <a:buNone/>
              <a:defRPr/>
            </a:pPr>
            <a:r>
              <a:rPr lang="en-US" sz="2200" kern="0" dirty="0"/>
              <a:t>Moved:  Takashi </a:t>
            </a:r>
            <a:r>
              <a:rPr lang="en-US" sz="2200" kern="0" dirty="0" err="1"/>
              <a:t>Kuramochi</a:t>
            </a:r>
            <a:r>
              <a:rPr lang="en-US" sz="2200" kern="0" dirty="0"/>
              <a:t> (Lapis Technology)</a:t>
            </a:r>
          </a:p>
          <a:p>
            <a:pPr fontAlgn="auto">
              <a:spcAft>
                <a:spcPts val="0"/>
              </a:spcAft>
              <a:buFont typeface="Arial" pitchFamily="34" charset="0"/>
              <a:buNone/>
              <a:defRPr/>
            </a:pPr>
            <a:r>
              <a:rPr lang="en-US" sz="2200" kern="0" dirty="0"/>
              <a:t>Seconded:  </a:t>
            </a:r>
          </a:p>
          <a:p>
            <a:pPr fontAlgn="auto">
              <a:spcAft>
                <a:spcPts val="0"/>
              </a:spcAft>
              <a:buFont typeface="Arial" pitchFamily="34" charset="0"/>
              <a:buNone/>
              <a:defRPr/>
            </a:pPr>
            <a:r>
              <a:rPr lang="en-US" sz="2400" kern="0" dirty="0"/>
              <a:t>Approve   / Disapprove   / Abstain </a:t>
            </a:r>
          </a:p>
          <a:p>
            <a:pPr fontAlgn="auto">
              <a:spcAft>
                <a:spcPts val="0"/>
              </a:spcAft>
              <a:buFont typeface="Arial" pitchFamily="34" charset="0"/>
              <a:buNone/>
              <a:defRPr/>
            </a:pPr>
            <a:r>
              <a:rPr lang="en-US" sz="2400" kern="0" dirty="0">
                <a:solidFill>
                  <a:schemeClr val="bg1"/>
                </a:solidFill>
              </a:rPr>
              <a:t> Approved by unanimous consent</a:t>
            </a:r>
          </a:p>
          <a:p>
            <a:pPr fontAlgn="auto">
              <a:spcAft>
                <a:spcPts val="0"/>
              </a:spcAft>
              <a:buFont typeface="Arial" pitchFamily="34" charset="0"/>
              <a:buNone/>
              <a:defRPr/>
            </a:pPr>
            <a:endParaRPr lang="en-US" sz="2200" kern="0" dirty="0"/>
          </a:p>
        </p:txBody>
      </p:sp>
      <p:sp>
        <p:nvSpPr>
          <p:cNvPr id="6" name="Title 1">
            <a:extLst>
              <a:ext uri="{FF2B5EF4-FFF2-40B4-BE49-F238E27FC236}">
                <a16:creationId xmlns:a16="http://schemas.microsoft.com/office/drawing/2014/main" id="{D2151FEE-A620-406A-B40A-B919F69AD864}"/>
              </a:ext>
            </a:extLst>
          </p:cNvPr>
          <p:cNvSpPr txBox="1">
            <a:spLocks/>
          </p:cNvSpPr>
          <p:nvPr/>
        </p:nvSpPr>
        <p:spPr>
          <a:xfrm>
            <a:off x="685800" y="533400"/>
            <a:ext cx="7772400" cy="685800"/>
          </a:xfrm>
          <a:prstGeom prst="rect">
            <a:avLst/>
          </a:prstGeom>
        </p:spPr>
        <p:txBody>
          <a:bodyPr rtlCol="0">
            <a:normAutofit/>
          </a:bodyPr>
          <a:lst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pPr fontAlgn="auto">
              <a:spcAft>
                <a:spcPts val="0"/>
              </a:spcAft>
              <a:defRPr/>
            </a:pPr>
            <a:r>
              <a:rPr lang="en-US" kern="0" dirty="0"/>
              <a:t>WG Motion for CRG formation</a:t>
            </a:r>
          </a:p>
        </p:txBody>
      </p:sp>
    </p:spTree>
    <p:extLst>
      <p:ext uri="{BB962C8B-B14F-4D97-AF65-F5344CB8AC3E}">
        <p14:creationId xmlns:p14="http://schemas.microsoft.com/office/powerpoint/2010/main" val="434785562"/>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4709</TotalTime>
  <Words>557</Words>
  <Application>Microsoft Office PowerPoint</Application>
  <PresentationFormat>画面に合わせる (4:3)</PresentationFormat>
  <Paragraphs>58</Paragraphs>
  <Slides>5</Slides>
  <Notes>1</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5</vt:i4>
      </vt:variant>
    </vt:vector>
  </HeadingPairs>
  <TitlesOfParts>
    <vt:vector size="8" baseType="lpstr">
      <vt:lpstr>Arial</vt:lpstr>
      <vt:lpstr>Times New Roman</vt:lpstr>
      <vt:lpstr>15-20-xxxx-00-jre0-ig-jre-call-for-contributions</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隆 倉持</cp:lastModifiedBy>
  <cp:revision>338</cp:revision>
  <cp:lastPrinted>1998-02-10T13:28:06Z</cp:lastPrinted>
  <dcterms:created xsi:type="dcterms:W3CDTF">2020-02-10T05:27:43Z</dcterms:created>
  <dcterms:modified xsi:type="dcterms:W3CDTF">2021-09-16T20:21:35Z</dcterms:modified>
</cp:coreProperties>
</file>