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9"/>
  </p:notesMasterIdLst>
  <p:sldIdLst>
    <p:sldId id="287" r:id="rId2"/>
    <p:sldId id="300" r:id="rId3"/>
    <p:sldId id="304" r:id="rId4"/>
    <p:sldId id="317" r:id="rId5"/>
    <p:sldId id="340" r:id="rId6"/>
    <p:sldId id="329" r:id="rId7"/>
    <p:sldId id="296" r:id="rId8"/>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B5899D-C540-4658-9BED-F15998C4D4E6}" v="8" dt="2021-04-01T13:33:41.1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18" autoAdjust="0"/>
    <p:restoredTop sz="94646" autoAdjust="0"/>
  </p:normalViewPr>
  <p:slideViewPr>
    <p:cSldViewPr>
      <p:cViewPr varScale="1">
        <p:scale>
          <a:sx n="66" d="100"/>
          <a:sy n="66" d="100"/>
        </p:scale>
        <p:origin x="437" y="53"/>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802.</a:t>
            </a:r>
            <a:r>
              <a:rPr lang="en-GB" b="1" i="0" dirty="0">
                <a:solidFill>
                  <a:srgbClr val="000000"/>
                </a:solidFill>
                <a:effectLst/>
                <a:latin typeface="Times New Roman" panose="02020603050405020304" pitchFamily="18" charset="0"/>
                <a:cs typeface="Times New Roman" panose="02020603050405020304" pitchFamily="18" charset="0"/>
              </a:rPr>
              <a:t>15-21-0494-00-0000</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September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(Facebook)</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520360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Joint .4ab, .14, .15 Meeting Slides – Sept. 2021 Mtg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September 16,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(Facebook), Phil Beecher (Wi-SUN Alliance),</a:t>
            </a:r>
            <a:br>
              <a:rPr lang="en-US" altLang="en-US" sz="1600" dirty="0">
                <a:latin typeface="Times New Roman" panose="02020603050405020304" pitchFamily="18" charset="0"/>
              </a:rPr>
            </a:br>
            <a:r>
              <a:rPr lang="en-US" altLang="en-US" sz="1600" dirty="0">
                <a:latin typeface="Times New Roman" panose="02020603050405020304" pitchFamily="18" charset="0"/>
              </a:rPr>
              <a:t>Ben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 pbeecher@wi-sun.org, ben@blindcreek.com</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Agenda Topics</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Working Slide Deck for September Interim Mtg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2451255"/>
            <a:ext cx="7764463" cy="1955490"/>
          </a:xfrm>
        </p:spPr>
        <p:txBody>
          <a:bodyPr/>
          <a:lstStyle/>
          <a:p>
            <a:pPr marL="0" marR="0" algn="ctr">
              <a:spcBef>
                <a:spcPts val="600"/>
              </a:spcBef>
              <a:spcAft>
                <a:spcPts val="0"/>
              </a:spcAft>
            </a:pPr>
            <a:r>
              <a:rPr lang="en-US" b="1" dirty="0">
                <a:solidFill>
                  <a:srgbClr val="FF0000"/>
                </a:solidFill>
                <a:effectLst/>
                <a:ea typeface="Times New Roman" panose="02020603050405020304" pitchFamily="18" charset="0"/>
              </a:rPr>
              <a:t>133</a:t>
            </a:r>
            <a:r>
              <a:rPr lang="en-US" b="1" baseline="30000" dirty="0">
                <a:solidFill>
                  <a:srgbClr val="FF0000"/>
                </a:solidFill>
                <a:ea typeface="Times New Roman" panose="02020603050405020304" pitchFamily="18" charset="0"/>
              </a:rPr>
              <a:t>rd</a:t>
            </a:r>
            <a:r>
              <a:rPr lang="en-US" b="1" dirty="0">
                <a:solidFill>
                  <a:srgbClr val="FF0000"/>
                </a:solidFill>
                <a:effectLst/>
                <a:ea typeface="Times New Roman" panose="02020603050405020304" pitchFamily="18" charset="0"/>
              </a:rPr>
              <a:t> IEEE 802.15 WSN MTG. </a:t>
            </a:r>
            <a:endParaRPr lang="en-US" dirty="0">
              <a:effectLst/>
              <a:ea typeface="Times New Roman" panose="02020603050405020304" pitchFamily="18" charset="0"/>
            </a:endParaRPr>
          </a:p>
          <a:p>
            <a:pPr marL="0" marR="0" algn="ctr">
              <a:spcBef>
                <a:spcPts val="600"/>
              </a:spcBef>
              <a:spcAft>
                <a:spcPts val="0"/>
              </a:spcAft>
            </a:pPr>
            <a:r>
              <a:rPr lang="en-US" b="1" dirty="0">
                <a:solidFill>
                  <a:srgbClr val="FF0000"/>
                </a:solidFill>
                <a:effectLst/>
                <a:ea typeface="Times New Roman" panose="02020603050405020304" pitchFamily="18" charset="0"/>
              </a:rPr>
              <a:t>Held Virtually via </a:t>
            </a:r>
            <a:r>
              <a:rPr lang="en-US" b="1" dirty="0" err="1">
                <a:solidFill>
                  <a:srgbClr val="FF0000"/>
                </a:solidFill>
                <a:effectLst/>
                <a:ea typeface="Times New Roman" panose="02020603050405020304" pitchFamily="18" charset="0"/>
              </a:rPr>
              <a:t>Webex</a:t>
            </a:r>
            <a:endParaRPr lang="en-US" b="1" dirty="0">
              <a:solidFill>
                <a:srgbClr val="FF0000"/>
              </a:solidFill>
              <a:ea typeface="Times New Roman" panose="02020603050405020304" pitchFamily="18" charset="0"/>
            </a:endParaRPr>
          </a:p>
          <a:p>
            <a:pPr marL="0" marR="0" algn="ctr">
              <a:spcBef>
                <a:spcPts val="600"/>
              </a:spcBef>
              <a:spcAft>
                <a:spcPts val="0"/>
              </a:spcAft>
            </a:pPr>
            <a:r>
              <a:rPr lang="en-US" b="1" dirty="0">
                <a:solidFill>
                  <a:srgbClr val="FF0000"/>
                </a:solidFill>
                <a:effectLst/>
                <a:ea typeface="Times New Roman" panose="02020603050405020304" pitchFamily="18" charset="0"/>
              </a:rPr>
              <a:t>Sept. 14</a:t>
            </a:r>
            <a:r>
              <a:rPr lang="en-US" b="1" baseline="30000" dirty="0">
                <a:solidFill>
                  <a:srgbClr val="FF0000"/>
                </a:solidFill>
                <a:effectLst/>
                <a:ea typeface="Times New Roman" panose="02020603050405020304" pitchFamily="18" charset="0"/>
              </a:rPr>
              <a:t>th</a:t>
            </a:r>
            <a:r>
              <a:rPr lang="en-US" b="1" dirty="0">
                <a:solidFill>
                  <a:srgbClr val="FF0000"/>
                </a:solidFill>
                <a:effectLst/>
                <a:ea typeface="Times New Roman" panose="02020603050405020304" pitchFamily="18" charset="0"/>
              </a:rPr>
              <a:t> – </a:t>
            </a:r>
            <a:r>
              <a:rPr lang="en-US" b="1" dirty="0">
                <a:solidFill>
                  <a:srgbClr val="FF0000"/>
                </a:solidFill>
                <a:ea typeface="Times New Roman" panose="02020603050405020304" pitchFamily="18" charset="0"/>
              </a:rPr>
              <a:t>22</a:t>
            </a:r>
            <a:r>
              <a:rPr lang="en-US" b="1" baseline="30000" dirty="0">
                <a:solidFill>
                  <a:srgbClr val="FF0000"/>
                </a:solidFill>
                <a:ea typeface="Times New Roman" panose="02020603050405020304" pitchFamily="18" charset="0"/>
              </a:rPr>
              <a:t>nd</a:t>
            </a:r>
            <a:r>
              <a:rPr lang="en-US" b="1" dirty="0">
                <a:solidFill>
                  <a:srgbClr val="FF0000"/>
                </a:solidFill>
                <a:effectLst/>
                <a:ea typeface="Times New Roman" panose="02020603050405020304" pitchFamily="18" charset="0"/>
              </a:rPr>
              <a:t>, 2021</a:t>
            </a:r>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5043" y="1683559"/>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1235410"/>
          </a:xfrm>
        </p:spPr>
        <p:txBody>
          <a:bodyPr/>
          <a:lstStyle/>
          <a:p>
            <a:pPr marL="0" marR="0" algn="ctr">
              <a:spcBef>
                <a:spcPts val="600"/>
              </a:spcBef>
              <a:spcAft>
                <a:spcPts val="0"/>
              </a:spcAft>
            </a:pPr>
            <a:r>
              <a:rPr lang="en-US" altLang="en-US" sz="3200" dirty="0"/>
              <a:t>Meeting Slot(s)</a:t>
            </a:r>
          </a:p>
          <a:p>
            <a:pPr marL="0" marR="0" algn="ctr">
              <a:spcBef>
                <a:spcPts val="600"/>
              </a:spcBef>
              <a:spcAft>
                <a:spcPts val="0"/>
              </a:spcAft>
            </a:pPr>
            <a:r>
              <a:rPr lang="en-US" altLang="en-US" dirty="0"/>
              <a:t>Sept.</a:t>
            </a:r>
            <a:r>
              <a:rPr lang="en-US" altLang="en-US" sz="3200" dirty="0"/>
              <a:t> 16</a:t>
            </a:r>
            <a:r>
              <a:rPr lang="en-US" altLang="en-US" sz="3200" baseline="30000" dirty="0"/>
              <a:t>th</a:t>
            </a:r>
            <a:r>
              <a:rPr lang="en-US" altLang="en-US" sz="3200" dirty="0"/>
              <a:t>, 2021</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5</a:t>
            </a:fld>
            <a:endParaRPr lang="en-US" altLang="en-US">
              <a:solidFill>
                <a:schemeClr val="tx1"/>
              </a:solidFill>
            </a:endParaRPr>
          </a:p>
        </p:txBody>
      </p:sp>
      <p:pic>
        <p:nvPicPr>
          <p:cNvPr id="3" name="Picture 2">
            <a:extLst>
              <a:ext uri="{FF2B5EF4-FFF2-40B4-BE49-F238E27FC236}">
                <a16:creationId xmlns:a16="http://schemas.microsoft.com/office/drawing/2014/main" id="{335AAC7E-2093-4E86-9F16-0560C184FBD2}"/>
              </a:ext>
            </a:extLst>
          </p:cNvPr>
          <p:cNvPicPr>
            <a:picLocks noChangeAspect="1"/>
          </p:cNvPicPr>
          <p:nvPr/>
        </p:nvPicPr>
        <p:blipFill>
          <a:blip r:embed="rId2"/>
          <a:stretch>
            <a:fillRect/>
          </a:stretch>
        </p:blipFill>
        <p:spPr>
          <a:xfrm>
            <a:off x="179512" y="2336656"/>
            <a:ext cx="8784976" cy="2405208"/>
          </a:xfrm>
          <a:prstGeom prst="rect">
            <a:avLst/>
          </a:prstGeom>
        </p:spPr>
      </p:pic>
      <p:pic>
        <p:nvPicPr>
          <p:cNvPr id="7" name="Picture 6">
            <a:extLst>
              <a:ext uri="{FF2B5EF4-FFF2-40B4-BE49-F238E27FC236}">
                <a16:creationId xmlns:a16="http://schemas.microsoft.com/office/drawing/2014/main" id="{1570E080-AF54-49E4-BE9A-AEBA6FAF0605}"/>
              </a:ext>
            </a:extLst>
          </p:cNvPr>
          <p:cNvPicPr>
            <a:picLocks noChangeAspect="1"/>
          </p:cNvPicPr>
          <p:nvPr/>
        </p:nvPicPr>
        <p:blipFill>
          <a:blip r:embed="rId3"/>
          <a:stretch>
            <a:fillRect/>
          </a:stretch>
        </p:blipFill>
        <p:spPr>
          <a:xfrm>
            <a:off x="827584" y="5160646"/>
            <a:ext cx="2522220" cy="487680"/>
          </a:xfrm>
          <a:prstGeom prst="rect">
            <a:avLst/>
          </a:prstGeom>
        </p:spPr>
      </p:pic>
      <p:sp>
        <p:nvSpPr>
          <p:cNvPr id="14" name="Oval 13">
            <a:extLst>
              <a:ext uri="{FF2B5EF4-FFF2-40B4-BE49-F238E27FC236}">
                <a16:creationId xmlns:a16="http://schemas.microsoft.com/office/drawing/2014/main" id="{59CF0390-8CFE-45F4-952A-2342835BA460}"/>
              </a:ext>
            </a:extLst>
          </p:cNvPr>
          <p:cNvSpPr/>
          <p:nvPr/>
        </p:nvSpPr>
        <p:spPr bwMode="auto">
          <a:xfrm>
            <a:off x="3419873" y="3429000"/>
            <a:ext cx="720080" cy="299306"/>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582497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Goals/Agenda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AutoNum type="arabicPeriod"/>
            </a:pPr>
            <a:r>
              <a:rPr lang="en-US" altLang="en-US" sz="2400" dirty="0"/>
              <a:t>Opening and meeting preamble</a:t>
            </a:r>
          </a:p>
          <a:p>
            <a:pPr marL="914400" lvl="1" indent="-514350">
              <a:buFont typeface="Arial" panose="020B0604020202020204" pitchFamily="34" charset="0"/>
              <a:buChar char="•"/>
            </a:pPr>
            <a:r>
              <a:rPr lang="en-US" altLang="en-US" sz="2000" dirty="0"/>
              <a:t>P&amp;P, schedule, agenda</a:t>
            </a:r>
          </a:p>
          <a:p>
            <a:pPr marL="514350" indent="-514350">
              <a:buFont typeface="Arial" panose="020B0604020202020204" pitchFamily="34" charset="0"/>
              <a:buAutoNum type="arabicPeriod"/>
            </a:pPr>
            <a:r>
              <a:rPr lang="en-US" altLang="en-US" sz="2400" dirty="0"/>
              <a:t>Review/Discuss Template for Call for Chair</a:t>
            </a:r>
          </a:p>
          <a:p>
            <a:pPr marL="514350" indent="-514350">
              <a:buFont typeface="Arial" panose="020B0604020202020204" pitchFamily="34" charset="0"/>
              <a:buAutoNum type="arabicPeriod"/>
            </a:pPr>
            <a:r>
              <a:rPr lang="en-US" altLang="en-US" sz="2400" dirty="0"/>
              <a:t>Call for participation to external SDO’s</a:t>
            </a:r>
          </a:p>
          <a:p>
            <a:pPr marL="514350" indent="-514350">
              <a:buFont typeface="Arial" panose="020B0604020202020204" pitchFamily="34" charset="0"/>
              <a:buAutoNum type="arabicPeriod"/>
            </a:pPr>
            <a:r>
              <a:rPr lang="en-US" altLang="en-US" sz="2400" dirty="0"/>
              <a:t>SG15 Content Dev. Update</a:t>
            </a:r>
          </a:p>
          <a:p>
            <a:pPr marL="514350" indent="-514350">
              <a:buFont typeface="Arial" panose="020B0604020202020204" pitchFamily="34" charset="0"/>
              <a:buAutoNum type="arabicPeriod"/>
            </a:pPr>
            <a:r>
              <a:rPr lang="en-US" altLang="en-US" sz="2400" dirty="0"/>
              <a:t>Next Steps</a:t>
            </a:r>
          </a:p>
          <a:p>
            <a:pPr marL="914400" lvl="1" indent="-514350">
              <a:buFont typeface="Arial" panose="020B0604020202020204" pitchFamily="34" charset="0"/>
              <a:buChar char="•"/>
            </a:pPr>
            <a:r>
              <a:rPr lang="en-US" altLang="en-US" sz="2000" dirty="0"/>
              <a:t>Maintenance of .4., .14, .15 going forward</a:t>
            </a:r>
          </a:p>
          <a:p>
            <a:pPr marL="514350" indent="-514350">
              <a:buFont typeface="Arial" panose="020B0604020202020204" pitchFamily="34" charset="0"/>
              <a:buAutoNum type="arabicPeriod"/>
            </a:pPr>
            <a:r>
              <a:rPr lang="en-US" altLang="en-US" sz="2400" dirty="0"/>
              <a:t>Any other Business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572907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7</a:t>
            </a:fld>
            <a:endParaRPr lang="en-US" altLang="en-US">
              <a:solidFill>
                <a:schemeClr val="tx1"/>
              </a:solidFill>
            </a:endParaRP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31877</TotalTime>
  <Words>463</Words>
  <Application>Microsoft Office PowerPoint</Application>
  <PresentationFormat>On-screen Show (4:3)</PresentationFormat>
  <Paragraphs>58</Paragraphs>
  <Slides>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Times New Roman</vt:lpstr>
      <vt:lpstr>Office Theme</vt:lpstr>
      <vt:lpstr>PowerPoint Presentation</vt:lpstr>
      <vt:lpstr>PowerPoint Presentation</vt:lpstr>
      <vt:lpstr>IEEE-SA Patent, Copyright, and Participation Policies</vt:lpstr>
      <vt:lpstr>IEEE 802 Ground Rules</vt:lpstr>
      <vt:lpstr>PowerPoint Presentation</vt:lpstr>
      <vt:lpstr>Goals/Agenda</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373</cp:revision>
  <cp:lastPrinted>2000-03-07T00:55:37Z</cp:lastPrinted>
  <dcterms:created xsi:type="dcterms:W3CDTF">2016-01-17T22:48:36Z</dcterms:created>
  <dcterms:modified xsi:type="dcterms:W3CDTF">2021-09-16T19:21:42Z</dcterms:modified>
  <cp:category/>
</cp:coreProperties>
</file>