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8"/>
  </p:notesMasterIdLst>
  <p:sldIdLst>
    <p:sldId id="256" r:id="rId2"/>
    <p:sldId id="257" r:id="rId3"/>
    <p:sldId id="258" r:id="rId4"/>
    <p:sldId id="305" r:id="rId5"/>
    <p:sldId id="283" r:id="rId6"/>
    <p:sldId id="284" r:id="rId7"/>
    <p:sldId id="285" r:id="rId8"/>
    <p:sldId id="286" r:id="rId9"/>
    <p:sldId id="287" r:id="rId10"/>
    <p:sldId id="306" r:id="rId11"/>
    <p:sldId id="308" r:id="rId12"/>
    <p:sldId id="310" r:id="rId13"/>
    <p:sldId id="311" r:id="rId14"/>
    <p:sldId id="274" r:id="rId15"/>
    <p:sldId id="307" r:id="rId16"/>
    <p:sldId id="266" r:id="rId17"/>
    <p:sldId id="297" r:id="rId18"/>
    <p:sldId id="298" r:id="rId19"/>
    <p:sldId id="314" r:id="rId20"/>
    <p:sldId id="299" r:id="rId21"/>
    <p:sldId id="300" r:id="rId22"/>
    <p:sldId id="301" r:id="rId23"/>
    <p:sldId id="302" r:id="rId24"/>
    <p:sldId id="303" r:id="rId25"/>
    <p:sldId id="312" r:id="rId26"/>
    <p:sldId id="304" r:id="rId27"/>
  </p:sldIdLst>
  <p:sldSz cx="9144000" cy="6858000" type="screen4x3"/>
  <p:notesSz cx="10234613" cy="709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6" autoAdjust="0"/>
    <p:restoredTop sz="94660"/>
  </p:normalViewPr>
  <p:slideViewPr>
    <p:cSldViewPr>
      <p:cViewPr varScale="1">
        <p:scale>
          <a:sx n="52" d="100"/>
          <a:sy n="52" d="100"/>
        </p:scale>
        <p:origin x="1240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01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60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838" y="0"/>
            <a:ext cx="4434999" cy="35660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ABBDFD0-F222-4A06-94E8-17BF5F9584E6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4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742693"/>
            <a:ext cx="4434999" cy="35660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838" y="6742693"/>
            <a:ext cx="4434999" cy="35660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8B97F20-69AE-4706-9DDF-F6A262BCC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CEDAD-D3A2-4D45-B286-9696E6B9D898}" type="slidenum">
              <a:rPr lang="ja-JP" altLang="en-US">
                <a:solidFill>
                  <a:prstClr val="black"/>
                </a:solidFill>
              </a:rPr>
              <a:pPr/>
              <a:t>12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0775" cy="36988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82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4400" y="746125"/>
            <a:ext cx="4903788" cy="36782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>
          <a:xfrm>
            <a:off x="1" y="2"/>
            <a:ext cx="2919413" cy="4937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>
                <a:solidFill>
                  <a:prstClr val="white"/>
                </a:solidFill>
              </a:rPr>
              <a:t>doc.: IEEE 802.15-&lt;doc#&gt;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altLang="ja-JP" dirty="0">
                <a:solidFill>
                  <a:prstClr val="white"/>
                </a:solidFill>
              </a:rPr>
              <a:t>Sochi Kitazawa (ATR)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C0B37-E29D-4010-B23F-F19B467DB244}" type="slidenum">
              <a:rPr lang="ja-JP" altLang="en-US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ja-JP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93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97F20-69AE-4706-9DDF-F6A262BCC78E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018E0977-DC1B-42DD-B45E-59C02A783531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900B3EB-094F-4448-A1B4-477052B47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917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 dirty="0" err="1"/>
              <a:t>R.Kohno,M.Hernandez,T.Kobayashi,M.Kim</a:t>
            </a:r>
            <a:r>
              <a:rPr lang="en-US" altLang="ja-JP" dirty="0"/>
              <a:t>(YNU/YRP-IAI)</a:t>
            </a:r>
          </a:p>
        </p:txBody>
      </p:sp>
    </p:spTree>
    <p:extLst>
      <p:ext uri="{BB962C8B-B14F-4D97-AF65-F5344CB8AC3E}">
        <p14:creationId xmlns:p14="http://schemas.microsoft.com/office/powerpoint/2010/main" val="348602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74847ECA-0452-41E3-B15B-04905DA18685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F3C9B97-54FD-4B73-A403-71443ABF73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81642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A8094A5-9854-4997-A198-F86A7BEBC2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9244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BC763230-8612-4F82-9598-E8DB08C9F57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3CDD3C-4A6E-43B1-A08D-D8A63ACB6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81642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AF77D5D-6C5D-4DD5-B494-B645091FCAF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745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F80C6039-A5FA-4F5B-9853-58798A63706D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A8EF3-0E6D-4A1A-950A-5D9E18B76C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155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 dirty="0" err="1"/>
              <a:t>R.Kohno,M.Hernandez,T.Kobayashi,M.Kim</a:t>
            </a:r>
            <a:r>
              <a:rPr lang="en-US" altLang="ja-JP" dirty="0"/>
              <a:t>(YNU/YRP-IAI)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EF252AD-9861-4529-8BF1-D424A9D776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275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266A080E-4E30-4968-B029-7CF782D6220C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3A917-AB10-413C-905B-BCEDBC732A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155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56CC2A-6C3C-4AD3-B30B-D918765CB0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360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668-893F-4CF0-A202-913ECC14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9D5FCA-E16D-4801-B7E6-629F06F5B3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AFD9030-C83D-42D9-9BFB-ADDEB84EB1F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C4FE3D-0CAB-4BCC-9D25-05B62C8757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754F0C-6C4A-4F55-A62E-6D33194AB7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08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38800" y="6525344"/>
            <a:ext cx="2133600" cy="36756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4D1D-F4F9-4A4B-B50F-B046AC901C27}" type="slidenum">
              <a:rPr lang="fi-FI" altLang="ja-JP"/>
              <a:pPr>
                <a:defRPr/>
              </a:pPr>
              <a:t>‹#›</a:t>
            </a:fld>
            <a:endParaRPr lang="fi-FI" altLang="ja-JP"/>
          </a:p>
        </p:txBody>
      </p:sp>
    </p:spTree>
    <p:extLst>
      <p:ext uri="{BB962C8B-B14F-4D97-AF65-F5344CB8AC3E}">
        <p14:creationId xmlns:p14="http://schemas.microsoft.com/office/powerpoint/2010/main" val="10231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08080"/>
                </a:solidFill>
                <a:latin typeface="ＭＳ Ｐゴシック"/>
                <a:cs typeface="ＭＳ Ｐゴシック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/>
              <a:t>R.Kohno,M.Hernandez,T.Kobayashi,M.Kim(YNU/YRP-IAI)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67639" y="6497055"/>
            <a:ext cx="21336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September 2021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9370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1_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ja-JP"/>
              <a:t>September 2021</a:t>
            </a:r>
            <a:endParaRPr dirty="0"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4878387" y="6475413"/>
            <a:ext cx="4157547" cy="28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  <a:endParaRPr dirty="0"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5" name="Google Shape;45;p6">
            <a:extLst>
              <a:ext uri="{FF2B5EF4-FFF2-40B4-BE49-F238E27FC236}">
                <a16:creationId xmlns:a16="http://schemas.microsoft.com/office/drawing/2014/main" id="{CD34F962-FBD7-403A-849E-8022E1552C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85799"/>
            <a:ext cx="7772400" cy="511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13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ea typeface="ＭＳ Ｐゴシック" charset="-128"/>
              </a:defRPr>
            </a:lvl1pPr>
          </a:lstStyle>
          <a:p>
            <a:r>
              <a:rPr lang="en-US" altLang="ja-JP"/>
              <a:t>Slide </a:t>
            </a:r>
            <a:fld id="{EAFD9030-C83D-42D9-9BFB-ADDEB84EB1F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712788" lvl="4" indent="0" algn="r"/>
            <a:r>
              <a:rPr lang="en-US" altLang="ja-JP" sz="1400" b="1" dirty="0">
                <a:ea typeface="ＭＳ Ｐゴシック" charset="-128"/>
              </a:rPr>
              <a:t>doc.: IEEE 802.15-21-0493-01-0dep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907026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1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2" y="332601"/>
            <a:ext cx="2287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BC45AD9-9BF0-47C6-AC9A-04B3BB126B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23806" y="6481823"/>
            <a:ext cx="40201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410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hno@ynu.ac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hyperlink" Target="mailto:kohno@yrp-iai.jp" TargetMode="External"/><Relationship Id="rId4" Type="http://schemas.openxmlformats.org/officeDocument/2006/relationships/hyperlink" Target="mailto:kobayashi-takumi-ch@ynu.ac.jp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ch@ynu.ac.jp" TargetMode="External"/><Relationship Id="rId2" Type="http://schemas.openxmlformats.org/officeDocument/2006/relationships/hyperlink" Target="mailto:kohno@ynu.ac.jp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8159" y="621791"/>
            <a:ext cx="8418575" cy="463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22220" y="392641"/>
            <a:ext cx="8434070" cy="5740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2255">
              <a:lnSpc>
                <a:spcPct val="100000"/>
              </a:lnSpc>
              <a:tabLst>
                <a:tab pos="5146040" algn="l"/>
              </a:tabLst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5" dirty="0">
                <a:latin typeface="Arial"/>
                <a:cs typeface="Arial"/>
              </a:rPr>
              <a:t>2021	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</a:t>
            </a:r>
            <a:r>
              <a:rPr lang="en-US" sz="1400" b="1" spc="-15" dirty="0">
                <a:latin typeface="Arial"/>
                <a:cs typeface="Arial"/>
              </a:rPr>
              <a:t>493-01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  <a:p>
            <a:pPr marL="12700" marR="62230" indent="213360" algn="just">
              <a:lnSpc>
                <a:spcPct val="100000"/>
              </a:lnSpc>
              <a:spcBef>
                <a:spcPts val="640"/>
              </a:spcBef>
            </a:pPr>
            <a:r>
              <a:rPr sz="1600" b="1" u="sng" spc="-5" dirty="0">
                <a:latin typeface="Arial"/>
                <a:cs typeface="Arial"/>
              </a:rPr>
              <a:t>Project: </a:t>
            </a:r>
            <a:r>
              <a:rPr sz="1600" b="1" u="sng" spc="5" dirty="0">
                <a:latin typeface="Arial"/>
                <a:cs typeface="Arial"/>
              </a:rPr>
              <a:t>IEEE </a:t>
            </a:r>
            <a:r>
              <a:rPr sz="1600" b="1" u="sng" spc="-5" dirty="0">
                <a:latin typeface="Arial"/>
                <a:cs typeface="Arial"/>
              </a:rPr>
              <a:t>P802.15 </a:t>
            </a:r>
            <a:r>
              <a:rPr sz="1600" b="1" u="sng" spc="5" dirty="0">
                <a:latin typeface="Arial"/>
                <a:cs typeface="Arial"/>
              </a:rPr>
              <a:t>Working </a:t>
            </a:r>
            <a:r>
              <a:rPr sz="1600" b="1" u="sng" dirty="0">
                <a:latin typeface="Arial"/>
                <a:cs typeface="Arial"/>
              </a:rPr>
              <a:t>Group for Wireless Personal </a:t>
            </a:r>
            <a:r>
              <a:rPr sz="1600" b="1" u="sng" spc="-25" dirty="0">
                <a:latin typeface="Arial"/>
                <a:cs typeface="Arial"/>
              </a:rPr>
              <a:t>Area </a:t>
            </a:r>
            <a:r>
              <a:rPr sz="1600" b="1" u="sng" dirty="0">
                <a:latin typeface="Arial"/>
                <a:cs typeface="Arial"/>
              </a:rPr>
              <a:t>Networks </a:t>
            </a:r>
            <a:r>
              <a:rPr sz="1600" b="1" u="sng" spc="-25" dirty="0">
                <a:latin typeface="Arial"/>
                <a:cs typeface="Arial"/>
              </a:rPr>
              <a:t>(WPANs)  </a:t>
            </a:r>
            <a:endParaRPr lang="en-US" sz="1600" b="1" u="sng" spc="-25" dirty="0">
              <a:latin typeface="Arial"/>
              <a:cs typeface="Arial"/>
            </a:endParaRPr>
          </a:p>
          <a:p>
            <a:pPr marL="12700" marR="62230" indent="-12700" algn="just">
              <a:lnSpc>
                <a:spcPct val="100000"/>
              </a:lnSpc>
              <a:spcBef>
                <a:spcPts val="640"/>
              </a:spcBef>
            </a:pPr>
            <a:r>
              <a:rPr sz="1400" b="1" spc="-15" dirty="0">
                <a:latin typeface="Arial"/>
                <a:cs typeface="Arial"/>
              </a:rPr>
              <a:t>Submission Title: </a:t>
            </a:r>
            <a:r>
              <a:rPr sz="1400" spc="-15" dirty="0">
                <a:latin typeface="Arial"/>
                <a:cs typeface="Arial"/>
              </a:rPr>
              <a:t>[</a:t>
            </a:r>
            <a:r>
              <a:rPr lang="en-US" sz="1400" spc="-15" dirty="0">
                <a:latin typeface="Arial"/>
                <a:cs typeface="Arial"/>
              </a:rPr>
              <a:t>Draft Technical Requirement of IEEE802.15.6a f</a:t>
            </a:r>
            <a:r>
              <a:rPr sz="1400" spc="-10" dirty="0">
                <a:latin typeface="Arial"/>
                <a:cs typeface="Arial"/>
              </a:rPr>
              <a:t>or Amendment of </a:t>
            </a:r>
            <a:r>
              <a:rPr sz="1400" spc="-15" dirty="0">
                <a:latin typeface="Arial"/>
                <a:cs typeface="Arial"/>
              </a:rPr>
              <a:t>15.6 </a:t>
            </a:r>
            <a:r>
              <a:rPr sz="1400" spc="-5" dirty="0">
                <a:latin typeface="Arial"/>
                <a:cs typeface="Arial"/>
              </a:rPr>
              <a:t>BAN </a:t>
            </a:r>
            <a:r>
              <a:rPr sz="1400" spc="-15" dirty="0">
                <a:latin typeface="Arial"/>
                <a:cs typeface="Arial"/>
              </a:rPr>
              <a:t>with Enhanced</a:t>
            </a:r>
            <a:r>
              <a:rPr lang="ja-JP" altLang="en-US" sz="1400" spc="-15" dirty="0">
                <a:latin typeface="Arial"/>
                <a:cs typeface="Arial"/>
              </a:rPr>
              <a:t>　</a:t>
            </a:r>
            <a:r>
              <a:rPr sz="1400" spc="-15" dirty="0">
                <a:latin typeface="Arial"/>
                <a:cs typeface="Arial"/>
              </a:rPr>
              <a:t>Dependability]</a:t>
            </a:r>
            <a:endParaRPr lang="en-US" sz="1400" spc="-15" dirty="0">
              <a:latin typeface="Arial"/>
              <a:cs typeface="Arial"/>
            </a:endParaRPr>
          </a:p>
          <a:p>
            <a:pPr marL="12700" marR="62230" indent="-12700" algn="just">
              <a:lnSpc>
                <a:spcPct val="100000"/>
              </a:lnSpc>
              <a:spcBef>
                <a:spcPts val="640"/>
              </a:spcBef>
            </a:pPr>
            <a:r>
              <a:rPr sz="1400" b="1" spc="-10" dirty="0">
                <a:latin typeface="Arial"/>
                <a:cs typeface="Arial"/>
              </a:rPr>
              <a:t>Date </a:t>
            </a:r>
            <a:r>
              <a:rPr sz="1400" b="1" spc="-15" dirty="0">
                <a:latin typeface="Arial"/>
                <a:cs typeface="Arial"/>
              </a:rPr>
              <a:t>Submitted: </a:t>
            </a:r>
            <a:r>
              <a:rPr sz="1400" spc="-10" dirty="0">
                <a:latin typeface="Arial"/>
                <a:cs typeface="Arial"/>
              </a:rPr>
              <a:t>[1</a:t>
            </a:r>
            <a:r>
              <a:rPr lang="en-US" sz="1400" spc="-10" dirty="0">
                <a:latin typeface="Arial"/>
                <a:cs typeface="Arial"/>
              </a:rPr>
              <a:t>6 September </a:t>
            </a:r>
            <a:r>
              <a:rPr sz="1400" spc="-15" dirty="0">
                <a:latin typeface="Arial"/>
                <a:cs typeface="Arial"/>
              </a:rPr>
              <a:t>2021]</a:t>
            </a:r>
            <a:endParaRPr sz="1400" dirty="0">
              <a:latin typeface="Arial"/>
              <a:cs typeface="Arial"/>
            </a:endParaRPr>
          </a:p>
          <a:p>
            <a:pPr marL="12700" marR="342265" indent="-63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Source: </a:t>
            </a:r>
            <a:r>
              <a:rPr sz="1400" spc="-15" dirty="0">
                <a:latin typeface="Arial"/>
                <a:cs typeface="Arial"/>
              </a:rPr>
              <a:t>[Ryuji Kohno</a:t>
            </a:r>
            <a:r>
              <a:rPr lang="en-US" sz="1400" spc="-15" dirty="0">
                <a:latin typeface="Arial"/>
                <a:cs typeface="Arial"/>
              </a:rPr>
              <a:t>1,2</a:t>
            </a:r>
            <a:r>
              <a:rPr sz="1400" spc="-15" dirty="0">
                <a:latin typeface="Arial"/>
                <a:cs typeface="Arial"/>
              </a:rPr>
              <a:t>, </a:t>
            </a:r>
            <a:r>
              <a:rPr lang="en-US" sz="1400" spc="-15" dirty="0">
                <a:latin typeface="Arial"/>
                <a:cs typeface="Arial"/>
              </a:rPr>
              <a:t> Marco Hernandez2, </a:t>
            </a:r>
            <a:r>
              <a:rPr sz="1400" spc="-25" dirty="0">
                <a:latin typeface="Arial"/>
                <a:cs typeface="Arial"/>
              </a:rPr>
              <a:t>Takumi </a:t>
            </a:r>
            <a:r>
              <a:rPr sz="1400" spc="-15" dirty="0">
                <a:latin typeface="Arial"/>
                <a:cs typeface="Arial"/>
              </a:rPr>
              <a:t>Kobayashi</a:t>
            </a:r>
            <a:r>
              <a:rPr lang="en-US" sz="1400" spc="-15" dirty="0">
                <a:latin typeface="Arial"/>
                <a:cs typeface="Arial"/>
              </a:rPr>
              <a:t>1,2, </a:t>
            </a:r>
            <a:r>
              <a:rPr lang="en-US" sz="1400" spc="-15" dirty="0" err="1">
                <a:latin typeface="Arial"/>
                <a:cs typeface="Arial"/>
              </a:rPr>
              <a:t>Minsoo</a:t>
            </a:r>
            <a:r>
              <a:rPr lang="en-US" sz="1400" spc="-15" dirty="0">
                <a:latin typeface="Arial"/>
                <a:cs typeface="Arial"/>
              </a:rPr>
              <a:t> Kim2]</a:t>
            </a:r>
          </a:p>
          <a:p>
            <a:pPr marL="12700" marR="342265" indent="-635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[1;Yokohama </a:t>
            </a:r>
            <a:r>
              <a:rPr sz="1400" spc="-10" dirty="0">
                <a:latin typeface="Arial"/>
                <a:cs typeface="Arial"/>
              </a:rPr>
              <a:t>National University(YNU), </a:t>
            </a:r>
            <a:r>
              <a:rPr sz="1400" spc="-15" dirty="0">
                <a:latin typeface="Arial"/>
                <a:cs typeface="Arial"/>
              </a:rPr>
              <a:t>2;YRP International  </a:t>
            </a:r>
            <a:r>
              <a:rPr sz="1400" spc="-10" dirty="0">
                <a:latin typeface="Arial"/>
                <a:cs typeface="Arial"/>
              </a:rPr>
              <a:t>Alliance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Instiitute(YRP-IAI)]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Address [1; </a:t>
            </a:r>
            <a:r>
              <a:rPr sz="1400" spc="-15" dirty="0">
                <a:latin typeface="Arial"/>
                <a:cs typeface="Arial"/>
              </a:rPr>
              <a:t>79-5 </a:t>
            </a:r>
            <a:r>
              <a:rPr sz="1400" spc="-25" dirty="0">
                <a:latin typeface="Arial"/>
                <a:cs typeface="Arial"/>
              </a:rPr>
              <a:t>Tokiwadai, </a:t>
            </a:r>
            <a:r>
              <a:rPr sz="1400" spc="-15" dirty="0">
                <a:latin typeface="Arial"/>
                <a:cs typeface="Arial"/>
              </a:rPr>
              <a:t>Hodogaya-ku, </a:t>
            </a:r>
            <a:r>
              <a:rPr sz="1400" spc="-25" dirty="0">
                <a:latin typeface="Arial"/>
                <a:cs typeface="Arial"/>
              </a:rPr>
              <a:t>Yokohama, </a:t>
            </a:r>
            <a:r>
              <a:rPr sz="1400" spc="-15" dirty="0">
                <a:latin typeface="Arial"/>
                <a:cs typeface="Arial"/>
              </a:rPr>
              <a:t>Japan</a:t>
            </a:r>
            <a:r>
              <a:rPr sz="1400" spc="2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240-8501</a:t>
            </a:r>
            <a:endParaRPr sz="1400" dirty="0">
              <a:latin typeface="Arial"/>
              <a:cs typeface="Arial"/>
            </a:endParaRPr>
          </a:p>
          <a:p>
            <a:pPr marL="12700" marR="1657985" indent="737235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2; YRP1 Blg., </a:t>
            </a:r>
            <a:r>
              <a:rPr sz="1400" spc="-15" dirty="0">
                <a:latin typeface="Arial"/>
                <a:cs typeface="Arial"/>
              </a:rPr>
              <a:t>3-4 </a:t>
            </a:r>
            <a:r>
              <a:rPr sz="1400" spc="-10" dirty="0">
                <a:latin typeface="Arial"/>
                <a:cs typeface="Arial"/>
              </a:rPr>
              <a:t>HikarinoOka, </a:t>
            </a:r>
            <a:r>
              <a:rPr sz="1400" spc="-30" dirty="0">
                <a:latin typeface="Arial"/>
                <a:cs typeface="Arial"/>
              </a:rPr>
              <a:t>Yokosuka-City, </a:t>
            </a:r>
            <a:r>
              <a:rPr sz="1400" spc="-15" dirty="0">
                <a:latin typeface="Arial"/>
                <a:cs typeface="Arial"/>
              </a:rPr>
              <a:t>Kanagawa, Japan 239-0847 </a:t>
            </a:r>
            <a:r>
              <a:rPr sz="1400" spc="-5" dirty="0">
                <a:latin typeface="Arial"/>
                <a:cs typeface="Arial"/>
              </a:rPr>
              <a:t>]  </a:t>
            </a:r>
            <a:r>
              <a:rPr sz="1400" spc="-20" dirty="0">
                <a:latin typeface="Arial"/>
                <a:cs typeface="Arial"/>
              </a:rPr>
              <a:t>Voice:[1; +81-90-5408-0611], </a:t>
            </a:r>
            <a:r>
              <a:rPr sz="1400" spc="-40" dirty="0">
                <a:latin typeface="Arial"/>
                <a:cs typeface="Arial"/>
              </a:rPr>
              <a:t>FAX: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[+81-45-383-5528],</a:t>
            </a:r>
            <a:endParaRPr sz="1400" dirty="0">
              <a:latin typeface="Arial"/>
              <a:cs typeface="Arial"/>
            </a:endParaRPr>
          </a:p>
          <a:p>
            <a:pPr marL="12700" marR="106045" indent="-63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Email:[1: </a:t>
            </a:r>
            <a:r>
              <a:rPr sz="1400" spc="-15" dirty="0">
                <a:latin typeface="Arial"/>
                <a:cs typeface="Arial"/>
                <a:hlinkClick r:id="rId3"/>
              </a:rPr>
              <a:t>kohno@ynu.ac.jp,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  <a:hlinkClick r:id="rId4"/>
              </a:rPr>
              <a:t>kobayashi-takumi-ch@ynu.ac.jp,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  <a:hlinkClick r:id="rId5"/>
              </a:rPr>
              <a:t>2:kohno@yrp-iai.jp,</a:t>
            </a:r>
            <a:r>
              <a:rPr sz="1400" spc="-10" dirty="0">
                <a:latin typeface="Arial"/>
                <a:cs typeface="Arial"/>
              </a:rPr>
              <a:t> kobayashi-takumi@yrp-  iai.jp]</a:t>
            </a:r>
            <a:endParaRPr sz="1400" dirty="0">
              <a:latin typeface="Arial"/>
              <a:cs typeface="Arial"/>
            </a:endParaRPr>
          </a:p>
          <a:p>
            <a:pPr marL="12700" marR="19050">
              <a:lnSpc>
                <a:spcPct val="100000"/>
              </a:lnSpc>
              <a:spcBef>
                <a:spcPts val="595"/>
              </a:spcBef>
              <a:tabLst>
                <a:tab pos="927100" algn="l"/>
                <a:tab pos="8034020" algn="l"/>
              </a:tabLst>
            </a:pPr>
            <a:r>
              <a:rPr sz="1400" b="1" spc="-15" dirty="0">
                <a:latin typeface="Arial"/>
                <a:cs typeface="Arial"/>
              </a:rPr>
              <a:t>Abstract:	</a:t>
            </a:r>
            <a:r>
              <a:rPr sz="1400" spc="-5" dirty="0">
                <a:latin typeface="Arial"/>
                <a:cs typeface="Arial"/>
              </a:rPr>
              <a:t>[This </a:t>
            </a:r>
            <a:r>
              <a:rPr sz="1400" spc="-10" dirty="0">
                <a:latin typeface="Arial"/>
                <a:cs typeface="Arial"/>
              </a:rPr>
              <a:t>document  summarizes</a:t>
            </a:r>
            <a:r>
              <a:rPr lang="en-US" sz="1400" spc="-10" dirty="0">
                <a:latin typeface="Arial"/>
                <a:cs typeface="Arial"/>
              </a:rPr>
              <a:t> a draft technical requirement of a new standard IEEE802.15.6a for </a:t>
            </a:r>
            <a:r>
              <a:rPr sz="1400" spc="-10" dirty="0">
                <a:latin typeface="Arial"/>
                <a:cs typeface="Arial"/>
              </a:rPr>
              <a:t> amendment of</a:t>
            </a:r>
            <a:r>
              <a:rPr sz="1400" spc="3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IEEE802.15.6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-  </a:t>
            </a:r>
            <a:r>
              <a:rPr sz="1400" spc="-15" dirty="0">
                <a:latin typeface="Arial"/>
                <a:cs typeface="Arial"/>
              </a:rPr>
              <a:t>2012 </a:t>
            </a:r>
            <a:r>
              <a:rPr sz="1400" spc="-10" dirty="0">
                <a:latin typeface="Arial"/>
                <a:cs typeface="Arial"/>
              </a:rPr>
              <a:t>Body Area Network(BAN) </a:t>
            </a:r>
            <a:r>
              <a:rPr sz="1400" spc="-15" dirty="0">
                <a:latin typeface="Arial"/>
                <a:cs typeface="Arial"/>
              </a:rPr>
              <a:t>corresponding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lang="en-US" sz="1400" spc="-10" dirty="0">
                <a:latin typeface="Arial"/>
                <a:cs typeface="Arial"/>
              </a:rPr>
              <a:t>new PAR and CSD for increasing </a:t>
            </a:r>
            <a:r>
              <a:rPr sz="1400" spc="-10" dirty="0">
                <a:latin typeface="Arial"/>
                <a:cs typeface="Arial"/>
              </a:rPr>
              <a:t>demand for </a:t>
            </a:r>
            <a:r>
              <a:rPr sz="1400" spc="-15" dirty="0">
                <a:latin typeface="Arial"/>
                <a:cs typeface="Arial"/>
              </a:rPr>
              <a:t>enhanced dependability </a:t>
            </a:r>
            <a:r>
              <a:rPr sz="1400" spc="-5" dirty="0">
                <a:latin typeface="Arial"/>
                <a:cs typeface="Arial"/>
              </a:rPr>
              <a:t>in  </a:t>
            </a:r>
            <a:r>
              <a:rPr sz="1400" spc="-35" dirty="0">
                <a:latin typeface="Arial"/>
                <a:cs typeface="Arial"/>
              </a:rPr>
              <a:t>w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re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ss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en</a:t>
            </a:r>
            <a:r>
              <a:rPr sz="1400" spc="-5" dirty="0">
                <a:latin typeface="Arial"/>
                <a:cs typeface="Arial"/>
              </a:rPr>
              <a:t>si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5" dirty="0">
                <a:latin typeface="Arial"/>
                <a:cs typeface="Arial"/>
              </a:rPr>
              <a:t>g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on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ro</a:t>
            </a:r>
            <a:r>
              <a:rPr sz="1400" spc="-5" dirty="0">
                <a:latin typeface="Arial"/>
                <a:cs typeface="Arial"/>
              </a:rPr>
              <a:t>lli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5" dirty="0">
                <a:latin typeface="Arial"/>
                <a:cs typeface="Arial"/>
              </a:rPr>
              <a:t>g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hu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-15" dirty="0">
                <a:latin typeface="Arial"/>
                <a:cs typeface="Arial"/>
              </a:rPr>
              <a:t> 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bod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ed</a:t>
            </a:r>
            <a:r>
              <a:rPr sz="1400" spc="-5" dirty="0">
                <a:latin typeface="Arial"/>
                <a:cs typeface="Arial"/>
              </a:rPr>
              <a:t>ic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l </a:t>
            </a:r>
            <a:r>
              <a:rPr sz="1400" spc="-15" dirty="0">
                <a:latin typeface="Arial"/>
                <a:cs typeface="Arial"/>
              </a:rPr>
              <a:t>hea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ar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au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ive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s.</a:t>
            </a:r>
            <a:r>
              <a:rPr sz="1400" spc="-15" dirty="0">
                <a:latin typeface="Arial"/>
                <a:cs typeface="Arial"/>
              </a:rPr>
              <a:t>]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Purpose:	</a:t>
            </a:r>
            <a:r>
              <a:rPr sz="1400" spc="-10" dirty="0">
                <a:latin typeface="Arial"/>
                <a:cs typeface="Arial"/>
              </a:rPr>
              <a:t>[information]</a:t>
            </a: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95"/>
              </a:spcBef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Notice:	</a:t>
            </a:r>
            <a:r>
              <a:rPr sz="1400" spc="-5" dirty="0">
                <a:latin typeface="Arial"/>
                <a:cs typeface="Arial"/>
              </a:rPr>
              <a:t>This </a:t>
            </a:r>
            <a:r>
              <a:rPr sz="1400" spc="-10" dirty="0">
                <a:latin typeface="Arial"/>
                <a:cs typeface="Arial"/>
              </a:rPr>
              <a:t>document </a:t>
            </a:r>
            <a:r>
              <a:rPr sz="1400" spc="-15" dirty="0">
                <a:latin typeface="Arial"/>
                <a:cs typeface="Arial"/>
              </a:rPr>
              <a:t>has been prepared </a:t>
            </a:r>
            <a:r>
              <a:rPr sz="1400" spc="-10" dirty="0">
                <a:latin typeface="Arial"/>
                <a:cs typeface="Arial"/>
              </a:rPr>
              <a:t>to assist the IEEE </a:t>
            </a:r>
            <a:r>
              <a:rPr sz="1400" spc="-15" dirty="0">
                <a:latin typeface="Arial"/>
                <a:cs typeface="Arial"/>
              </a:rPr>
              <a:t>P802.15.  </a:t>
            </a:r>
            <a:r>
              <a:rPr sz="1400" spc="-20" dirty="0">
                <a:latin typeface="Arial"/>
                <a:cs typeface="Arial"/>
              </a:rPr>
              <a:t>It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offered </a:t>
            </a:r>
            <a:r>
              <a:rPr sz="1400" spc="-10" dirty="0">
                <a:latin typeface="Arial"/>
                <a:cs typeface="Arial"/>
              </a:rPr>
              <a:t>as </a:t>
            </a:r>
            <a:r>
              <a:rPr sz="1400" spc="-5" dirty="0">
                <a:latin typeface="Arial"/>
                <a:cs typeface="Arial"/>
              </a:rPr>
              <a:t>a 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basis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for  </a:t>
            </a:r>
            <a:r>
              <a:rPr sz="1400" spc="-10" dirty="0">
                <a:latin typeface="Arial"/>
                <a:cs typeface="Arial"/>
              </a:rPr>
              <a:t>discussion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not </a:t>
            </a:r>
            <a:r>
              <a:rPr sz="1400" spc="-10" dirty="0">
                <a:latin typeface="Arial"/>
                <a:cs typeface="Arial"/>
              </a:rPr>
              <a:t>binding on the contributing individual(s) or </a:t>
            </a:r>
            <a:r>
              <a:rPr sz="1400" spc="-15" dirty="0">
                <a:latin typeface="Arial"/>
                <a:cs typeface="Arial"/>
              </a:rPr>
              <a:t>organization(s).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material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0" dirty="0">
                <a:latin typeface="Arial"/>
                <a:cs typeface="Arial"/>
              </a:rPr>
              <a:t>this  document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0" dirty="0">
                <a:latin typeface="Arial"/>
                <a:cs typeface="Arial"/>
              </a:rPr>
              <a:t>subject to </a:t>
            </a:r>
            <a:r>
              <a:rPr sz="1400" spc="-15" dirty="0">
                <a:latin typeface="Arial"/>
                <a:cs typeface="Arial"/>
              </a:rPr>
              <a:t>change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5" dirty="0">
                <a:latin typeface="Arial"/>
                <a:cs typeface="Arial"/>
              </a:rPr>
              <a:t>form and content </a:t>
            </a:r>
            <a:r>
              <a:rPr sz="1400" spc="-10" dirty="0">
                <a:latin typeface="Arial"/>
                <a:cs typeface="Arial"/>
              </a:rPr>
              <a:t>after </a:t>
            </a:r>
            <a:r>
              <a:rPr sz="1400" spc="-15" dirty="0">
                <a:latin typeface="Arial"/>
                <a:cs typeface="Arial"/>
              </a:rPr>
              <a:t>further </a:t>
            </a:r>
            <a:r>
              <a:rPr sz="1400" spc="-35" dirty="0">
                <a:latin typeface="Arial"/>
                <a:cs typeface="Arial"/>
              </a:rPr>
              <a:t>study.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5" dirty="0">
                <a:latin typeface="Arial"/>
                <a:cs typeface="Arial"/>
              </a:rPr>
              <a:t>contributor(s) </a:t>
            </a:r>
            <a:r>
              <a:rPr sz="1400" spc="-10" dirty="0">
                <a:latin typeface="Arial"/>
                <a:cs typeface="Arial"/>
              </a:rPr>
              <a:t>reserve(s) the </a:t>
            </a:r>
            <a:r>
              <a:rPr sz="1400" spc="-15" dirty="0">
                <a:latin typeface="Arial"/>
                <a:cs typeface="Arial"/>
              </a:rPr>
              <a:t>right 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15" dirty="0">
                <a:latin typeface="Arial"/>
                <a:cs typeface="Arial"/>
              </a:rPr>
              <a:t>add, </a:t>
            </a:r>
            <a:r>
              <a:rPr sz="1400" spc="-10" dirty="0">
                <a:latin typeface="Arial"/>
                <a:cs typeface="Arial"/>
              </a:rPr>
              <a:t>amend or </a:t>
            </a:r>
            <a:r>
              <a:rPr sz="1400" spc="-15" dirty="0">
                <a:latin typeface="Arial"/>
                <a:cs typeface="Arial"/>
              </a:rPr>
              <a:t>withdraw </a:t>
            </a:r>
            <a:r>
              <a:rPr sz="1400" spc="-10" dirty="0">
                <a:latin typeface="Arial"/>
                <a:cs typeface="Arial"/>
              </a:rPr>
              <a:t>material contained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herein.</a:t>
            </a:r>
            <a:endParaRPr sz="1400" dirty="0">
              <a:latin typeface="Arial"/>
              <a:cs typeface="Arial"/>
            </a:endParaRPr>
          </a:p>
          <a:p>
            <a:pPr marL="12700" marR="81915">
              <a:lnSpc>
                <a:spcPct val="100000"/>
              </a:lnSpc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Release:	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contributor </a:t>
            </a:r>
            <a:r>
              <a:rPr sz="1400" spc="-15" dirty="0">
                <a:latin typeface="Arial"/>
                <a:cs typeface="Arial"/>
              </a:rPr>
              <a:t>acknowledges and </a:t>
            </a:r>
            <a:r>
              <a:rPr sz="1400" spc="-10" dirty="0">
                <a:latin typeface="Arial"/>
                <a:cs typeface="Arial"/>
              </a:rPr>
              <a:t>accepts that this contribution becomes the </a:t>
            </a:r>
            <a:r>
              <a:rPr sz="1400" spc="-15" dirty="0">
                <a:latin typeface="Arial"/>
                <a:cs typeface="Arial"/>
              </a:rPr>
              <a:t>property 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IEEE 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may </a:t>
            </a:r>
            <a:r>
              <a:rPr sz="1400" spc="-10" dirty="0">
                <a:latin typeface="Arial"/>
                <a:cs typeface="Arial"/>
              </a:rPr>
              <a:t>be made publicly available by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P802.15.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4228" y="64741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1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3E472FE-CEA9-45CA-8CDD-2E62901306D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altLang="ja-JP" spc="-10" smtClean="0"/>
              <a:t>1</a:t>
            </a:fld>
            <a:endParaRPr lang="en-US" altLang="ja-JP" spc="-10"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85504C90-B744-4BAB-88D5-74AE70FFE8E7}"/>
              </a:ext>
            </a:extLst>
          </p:cNvPr>
          <p:cNvSpPr txBox="1"/>
          <p:nvPr/>
        </p:nvSpPr>
        <p:spPr>
          <a:xfrm>
            <a:off x="671782" y="6536323"/>
            <a:ext cx="755063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2.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lang="en-US" sz="2400" b="1" dirty="0">
                <a:latin typeface="Arial"/>
                <a:cs typeface="Arial"/>
              </a:rPr>
              <a:t>Specified Use Cases for HBAN and VBAN with Channel and Environment Models</a:t>
            </a:r>
          </a:p>
          <a:p>
            <a:pPr marL="12700" marR="5080"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10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  <p:extLst>
      <p:ext uri="{BB962C8B-B14F-4D97-AF65-F5344CB8AC3E}">
        <p14:creationId xmlns:p14="http://schemas.microsoft.com/office/powerpoint/2010/main" val="256913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764463" cy="754063"/>
          </a:xfrm>
        </p:spPr>
        <p:txBody>
          <a:bodyPr/>
          <a:lstStyle/>
          <a:p>
            <a:r>
              <a:rPr lang="en-GB" altLang="ja-JP" dirty="0"/>
              <a:t>2.1 Proposed applications</a:t>
            </a:r>
          </a:p>
        </p:txBody>
      </p:sp>
      <p:sp>
        <p:nvSpPr>
          <p:cNvPr id="66563" name="Slide Number Placeholder 2"/>
          <p:cNvSpPr>
            <a:spLocks noGrp="1"/>
          </p:cNvSpPr>
          <p:nvPr>
            <p:ph type="sldNum" sz="quarter" idx="10"/>
          </p:nvPr>
        </p:nvSpPr>
        <p:spPr bwMode="auto">
          <a:xfrm>
            <a:off x="762000" y="288402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755650" y="1268760"/>
            <a:ext cx="78486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Remote healthcare monitoring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Remote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Vehicle internal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Collision avoidance radar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Inter-vehicle communications and ranging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Wearable and implant wireless medical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Applications for ultra wideband radio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Reliable and robust radio control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Wearable healthcare sensing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Secure remote healthcare and medicine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Wireless sensing system for Factory with feedback control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Dependable multi-hop inter-vehicle communications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Inter-navigation and inter-vehicle information sharing in normal and emergency conditions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Single wireless communication network solution that functions both in normal and in disaster environments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Disaster prevention, emergency rescue and recovery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CCECA8DF-2019-41D6-985C-D32DD612A431}"/>
              </a:ext>
            </a:extLst>
          </p:cNvPr>
          <p:cNvSpPr txBox="1">
            <a:spLocks/>
          </p:cNvSpPr>
          <p:nvPr/>
        </p:nvSpPr>
        <p:spPr>
          <a:xfrm>
            <a:off x="4839321" y="6475412"/>
            <a:ext cx="4228318" cy="27699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T.Kobayashi, M.Kim, M. Hernandez, R.Kohno (YNU/YRP-IAI)</a:t>
            </a:r>
            <a:endParaRPr lang="en-US" sz="1100" dirty="0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B123E8C8-057A-4DFF-90C9-C7263C60B3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401709" y="6475413"/>
            <a:ext cx="416781" cy="138499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/>
              <a:t>Slide </a:t>
            </a:r>
            <a:fld id="{00000000-1234-1234-1234-123412341234}" type="slidenum">
              <a:rPr lang="en-US" sz="900" smtClean="0"/>
              <a:t>11</a:t>
            </a:fld>
            <a:endParaRPr sz="900" dirty="0"/>
          </a:p>
        </p:txBody>
      </p:sp>
    </p:spTree>
    <p:extLst>
      <p:ext uri="{BB962C8B-B14F-4D97-AF65-F5344CB8AC3E}">
        <p14:creationId xmlns:p14="http://schemas.microsoft.com/office/powerpoint/2010/main" val="237815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11"/>
          <p:cNvGrpSpPr>
            <a:grpSpLocks/>
          </p:cNvGrpSpPr>
          <p:nvPr/>
        </p:nvGrpSpPr>
        <p:grpSpPr bwMode="auto">
          <a:xfrm rot="16200000">
            <a:off x="2461028" y="2647712"/>
            <a:ext cx="914400" cy="2952432"/>
            <a:chOff x="1504" y="1404"/>
            <a:chExt cx="576" cy="1595"/>
          </a:xfrm>
        </p:grpSpPr>
        <p:sp>
          <p:nvSpPr>
            <p:cNvPr id="39" name="Oval 12"/>
            <p:cNvSpPr>
              <a:spLocks noChangeArrowheads="1"/>
            </p:cNvSpPr>
            <p:nvPr/>
          </p:nvSpPr>
          <p:spPr bwMode="auto">
            <a:xfrm rot="16200000">
              <a:off x="994" y="1914"/>
              <a:ext cx="1595" cy="576"/>
            </a:xfrm>
            <a:prstGeom prst="ellipse">
              <a:avLst/>
            </a:prstGeom>
            <a:solidFill>
              <a:srgbClr val="CCFFCC">
                <a:alpha val="7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1531" y="1728"/>
              <a:ext cx="504" cy="1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000" dirty="0">
                  <a:solidFill>
                    <a:srgbClr val="000000"/>
                  </a:solidFill>
                </a:rPr>
                <a:t>Fitness, Massage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000" dirty="0">
                  <a:solidFill>
                    <a:srgbClr val="000000"/>
                  </a:solidFill>
                </a:rPr>
                <a:t>&amp; Sauna</a:t>
              </a:r>
              <a:endParaRPr kumimoji="0" lang="ja-JP" altLang="en-US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4527" name="Oval 15"/>
          <p:cNvSpPr>
            <a:spLocks noChangeArrowheads="1"/>
          </p:cNvSpPr>
          <p:nvPr/>
        </p:nvSpPr>
        <p:spPr bwMode="auto">
          <a:xfrm>
            <a:off x="107504" y="4365104"/>
            <a:ext cx="3600450" cy="1005604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Sports: Walking, Jogging,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Bicycling, Hiking, Skiing etc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4519730" y="3645024"/>
            <a:ext cx="4156726" cy="504056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Public Safety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3275856" y="2492896"/>
            <a:ext cx="3024336" cy="57606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Inter-Vehicle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691680" y="980728"/>
            <a:ext cx="5688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Highly Life Critical Uses(High QoS) </a:t>
            </a:r>
            <a:endParaRPr kumimoji="0"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303408" y="6063679"/>
            <a:ext cx="500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Less Life Critical Uses(Low QoS)</a:t>
            </a:r>
            <a:endParaRPr kumimoji="0"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5496" y="3645024"/>
            <a:ext cx="152477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Home &amp;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Consumer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Uses</a:t>
            </a:r>
            <a:endParaRPr kumimoji="0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346101" y="3575338"/>
            <a:ext cx="197842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Industrial &amp;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Governmental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Uses</a:t>
            </a:r>
            <a:endParaRPr kumimoji="0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5112060" y="2276872"/>
            <a:ext cx="3564396" cy="6480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Internal Car Dependable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2627784" y="3160132"/>
            <a:ext cx="3203349" cy="5569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Inter-Vehicle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251520" y="2420889"/>
            <a:ext cx="3312659" cy="576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Home Medical Therapy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6" name="Oval 14"/>
          <p:cNvSpPr>
            <a:spLocks noChangeArrowheads="1"/>
          </p:cNvSpPr>
          <p:nvPr/>
        </p:nvSpPr>
        <p:spPr bwMode="auto">
          <a:xfrm>
            <a:off x="5150813" y="1989010"/>
            <a:ext cx="4029699" cy="43187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Government Infrastructure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67544" y="548680"/>
            <a:ext cx="9073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800" b="1" dirty="0">
                <a:solidFill>
                  <a:srgbClr val="0000FF"/>
                </a:solidFill>
              </a:rPr>
              <a:t>2.2 Visualizing Portfolio of Focused Applications</a:t>
            </a:r>
            <a:endParaRPr kumimoji="0" lang="ja-JP" alt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16200000" flipH="1">
            <a:off x="2271404" y="3766216"/>
            <a:ext cx="4608512" cy="7319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259632" y="3625860"/>
            <a:ext cx="6912768" cy="1588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5724128" y="1484784"/>
            <a:ext cx="3096344" cy="57606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Diagnosis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for Factory Automation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1259341" y="1411685"/>
            <a:ext cx="3312659" cy="6491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Hospital Clinical Service</a:t>
            </a:r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1259632" y="2996952"/>
            <a:ext cx="2592288" cy="72008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Wellness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 &amp; Well-being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13924450">
            <a:off x="1448273" y="1536478"/>
            <a:ext cx="1684521" cy="5683023"/>
            <a:chOff x="1503" y="1321"/>
            <a:chExt cx="576" cy="1626"/>
          </a:xfrm>
        </p:grpSpPr>
        <p:sp>
          <p:nvSpPr>
            <p:cNvPr id="28" name="Oval 12"/>
            <p:cNvSpPr>
              <a:spLocks noChangeArrowheads="1"/>
            </p:cNvSpPr>
            <p:nvPr/>
          </p:nvSpPr>
          <p:spPr bwMode="auto">
            <a:xfrm rot="16200000">
              <a:off x="978" y="1846"/>
              <a:ext cx="1626" cy="576"/>
            </a:xfrm>
            <a:prstGeom prst="ellipse">
              <a:avLst/>
            </a:prstGeom>
            <a:solidFill>
              <a:srgbClr val="FFCCFF">
                <a:alpha val="7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1618" y="1582"/>
              <a:ext cx="316" cy="1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3; Relatively Lower Priority for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Demand 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5004048" y="2780928"/>
            <a:ext cx="3960440" cy="886594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1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  <a:latin typeface="Times New Roman" pitchFamily="18" charset="0"/>
              </a:rPr>
              <a:t>Life Line</a:t>
            </a:r>
          </a:p>
          <a:p>
            <a:pPr lvl="1" algn="ctr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  <a:latin typeface="Times New Roman" pitchFamily="18" charset="0"/>
              </a:rPr>
              <a:t> (Water/Gas/Electricity Supply)</a:t>
            </a:r>
          </a:p>
        </p:txBody>
      </p:sp>
      <p:sp>
        <p:nvSpPr>
          <p:cNvPr id="42" name="AutoShape 12"/>
          <p:cNvSpPr>
            <a:spLocks noChangeArrowheads="1"/>
          </p:cNvSpPr>
          <p:nvPr/>
        </p:nvSpPr>
        <p:spPr bwMode="auto">
          <a:xfrm rot="20129013">
            <a:off x="7732778" y="616286"/>
            <a:ext cx="1565339" cy="91269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 rot="20291979">
            <a:off x="7853031" y="758966"/>
            <a:ext cx="157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Car, Bldg Care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 business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AutoShape 12"/>
          <p:cNvSpPr>
            <a:spLocks noChangeArrowheads="1"/>
          </p:cNvSpPr>
          <p:nvPr/>
        </p:nvSpPr>
        <p:spPr bwMode="auto">
          <a:xfrm rot="9552922">
            <a:off x="578546" y="5508633"/>
            <a:ext cx="1565339" cy="91269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 rot="20291979">
            <a:off x="791469" y="5583502"/>
            <a:ext cx="157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Entertainment business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AutoShape 12"/>
          <p:cNvSpPr>
            <a:spLocks noChangeArrowheads="1"/>
          </p:cNvSpPr>
          <p:nvPr/>
        </p:nvSpPr>
        <p:spPr bwMode="auto">
          <a:xfrm rot="12084674">
            <a:off x="9927" y="1173071"/>
            <a:ext cx="1447538" cy="1317079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332773">
            <a:off x="164669" y="1540731"/>
            <a:ext cx="1515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Regulatory Compliance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 Test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AutoShape 12"/>
          <p:cNvSpPr>
            <a:spLocks noChangeArrowheads="1"/>
          </p:cNvSpPr>
          <p:nvPr/>
        </p:nvSpPr>
        <p:spPr bwMode="auto">
          <a:xfrm rot="20123701">
            <a:off x="7602387" y="4694102"/>
            <a:ext cx="1663523" cy="116654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20079800">
            <a:off x="7810464" y="4996233"/>
            <a:ext cx="1672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Big Data Mining 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 rot="10800000">
            <a:off x="6442663" y="3881815"/>
            <a:ext cx="554488" cy="9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55" name="Oval 8"/>
          <p:cNvSpPr>
            <a:spLocks noChangeArrowheads="1"/>
          </p:cNvSpPr>
          <p:nvPr/>
        </p:nvSpPr>
        <p:spPr bwMode="auto">
          <a:xfrm>
            <a:off x="2856862" y="5191585"/>
            <a:ext cx="3515338" cy="872093"/>
          </a:xfrm>
          <a:prstGeom prst="ellipse">
            <a:avLst/>
          </a:prstGeom>
          <a:solidFill>
            <a:srgbClr val="FF9933">
              <a:alpha val="4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Sensing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&amp; Controlling Mobile Robots 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56" name="Oval 8"/>
          <p:cNvSpPr>
            <a:spLocks noChangeArrowheads="1"/>
          </p:cNvSpPr>
          <p:nvPr/>
        </p:nvSpPr>
        <p:spPr bwMode="auto">
          <a:xfrm>
            <a:off x="4427984" y="4543514"/>
            <a:ext cx="3267128" cy="757694"/>
          </a:xfrm>
          <a:prstGeom prst="ellipse">
            <a:avLst/>
          </a:prstGeom>
          <a:solidFill>
            <a:srgbClr val="FF9933">
              <a:alpha val="2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Disaster Analysis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&amp; Prevention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57" name="Oval 8"/>
          <p:cNvSpPr>
            <a:spLocks noChangeArrowheads="1"/>
          </p:cNvSpPr>
          <p:nvPr/>
        </p:nvSpPr>
        <p:spPr bwMode="auto">
          <a:xfrm>
            <a:off x="5228456" y="4005064"/>
            <a:ext cx="3267128" cy="757694"/>
          </a:xfrm>
          <a:prstGeom prst="ellipse">
            <a:avLst/>
          </a:prstGeom>
          <a:solidFill>
            <a:srgbClr val="FF9933">
              <a:alpha val="34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Diagnose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s of Infra(bridge/bldg./train)</a:t>
            </a:r>
          </a:p>
        </p:txBody>
      </p:sp>
      <p:grpSp>
        <p:nvGrpSpPr>
          <p:cNvPr id="52" name="Group 11"/>
          <p:cNvGrpSpPr>
            <a:grpSpLocks/>
          </p:cNvGrpSpPr>
          <p:nvPr/>
        </p:nvGrpSpPr>
        <p:grpSpPr bwMode="auto">
          <a:xfrm rot="17124177">
            <a:off x="6310897" y="1935797"/>
            <a:ext cx="1684513" cy="4838232"/>
            <a:chOff x="1076" y="2246"/>
            <a:chExt cx="576" cy="1405"/>
          </a:xfrm>
          <a:solidFill>
            <a:srgbClr val="FFCCFF">
              <a:alpha val="55000"/>
            </a:srgbClr>
          </a:solidFill>
        </p:grpSpPr>
        <p:sp>
          <p:nvSpPr>
            <p:cNvPr id="58" name="Oval 12"/>
            <p:cNvSpPr>
              <a:spLocks noChangeArrowheads="1"/>
            </p:cNvSpPr>
            <p:nvPr/>
          </p:nvSpPr>
          <p:spPr bwMode="auto">
            <a:xfrm rot="18531094">
              <a:off x="661" y="2661"/>
              <a:ext cx="1405" cy="5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 rot="2392532">
              <a:off x="1141" y="2438"/>
              <a:ext cx="316" cy="1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2; Middle Priority of Demand 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17124177">
            <a:off x="4594765" y="-545807"/>
            <a:ext cx="1684521" cy="5895409"/>
            <a:chOff x="1559" y="1423"/>
            <a:chExt cx="576" cy="1712"/>
          </a:xfrm>
          <a:solidFill>
            <a:srgbClr val="FFCCFF">
              <a:alpha val="55000"/>
            </a:srgbClr>
          </a:solidFill>
        </p:grpSpPr>
        <p:sp>
          <p:nvSpPr>
            <p:cNvPr id="31" name="Oval 12"/>
            <p:cNvSpPr>
              <a:spLocks noChangeArrowheads="1"/>
            </p:cNvSpPr>
            <p:nvPr/>
          </p:nvSpPr>
          <p:spPr bwMode="auto">
            <a:xfrm rot="16200000">
              <a:off x="991" y="1991"/>
              <a:ext cx="1712" cy="5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1674" y="1600"/>
              <a:ext cx="316" cy="13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1; Highest Priority of Demand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3" name="Slide Number Placeholder 2">
            <a:extLst>
              <a:ext uri="{FF2B5EF4-FFF2-40B4-BE49-F238E27FC236}">
                <a16:creationId xmlns:a16="http://schemas.microsoft.com/office/drawing/2014/main" id="{D44D30B0-9DE0-41C1-894D-888DCEEC47BC}"/>
              </a:ext>
            </a:extLst>
          </p:cNvPr>
          <p:cNvSpPr txBox="1">
            <a:spLocks/>
          </p:cNvSpPr>
          <p:nvPr/>
        </p:nvSpPr>
        <p:spPr bwMode="auto">
          <a:xfrm>
            <a:off x="756337" y="351382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  <p:sp>
        <p:nvSpPr>
          <p:cNvPr id="61" name="フッター プレースホルダー 4">
            <a:extLst>
              <a:ext uri="{FF2B5EF4-FFF2-40B4-BE49-F238E27FC236}">
                <a16:creationId xmlns:a16="http://schemas.microsoft.com/office/drawing/2014/main" id="{6A478013-D59F-44FD-9BB4-23DB06591030}"/>
              </a:ext>
            </a:extLst>
          </p:cNvPr>
          <p:cNvSpPr txBox="1">
            <a:spLocks/>
          </p:cNvSpPr>
          <p:nvPr/>
        </p:nvSpPr>
        <p:spPr>
          <a:xfrm>
            <a:off x="4839321" y="6475412"/>
            <a:ext cx="4228318" cy="27699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T.Kobayashi, M.Kim, M. Hernandez, R.Kohno (YNU/YRP-IAI)</a:t>
            </a:r>
            <a:endParaRPr lang="en-US" sz="1100" dirty="0"/>
          </a:p>
        </p:txBody>
      </p:sp>
      <p:sp>
        <p:nvSpPr>
          <p:cNvPr id="62" name="スライド番号プレースホルダー 5">
            <a:extLst>
              <a:ext uri="{FF2B5EF4-FFF2-40B4-BE49-F238E27FC236}">
                <a16:creationId xmlns:a16="http://schemas.microsoft.com/office/drawing/2014/main" id="{BFDE314A-A5D8-407A-B0FC-870AE11FA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401709" y="6475413"/>
            <a:ext cx="416781" cy="138499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/>
              <a:t>Slide </a:t>
            </a:r>
            <a:fld id="{00000000-1234-1234-1234-123412341234}" type="slidenum">
              <a:rPr lang="en-US" sz="900" smtClean="0"/>
              <a:t>12</a:t>
            </a:fld>
            <a:endParaRPr sz="900" dirty="0"/>
          </a:p>
        </p:txBody>
      </p:sp>
    </p:spTree>
    <p:extLst>
      <p:ext uri="{BB962C8B-B14F-4D97-AF65-F5344CB8AC3E}">
        <p14:creationId xmlns:p14="http://schemas.microsoft.com/office/powerpoint/2010/main" val="27254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11175"/>
          </a:xfrm>
        </p:spPr>
        <p:txBody>
          <a:bodyPr/>
          <a:lstStyle/>
          <a:p>
            <a:r>
              <a:rPr lang="en-US" altLang="ja-JP" sz="2800" b="1" dirty="0">
                <a:latin typeface="Arial" pitchFamily="34" charset="0"/>
                <a:ea typeface="ＭＳ Ｐゴシック" pitchFamily="50" charset="-128"/>
              </a:rPr>
              <a:t>2.3 Three Classes of Focused Potential Applications</a:t>
            </a:r>
            <a:endParaRPr lang="ja-JP" altLang="en-US" sz="2800" b="1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0243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Slide </a:t>
            </a:r>
            <a:fld id="{65F3F751-7F43-4C0F-836C-15512AE1FB9E}" type="slidenum">
              <a:rPr lang="en-US" altLang="ja-JP" smtClean="0">
                <a:solidFill>
                  <a:srgbClr val="000000"/>
                </a:solidFill>
              </a:rPr>
              <a:pPr/>
              <a:t>13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388" y="1984375"/>
            <a:ext cx="8820150" cy="4324350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FF0000"/>
                </a:solidFill>
              </a:rPr>
              <a:t>QoS 1 Class:  Highest Priority Level for Demand of Dependability 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1.1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Car Internal M2M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1.3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Remote Diagnosis in Factory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2.3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Professional Medicine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3.2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Public Safety</a:t>
            </a:r>
            <a:r>
              <a:rPr kumimoji="0" lang="ja-JP" altLang="en-US" sz="2200" dirty="0">
                <a:solidFill>
                  <a:srgbClr val="FF0000"/>
                </a:solidFill>
              </a:rPr>
              <a:t>　</a:t>
            </a:r>
            <a:endParaRPr kumimoji="0" lang="en-US" altLang="ja-JP" sz="2200" dirty="0">
              <a:solidFill>
                <a:srgbClr val="FF0000"/>
              </a:solidFill>
            </a:endParaRPr>
          </a:p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QoS 2 Class:  Meddle Priority Level for Demand of Dependability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b="1" dirty="0">
                <a:solidFill>
                  <a:srgbClr val="FF0000"/>
                </a:solidFill>
              </a:rPr>
              <a:t>1,2 Inter-vehicle M2M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2.2 Healthcare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3.1 Life Line (Water/Gas/Electricity Supply)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4.1 Remote Diagnosis of Infra(bridge/bldg./train)</a:t>
            </a:r>
          </a:p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QoS 3 Class:  Low Priority Level for Demand of Dependability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2.1 Wellness, Wellbeing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3.3 Government System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4.2 Remote Sensing and Controlling Mobile Robots  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4.3 Disaster Analysis and Prevention</a:t>
            </a:r>
          </a:p>
        </p:txBody>
      </p:sp>
      <p:sp>
        <p:nvSpPr>
          <p:cNvPr id="10246" name="テキスト ボックス 7"/>
          <p:cNvSpPr txBox="1">
            <a:spLocks noChangeArrowheads="1"/>
          </p:cNvSpPr>
          <p:nvPr/>
        </p:nvSpPr>
        <p:spPr bwMode="auto">
          <a:xfrm>
            <a:off x="900113" y="1196975"/>
            <a:ext cx="734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</a:rPr>
              <a:t>We have classified focused potential applications into three classes according to demands of dependability.</a:t>
            </a:r>
            <a:endParaRPr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3E94F6A-D7C9-4CD2-B96A-16E1AFFFB00E}"/>
              </a:ext>
            </a:extLst>
          </p:cNvPr>
          <p:cNvSpPr txBox="1">
            <a:spLocks/>
          </p:cNvSpPr>
          <p:nvPr/>
        </p:nvSpPr>
        <p:spPr bwMode="auto">
          <a:xfrm>
            <a:off x="762000" y="381000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9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FEA858-6933-4CFE-8901-CC4CBD97D5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9A30E2-8CDD-407B-9D57-910AC2E4B94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839321" y="6475412"/>
            <a:ext cx="4228318" cy="276999"/>
          </a:xfrm>
        </p:spPr>
        <p:txBody>
          <a:bodyPr/>
          <a:lstStyle/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4140A-B982-46F4-946F-12E79A6B7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14</a:t>
            </a:fld>
            <a:endParaRPr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4D0D770D-EE4E-4169-979E-055313B6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1" y="729426"/>
            <a:ext cx="8760379" cy="938815"/>
          </a:xfrm>
        </p:spPr>
        <p:txBody>
          <a:bodyPr/>
          <a:lstStyle/>
          <a:p>
            <a:r>
              <a:rPr lang="en-US" altLang="ja-JP" sz="2800" b="1" dirty="0"/>
              <a:t>2.4 Channel models and scenarios in IEEE802.15.6-2012</a:t>
            </a:r>
            <a:br>
              <a:rPr lang="en-US" altLang="ja-JP" sz="2800" b="1" dirty="0"/>
            </a:br>
            <a:r>
              <a:rPr lang="en-US" altLang="ja-JP" sz="2800" b="1" dirty="0"/>
              <a:t>for Human BAN(HBAN)</a:t>
            </a:r>
            <a:endParaRPr lang="ja-JP" altLang="en-US" sz="28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80052EE-83F4-4D6C-8F9C-CA085583E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21" y="1624614"/>
            <a:ext cx="3700108" cy="303616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0A47596-052C-4766-B44E-50F042C4D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729" y="1927144"/>
            <a:ext cx="4983910" cy="231125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16BFF1-4329-4470-B6C1-D86848AE7F11}"/>
              </a:ext>
            </a:extLst>
          </p:cNvPr>
          <p:cNvSpPr txBox="1"/>
          <p:nvPr/>
        </p:nvSpPr>
        <p:spPr>
          <a:xfrm>
            <a:off x="4648201" y="5424256"/>
            <a:ext cx="4188379" cy="105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BE0C92-5AF9-4E9F-BED9-E43DCB010925}"/>
              </a:ext>
            </a:extLst>
          </p:cNvPr>
          <p:cNvSpPr txBox="1"/>
          <p:nvPr/>
        </p:nvSpPr>
        <p:spPr>
          <a:xfrm>
            <a:off x="268528" y="5424256"/>
            <a:ext cx="4188379" cy="105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0C6B807-267D-4073-B9C2-7E81B9133D57}"/>
              </a:ext>
            </a:extLst>
          </p:cNvPr>
          <p:cNvSpPr txBox="1"/>
          <p:nvPr/>
        </p:nvSpPr>
        <p:spPr>
          <a:xfrm>
            <a:off x="326074" y="4660777"/>
            <a:ext cx="697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IEEE 802.15.6-2012 channel models considered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>
              <a:latin typeface="+mj-lt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5ED47D-E78C-4818-9759-1D5CC9854F4A}"/>
              </a:ext>
            </a:extLst>
          </p:cNvPr>
          <p:cNvSpPr txBox="1"/>
          <p:nvPr/>
        </p:nvSpPr>
        <p:spPr>
          <a:xfrm>
            <a:off x="326075" y="5089955"/>
            <a:ext cx="455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Fading ( Small scale/ large scale)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Path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Shadowing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Power delay profile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0E3F8E-DDB3-45E3-9463-A6B308B73B70}"/>
              </a:ext>
            </a:extLst>
          </p:cNvPr>
          <p:cNvSpPr txBox="1"/>
          <p:nvPr/>
        </p:nvSpPr>
        <p:spPr>
          <a:xfrm>
            <a:off x="4724227" y="5089955"/>
            <a:ext cx="4552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In-body (implant)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On-body (body surface)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CM1, 2, 3,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Scenario 1, to Scenario 7. (S1 – S7)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b="0" dirty="0">
              <a:latin typeface="+mn-lt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0C85B6-65D1-47F5-BBE8-8C1B8560C8CB}"/>
              </a:ext>
            </a:extLst>
          </p:cNvPr>
          <p:cNvSpPr txBox="1"/>
          <p:nvPr/>
        </p:nvSpPr>
        <p:spPr>
          <a:xfrm>
            <a:off x="6095787" y="4374839"/>
            <a:ext cx="290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0" i="1" dirty="0">
                <a:latin typeface="+mj-lt"/>
              </a:rPr>
              <a:t>IEEE P802.15-08-0780-12-0006-TG6</a:t>
            </a:r>
            <a:endParaRPr kumimoji="1" lang="ja-JP" altLang="en-US" sz="1400" b="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7194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7DF986F-C77F-4C3E-AB00-C5C2C7B160B4}"/>
              </a:ext>
            </a:extLst>
          </p:cNvPr>
          <p:cNvSpPr txBox="1"/>
          <p:nvPr/>
        </p:nvSpPr>
        <p:spPr>
          <a:xfrm>
            <a:off x="64363" y="4086729"/>
            <a:ext cx="2767613" cy="22159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Note:</a:t>
            </a:r>
          </a:p>
          <a:p>
            <a:r>
              <a:rPr kumimoji="1" lang="en-US" altLang="ja-JP" sz="1200" b="0" dirty="0"/>
              <a:t>HBAN-model: </a:t>
            </a:r>
          </a:p>
          <a:p>
            <a:r>
              <a:rPr kumimoji="1" lang="en-US" altLang="ja-JP" sz="1200" b="0" dirty="0"/>
              <a:t>-Environment with co-existing systems is not considered.</a:t>
            </a:r>
            <a:endParaRPr lang="en-US" altLang="ja-JP" sz="1200" b="0" dirty="0"/>
          </a:p>
          <a:p>
            <a:endParaRPr lang="en-US" altLang="ja-JP" sz="1200" b="0" dirty="0"/>
          </a:p>
          <a:p>
            <a:r>
              <a:rPr lang="en-US" altLang="ja-JP" sz="1200" b="0" dirty="0"/>
              <a:t>VBAN model: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Key-less entry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Localization in-body, on-body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Most dominant model should be defined  and separatory defined as Mandatory and Optional.</a:t>
            </a:r>
          </a:p>
        </p:txBody>
      </p:sp>
      <p:sp>
        <p:nvSpPr>
          <p:cNvPr id="95" name="日付プレースホルダー 94">
            <a:extLst>
              <a:ext uri="{FF2B5EF4-FFF2-40B4-BE49-F238E27FC236}">
                <a16:creationId xmlns:a16="http://schemas.microsoft.com/office/drawing/2014/main" id="{2FA570AE-F9BE-406B-ADD2-AB82A4CA3F1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/>
              <a:t>September 2021</a:t>
            </a:r>
            <a:endParaRPr kumimoji="1" lang="ja-JP" altLang="en-US"/>
          </a:p>
        </p:txBody>
      </p:sp>
      <p:sp>
        <p:nvSpPr>
          <p:cNvPr id="96" name="フッター プレースホルダー 95">
            <a:extLst>
              <a:ext uri="{FF2B5EF4-FFF2-40B4-BE49-F238E27FC236}">
                <a16:creationId xmlns:a16="http://schemas.microsoft.com/office/drawing/2014/main" id="{89CD199B-D258-4D60-B576-E3F14C34B93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820574" y="6389688"/>
            <a:ext cx="4218731" cy="222561"/>
          </a:xfrm>
        </p:spPr>
        <p:txBody>
          <a:bodyPr/>
          <a:lstStyle/>
          <a:p>
            <a:r>
              <a:rPr kumimoji="1" lang="en-US" altLang="ja-JP" dirty="0" err="1"/>
              <a:t>T.Kobayashi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M.Kim</a:t>
            </a:r>
            <a:r>
              <a:rPr kumimoji="1" lang="en-US" altLang="ja-JP" dirty="0"/>
              <a:t>, M. Hernandez, </a:t>
            </a:r>
            <a:r>
              <a:rPr kumimoji="1" lang="en-US" altLang="ja-JP" dirty="0" err="1"/>
              <a:t>R.Kohno</a:t>
            </a:r>
            <a:r>
              <a:rPr kumimoji="1" lang="en-US" altLang="ja-JP" dirty="0"/>
              <a:t> (YNU/YRP-IAI)</a:t>
            </a:r>
            <a:endParaRPr kumimoji="1" lang="ja-JP" altLang="en-US" dirty="0"/>
          </a:p>
        </p:txBody>
      </p:sp>
      <p:sp>
        <p:nvSpPr>
          <p:cNvPr id="97" name="スライド番号プレースホルダー 96">
            <a:extLst>
              <a:ext uri="{FF2B5EF4-FFF2-40B4-BE49-F238E27FC236}">
                <a16:creationId xmlns:a16="http://schemas.microsoft.com/office/drawing/2014/main" id="{76A73A5C-7490-45D9-852C-523B9BA711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1813" y="6465888"/>
            <a:ext cx="536575" cy="184150"/>
          </a:xfrm>
        </p:spPr>
        <p:txBody>
          <a:bodyPr/>
          <a:lstStyle/>
          <a:p>
            <a:fld id="{248EE29C-DCB8-4C23-BE14-115B5B2E505D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25" name="タイトル 24">
            <a:extLst>
              <a:ext uri="{FF2B5EF4-FFF2-40B4-BE49-F238E27FC236}">
                <a16:creationId xmlns:a16="http://schemas.microsoft.com/office/drawing/2014/main" id="{9950F5FC-EE87-440C-A029-3148B1E08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1144"/>
            <a:ext cx="9191624" cy="511233"/>
          </a:xfrm>
        </p:spPr>
        <p:txBody>
          <a:bodyPr/>
          <a:lstStyle/>
          <a:p>
            <a:pPr algn="ctr"/>
            <a:r>
              <a:rPr lang="en-US" altLang="ja-JP" sz="2800" b="1" dirty="0">
                <a:latin typeface="+mj-lt"/>
                <a:cs typeface="Arial" panose="020B0604020202020204" pitchFamily="34" charset="0"/>
              </a:rPr>
              <a:t>2.5 Classification of Channel and Environment Models for Human and Vehicle Body Area Networks (HBAN&amp;VBAN)</a:t>
            </a:r>
            <a:endParaRPr lang="ja-JP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5CDAB-E950-4E48-B636-2C4D25C9BA38}"/>
              </a:ext>
            </a:extLst>
          </p:cNvPr>
          <p:cNvSpPr txBox="1"/>
          <p:nvPr/>
        </p:nvSpPr>
        <p:spPr>
          <a:xfrm>
            <a:off x="44387" y="1466464"/>
            <a:ext cx="10830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Channel model</a:t>
            </a:r>
            <a:endParaRPr kumimoji="1" lang="ja-JP" altLang="en-US" b="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3CC334-C717-4FBC-A7A3-357F5B3A98B0}"/>
              </a:ext>
            </a:extLst>
          </p:cNvPr>
          <p:cNvSpPr txBox="1"/>
          <p:nvPr/>
        </p:nvSpPr>
        <p:spPr>
          <a:xfrm>
            <a:off x="1384916" y="1604964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HBAN model</a:t>
            </a:r>
            <a:endParaRPr kumimoji="1" lang="ja-JP" altLang="en-US" b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346E51-A057-4A5B-8148-B9A880BFEEA5}"/>
              </a:ext>
            </a:extLst>
          </p:cNvPr>
          <p:cNvSpPr txBox="1"/>
          <p:nvPr/>
        </p:nvSpPr>
        <p:spPr>
          <a:xfrm>
            <a:off x="1384916" y="3667068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VBAN model</a:t>
            </a:r>
            <a:endParaRPr kumimoji="1" lang="ja-JP" altLang="en-US" b="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AC141B-D4E0-420E-81B9-3B1D1E2D6038}"/>
              </a:ext>
            </a:extLst>
          </p:cNvPr>
          <p:cNvSpPr txBox="1"/>
          <p:nvPr/>
        </p:nvSpPr>
        <p:spPr>
          <a:xfrm>
            <a:off x="3178205" y="1604964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In-body (Implant)</a:t>
            </a:r>
            <a:endParaRPr kumimoji="1" lang="ja-JP" altLang="en-US" b="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F18C4F-DAC4-41C1-9CCE-235ADF304200}"/>
              </a:ext>
            </a:extLst>
          </p:cNvPr>
          <p:cNvSpPr txBox="1"/>
          <p:nvPr/>
        </p:nvSpPr>
        <p:spPr>
          <a:xfrm>
            <a:off x="3178205" y="187263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On-body</a:t>
            </a:r>
            <a:endParaRPr kumimoji="1" lang="ja-JP" altLang="en-US" b="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616A2-A9EA-49FB-AB55-7118A2E5BEB1}"/>
              </a:ext>
            </a:extLst>
          </p:cNvPr>
          <p:cNvSpPr txBox="1"/>
          <p:nvPr/>
        </p:nvSpPr>
        <p:spPr>
          <a:xfrm>
            <a:off x="3178205" y="2179671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Around body</a:t>
            </a:r>
            <a:endParaRPr kumimoji="1" lang="ja-JP" altLang="en-US" b="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4B6B684-78A4-476F-AE1C-70E8B96C019E}"/>
              </a:ext>
            </a:extLst>
          </p:cNvPr>
          <p:cNvSpPr txBox="1"/>
          <p:nvPr/>
        </p:nvSpPr>
        <p:spPr>
          <a:xfrm>
            <a:off x="4882717" y="2179671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Outdoor</a:t>
            </a:r>
            <a:endParaRPr kumimoji="1" lang="ja-JP" altLang="en-US" b="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239C313-8799-49AA-AD0E-ACDC8152B83C}"/>
              </a:ext>
            </a:extLst>
          </p:cNvPr>
          <p:cNvSpPr txBox="1"/>
          <p:nvPr/>
        </p:nvSpPr>
        <p:spPr>
          <a:xfrm>
            <a:off x="4882717" y="2451341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Indoor</a:t>
            </a:r>
            <a:endParaRPr kumimoji="1" lang="ja-JP" altLang="en-US" b="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F2F822-C824-4509-AD87-53FFAA5FC37B}"/>
              </a:ext>
            </a:extLst>
          </p:cNvPr>
          <p:cNvSpPr txBox="1"/>
          <p:nvPr/>
        </p:nvSpPr>
        <p:spPr>
          <a:xfrm>
            <a:off x="5921405" y="2457878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Home</a:t>
            </a:r>
            <a:endParaRPr kumimoji="1" lang="ja-JP" altLang="en-US" b="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3493CB-D58D-4F6D-9A4F-24B10F0EF650}"/>
              </a:ext>
            </a:extLst>
          </p:cNvPr>
          <p:cNvSpPr txBox="1"/>
          <p:nvPr/>
        </p:nvSpPr>
        <p:spPr>
          <a:xfrm>
            <a:off x="5921405" y="2736085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Office</a:t>
            </a:r>
            <a:endParaRPr kumimoji="1" lang="ja-JP" altLang="en-US" b="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58D0E7-DD7D-40EA-B441-224E70F9ECF6}"/>
              </a:ext>
            </a:extLst>
          </p:cNvPr>
          <p:cNvSpPr txBox="1"/>
          <p:nvPr/>
        </p:nvSpPr>
        <p:spPr>
          <a:xfrm>
            <a:off x="5921404" y="3032585"/>
            <a:ext cx="250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Medical (e.g. Hospital)</a:t>
            </a:r>
            <a:endParaRPr kumimoji="1" lang="ja-JP" altLang="en-US" b="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72051AE-A63A-4EFB-9E4A-7A334E333102}"/>
              </a:ext>
            </a:extLst>
          </p:cNvPr>
          <p:cNvSpPr txBox="1"/>
          <p:nvPr/>
        </p:nvSpPr>
        <p:spPr>
          <a:xfrm>
            <a:off x="3178205" y="3667068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In-vehicle</a:t>
            </a:r>
            <a:endParaRPr kumimoji="1" lang="ja-JP" altLang="en-US" b="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D1C022-79AD-4487-991C-088C47C7363B}"/>
              </a:ext>
            </a:extLst>
          </p:cNvPr>
          <p:cNvSpPr txBox="1"/>
          <p:nvPr/>
        </p:nvSpPr>
        <p:spPr>
          <a:xfrm>
            <a:off x="3178205" y="4825393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On-vehicle</a:t>
            </a:r>
            <a:endParaRPr kumimoji="1" lang="ja-JP" altLang="en-US" b="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DE51ED8-53E1-4A9D-8141-55A4C92FC76B}"/>
              </a:ext>
            </a:extLst>
          </p:cNvPr>
          <p:cNvSpPr txBox="1"/>
          <p:nvPr/>
        </p:nvSpPr>
        <p:spPr>
          <a:xfrm>
            <a:off x="3178205" y="511907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Around vehicle</a:t>
            </a:r>
            <a:endParaRPr kumimoji="1" lang="ja-JP" altLang="en-US" b="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A324023-60E8-4496-8280-9600E0B09038}"/>
              </a:ext>
            </a:extLst>
          </p:cNvPr>
          <p:cNvSpPr txBox="1"/>
          <p:nvPr/>
        </p:nvSpPr>
        <p:spPr>
          <a:xfrm>
            <a:off x="4882717" y="3667068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Engine room</a:t>
            </a:r>
            <a:endParaRPr kumimoji="1" lang="ja-JP" altLang="en-US" b="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C09F50B-01C4-4D0F-A517-3640730A2E86}"/>
              </a:ext>
            </a:extLst>
          </p:cNvPr>
          <p:cNvSpPr txBox="1"/>
          <p:nvPr/>
        </p:nvSpPr>
        <p:spPr>
          <a:xfrm>
            <a:off x="4882716" y="3960754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Cabin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FB6FEED-AA6A-46AF-A27A-DB9320863BB6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1127463" y="1789630"/>
            <a:ext cx="2574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3BFBB23-4664-4D5F-8318-D2BD9591172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796466" y="1789630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5FC4353-7ED9-4CE8-BF67-1EC2EF6CC572}"/>
              </a:ext>
            </a:extLst>
          </p:cNvPr>
          <p:cNvCxnSpPr>
            <a:cxnSpLocks/>
          </p:cNvCxnSpPr>
          <p:nvPr/>
        </p:nvCxnSpPr>
        <p:spPr>
          <a:xfrm>
            <a:off x="2911875" y="2097206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7AF5625-6F21-483F-B10E-F196ABB5DA06}"/>
              </a:ext>
            </a:extLst>
          </p:cNvPr>
          <p:cNvCxnSpPr>
            <a:cxnSpLocks/>
          </p:cNvCxnSpPr>
          <p:nvPr/>
        </p:nvCxnSpPr>
        <p:spPr>
          <a:xfrm>
            <a:off x="2911875" y="237241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0D82FE1C-67C1-4D1A-9ED3-BBDD83E5E433}"/>
              </a:ext>
            </a:extLst>
          </p:cNvPr>
          <p:cNvCxnSpPr>
            <a:cxnSpLocks/>
          </p:cNvCxnSpPr>
          <p:nvPr/>
        </p:nvCxnSpPr>
        <p:spPr>
          <a:xfrm>
            <a:off x="2911875" y="1789630"/>
            <a:ext cx="0" cy="5827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8E952D5-72DB-4139-9676-13CE37230990}"/>
              </a:ext>
            </a:extLst>
          </p:cNvPr>
          <p:cNvCxnSpPr>
            <a:cxnSpLocks/>
          </p:cNvCxnSpPr>
          <p:nvPr/>
        </p:nvCxnSpPr>
        <p:spPr>
          <a:xfrm>
            <a:off x="1256189" y="1789629"/>
            <a:ext cx="0" cy="20621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75099C50-56DC-467F-9290-DCC3D598CC14}"/>
              </a:ext>
            </a:extLst>
          </p:cNvPr>
          <p:cNvCxnSpPr>
            <a:cxnSpLocks/>
          </p:cNvCxnSpPr>
          <p:nvPr/>
        </p:nvCxnSpPr>
        <p:spPr>
          <a:xfrm>
            <a:off x="1256189" y="385173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1CD53476-1E88-417B-B636-662655C8BC80}"/>
              </a:ext>
            </a:extLst>
          </p:cNvPr>
          <p:cNvCxnSpPr>
            <a:cxnSpLocks/>
          </p:cNvCxnSpPr>
          <p:nvPr/>
        </p:nvCxnSpPr>
        <p:spPr>
          <a:xfrm>
            <a:off x="2987335" y="4990853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E20C47C-FA89-4B7C-B77D-1975FCD90DA1}"/>
              </a:ext>
            </a:extLst>
          </p:cNvPr>
          <p:cNvCxnSpPr>
            <a:cxnSpLocks/>
          </p:cNvCxnSpPr>
          <p:nvPr/>
        </p:nvCxnSpPr>
        <p:spPr>
          <a:xfrm>
            <a:off x="2796466" y="3851734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DB6ECC0C-7829-4A40-9966-07D948D518FB}"/>
              </a:ext>
            </a:extLst>
          </p:cNvPr>
          <p:cNvCxnSpPr>
            <a:cxnSpLocks/>
          </p:cNvCxnSpPr>
          <p:nvPr/>
        </p:nvCxnSpPr>
        <p:spPr>
          <a:xfrm>
            <a:off x="2987335" y="528453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5F827DB4-0E39-42D5-8DDC-42C68C77DF0F}"/>
              </a:ext>
            </a:extLst>
          </p:cNvPr>
          <p:cNvCxnSpPr>
            <a:cxnSpLocks/>
          </p:cNvCxnSpPr>
          <p:nvPr/>
        </p:nvCxnSpPr>
        <p:spPr>
          <a:xfrm>
            <a:off x="2987335" y="3851734"/>
            <a:ext cx="0" cy="14328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1985BE9-2297-4EB7-AA10-0A9EB47BCAE1}"/>
              </a:ext>
            </a:extLst>
          </p:cNvPr>
          <p:cNvCxnSpPr>
            <a:cxnSpLocks/>
          </p:cNvCxnSpPr>
          <p:nvPr/>
        </p:nvCxnSpPr>
        <p:spPr>
          <a:xfrm>
            <a:off x="4572000" y="2357626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C3FBB181-3A68-4B25-9A16-82DDC78EF525}"/>
              </a:ext>
            </a:extLst>
          </p:cNvPr>
          <p:cNvCxnSpPr>
            <a:cxnSpLocks/>
          </p:cNvCxnSpPr>
          <p:nvPr/>
        </p:nvCxnSpPr>
        <p:spPr>
          <a:xfrm>
            <a:off x="4687409" y="2665202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4FA2A54-5463-4AFE-9327-D4495DB1A671}"/>
              </a:ext>
            </a:extLst>
          </p:cNvPr>
          <p:cNvCxnSpPr>
            <a:cxnSpLocks/>
          </p:cNvCxnSpPr>
          <p:nvPr/>
        </p:nvCxnSpPr>
        <p:spPr>
          <a:xfrm>
            <a:off x="4687409" y="2357626"/>
            <a:ext cx="0" cy="307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32AF9F5-1D43-44E6-98C8-FDF7472F0106}"/>
              </a:ext>
            </a:extLst>
          </p:cNvPr>
          <p:cNvCxnSpPr>
            <a:cxnSpLocks/>
          </p:cNvCxnSpPr>
          <p:nvPr/>
        </p:nvCxnSpPr>
        <p:spPr>
          <a:xfrm>
            <a:off x="5624003" y="2636007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98BE19A9-D29E-45A2-A1FA-48F933D60C2D}"/>
              </a:ext>
            </a:extLst>
          </p:cNvPr>
          <p:cNvCxnSpPr>
            <a:cxnSpLocks/>
          </p:cNvCxnSpPr>
          <p:nvPr/>
        </p:nvCxnSpPr>
        <p:spPr>
          <a:xfrm>
            <a:off x="5739412" y="2943583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F4DE9A0-EA0B-4C29-92D5-689DE28DF570}"/>
              </a:ext>
            </a:extLst>
          </p:cNvPr>
          <p:cNvCxnSpPr>
            <a:cxnSpLocks/>
          </p:cNvCxnSpPr>
          <p:nvPr/>
        </p:nvCxnSpPr>
        <p:spPr>
          <a:xfrm>
            <a:off x="5739412" y="3218791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1E390A6-F8E4-41BF-8D9D-2CB9DDAFB307}"/>
              </a:ext>
            </a:extLst>
          </p:cNvPr>
          <p:cNvCxnSpPr>
            <a:cxnSpLocks/>
          </p:cNvCxnSpPr>
          <p:nvPr/>
        </p:nvCxnSpPr>
        <p:spPr>
          <a:xfrm>
            <a:off x="5739412" y="2636007"/>
            <a:ext cx="0" cy="5827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159D672-3097-407B-B289-2DA96EE44468}"/>
              </a:ext>
            </a:extLst>
          </p:cNvPr>
          <p:cNvCxnSpPr>
            <a:cxnSpLocks/>
          </p:cNvCxnSpPr>
          <p:nvPr/>
        </p:nvCxnSpPr>
        <p:spPr>
          <a:xfrm>
            <a:off x="4727358" y="4145420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D2E9602A-3F08-4BA4-8604-FFD06D1F1094}"/>
              </a:ext>
            </a:extLst>
          </p:cNvPr>
          <p:cNvCxnSpPr>
            <a:cxnSpLocks/>
          </p:cNvCxnSpPr>
          <p:nvPr/>
        </p:nvCxnSpPr>
        <p:spPr>
          <a:xfrm>
            <a:off x="4323425" y="3851734"/>
            <a:ext cx="59480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27DC3FD-02E1-45A5-8737-52AC79CF7350}"/>
              </a:ext>
            </a:extLst>
          </p:cNvPr>
          <p:cNvCxnSpPr>
            <a:cxnSpLocks/>
          </p:cNvCxnSpPr>
          <p:nvPr/>
        </p:nvCxnSpPr>
        <p:spPr>
          <a:xfrm>
            <a:off x="4727358" y="3851734"/>
            <a:ext cx="0" cy="67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44DD6065-F520-4226-A395-0423B520D6BB}"/>
              </a:ext>
            </a:extLst>
          </p:cNvPr>
          <p:cNvCxnSpPr>
            <a:cxnSpLocks/>
          </p:cNvCxnSpPr>
          <p:nvPr/>
        </p:nvCxnSpPr>
        <p:spPr>
          <a:xfrm>
            <a:off x="4727358" y="4522102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5B02CA5-A50D-4449-A6E9-646CA80A1BA4}"/>
              </a:ext>
            </a:extLst>
          </p:cNvPr>
          <p:cNvSpPr txBox="1"/>
          <p:nvPr/>
        </p:nvSpPr>
        <p:spPr>
          <a:xfrm>
            <a:off x="4882716" y="4275914"/>
            <a:ext cx="388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Through engine room and cabin</a:t>
            </a:r>
            <a:endParaRPr kumimoji="1" lang="ja-JP" altLang="en-US" b="0" dirty="0"/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4AF134D-10A8-4E10-B311-B1A702B0395A}"/>
              </a:ext>
            </a:extLst>
          </p:cNvPr>
          <p:cNvCxnSpPr>
            <a:cxnSpLocks/>
          </p:cNvCxnSpPr>
          <p:nvPr/>
        </p:nvCxnSpPr>
        <p:spPr>
          <a:xfrm>
            <a:off x="4421079" y="5017486"/>
            <a:ext cx="14914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3EDE0B6-0782-44C4-9F52-F55087EFCE13}"/>
              </a:ext>
            </a:extLst>
          </p:cNvPr>
          <p:cNvCxnSpPr>
            <a:cxnSpLocks/>
          </p:cNvCxnSpPr>
          <p:nvPr/>
        </p:nvCxnSpPr>
        <p:spPr>
          <a:xfrm>
            <a:off x="5646199" y="530369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0F006349-78CF-4345-86BE-71E61AB83A03}"/>
              </a:ext>
            </a:extLst>
          </p:cNvPr>
          <p:cNvCxnSpPr>
            <a:cxnSpLocks/>
          </p:cNvCxnSpPr>
          <p:nvPr/>
        </p:nvCxnSpPr>
        <p:spPr>
          <a:xfrm>
            <a:off x="5646199" y="4997956"/>
            <a:ext cx="0" cy="67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644D089-AB4A-4D8C-A770-CA18EE012039}"/>
              </a:ext>
            </a:extLst>
          </p:cNvPr>
          <p:cNvCxnSpPr>
            <a:cxnSpLocks/>
          </p:cNvCxnSpPr>
          <p:nvPr/>
        </p:nvCxnSpPr>
        <p:spPr>
          <a:xfrm>
            <a:off x="5646199" y="566832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1DE0290-7D5A-4DF0-A3B7-6E6A2A831604}"/>
              </a:ext>
            </a:extLst>
          </p:cNvPr>
          <p:cNvSpPr txBox="1"/>
          <p:nvPr/>
        </p:nvSpPr>
        <p:spPr>
          <a:xfrm>
            <a:off x="5921404" y="4825393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Roof</a:t>
            </a:r>
            <a:endParaRPr kumimoji="1" lang="ja-JP" altLang="en-US" b="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CF24ADD-5E81-411F-BEA3-B63E7470C4BF}"/>
              </a:ext>
            </a:extLst>
          </p:cNvPr>
          <p:cNvSpPr txBox="1"/>
          <p:nvPr/>
        </p:nvSpPr>
        <p:spPr>
          <a:xfrm>
            <a:off x="5921403" y="5131136"/>
            <a:ext cx="315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Side Right/Left/Front/back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FF3E0266-5B19-465F-B7BA-D7415D5B0412}"/>
              </a:ext>
            </a:extLst>
          </p:cNvPr>
          <p:cNvSpPr txBox="1"/>
          <p:nvPr/>
        </p:nvSpPr>
        <p:spPr>
          <a:xfrm>
            <a:off x="5921404" y="545609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Bottom</a:t>
            </a:r>
            <a:endParaRPr kumimoji="1" lang="ja-JP" altLang="en-US" b="0" dirty="0"/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70A7CF6B-EDDD-461F-9141-D288B0AB793E}"/>
              </a:ext>
            </a:extLst>
          </p:cNvPr>
          <p:cNvCxnSpPr>
            <a:cxnSpLocks/>
          </p:cNvCxnSpPr>
          <p:nvPr/>
        </p:nvCxnSpPr>
        <p:spPr>
          <a:xfrm>
            <a:off x="4944862" y="5980305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7F8FF7A-3A38-4BD8-A9E6-AECF971CA5E5}"/>
              </a:ext>
            </a:extLst>
          </p:cNvPr>
          <p:cNvCxnSpPr>
            <a:cxnSpLocks/>
          </p:cNvCxnSpPr>
          <p:nvPr/>
        </p:nvCxnSpPr>
        <p:spPr>
          <a:xfrm>
            <a:off x="4944862" y="5330985"/>
            <a:ext cx="0" cy="1050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58304509-7542-4C66-B051-99D5E5308BBF}"/>
              </a:ext>
            </a:extLst>
          </p:cNvPr>
          <p:cNvCxnSpPr>
            <a:cxnSpLocks/>
          </p:cNvCxnSpPr>
          <p:nvPr/>
        </p:nvCxnSpPr>
        <p:spPr>
          <a:xfrm>
            <a:off x="4944862" y="638112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BBF519A7-B3EB-43E5-A994-54A97D36B3E9}"/>
              </a:ext>
            </a:extLst>
          </p:cNvPr>
          <p:cNvCxnSpPr>
            <a:cxnSpLocks/>
          </p:cNvCxnSpPr>
          <p:nvPr/>
        </p:nvCxnSpPr>
        <p:spPr>
          <a:xfrm>
            <a:off x="4811697" y="5320738"/>
            <a:ext cx="1420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BA546F9-0A23-4D53-9441-35708256181D}"/>
              </a:ext>
            </a:extLst>
          </p:cNvPr>
          <p:cNvSpPr txBox="1"/>
          <p:nvPr/>
        </p:nvSpPr>
        <p:spPr>
          <a:xfrm>
            <a:off x="5166804" y="5804305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Static vehicle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4584434-F2D7-4D83-84F1-1AEE5879527F}"/>
              </a:ext>
            </a:extLst>
          </p:cNvPr>
          <p:cNvSpPr txBox="1"/>
          <p:nvPr/>
        </p:nvSpPr>
        <p:spPr>
          <a:xfrm>
            <a:off x="5166804" y="613265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Moving vehicle</a:t>
            </a:r>
            <a:endParaRPr kumimoji="1" lang="ja-JP" altLang="en-US" b="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13652B20-0153-4BD0-8391-6400225B0B1F}"/>
              </a:ext>
            </a:extLst>
          </p:cNvPr>
          <p:cNvSpPr txBox="1"/>
          <p:nvPr/>
        </p:nvSpPr>
        <p:spPr>
          <a:xfrm>
            <a:off x="6152225" y="1477838"/>
            <a:ext cx="25612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※Covered by</a:t>
            </a:r>
            <a:br>
              <a:rPr lang="en-US" altLang="ja-JP" dirty="0">
                <a:solidFill>
                  <a:srgbClr val="0000FF"/>
                </a:solidFill>
              </a:rPr>
            </a:br>
            <a:r>
              <a:rPr kumimoji="1" lang="en-US" altLang="ja-JP" dirty="0">
                <a:solidFill>
                  <a:srgbClr val="0000FF"/>
                </a:solidFill>
              </a:rPr>
              <a:t>IEEE 802.15.6-2012</a:t>
            </a: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B2CA8BE4-EB33-4710-8CA5-1F97870F8953}"/>
              </a:ext>
            </a:extLst>
          </p:cNvPr>
          <p:cNvSpPr/>
          <p:nvPr/>
        </p:nvSpPr>
        <p:spPr>
          <a:xfrm>
            <a:off x="1384916" y="1466464"/>
            <a:ext cx="7328508" cy="194568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389F74C-93CF-4400-AF20-80B3C76852ED}"/>
              </a:ext>
            </a:extLst>
          </p:cNvPr>
          <p:cNvSpPr txBox="1"/>
          <p:nvPr/>
        </p:nvSpPr>
        <p:spPr>
          <a:xfrm>
            <a:off x="3284735" y="2368700"/>
            <a:ext cx="1482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※not covered yet</a:t>
            </a:r>
            <a:endParaRPr kumimoji="1" lang="ja-JP" altLang="en-US" sz="1100" b="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453018A-525D-493B-9D0B-CA6C2E24CCBE}"/>
              </a:ext>
            </a:extLst>
          </p:cNvPr>
          <p:cNvSpPr txBox="1"/>
          <p:nvPr/>
        </p:nvSpPr>
        <p:spPr>
          <a:xfrm>
            <a:off x="5624003" y="4018810"/>
            <a:ext cx="14825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9889E88-D4AA-4482-8B1A-FA2DEB91DD1A}"/>
              </a:ext>
            </a:extLst>
          </p:cNvPr>
          <p:cNvSpPr txBox="1"/>
          <p:nvPr/>
        </p:nvSpPr>
        <p:spPr>
          <a:xfrm>
            <a:off x="7778675" y="5419005"/>
            <a:ext cx="1167414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BACB7F7-6D94-433A-B1B8-CC25865ADEE2}"/>
              </a:ext>
            </a:extLst>
          </p:cNvPr>
          <p:cNvSpPr txBox="1"/>
          <p:nvPr/>
        </p:nvSpPr>
        <p:spPr>
          <a:xfrm>
            <a:off x="7057375" y="2110554"/>
            <a:ext cx="1656049" cy="6001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※Around meaning;</a:t>
            </a:r>
          </a:p>
          <a:p>
            <a:r>
              <a:rPr kumimoji="1" lang="en-US" altLang="ja-JP" sz="1100" b="0" dirty="0"/>
              <a:t>Desk, WiFi AP in the room etc.</a:t>
            </a:r>
            <a:endParaRPr kumimoji="1" lang="ja-JP" altLang="en-US" sz="1100" b="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14E8CEB-F2A6-4BC0-B80F-5CB6DDC765C7}"/>
              </a:ext>
            </a:extLst>
          </p:cNvPr>
          <p:cNvSpPr txBox="1"/>
          <p:nvPr/>
        </p:nvSpPr>
        <p:spPr>
          <a:xfrm>
            <a:off x="44387" y="2264567"/>
            <a:ext cx="108307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Channel model</a:t>
            </a:r>
          </a:p>
          <a:p>
            <a:r>
              <a:rPr lang="en-US" altLang="ja-JP" b="0" dirty="0"/>
              <a:t>With environment</a:t>
            </a:r>
            <a:endParaRPr kumimoji="1" lang="ja-JP" altLang="en-US" b="0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2CD5EB9-C00D-486A-9920-1FF8167C00EA}"/>
              </a:ext>
            </a:extLst>
          </p:cNvPr>
          <p:cNvSpPr txBox="1"/>
          <p:nvPr/>
        </p:nvSpPr>
        <p:spPr>
          <a:xfrm>
            <a:off x="4918228" y="1615649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37086E2-9B88-4F98-8477-1F67663FA056}"/>
              </a:ext>
            </a:extLst>
          </p:cNvPr>
          <p:cNvSpPr txBox="1"/>
          <p:nvPr/>
        </p:nvSpPr>
        <p:spPr>
          <a:xfrm>
            <a:off x="4092605" y="1890348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25EE139-095F-4372-AAB9-64593EB37E6E}"/>
              </a:ext>
            </a:extLst>
          </p:cNvPr>
          <p:cNvSpPr txBox="1"/>
          <p:nvPr/>
        </p:nvSpPr>
        <p:spPr>
          <a:xfrm>
            <a:off x="6540984" y="2447202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1C04262-637B-41E7-88FC-7EA1DE9689C6}"/>
              </a:ext>
            </a:extLst>
          </p:cNvPr>
          <p:cNvSpPr txBox="1"/>
          <p:nvPr/>
        </p:nvSpPr>
        <p:spPr>
          <a:xfrm>
            <a:off x="6555784" y="2750050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0DE4744-F940-4146-B05A-339A12E7BA42}"/>
              </a:ext>
            </a:extLst>
          </p:cNvPr>
          <p:cNvSpPr txBox="1"/>
          <p:nvPr/>
        </p:nvSpPr>
        <p:spPr>
          <a:xfrm>
            <a:off x="8247355" y="3059931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B71B164-2549-46D8-8C48-C3B6649C7706}"/>
              </a:ext>
            </a:extLst>
          </p:cNvPr>
          <p:cNvSpPr txBox="1"/>
          <p:nvPr/>
        </p:nvSpPr>
        <p:spPr>
          <a:xfrm>
            <a:off x="6738513" y="5879715"/>
            <a:ext cx="1167414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99635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B9BADA8-4E35-49ED-8CC4-D7B7A3BB2328}"/>
              </a:ext>
            </a:extLst>
          </p:cNvPr>
          <p:cNvSpPr txBox="1"/>
          <p:nvPr/>
        </p:nvSpPr>
        <p:spPr>
          <a:xfrm>
            <a:off x="346388" y="1949141"/>
            <a:ext cx="870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en-US" altLang="ja-JP" sz="1600" b="0" dirty="0"/>
              <a:t>Path loss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Reflection</a:t>
            </a:r>
          </a:p>
          <a:p>
            <a:pPr marL="342900" indent="-342900">
              <a:buAutoNum type="arabicPeriod"/>
            </a:pPr>
            <a:r>
              <a:rPr kumimoji="1" lang="en-US" altLang="ja-JP" sz="1600" b="0" dirty="0"/>
              <a:t>Multipath</a:t>
            </a:r>
          </a:p>
          <a:p>
            <a:pPr marL="342900" indent="-342900">
              <a:buAutoNum type="arabicPeriod"/>
            </a:pPr>
            <a:r>
              <a:rPr kumimoji="1" lang="en-US" altLang="ja-JP" sz="1600" b="0" dirty="0"/>
              <a:t>Fading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LOS / NLOS model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White Gaussian noise</a:t>
            </a:r>
          </a:p>
          <a:p>
            <a:pPr marL="342900" indent="-342900">
              <a:buAutoNum type="arabicPeriod"/>
            </a:pPr>
            <a:endParaRPr lang="en-US" altLang="ja-JP" sz="1600" b="0" dirty="0"/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co-existing wireless systems</a:t>
            </a:r>
            <a:br>
              <a:rPr lang="en-US" altLang="ja-JP" sz="1600" b="0" dirty="0"/>
            </a:br>
            <a:r>
              <a:rPr lang="en-US" altLang="ja-JP" sz="1600" b="0" dirty="0"/>
              <a:t>e.g. Bluetooth, IEEE 802.11, IEEE 802.15.4 etc. 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the other BANs.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the other electric systems, devices and components (Electro-magnetic interference; EMI from electric motors, spark plugs in vehicles, etc.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Electro-magnetic compatibility; EMC. Possibility to affect to the other systems and </a:t>
            </a:r>
            <a:r>
              <a:rPr lang="en-US" altLang="ja-JP" sz="1600" b="0" dirty="0">
                <a:solidFill>
                  <a:srgbClr val="FF0000"/>
                </a:solidFill>
              </a:rPr>
              <a:t>human body.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VBAN </a:t>
            </a:r>
            <a:r>
              <a:rPr lang="en-US" altLang="ja-JP" sz="1600" b="0" dirty="0">
                <a:sym typeface="Wingdings" panose="05000000000000000000" pitchFamily="2" charset="2"/>
              </a:rPr>
              <a:t> HBAN interference</a:t>
            </a:r>
          </a:p>
          <a:p>
            <a:pPr marL="342900" indent="-342900">
              <a:buAutoNum type="arabicPeriod"/>
            </a:pPr>
            <a:r>
              <a:rPr lang="en-US" altLang="ja-JP" sz="1600" b="0" dirty="0">
                <a:sym typeface="Wingdings" panose="05000000000000000000" pitchFamily="2" charset="2"/>
              </a:rPr>
              <a:t>VBAN and HBAN  Vehicle control and human body impacts.</a:t>
            </a:r>
            <a:endParaRPr lang="en-US" altLang="ja-JP" sz="1600" b="0" dirty="0"/>
          </a:p>
          <a:p>
            <a:pPr marL="342900" indent="-342900">
              <a:buAutoNum type="arabicPeriod"/>
            </a:pPr>
            <a:r>
              <a:rPr lang="en-US" altLang="ja-JP" sz="1600" b="0" dirty="0"/>
              <a:t>Colored noise (Impulse noise, spike noise, ignition noise etc.)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Time-varying channel and interference modeling (Statistic, non-static, pseudo static model)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C8B517-DA8F-490E-AB16-016F2AAEA001}"/>
              </a:ext>
            </a:extLst>
          </p:cNvPr>
          <p:cNvSpPr txBox="1"/>
          <p:nvPr/>
        </p:nvSpPr>
        <p:spPr>
          <a:xfrm>
            <a:off x="3469762" y="5455146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※optional</a:t>
            </a:r>
            <a:endParaRPr kumimoji="1" lang="ja-JP" altLang="en-US" sz="1100" b="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63022AA-4753-434C-81EE-3CDB95C8F088}"/>
              </a:ext>
            </a:extLst>
          </p:cNvPr>
          <p:cNvSpPr txBox="1"/>
          <p:nvPr/>
        </p:nvSpPr>
        <p:spPr>
          <a:xfrm>
            <a:off x="4280145" y="5378586"/>
            <a:ext cx="141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0" dirty="0">
                <a:solidFill>
                  <a:srgbClr val="FF0000"/>
                </a:solidFill>
              </a:rPr>
              <a:t>or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294916-4BAF-43F3-8691-4C720CB5486E}"/>
              </a:ext>
            </a:extLst>
          </p:cNvPr>
          <p:cNvSpPr txBox="1"/>
          <p:nvPr/>
        </p:nvSpPr>
        <p:spPr>
          <a:xfrm>
            <a:off x="5604385" y="5378586"/>
            <a:ext cx="549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?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946CBDAA-0BD2-4BF3-A236-E27051878A6F}"/>
              </a:ext>
            </a:extLst>
          </p:cNvPr>
          <p:cNvSpPr/>
          <p:nvPr/>
        </p:nvSpPr>
        <p:spPr>
          <a:xfrm>
            <a:off x="4280145" y="1197032"/>
            <a:ext cx="4774955" cy="25315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CD4704-D262-4199-ACCB-6A0D664786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1596A4-4511-4328-BBC9-37F5D2A6125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743095" y="6475413"/>
            <a:ext cx="4161207" cy="289034"/>
          </a:xfrm>
        </p:spPr>
        <p:txBody>
          <a:bodyPr/>
          <a:lstStyle/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BA093D-C10D-485D-B737-E1CB748664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16</a:t>
            </a:fld>
            <a:endParaRPr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4F99EF1D-6F9F-4420-AABC-CEFC7DC3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36" y="580531"/>
            <a:ext cx="8218503" cy="511233"/>
          </a:xfrm>
        </p:spPr>
        <p:txBody>
          <a:bodyPr/>
          <a:lstStyle/>
          <a:p>
            <a:r>
              <a:rPr kumimoji="1" lang="en-US" altLang="ja-JP" b="1" dirty="0"/>
              <a:t>2.6 Channel and Environmental Models</a:t>
            </a:r>
            <a:endParaRPr kumimoji="1" lang="ja-JP" altLang="en-US" b="1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FD2D82B-F1D1-4CA4-92E0-9E5F685B4414}"/>
              </a:ext>
            </a:extLst>
          </p:cNvPr>
          <p:cNvSpPr/>
          <p:nvPr/>
        </p:nvSpPr>
        <p:spPr>
          <a:xfrm>
            <a:off x="359298" y="1877352"/>
            <a:ext cx="3296392" cy="1691471"/>
          </a:xfrm>
          <a:prstGeom prst="roundRect">
            <a:avLst>
              <a:gd name="adj" fmla="val 8808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C06F84F0-7995-44AD-871C-FED86E18A874}"/>
              </a:ext>
            </a:extLst>
          </p:cNvPr>
          <p:cNvSpPr/>
          <p:nvPr/>
        </p:nvSpPr>
        <p:spPr>
          <a:xfrm>
            <a:off x="183351" y="1743713"/>
            <a:ext cx="8804288" cy="4652077"/>
          </a:xfrm>
          <a:custGeom>
            <a:avLst/>
            <a:gdLst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7816495 w 8001571"/>
              <a:gd name="connsiteY2" fmla="*/ 0 h 4332302"/>
              <a:gd name="connsiteX3" fmla="*/ 8001571 w 8001571"/>
              <a:gd name="connsiteY3" fmla="*/ 185076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8001571 w 8001571"/>
              <a:gd name="connsiteY3" fmla="*/ 185076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8001571 w 8001571"/>
              <a:gd name="connsiteY5" fmla="*/ 4147226 h 4332302"/>
              <a:gd name="connsiteX6" fmla="*/ 7816495 w 8001571"/>
              <a:gd name="connsiteY6" fmla="*/ 4332302 h 4332302"/>
              <a:gd name="connsiteX7" fmla="*/ 185076 w 8001571"/>
              <a:gd name="connsiteY7" fmla="*/ 4332302 h 4332302"/>
              <a:gd name="connsiteX8" fmla="*/ 0 w 8001571"/>
              <a:gd name="connsiteY8" fmla="*/ 4147226 h 4332302"/>
              <a:gd name="connsiteX9" fmla="*/ 0 w 8001571"/>
              <a:gd name="connsiteY9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8001571 w 8001571"/>
              <a:gd name="connsiteY6" fmla="*/ 4147226 h 4332302"/>
              <a:gd name="connsiteX7" fmla="*/ 7816495 w 8001571"/>
              <a:gd name="connsiteY7" fmla="*/ 4332302 h 4332302"/>
              <a:gd name="connsiteX8" fmla="*/ 185076 w 8001571"/>
              <a:gd name="connsiteY8" fmla="*/ 4332302 h 4332302"/>
              <a:gd name="connsiteX9" fmla="*/ 0 w 8001571"/>
              <a:gd name="connsiteY9" fmla="*/ 4147226 h 4332302"/>
              <a:gd name="connsiteX10" fmla="*/ 0 w 8001571"/>
              <a:gd name="connsiteY10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68577 w 8001571"/>
              <a:gd name="connsiteY6" fmla="*/ 2328967 h 4332302"/>
              <a:gd name="connsiteX7" fmla="*/ 8001571 w 8001571"/>
              <a:gd name="connsiteY7" fmla="*/ 4147226 h 4332302"/>
              <a:gd name="connsiteX8" fmla="*/ 7816495 w 8001571"/>
              <a:gd name="connsiteY8" fmla="*/ 4332302 h 4332302"/>
              <a:gd name="connsiteX9" fmla="*/ 185076 w 8001571"/>
              <a:gd name="connsiteY9" fmla="*/ 4332302 h 4332302"/>
              <a:gd name="connsiteX10" fmla="*/ 0 w 8001571"/>
              <a:gd name="connsiteY10" fmla="*/ 4147226 h 4332302"/>
              <a:gd name="connsiteX11" fmla="*/ 0 w 8001571"/>
              <a:gd name="connsiteY11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68577 w 8001571"/>
              <a:gd name="connsiteY6" fmla="*/ 2328967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24674"/>
              <a:gd name="connsiteY0" fmla="*/ 185076 h 4332302"/>
              <a:gd name="connsiteX1" fmla="*/ 185076 w 8024674"/>
              <a:gd name="connsiteY1" fmla="*/ 0 h 4332302"/>
              <a:gd name="connsiteX2" fmla="*/ 3990219 w 8024674"/>
              <a:gd name="connsiteY2" fmla="*/ 17755 h 4332302"/>
              <a:gd name="connsiteX3" fmla="*/ 4255195 w 8024674"/>
              <a:gd name="connsiteY3" fmla="*/ 229464 h 4332302"/>
              <a:gd name="connsiteX4" fmla="*/ 4348328 w 8024674"/>
              <a:gd name="connsiteY4" fmla="*/ 1991616 h 4332302"/>
              <a:gd name="connsiteX5" fmla="*/ 4552514 w 8024674"/>
              <a:gd name="connsiteY5" fmla="*/ 2169169 h 4332302"/>
              <a:gd name="connsiteX6" fmla="*/ 7712966 w 8024674"/>
              <a:gd name="connsiteY6" fmla="*/ 2311212 h 4332302"/>
              <a:gd name="connsiteX7" fmla="*/ 8023683 w 8024674"/>
              <a:gd name="connsiteY7" fmla="*/ 2577543 h 4332302"/>
              <a:gd name="connsiteX8" fmla="*/ 8001571 w 8024674"/>
              <a:gd name="connsiteY8" fmla="*/ 4147226 h 4332302"/>
              <a:gd name="connsiteX9" fmla="*/ 7816495 w 8024674"/>
              <a:gd name="connsiteY9" fmla="*/ 4332302 h 4332302"/>
              <a:gd name="connsiteX10" fmla="*/ 185076 w 8024674"/>
              <a:gd name="connsiteY10" fmla="*/ 4332302 h 4332302"/>
              <a:gd name="connsiteX11" fmla="*/ 0 w 8024674"/>
              <a:gd name="connsiteY11" fmla="*/ 4147226 h 4332302"/>
              <a:gd name="connsiteX12" fmla="*/ 0 w 8024674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50522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50522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2009371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2009371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169169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13557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194774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0335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571" h="4332302">
                <a:moveTo>
                  <a:pt x="0" y="185076"/>
                </a:moveTo>
                <a:cubicBezTo>
                  <a:pt x="0" y="82861"/>
                  <a:pt x="82861" y="0"/>
                  <a:pt x="185076" y="0"/>
                </a:cubicBezTo>
                <a:lnTo>
                  <a:pt x="3786033" y="17755"/>
                </a:lnTo>
                <a:cubicBezTo>
                  <a:pt x="3994781" y="17755"/>
                  <a:pt x="3971110" y="73983"/>
                  <a:pt x="3971110" y="273852"/>
                </a:cubicBezTo>
                <a:cubicBezTo>
                  <a:pt x="3978481" y="358168"/>
                  <a:pt x="3985851" y="1518045"/>
                  <a:pt x="3975467" y="1673382"/>
                </a:cubicBezTo>
                <a:cubicBezTo>
                  <a:pt x="3984345" y="1853894"/>
                  <a:pt x="4002099" y="1908422"/>
                  <a:pt x="4197408" y="1911382"/>
                </a:cubicBezTo>
                <a:cubicBezTo>
                  <a:pt x="4286185" y="1926178"/>
                  <a:pt x="7641945" y="1915191"/>
                  <a:pt x="7730722" y="1947742"/>
                </a:cubicBezTo>
                <a:cubicBezTo>
                  <a:pt x="8026644" y="1949855"/>
                  <a:pt x="8002969" y="1971870"/>
                  <a:pt x="7997050" y="2223404"/>
                </a:cubicBezTo>
                <a:cubicBezTo>
                  <a:pt x="8004475" y="2335300"/>
                  <a:pt x="7994146" y="3626957"/>
                  <a:pt x="8001571" y="4147226"/>
                </a:cubicBezTo>
                <a:cubicBezTo>
                  <a:pt x="8001571" y="4249441"/>
                  <a:pt x="7918710" y="4332302"/>
                  <a:pt x="7816495" y="4332302"/>
                </a:cubicBezTo>
                <a:lnTo>
                  <a:pt x="185076" y="4332302"/>
                </a:lnTo>
                <a:cubicBezTo>
                  <a:pt x="82861" y="4332302"/>
                  <a:pt x="0" y="4249441"/>
                  <a:pt x="0" y="4147226"/>
                </a:cubicBezTo>
                <a:lnTo>
                  <a:pt x="0" y="18507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67B49C8-9AA4-4114-965D-B1AAAF153F66}"/>
              </a:ext>
            </a:extLst>
          </p:cNvPr>
          <p:cNvSpPr/>
          <p:nvPr/>
        </p:nvSpPr>
        <p:spPr>
          <a:xfrm>
            <a:off x="483971" y="1337604"/>
            <a:ext cx="2478261" cy="30425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0000"/>
                </a:solidFill>
              </a:rPr>
              <a:t>Environment model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3045EA3D-96C9-451D-BE63-71A217F4D4CA}"/>
              </a:ext>
            </a:extLst>
          </p:cNvPr>
          <p:cNvSpPr/>
          <p:nvPr/>
        </p:nvSpPr>
        <p:spPr>
          <a:xfrm>
            <a:off x="668699" y="1752887"/>
            <a:ext cx="1794484" cy="228313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00FF"/>
                </a:solidFill>
              </a:rPr>
              <a:t>Channel model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ABED247-3316-4BFB-9B39-24347F0294EB}"/>
              </a:ext>
            </a:extLst>
          </p:cNvPr>
          <p:cNvSpPr/>
          <p:nvPr/>
        </p:nvSpPr>
        <p:spPr>
          <a:xfrm>
            <a:off x="6321605" y="1350501"/>
            <a:ext cx="1549400" cy="1035080"/>
          </a:xfrm>
          <a:prstGeom prst="ellipse">
            <a:avLst/>
          </a:prstGeom>
          <a:solidFill>
            <a:schemeClr val="accent3"/>
          </a:solidFill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Channel model</a:t>
            </a:r>
            <a:endParaRPr kumimoji="1" lang="ja-JP" altLang="en-US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D0D87082-C46F-43B1-A989-CC135DF89CC4}"/>
              </a:ext>
            </a:extLst>
          </p:cNvPr>
          <p:cNvSpPr/>
          <p:nvPr/>
        </p:nvSpPr>
        <p:spPr>
          <a:xfrm>
            <a:off x="6185092" y="2426922"/>
            <a:ext cx="1045229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EMI  EMC</a:t>
            </a:r>
            <a:endParaRPr kumimoji="1" lang="ja-JP" altLang="en-US" dirty="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02254E7D-9C70-4D89-8393-320FE00BEA84}"/>
              </a:ext>
            </a:extLst>
          </p:cNvPr>
          <p:cNvSpPr/>
          <p:nvPr/>
        </p:nvSpPr>
        <p:spPr>
          <a:xfrm>
            <a:off x="7232811" y="2473882"/>
            <a:ext cx="1469550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Colored noise</a:t>
            </a:r>
            <a:endParaRPr kumimoji="1" lang="ja-JP" altLang="en-US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A353C60-1450-4B0D-950E-9D0F581E0A23}"/>
              </a:ext>
            </a:extLst>
          </p:cNvPr>
          <p:cNvSpPr/>
          <p:nvPr/>
        </p:nvSpPr>
        <p:spPr>
          <a:xfrm>
            <a:off x="4604911" y="2240132"/>
            <a:ext cx="1549400" cy="1063365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Other wireless systems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B033A98-036E-48CF-B45C-4BB1CC3845F8}"/>
              </a:ext>
            </a:extLst>
          </p:cNvPr>
          <p:cNvSpPr txBox="1"/>
          <p:nvPr/>
        </p:nvSpPr>
        <p:spPr>
          <a:xfrm>
            <a:off x="4743095" y="1520522"/>
            <a:ext cx="17225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Environment model</a:t>
            </a:r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E51FA5-F380-444F-A447-FC9DF71CE5F4}"/>
              </a:ext>
            </a:extLst>
          </p:cNvPr>
          <p:cNvSpPr/>
          <p:nvPr/>
        </p:nvSpPr>
        <p:spPr>
          <a:xfrm>
            <a:off x="5818173" y="3054192"/>
            <a:ext cx="2220782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Time-varying modeling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A5DBD4A-77BB-43AE-83C9-90FF41899AC2}"/>
              </a:ext>
            </a:extLst>
          </p:cNvPr>
          <p:cNvSpPr txBox="1"/>
          <p:nvPr/>
        </p:nvSpPr>
        <p:spPr>
          <a:xfrm>
            <a:off x="7869314" y="4657545"/>
            <a:ext cx="1185786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14B1433-EF63-4A33-9DE1-9EE432074E72}"/>
              </a:ext>
            </a:extLst>
          </p:cNvPr>
          <p:cNvSpPr txBox="1"/>
          <p:nvPr/>
        </p:nvSpPr>
        <p:spPr>
          <a:xfrm>
            <a:off x="2463183" y="5193536"/>
            <a:ext cx="111279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2E98789-D277-42B2-BBCB-44CA3AEF9ABC}"/>
              </a:ext>
            </a:extLst>
          </p:cNvPr>
          <p:cNvSpPr txBox="1"/>
          <p:nvPr/>
        </p:nvSpPr>
        <p:spPr>
          <a:xfrm>
            <a:off x="6406591" y="5917203"/>
            <a:ext cx="111279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E2C9F46-E9B2-4583-BDCB-9842925AA512}"/>
              </a:ext>
            </a:extLst>
          </p:cNvPr>
          <p:cNvSpPr txBox="1"/>
          <p:nvPr/>
        </p:nvSpPr>
        <p:spPr>
          <a:xfrm>
            <a:off x="5225134" y="3898641"/>
            <a:ext cx="14825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B048BC4-D561-4394-8BCC-FF2A039B74D4}"/>
              </a:ext>
            </a:extLst>
          </p:cNvPr>
          <p:cNvSpPr txBox="1"/>
          <p:nvPr/>
        </p:nvSpPr>
        <p:spPr>
          <a:xfrm>
            <a:off x="8226649" y="6357371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※optional</a:t>
            </a:r>
            <a:endParaRPr kumimoji="1" lang="ja-JP" altLang="en-US" sz="1100" b="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2F8E5BE-83A0-4D8C-B817-46AA0F2D1EC8}"/>
              </a:ext>
            </a:extLst>
          </p:cNvPr>
          <p:cNvSpPr txBox="1"/>
          <p:nvPr/>
        </p:nvSpPr>
        <p:spPr>
          <a:xfrm>
            <a:off x="6574215" y="5651751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※optional</a:t>
            </a:r>
            <a:endParaRPr kumimoji="1" lang="ja-JP" altLang="en-US" sz="1100" b="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E1FBCF-45A7-43DA-8D59-7555287C9B50}"/>
              </a:ext>
            </a:extLst>
          </p:cNvPr>
          <p:cNvSpPr txBox="1"/>
          <p:nvPr/>
        </p:nvSpPr>
        <p:spPr>
          <a:xfrm>
            <a:off x="3955369" y="4197457"/>
            <a:ext cx="923019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※optional</a:t>
            </a:r>
            <a:endParaRPr kumimoji="1" lang="ja-JP" altLang="en-US" sz="1100" b="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2011BB9-FC92-447A-8F4B-A5EDF30FB48F}"/>
              </a:ext>
            </a:extLst>
          </p:cNvPr>
          <p:cNvSpPr txBox="1"/>
          <p:nvPr/>
        </p:nvSpPr>
        <p:spPr>
          <a:xfrm>
            <a:off x="1917166" y="1994592"/>
            <a:ext cx="1901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solidFill>
                  <a:srgbClr val="0000FF"/>
                </a:solidFill>
              </a:rPr>
              <a:t>※IEEE802.15.6-2012</a:t>
            </a:r>
            <a:endParaRPr kumimoji="1" lang="ja-JP" altLang="en-US" sz="1100" dirty="0">
              <a:solidFill>
                <a:srgbClr val="0000FF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5890106-D57D-4E69-985A-8DAD1239B091}"/>
              </a:ext>
            </a:extLst>
          </p:cNvPr>
          <p:cNvSpPr txBox="1"/>
          <p:nvPr/>
        </p:nvSpPr>
        <p:spPr>
          <a:xfrm>
            <a:off x="2758237" y="1254929"/>
            <a:ext cx="20265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solidFill>
                  <a:srgbClr val="FF0000"/>
                </a:solidFill>
              </a:rPr>
              <a:t>※will be defined in this amendment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2B34549-0CCF-452D-A258-312D03E25E00}"/>
              </a:ext>
            </a:extLst>
          </p:cNvPr>
          <p:cNvSpPr txBox="1"/>
          <p:nvPr/>
        </p:nvSpPr>
        <p:spPr>
          <a:xfrm>
            <a:off x="4614570" y="5455146"/>
            <a:ext cx="98981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100" b="0"/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※mandatory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27D9180-DA29-41DF-A527-E84354F0ABF9}"/>
              </a:ext>
            </a:extLst>
          </p:cNvPr>
          <p:cNvSpPr txBox="1"/>
          <p:nvPr/>
        </p:nvSpPr>
        <p:spPr>
          <a:xfrm>
            <a:off x="7353774" y="5564377"/>
            <a:ext cx="141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0" dirty="0">
                <a:solidFill>
                  <a:srgbClr val="FF0000"/>
                </a:solidFill>
              </a:rPr>
              <a:t>or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275F792-A410-49D3-83D9-2A988D7488C8}"/>
              </a:ext>
            </a:extLst>
          </p:cNvPr>
          <p:cNvSpPr txBox="1"/>
          <p:nvPr/>
        </p:nvSpPr>
        <p:spPr>
          <a:xfrm>
            <a:off x="8678014" y="5564377"/>
            <a:ext cx="549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?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CFEB1C1-8A2B-4940-9778-E41DCBD35866}"/>
              </a:ext>
            </a:extLst>
          </p:cNvPr>
          <p:cNvSpPr txBox="1"/>
          <p:nvPr/>
        </p:nvSpPr>
        <p:spPr>
          <a:xfrm>
            <a:off x="7688199" y="5640937"/>
            <a:ext cx="98981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100" b="0"/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※mandatory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740FB93-7513-42EF-9957-3ADD630B8579}"/>
              </a:ext>
            </a:extLst>
          </p:cNvPr>
          <p:cNvSpPr txBox="1"/>
          <p:nvPr/>
        </p:nvSpPr>
        <p:spPr>
          <a:xfrm>
            <a:off x="5855810" y="5287427"/>
            <a:ext cx="29142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※Comments in May</a:t>
            </a:r>
            <a:r>
              <a:rPr lang="ja-JP" altLang="en-US" sz="1100" b="0" dirty="0">
                <a:solidFill>
                  <a:srgbClr val="FF0000"/>
                </a:solidFill>
              </a:rPr>
              <a:t> </a:t>
            </a:r>
            <a:r>
              <a:rPr lang="en-US" altLang="ja-JP" sz="1100" b="0" dirty="0">
                <a:solidFill>
                  <a:srgbClr val="FF0000"/>
                </a:solidFill>
              </a:rPr>
              <a:t>2021.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0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3.</a:t>
            </a:r>
            <a:r>
              <a:rPr sz="2400" b="1" dirty="0">
                <a:latin typeface="Arial"/>
                <a:cs typeface="Arial"/>
              </a:rPr>
              <a:t> Technical </a:t>
            </a:r>
            <a:r>
              <a:rPr sz="2400" b="1" spc="-5" dirty="0">
                <a:latin typeface="Arial"/>
                <a:cs typeface="Arial"/>
              </a:rPr>
              <a:t>Requirement </a:t>
            </a:r>
            <a:r>
              <a:rPr lang="en-US" sz="2400" b="1" spc="-5" dirty="0">
                <a:latin typeface="Arial"/>
                <a:cs typeface="Arial"/>
              </a:rPr>
              <a:t>of IEEE802.15.6a </a:t>
            </a:r>
            <a:r>
              <a:rPr sz="2400" b="1" spc="-5" dirty="0">
                <a:latin typeface="Arial"/>
                <a:cs typeface="Arial"/>
              </a:rPr>
              <a:t>for the </a:t>
            </a:r>
            <a:r>
              <a:rPr sz="2400" b="1" spc="-10" dirty="0">
                <a:latin typeface="Arial"/>
                <a:cs typeface="Arial"/>
              </a:rPr>
              <a:t>Amendment </a:t>
            </a:r>
            <a:r>
              <a:rPr sz="2400" b="1" spc="-5" dirty="0">
                <a:latin typeface="Arial"/>
                <a:cs typeface="Arial"/>
              </a:rPr>
              <a:t>of  Std. </a:t>
            </a:r>
            <a:r>
              <a:rPr sz="2400" b="1" dirty="0">
                <a:latin typeface="Arial"/>
                <a:cs typeface="Arial"/>
              </a:rPr>
              <a:t>15.6 </a:t>
            </a:r>
            <a:r>
              <a:rPr sz="2400" b="1" spc="-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Enhance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Dependability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17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DEDCF3EA-32A9-4EE0-8D68-8A6C5DF6B9C3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4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32180" y="2136338"/>
            <a:ext cx="7660640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buFont typeface="Times New Roman"/>
              <a:buChar char="-"/>
              <a:tabLst>
                <a:tab pos="356870" algn="l"/>
                <a:tab pos="357505" algn="l"/>
              </a:tabLst>
            </a:pPr>
            <a:r>
              <a:rPr lang="en-US" sz="2400" spc="-10" dirty="0">
                <a:latin typeface="Times New Roman"/>
                <a:cs typeface="Times New Roman"/>
              </a:rPr>
              <a:t>After PAR and CSD are approved by </a:t>
            </a:r>
            <a:r>
              <a:rPr lang="en-US" sz="2400" spc="-10" dirty="0" err="1">
                <a:latin typeface="Times New Roman"/>
                <a:cs typeface="Times New Roman"/>
              </a:rPr>
              <a:t>NesCom</a:t>
            </a:r>
            <a:r>
              <a:rPr lang="en-US" sz="2400" spc="-10" dirty="0">
                <a:latin typeface="Times New Roman"/>
                <a:cs typeface="Times New Roman"/>
              </a:rPr>
              <a:t> on Sept. 22</a:t>
            </a:r>
            <a:r>
              <a:rPr lang="en-US" sz="2400" spc="-10" baseline="30000" dirty="0">
                <a:latin typeface="Times New Roman"/>
                <a:cs typeface="Times New Roman"/>
              </a:rPr>
              <a:t>nd</a:t>
            </a:r>
            <a:r>
              <a:rPr lang="en-US" sz="2400" spc="-10" dirty="0">
                <a:latin typeface="Times New Roman"/>
                <a:cs typeface="Times New Roman"/>
              </a:rPr>
              <a:t>, the technical requirement should be officially defined.</a:t>
            </a:r>
          </a:p>
          <a:p>
            <a:pPr marL="356870" indent="-344170">
              <a:lnSpc>
                <a:spcPct val="100000"/>
              </a:lnSpc>
              <a:buFont typeface="Times New Roman"/>
              <a:buChar char="-"/>
              <a:tabLst>
                <a:tab pos="356870" algn="l"/>
                <a:tab pos="357505" algn="l"/>
              </a:tabLst>
            </a:pPr>
            <a:r>
              <a:rPr lang="en-US" sz="2400" spc="-10" dirty="0">
                <a:latin typeface="Times New Roman"/>
                <a:cs typeface="Times New Roman"/>
              </a:rPr>
              <a:t>According to the new PAR and CSD, the technical requirement should be  considered corresponding to focused use cases.</a:t>
            </a:r>
          </a:p>
          <a:p>
            <a:pPr marL="356870" marR="534035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lang="en-US" sz="2400" spc="-10" dirty="0">
                <a:latin typeface="Times New Roman"/>
                <a:cs typeface="Times New Roman"/>
              </a:rPr>
              <a:t>To evaluate expected performance of new HBAN and VBAN, channel and environment models are used.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6801" y="648485"/>
            <a:ext cx="7391399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6088" marR="5080" indent="-446088" algn="l">
              <a:lnSpc>
                <a:spcPct val="100000"/>
              </a:lnSpc>
            </a:pPr>
            <a:r>
              <a:rPr lang="en-US" sz="2800" b="1" spc="5" dirty="0"/>
              <a:t>3</a:t>
            </a:r>
            <a:r>
              <a:rPr sz="2800" b="1" spc="5" dirty="0"/>
              <a:t>.1 </a:t>
            </a:r>
            <a:r>
              <a:rPr sz="2800" b="1" spc="-5" dirty="0"/>
              <a:t>Update of Technical Requirements </a:t>
            </a:r>
            <a:r>
              <a:rPr sz="2800" b="1" spc="-10" dirty="0"/>
              <a:t>for  </a:t>
            </a:r>
            <a:r>
              <a:rPr lang="en-US" sz="2800" b="1" spc="-10" dirty="0"/>
              <a:t>IEEE802.15.6a, </a:t>
            </a:r>
            <a:r>
              <a:rPr sz="2800" b="1" spc="-15" dirty="0"/>
              <a:t>Amendment </a:t>
            </a:r>
            <a:r>
              <a:rPr sz="2800" b="1" spc="-5" dirty="0"/>
              <a:t>of</a:t>
            </a:r>
            <a:r>
              <a:rPr sz="2800" b="1" spc="50" dirty="0"/>
              <a:t> </a:t>
            </a:r>
            <a:r>
              <a:rPr sz="2800" b="1" spc="-30" dirty="0"/>
              <a:t>BAN</a:t>
            </a: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B8C56D2C-A469-4747-8E27-1F62BC31E48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181600" y="6473824"/>
            <a:ext cx="3962400" cy="231765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18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604FF61-74DF-4C13-9818-C34A85ACA92E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400A38D2-B8EA-4AB7-A9D6-74C0AA17EE8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3E326758-0FB9-4669-9567-46086EEAB638}"/>
              </a:ext>
            </a:extLst>
          </p:cNvPr>
          <p:cNvSpPr txBox="1"/>
          <p:nvPr/>
        </p:nvSpPr>
        <p:spPr>
          <a:xfrm>
            <a:off x="671782" y="381000"/>
            <a:ext cx="1919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2197236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4389" y="1593913"/>
            <a:ext cx="7660640" cy="477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buFont typeface="Times New Roman"/>
              <a:buChar char="-"/>
              <a:tabLst>
                <a:tab pos="356870" algn="l"/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IEEE802.15.6 </a:t>
            </a:r>
            <a:r>
              <a:rPr sz="2400" spc="-5" dirty="0">
                <a:latin typeface="Times New Roman"/>
                <a:cs typeface="Times New Roman"/>
              </a:rPr>
              <a:t>for Medical </a:t>
            </a:r>
            <a:r>
              <a:rPr sz="2400" spc="-10" dirty="0">
                <a:latin typeface="Times New Roman"/>
                <a:cs typeface="Times New Roman"/>
              </a:rPr>
              <a:t>BAN was </a:t>
            </a:r>
            <a:r>
              <a:rPr sz="2400" spc="-5" dirty="0">
                <a:latin typeface="Times New Roman"/>
                <a:cs typeface="Times New Roman"/>
              </a:rPr>
              <a:t>established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Feb.</a:t>
            </a:r>
            <a:endParaRPr sz="24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2012 </a:t>
            </a:r>
            <a:r>
              <a:rPr sz="2400" spc="-5" dirty="0">
                <a:latin typeface="Times New Roman"/>
                <a:cs typeface="Times New Roman"/>
              </a:rPr>
              <a:t>and has </a:t>
            </a: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" dirty="0">
                <a:latin typeface="Times New Roman"/>
                <a:cs typeface="Times New Roman"/>
              </a:rPr>
              <a:t>been updated for successive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marR="534035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15" dirty="0">
                <a:latin typeface="Times New Roman"/>
                <a:cs typeface="Times New Roman"/>
              </a:rPr>
              <a:t>IG-DEP </a:t>
            </a:r>
            <a:r>
              <a:rPr sz="2400" spc="-5" dirty="0">
                <a:latin typeface="Times New Roman"/>
                <a:cs typeface="Times New Roman"/>
              </a:rPr>
              <a:t>has been discussing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ETSI Smart </a:t>
            </a:r>
            <a:r>
              <a:rPr sz="2400" spc="-10" dirty="0">
                <a:latin typeface="Times New Roman"/>
                <a:cs typeface="Times New Roman"/>
              </a:rPr>
              <a:t>BAN </a:t>
            </a:r>
            <a:r>
              <a:rPr sz="2400" spc="-5" dirty="0">
                <a:latin typeface="Times New Roman"/>
                <a:cs typeface="Times New Roman"/>
              </a:rPr>
              <a:t>for  digital healthcare and further medical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marR="2286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20" dirty="0">
                <a:latin typeface="Times New Roman"/>
                <a:cs typeface="Times New Roman"/>
              </a:rPr>
              <a:t>NICT </a:t>
            </a:r>
            <a:r>
              <a:rPr sz="2400" spc="-10" dirty="0">
                <a:latin typeface="Times New Roman"/>
                <a:cs typeface="Times New Roman"/>
              </a:rPr>
              <a:t>Brain </a:t>
            </a:r>
            <a:r>
              <a:rPr sz="2400" spc="-5" dirty="0">
                <a:latin typeface="Times New Roman"/>
                <a:cs typeface="Times New Roman"/>
              </a:rPr>
              <a:t>Machine </a:t>
            </a:r>
            <a:r>
              <a:rPr sz="2400" spc="-15" dirty="0">
                <a:latin typeface="Times New Roman"/>
                <a:cs typeface="Times New Roman"/>
              </a:rPr>
              <a:t>Interface; </a:t>
            </a:r>
            <a:r>
              <a:rPr sz="2400" spc="-10" dirty="0">
                <a:latin typeface="Times New Roman"/>
                <a:cs typeface="Times New Roman"/>
              </a:rPr>
              <a:t>BMI </a:t>
            </a:r>
            <a:r>
              <a:rPr sz="2400" spc="-5" dirty="0">
                <a:latin typeface="Times New Roman"/>
                <a:cs typeface="Times New Roman"/>
              </a:rPr>
              <a:t>labs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medical  </a:t>
            </a:r>
            <a:r>
              <a:rPr sz="2400" dirty="0">
                <a:latin typeface="Times New Roman"/>
                <a:cs typeface="Times New Roman"/>
              </a:rPr>
              <a:t>community </a:t>
            </a:r>
            <a:r>
              <a:rPr sz="2400" spc="-5" dirty="0">
                <a:latin typeface="Times New Roman"/>
                <a:cs typeface="Times New Roman"/>
              </a:rPr>
              <a:t>requests amendment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IEEE802.15.6 </a:t>
            </a:r>
            <a:r>
              <a:rPr sz="2400" spc="-5" dirty="0">
                <a:latin typeface="Times New Roman"/>
                <a:cs typeface="Times New Roman"/>
              </a:rPr>
              <a:t>for much  higher capacity and </a:t>
            </a:r>
            <a:r>
              <a:rPr sz="2400" dirty="0">
                <a:latin typeface="Times New Roman"/>
                <a:cs typeface="Times New Roman"/>
              </a:rPr>
              <a:t>reliability in </a:t>
            </a:r>
            <a:r>
              <a:rPr sz="2400" spc="-50" dirty="0">
                <a:latin typeface="Times New Roman"/>
                <a:cs typeface="Times New Roman"/>
              </a:rPr>
              <a:t>IG-DEP, </a:t>
            </a:r>
            <a:r>
              <a:rPr sz="2400" spc="-5" dirty="0">
                <a:latin typeface="Times New Roman"/>
                <a:cs typeface="Times New Roman"/>
              </a:rPr>
              <a:t>particularly </a:t>
            </a:r>
            <a:r>
              <a:rPr sz="2400" spc="5" dirty="0">
                <a:latin typeface="Times New Roman"/>
                <a:cs typeface="Times New Roman"/>
              </a:rPr>
              <a:t>2</a:t>
            </a:r>
            <a:r>
              <a:rPr sz="2400" spc="7" baseline="24305" dirty="0">
                <a:latin typeface="Times New Roman"/>
                <a:cs typeface="Times New Roman"/>
              </a:rPr>
              <a:t>nd  </a:t>
            </a:r>
            <a:r>
              <a:rPr sz="2400" spc="-5" dirty="0">
                <a:latin typeface="Times New Roman"/>
                <a:cs typeface="Times New Roman"/>
              </a:rPr>
              <a:t>Generation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ECoG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much more electrodes </a:t>
            </a:r>
            <a:r>
              <a:rPr sz="2400" spc="-15" dirty="0">
                <a:latin typeface="Times New Roman"/>
                <a:cs typeface="Times New Roman"/>
              </a:rPr>
              <a:t>beyond  </a:t>
            </a:r>
            <a:r>
              <a:rPr sz="2400" spc="-5" dirty="0">
                <a:latin typeface="Times New Roman"/>
                <a:cs typeface="Times New Roman"/>
              </a:rPr>
              <a:t>EEG </a:t>
            </a:r>
            <a:r>
              <a:rPr sz="2400" dirty="0">
                <a:latin typeface="Times New Roman"/>
                <a:cs typeface="Times New Roman"/>
              </a:rPr>
              <a:t>using UWB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technologies.</a:t>
            </a:r>
            <a:endParaRPr sz="2400">
              <a:latin typeface="Times New Roman"/>
              <a:cs typeface="Times New Roman"/>
            </a:endParaRPr>
          </a:p>
          <a:p>
            <a:pPr marL="356870" marR="78105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15" dirty="0">
                <a:latin typeface="Times New Roman"/>
                <a:cs typeface="Times New Roman"/>
              </a:rPr>
              <a:t>IG-DEP </a:t>
            </a:r>
            <a:r>
              <a:rPr sz="2400" spc="-5" dirty="0">
                <a:latin typeface="Times New Roman"/>
                <a:cs typeface="Times New Roman"/>
              </a:rPr>
              <a:t>has decided </a:t>
            </a:r>
            <a:r>
              <a:rPr sz="2400" dirty="0">
                <a:latin typeface="Times New Roman"/>
                <a:cs typeface="Times New Roman"/>
              </a:rPr>
              <a:t>to include </a:t>
            </a:r>
            <a:r>
              <a:rPr sz="2400" spc="-5" dirty="0">
                <a:latin typeface="Times New Roman"/>
                <a:cs typeface="Times New Roman"/>
              </a:rPr>
              <a:t>dependable medical </a:t>
            </a:r>
            <a:r>
              <a:rPr sz="2400" spc="-10" dirty="0">
                <a:latin typeface="Times New Roman"/>
                <a:cs typeface="Times New Roman"/>
              </a:rPr>
              <a:t>BAN 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higher capacity and </a:t>
            </a:r>
            <a:r>
              <a:rPr sz="2400" dirty="0">
                <a:latin typeface="Times New Roman"/>
                <a:cs typeface="Times New Roman"/>
              </a:rPr>
              <a:t>reliability in </a:t>
            </a:r>
            <a:r>
              <a:rPr sz="2400" spc="-5" dirty="0">
                <a:latin typeface="Times New Roman"/>
                <a:cs typeface="Times New Roman"/>
              </a:rPr>
              <a:t>focused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Then updated technical requirement has been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discussed.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updated requirement </a:t>
            </a:r>
            <a:r>
              <a:rPr sz="2400" dirty="0">
                <a:latin typeface="Times New Roman"/>
                <a:cs typeface="Times New Roman"/>
              </a:rPr>
              <a:t>will be </a:t>
            </a:r>
            <a:r>
              <a:rPr sz="2400" spc="-5" dirty="0">
                <a:latin typeface="Times New Roman"/>
                <a:cs typeface="Times New Roman"/>
              </a:rPr>
              <a:t>summarized </a:t>
            </a:r>
            <a:r>
              <a:rPr sz="2400" dirty="0">
                <a:latin typeface="Times New Roman"/>
                <a:cs typeface="Times New Roman"/>
              </a:rPr>
              <a:t>in next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pages.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6801" y="648485"/>
            <a:ext cx="7391399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6088" marR="5080" indent="-446088" algn="l">
              <a:lnSpc>
                <a:spcPct val="100000"/>
              </a:lnSpc>
            </a:pPr>
            <a:r>
              <a:rPr lang="en-US" sz="2800" b="1" spc="5" dirty="0"/>
              <a:t>3</a:t>
            </a:r>
            <a:r>
              <a:rPr sz="2800" b="1" spc="5" dirty="0"/>
              <a:t>.1 </a:t>
            </a:r>
            <a:r>
              <a:rPr sz="2800" b="1" spc="-5" dirty="0"/>
              <a:t>Update of Technical Requirements </a:t>
            </a:r>
            <a:r>
              <a:rPr sz="2800" b="1" spc="-10" dirty="0"/>
              <a:t>for  </a:t>
            </a:r>
            <a:r>
              <a:rPr lang="en-US" sz="2800" b="1" spc="-10" dirty="0"/>
              <a:t>IEEE802.15.6a, </a:t>
            </a:r>
            <a:r>
              <a:rPr sz="2800" b="1" spc="-15" dirty="0"/>
              <a:t>Amendment </a:t>
            </a:r>
            <a:r>
              <a:rPr sz="2800" b="1" spc="-5" dirty="0"/>
              <a:t>of</a:t>
            </a:r>
            <a:r>
              <a:rPr sz="2800" b="1" spc="50" dirty="0"/>
              <a:t> </a:t>
            </a:r>
            <a:r>
              <a:rPr sz="2800" b="1" spc="-30" dirty="0"/>
              <a:t>BAN</a:t>
            </a: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B8C56D2C-A469-4747-8E27-1F62BC31E48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181600" y="6473824"/>
            <a:ext cx="3962400" cy="231765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19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604FF61-74DF-4C13-9818-C34A85ACA92E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400A38D2-B8EA-4AB7-A9D6-74C0AA17EE8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3E326758-0FB9-4669-9567-46086EEAB638}"/>
              </a:ext>
            </a:extLst>
          </p:cNvPr>
          <p:cNvSpPr txBox="1"/>
          <p:nvPr/>
        </p:nvSpPr>
        <p:spPr>
          <a:xfrm>
            <a:off x="671782" y="381000"/>
            <a:ext cx="1919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075081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</a:t>
            </a:r>
            <a:r>
              <a:rPr lang="en-US" sz="1400" b="1" spc="-15" dirty="0">
                <a:latin typeface="Arial"/>
                <a:cs typeface="Arial"/>
              </a:rPr>
              <a:t>493-01-</a:t>
            </a:r>
            <a:r>
              <a:rPr sz="1400" b="1" spc="-15" dirty="0">
                <a:latin typeface="Arial"/>
                <a:cs typeface="Arial"/>
              </a:rPr>
              <a:t>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981628" y="1515202"/>
            <a:ext cx="740155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3175" algn="ctr">
              <a:lnSpc>
                <a:spcPct val="100000"/>
              </a:lnSpc>
            </a:pPr>
            <a:r>
              <a:rPr lang="en-US" sz="3200" b="1" spc="-5" dirty="0">
                <a:latin typeface="Arial"/>
                <a:cs typeface="Arial"/>
              </a:rPr>
              <a:t>Draft Technical Requirement of IEEE802.15.6a for Amendment of 15.6 BAN with Enhanced Dependability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2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2083" y="4881133"/>
            <a:ext cx="836350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615315" algn="ctr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Ryuji </a:t>
            </a:r>
            <a:r>
              <a:rPr sz="2000" spc="5" dirty="0">
                <a:latin typeface="Times New Roman"/>
                <a:cs typeface="Times New Roman"/>
              </a:rPr>
              <a:t>Kohno</a:t>
            </a:r>
            <a:r>
              <a:rPr lang="en-US" sz="2000" spc="5" baseline="30000" dirty="0">
                <a:latin typeface="Times New Roman"/>
                <a:cs typeface="Times New Roman"/>
              </a:rPr>
              <a:t>1,2</a:t>
            </a:r>
            <a:r>
              <a:rPr sz="2000" spc="5" dirty="0">
                <a:latin typeface="Times New Roman"/>
                <a:cs typeface="Times New Roman"/>
              </a:rPr>
              <a:t>, </a:t>
            </a:r>
            <a:r>
              <a:rPr lang="en-US" sz="2000" spc="5" dirty="0">
                <a:latin typeface="Times New Roman"/>
                <a:cs typeface="Times New Roman"/>
              </a:rPr>
              <a:t>Marco Hernandez</a:t>
            </a:r>
            <a:r>
              <a:rPr lang="en-US" sz="2000" spc="5" baseline="30000" dirty="0">
                <a:latin typeface="Times New Roman"/>
                <a:cs typeface="Times New Roman"/>
              </a:rPr>
              <a:t>2</a:t>
            </a:r>
            <a:r>
              <a:rPr lang="en-US" sz="2000" spc="5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Takumi </a:t>
            </a:r>
            <a:r>
              <a:rPr sz="2000" dirty="0">
                <a:latin typeface="Times New Roman"/>
                <a:cs typeface="Times New Roman"/>
              </a:rPr>
              <a:t>Kobayashi</a:t>
            </a:r>
            <a:r>
              <a:rPr lang="en-US" sz="2000" baseline="30000" dirty="0">
                <a:latin typeface="Times New Roman"/>
                <a:cs typeface="Times New Roman"/>
              </a:rPr>
              <a:t>1,2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Minsoo</a:t>
            </a:r>
            <a:r>
              <a:rPr lang="en-US" sz="2000" dirty="0">
                <a:latin typeface="Times New Roman"/>
                <a:cs typeface="Times New Roman"/>
              </a:rPr>
              <a:t> Kim</a:t>
            </a:r>
            <a:r>
              <a:rPr lang="en-US" sz="2000" baseline="30000" dirty="0">
                <a:latin typeface="Times New Roman"/>
                <a:cs typeface="Times New Roman"/>
              </a:rPr>
              <a:t>2</a:t>
            </a:r>
          </a:p>
          <a:p>
            <a:pPr marL="619125" marR="615315" indent="-441325" algn="ctr">
              <a:lnSpc>
                <a:spcPct val="100000"/>
              </a:lnSpc>
            </a:pPr>
            <a:r>
              <a:rPr lang="en-US" sz="2000" dirty="0">
                <a:latin typeface="Times New Roman"/>
                <a:cs typeface="Times New Roman"/>
              </a:rPr>
              <a:t>1 </a:t>
            </a:r>
            <a:r>
              <a:rPr sz="2000" dirty="0">
                <a:latin typeface="Times New Roman"/>
                <a:cs typeface="Times New Roman"/>
              </a:rPr>
              <a:t>Yokohama National University,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Japan(YNU)</a:t>
            </a:r>
          </a:p>
          <a:p>
            <a:pPr marL="12700" algn="ctr">
              <a:lnSpc>
                <a:spcPct val="100000"/>
              </a:lnSpc>
            </a:pPr>
            <a:r>
              <a:rPr lang="en-US" sz="2000" spc="-5" dirty="0">
                <a:latin typeface="Times New Roman"/>
                <a:cs typeface="Times New Roman"/>
              </a:rPr>
              <a:t>2 </a:t>
            </a:r>
            <a:r>
              <a:rPr sz="2000" spc="-5" dirty="0">
                <a:latin typeface="Times New Roman"/>
                <a:cs typeface="Times New Roman"/>
              </a:rPr>
              <a:t>YRP </a:t>
            </a:r>
            <a:r>
              <a:rPr sz="2000" dirty="0">
                <a:latin typeface="Times New Roman"/>
                <a:cs typeface="Times New Roman"/>
              </a:rPr>
              <a:t>International Alliance Institute,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Japan(YRP-IAI)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1782" y="403264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フッター プレースホルダー 8">
            <a:extLst>
              <a:ext uri="{FF2B5EF4-FFF2-40B4-BE49-F238E27FC236}">
                <a16:creationId xmlns:a16="http://schemas.microsoft.com/office/drawing/2014/main" id="{DD1433EC-1636-4AF7-9659-E3F30F99F778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F0F14E0B-8034-4F31-A6FB-C10D533EAA6F}"/>
              </a:ext>
            </a:extLst>
          </p:cNvPr>
          <p:cNvSpPr txBox="1"/>
          <p:nvPr/>
        </p:nvSpPr>
        <p:spPr>
          <a:xfrm>
            <a:off x="671782" y="6454737"/>
            <a:ext cx="755063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90269" y="594614"/>
            <a:ext cx="64484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3730" algn="l"/>
              </a:tabLst>
            </a:pPr>
            <a:r>
              <a:rPr lang="en-US" sz="2800" b="1" dirty="0">
                <a:latin typeface="Times New Roman"/>
                <a:cs typeface="Times New Roman"/>
              </a:rPr>
              <a:t>3.</a:t>
            </a:r>
            <a:r>
              <a:rPr sz="2800" b="1" dirty="0">
                <a:latin typeface="Times New Roman"/>
                <a:cs typeface="Times New Roman"/>
              </a:rPr>
              <a:t>2	Updated Technical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Requirements(1/5)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0870" y="1660398"/>
            <a:ext cx="1430020" cy="158750"/>
          </a:xfrm>
          <a:custGeom>
            <a:avLst/>
            <a:gdLst/>
            <a:ahLst/>
            <a:cxnLst/>
            <a:rect l="l" t="t" r="r" b="b"/>
            <a:pathLst>
              <a:path w="1430020" h="158750">
                <a:moveTo>
                  <a:pt x="0" y="0"/>
                </a:moveTo>
                <a:lnTo>
                  <a:pt x="1429512" y="0"/>
                </a:lnTo>
                <a:lnTo>
                  <a:pt x="1429512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90194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0006" y="1660398"/>
            <a:ext cx="585470" cy="158750"/>
          </a:xfrm>
          <a:custGeom>
            <a:avLst/>
            <a:gdLst/>
            <a:ahLst/>
            <a:cxnLst/>
            <a:rect l="l" t="t" r="r" b="b"/>
            <a:pathLst>
              <a:path w="585470" h="158750">
                <a:moveTo>
                  <a:pt x="0" y="0"/>
                </a:moveTo>
                <a:lnTo>
                  <a:pt x="585216" y="0"/>
                </a:lnTo>
                <a:lnTo>
                  <a:pt x="58521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10462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047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25702" y="1660398"/>
            <a:ext cx="307975" cy="158750"/>
          </a:xfrm>
          <a:custGeom>
            <a:avLst/>
            <a:gdLst/>
            <a:ahLst/>
            <a:cxnLst/>
            <a:rect l="l" t="t" r="r" b="b"/>
            <a:pathLst>
              <a:path w="307975" h="158750">
                <a:moveTo>
                  <a:pt x="0" y="0"/>
                </a:moveTo>
                <a:lnTo>
                  <a:pt x="307848" y="0"/>
                </a:lnTo>
                <a:lnTo>
                  <a:pt x="3078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50314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40870" y="1837182"/>
            <a:ext cx="268605" cy="158750"/>
          </a:xfrm>
          <a:custGeom>
            <a:avLst/>
            <a:gdLst/>
            <a:ahLst/>
            <a:cxnLst/>
            <a:rect l="l" t="t" r="r" b="b"/>
            <a:pathLst>
              <a:path w="268604" h="158750">
                <a:moveTo>
                  <a:pt x="0" y="0"/>
                </a:moveTo>
                <a:lnTo>
                  <a:pt x="268224" y="0"/>
                </a:lnTo>
                <a:lnTo>
                  <a:pt x="268224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100073" y="1849373"/>
            <a:ext cx="295910" cy="143510"/>
          </a:xfrm>
          <a:custGeom>
            <a:avLst/>
            <a:gdLst/>
            <a:ahLst/>
            <a:cxnLst/>
            <a:rect l="l" t="t" r="r" b="b"/>
            <a:pathLst>
              <a:path w="295909" h="143510">
                <a:moveTo>
                  <a:pt x="0" y="0"/>
                </a:moveTo>
                <a:lnTo>
                  <a:pt x="295655" y="0"/>
                </a:lnTo>
                <a:lnTo>
                  <a:pt x="29565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5728" y="1849373"/>
            <a:ext cx="97790" cy="143510"/>
          </a:xfrm>
          <a:custGeom>
            <a:avLst/>
            <a:gdLst/>
            <a:ahLst/>
            <a:cxnLst/>
            <a:rect l="l" t="t" r="r" b="b"/>
            <a:pathLst>
              <a:path w="97790" h="143510">
                <a:moveTo>
                  <a:pt x="0" y="0"/>
                </a:moveTo>
                <a:lnTo>
                  <a:pt x="97535" y="0"/>
                </a:lnTo>
                <a:lnTo>
                  <a:pt x="9753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10028" y="1849373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26792" y="1849373"/>
            <a:ext cx="131445" cy="143510"/>
          </a:xfrm>
          <a:custGeom>
            <a:avLst/>
            <a:gdLst/>
            <a:ahLst/>
            <a:cxnLst/>
            <a:rect l="l" t="t" r="r" b="b"/>
            <a:pathLst>
              <a:path w="131445" h="143510">
                <a:moveTo>
                  <a:pt x="0" y="0"/>
                </a:moveTo>
                <a:lnTo>
                  <a:pt x="131064" y="0"/>
                </a:lnTo>
                <a:lnTo>
                  <a:pt x="131064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00073" y="2026157"/>
            <a:ext cx="347980" cy="143510"/>
          </a:xfrm>
          <a:custGeom>
            <a:avLst/>
            <a:gdLst/>
            <a:ahLst/>
            <a:cxnLst/>
            <a:rect l="l" t="t" r="r" b="b"/>
            <a:pathLst>
              <a:path w="347979" h="143510">
                <a:moveTo>
                  <a:pt x="0" y="0"/>
                </a:moveTo>
                <a:lnTo>
                  <a:pt x="347472" y="0"/>
                </a:lnTo>
                <a:lnTo>
                  <a:pt x="347472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62784" y="2026157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3047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478024" y="2026157"/>
            <a:ext cx="228600" cy="143510"/>
          </a:xfrm>
          <a:custGeom>
            <a:avLst/>
            <a:gdLst/>
            <a:ahLst/>
            <a:cxnLst/>
            <a:rect l="l" t="t" r="r" b="b"/>
            <a:pathLst>
              <a:path w="228600" h="143510">
                <a:moveTo>
                  <a:pt x="0" y="0"/>
                </a:moveTo>
                <a:lnTo>
                  <a:pt x="228600" y="0"/>
                </a:lnTo>
                <a:lnTo>
                  <a:pt x="228600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00073" y="2205989"/>
            <a:ext cx="417830" cy="143510"/>
          </a:xfrm>
          <a:custGeom>
            <a:avLst/>
            <a:gdLst/>
            <a:ahLst/>
            <a:cxnLst/>
            <a:rect l="l" t="t" r="r" b="b"/>
            <a:pathLst>
              <a:path w="417829" h="143510">
                <a:moveTo>
                  <a:pt x="0" y="0"/>
                </a:moveTo>
                <a:lnTo>
                  <a:pt x="417575" y="0"/>
                </a:lnTo>
                <a:lnTo>
                  <a:pt x="41757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17649" y="2205989"/>
            <a:ext cx="36830" cy="143510"/>
          </a:xfrm>
          <a:custGeom>
            <a:avLst/>
            <a:gdLst/>
            <a:ahLst/>
            <a:cxnLst/>
            <a:rect l="l" t="t" r="r" b="b"/>
            <a:pathLst>
              <a:path w="36829" h="143510">
                <a:moveTo>
                  <a:pt x="0" y="143255"/>
                </a:moveTo>
                <a:lnTo>
                  <a:pt x="36576" y="143255"/>
                </a:lnTo>
                <a:lnTo>
                  <a:pt x="36576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54224" y="2205989"/>
            <a:ext cx="27940" cy="143510"/>
          </a:xfrm>
          <a:custGeom>
            <a:avLst/>
            <a:gdLst/>
            <a:ahLst/>
            <a:cxnLst/>
            <a:rect l="l" t="t" r="r" b="b"/>
            <a:pathLst>
              <a:path w="27940" h="143510">
                <a:moveTo>
                  <a:pt x="0" y="143255"/>
                </a:moveTo>
                <a:lnTo>
                  <a:pt x="27431" y="143255"/>
                </a:lnTo>
                <a:lnTo>
                  <a:pt x="27431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1656" y="2205989"/>
            <a:ext cx="347980" cy="143510"/>
          </a:xfrm>
          <a:custGeom>
            <a:avLst/>
            <a:gdLst/>
            <a:ahLst/>
            <a:cxnLst/>
            <a:rect l="l" t="t" r="r" b="b"/>
            <a:pathLst>
              <a:path w="347979" h="143510">
                <a:moveTo>
                  <a:pt x="0" y="0"/>
                </a:moveTo>
                <a:lnTo>
                  <a:pt x="347472" y="0"/>
                </a:lnTo>
                <a:lnTo>
                  <a:pt x="347472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00073" y="2382773"/>
            <a:ext cx="481965" cy="143510"/>
          </a:xfrm>
          <a:custGeom>
            <a:avLst/>
            <a:gdLst/>
            <a:ahLst/>
            <a:cxnLst/>
            <a:rect l="l" t="t" r="r" b="b"/>
            <a:pathLst>
              <a:path w="481965" h="143510">
                <a:moveTo>
                  <a:pt x="0" y="0"/>
                </a:moveTo>
                <a:lnTo>
                  <a:pt x="481583" y="0"/>
                </a:lnTo>
                <a:lnTo>
                  <a:pt x="481583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100073" y="2559557"/>
            <a:ext cx="829310" cy="143510"/>
          </a:xfrm>
          <a:custGeom>
            <a:avLst/>
            <a:gdLst/>
            <a:ahLst/>
            <a:cxnLst/>
            <a:rect l="l" t="t" r="r" b="b"/>
            <a:pathLst>
              <a:path w="829309" h="143510">
                <a:moveTo>
                  <a:pt x="0" y="0"/>
                </a:moveTo>
                <a:lnTo>
                  <a:pt x="829055" y="0"/>
                </a:lnTo>
                <a:lnTo>
                  <a:pt x="82905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100073" y="2739389"/>
            <a:ext cx="481965" cy="143510"/>
          </a:xfrm>
          <a:custGeom>
            <a:avLst/>
            <a:gdLst/>
            <a:ahLst/>
            <a:cxnLst/>
            <a:rect l="l" t="t" r="r" b="b"/>
            <a:pathLst>
              <a:path w="481965" h="143510">
                <a:moveTo>
                  <a:pt x="0" y="0"/>
                </a:moveTo>
                <a:lnTo>
                  <a:pt x="481583" y="0"/>
                </a:lnTo>
                <a:lnTo>
                  <a:pt x="481583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00073" y="2916173"/>
            <a:ext cx="417830" cy="143510"/>
          </a:xfrm>
          <a:custGeom>
            <a:avLst/>
            <a:gdLst/>
            <a:ahLst/>
            <a:cxnLst/>
            <a:rect l="l" t="t" r="r" b="b"/>
            <a:pathLst>
              <a:path w="417829" h="143510">
                <a:moveTo>
                  <a:pt x="0" y="0"/>
                </a:moveTo>
                <a:lnTo>
                  <a:pt x="417575" y="0"/>
                </a:lnTo>
                <a:lnTo>
                  <a:pt x="41757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83998" y="3339388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0"/>
                </a:moveTo>
                <a:lnTo>
                  <a:pt x="158496" y="0"/>
                </a:lnTo>
                <a:lnTo>
                  <a:pt x="15849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59258" y="333938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74726" y="3339388"/>
            <a:ext cx="1243965" cy="158750"/>
          </a:xfrm>
          <a:custGeom>
            <a:avLst/>
            <a:gdLst/>
            <a:ahLst/>
            <a:cxnLst/>
            <a:rect l="l" t="t" r="r" b="b"/>
            <a:pathLst>
              <a:path w="1243965" h="158750">
                <a:moveTo>
                  <a:pt x="0" y="0"/>
                </a:moveTo>
                <a:lnTo>
                  <a:pt x="1243583" y="0"/>
                </a:lnTo>
                <a:lnTo>
                  <a:pt x="124358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40870" y="3516172"/>
            <a:ext cx="2609215" cy="158750"/>
          </a:xfrm>
          <a:custGeom>
            <a:avLst/>
            <a:gdLst/>
            <a:ahLst/>
            <a:cxnLst/>
            <a:rect l="l" t="t" r="r" b="b"/>
            <a:pathLst>
              <a:path w="2609215" h="158750">
                <a:moveTo>
                  <a:pt x="0" y="0"/>
                </a:moveTo>
                <a:lnTo>
                  <a:pt x="2609088" y="0"/>
                </a:lnTo>
                <a:lnTo>
                  <a:pt x="260908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40870" y="4049572"/>
            <a:ext cx="2380615" cy="170815"/>
          </a:xfrm>
          <a:custGeom>
            <a:avLst/>
            <a:gdLst/>
            <a:ahLst/>
            <a:cxnLst/>
            <a:rect l="l" t="t" r="r" b="b"/>
            <a:pathLst>
              <a:path w="2380615" h="170814">
                <a:moveTo>
                  <a:pt x="0" y="0"/>
                </a:moveTo>
                <a:lnTo>
                  <a:pt x="2380488" y="0"/>
                </a:lnTo>
                <a:lnTo>
                  <a:pt x="238048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40870" y="4229404"/>
            <a:ext cx="1969135" cy="170815"/>
          </a:xfrm>
          <a:custGeom>
            <a:avLst/>
            <a:gdLst/>
            <a:ahLst/>
            <a:cxnLst/>
            <a:rect l="l" t="t" r="r" b="b"/>
            <a:pathLst>
              <a:path w="1969134" h="170814">
                <a:moveTo>
                  <a:pt x="0" y="0"/>
                </a:moveTo>
                <a:lnTo>
                  <a:pt x="1969008" y="0"/>
                </a:lnTo>
                <a:lnTo>
                  <a:pt x="196900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09878" y="4229404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43990" y="422940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8768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68374" y="4229404"/>
            <a:ext cx="161925" cy="170815"/>
          </a:xfrm>
          <a:custGeom>
            <a:avLst/>
            <a:gdLst/>
            <a:ahLst/>
            <a:cxnLst/>
            <a:rect l="l" t="t" r="r" b="b"/>
            <a:pathLst>
              <a:path w="161925" h="170814">
                <a:moveTo>
                  <a:pt x="0" y="0"/>
                </a:moveTo>
                <a:lnTo>
                  <a:pt x="161544" y="0"/>
                </a:lnTo>
                <a:lnTo>
                  <a:pt x="16154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40870" y="4406188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76734" y="440618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798070" y="4406188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00073" y="3485692"/>
            <a:ext cx="326390" cy="198120"/>
          </a:xfrm>
          <a:custGeom>
            <a:avLst/>
            <a:gdLst/>
            <a:ahLst/>
            <a:cxnLst/>
            <a:rect l="l" t="t" r="r" b="b"/>
            <a:pathLst>
              <a:path w="326390" h="198120">
                <a:moveTo>
                  <a:pt x="0" y="0"/>
                </a:moveTo>
                <a:lnTo>
                  <a:pt x="326135" y="0"/>
                </a:lnTo>
                <a:lnTo>
                  <a:pt x="326135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00073" y="3665524"/>
            <a:ext cx="768350" cy="198120"/>
          </a:xfrm>
          <a:custGeom>
            <a:avLst/>
            <a:gdLst/>
            <a:ahLst/>
            <a:cxnLst/>
            <a:rect l="l" t="t" r="r" b="b"/>
            <a:pathLst>
              <a:path w="768350" h="198120">
                <a:moveTo>
                  <a:pt x="0" y="0"/>
                </a:moveTo>
                <a:lnTo>
                  <a:pt x="768096" y="0"/>
                </a:lnTo>
                <a:lnTo>
                  <a:pt x="768096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00073" y="3842308"/>
            <a:ext cx="661670" cy="198120"/>
          </a:xfrm>
          <a:custGeom>
            <a:avLst/>
            <a:gdLst/>
            <a:ahLst/>
            <a:cxnLst/>
            <a:rect l="l" t="t" r="r" b="b"/>
            <a:pathLst>
              <a:path w="661670" h="198120">
                <a:moveTo>
                  <a:pt x="0" y="0"/>
                </a:moveTo>
                <a:lnTo>
                  <a:pt x="661416" y="0"/>
                </a:lnTo>
                <a:lnTo>
                  <a:pt x="661416" y="198120"/>
                </a:lnTo>
                <a:lnTo>
                  <a:pt x="0" y="19812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00073" y="4019092"/>
            <a:ext cx="506095" cy="198120"/>
          </a:xfrm>
          <a:custGeom>
            <a:avLst/>
            <a:gdLst/>
            <a:ahLst/>
            <a:cxnLst/>
            <a:rect l="l" t="t" r="r" b="b"/>
            <a:pathLst>
              <a:path w="506095" h="198120">
                <a:moveTo>
                  <a:pt x="0" y="0"/>
                </a:moveTo>
                <a:lnTo>
                  <a:pt x="505968" y="0"/>
                </a:lnTo>
                <a:lnTo>
                  <a:pt x="505968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00073" y="4198924"/>
            <a:ext cx="615950" cy="198120"/>
          </a:xfrm>
          <a:custGeom>
            <a:avLst/>
            <a:gdLst/>
            <a:ahLst/>
            <a:cxnLst/>
            <a:rect l="l" t="t" r="r" b="b"/>
            <a:pathLst>
              <a:path w="615950" h="198120">
                <a:moveTo>
                  <a:pt x="0" y="0"/>
                </a:moveTo>
                <a:lnTo>
                  <a:pt x="615696" y="0"/>
                </a:lnTo>
                <a:lnTo>
                  <a:pt x="615696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0870" y="5208803"/>
            <a:ext cx="1618615" cy="170815"/>
          </a:xfrm>
          <a:custGeom>
            <a:avLst/>
            <a:gdLst/>
            <a:ahLst/>
            <a:cxnLst/>
            <a:rect l="l" t="t" r="r" b="b"/>
            <a:pathLst>
              <a:path w="1618615" h="170814">
                <a:moveTo>
                  <a:pt x="0" y="0"/>
                </a:moveTo>
                <a:lnTo>
                  <a:pt x="1618488" y="0"/>
                </a:lnTo>
                <a:lnTo>
                  <a:pt x="161848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6" name="object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1892"/>
              </p:ext>
            </p:extLst>
          </p:nvPr>
        </p:nvGraphicFramePr>
        <p:xfrm>
          <a:off x="92074" y="1008273"/>
          <a:ext cx="9067801" cy="54885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4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77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8800">
                <a:tc>
                  <a:txBody>
                    <a:bodyPr/>
                    <a:lstStyle/>
                    <a:p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477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7000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UAV(Dron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&amp;Control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0002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653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Data  Rate</a:t>
                      </a:r>
                      <a:r>
                        <a:rPr sz="1100" b="1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9687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Robotic</a:t>
                      </a:r>
                      <a:r>
                        <a:rPr sz="1200" b="1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256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663">
                <a:tc>
                  <a:txBody>
                    <a:bodyPr/>
                    <a:lstStyle/>
                    <a:p>
                      <a:pPr marL="85090" marR="243204">
                        <a:lnSpc>
                          <a:spcPct val="836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ber 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8585">
                        <a:lnSpc>
                          <a:spcPct val="1059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ten  per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netw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ork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740">
                        <a:lnSpc>
                          <a:spcPct val="105500"/>
                        </a:lnSpc>
                        <a:spcBef>
                          <a:spcPts val="9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ten  per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network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90500">
                        <a:lnSpc>
                          <a:spcPct val="972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ten  </a:t>
                      </a:r>
                      <a:r>
                        <a:rPr sz="1200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(ex.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camera,  GPS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etc.)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4096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62255">
                        <a:lnSpc>
                          <a:spcPct val="105500"/>
                        </a:lnSpc>
                        <a:spcBef>
                          <a:spcPts val="9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128, 64, 32, 16, 8, 4,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 for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each  unit.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121920">
                        <a:lnSpc>
                          <a:spcPts val="1420"/>
                        </a:lnSpc>
                        <a:spcBef>
                          <a:spcPts val="30"/>
                        </a:spcBef>
                      </a:pP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body,4 units</a:t>
                      </a:r>
                      <a:r>
                        <a:rPr sz="1100" spc="-2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can cover  256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</a:t>
                      </a:r>
                      <a:r>
                        <a:rPr sz="1100" spc="-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same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15.6.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Car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body, 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M&gt;4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units can</a:t>
                      </a:r>
                      <a:r>
                        <a:rPr sz="1100" spc="-1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cover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64xM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layer</a:t>
                      </a:r>
                      <a:r>
                        <a:rPr sz="1100" spc="-1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structure.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381635">
                        <a:lnSpc>
                          <a:spcPct val="1055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Class A;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transmitting</a:t>
                      </a:r>
                      <a:r>
                        <a:rPr sz="1100" spc="-1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periodical  packets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Class B: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 doing non-periodical</a:t>
                      </a:r>
                      <a:r>
                        <a:rPr sz="1100" spc="-22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256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75" spc="7" baseline="2564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975" spc="-13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 marR="110489">
                        <a:lnSpc>
                          <a:spcPts val="1420"/>
                        </a:lnSpc>
                        <a:spcBef>
                          <a:spcPts val="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ECoG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BMI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128x32,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64x64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32x128,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16x256,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8x512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4x1024.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2x2048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992">
                <a:tc>
                  <a:txBody>
                    <a:bodyPr/>
                    <a:lstStyle/>
                    <a:p>
                      <a:pPr marL="85090" marR="82550">
                        <a:lnSpc>
                          <a:spcPct val="973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  multiple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co-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existence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&amp;  interoperab 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ility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414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ss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than  100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1432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100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2235">
                        <a:lnSpc>
                          <a:spcPct val="104099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ten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(ex.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least  4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</a:t>
                      </a:r>
                      <a:r>
                        <a:rPr sz="11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relative 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04495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  BANs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0640">
                        <a:lnSpc>
                          <a:spcPct val="1061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Less than 64 units.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 contains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sensors. Includes multiple BANs overlaid.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Other choices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are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32 nodes/unit and max  no. of units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100" spc="-1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309245">
                        <a:lnSpc>
                          <a:spcPct val="97500"/>
                        </a:lnSpc>
                        <a:spcBef>
                          <a:spcPts val="8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64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 x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Units =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4,096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 that 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sufficient for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229235">
                        <a:lnSpc>
                          <a:spcPct val="83300"/>
                        </a:lnSpc>
                        <a:spcBef>
                          <a:spcPts val="13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Not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ed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multiple  BANs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overlaid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62"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Topology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128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ded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star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7432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Star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+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bus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3660">
                        <a:lnSpc>
                          <a:spcPct val="103699"/>
                        </a:lnSpc>
                        <a:spcBef>
                          <a:spcPts val="185"/>
                        </a:spcBef>
                      </a:pP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  c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allocation 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coordinator)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Star(2pairs)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6535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 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hop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97180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Star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+multiple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hop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Star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mesh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Due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relationship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smart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smart</a:t>
                      </a:r>
                      <a:r>
                        <a:rPr sz="1200" spc="-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M2M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390"/>
                        </a:lnSpc>
                      </a:pPr>
                      <a:r>
                        <a:rPr sz="12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layered cluster</a:t>
                      </a:r>
                      <a:r>
                        <a:rPr sz="120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tree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891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tended)  star+one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hop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6066"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rate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0010">
                        <a:lnSpc>
                          <a:spcPct val="1059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Com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RIM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19380">
                        <a:lnSpc>
                          <a:spcPct val="105500"/>
                        </a:lnSpc>
                      </a:pPr>
                      <a:r>
                        <a:rPr sz="1100" spc="-3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nsor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0489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 several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ten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Mbps/cam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era/drone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8257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zx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127000">
                        <a:lnSpc>
                          <a:spcPts val="1420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bp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se  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nsor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0660" algn="just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gg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ega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  rate 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2Mbps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873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QoS(priority) packets,  1Mbps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while shorter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back-off time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 delay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85090" marR="157480">
                        <a:lnSpc>
                          <a:spcPts val="139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 packets,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 higher while permissible delay</a:t>
                      </a:r>
                      <a:r>
                        <a:rPr sz="1200" spc="-2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longer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87325" algn="just">
                        <a:lnSpc>
                          <a:spcPct val="1069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 Mbps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narrow</a:t>
                      </a:r>
                      <a:r>
                        <a:rPr sz="10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Band 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Mbps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for  </a:t>
                      </a:r>
                      <a:r>
                        <a:rPr sz="900" spc="20" dirty="0">
                          <a:latin typeface="Arial"/>
                          <a:cs typeface="Arial"/>
                        </a:rPr>
                        <a:t>UWB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max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フッター プレースホルダー 51">
            <a:extLst>
              <a:ext uri="{FF2B5EF4-FFF2-40B4-BE49-F238E27FC236}">
                <a16:creationId xmlns:a16="http://schemas.microsoft.com/office/drawing/2014/main" id="{A8CC0140-34B7-465D-A3F3-E608A4604AC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53000" y="6481824"/>
            <a:ext cx="4191000" cy="343552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/>
              <a:t>R.Kohno,M.Hernandez,T.Kobayashi,M.Kim(YNU/YRP-IAI)</a:t>
            </a:r>
            <a:endParaRPr lang="en-US" sz="1400" b="1" spc="-5" dirty="0"/>
          </a:p>
        </p:txBody>
      </p:sp>
      <p:sp>
        <p:nvSpPr>
          <p:cNvPr id="50" name="object 50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20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3">
            <a:extLst>
              <a:ext uri="{FF2B5EF4-FFF2-40B4-BE49-F238E27FC236}">
                <a16:creationId xmlns:a16="http://schemas.microsoft.com/office/drawing/2014/main" id="{D1BC3266-F84B-4587-8FA8-19119E64CA53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2">
            <a:extLst>
              <a:ext uri="{FF2B5EF4-FFF2-40B4-BE49-F238E27FC236}">
                <a16:creationId xmlns:a16="http://schemas.microsoft.com/office/drawing/2014/main" id="{2713358B-7420-417C-B3CA-C3CC8C70B280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5" name="object 3">
            <a:extLst>
              <a:ext uri="{FF2B5EF4-FFF2-40B4-BE49-F238E27FC236}">
                <a16:creationId xmlns:a16="http://schemas.microsoft.com/office/drawing/2014/main" id="{ED437364-A573-4340-96D2-16AF29D96CD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7">
            <a:extLst>
              <a:ext uri="{FF2B5EF4-FFF2-40B4-BE49-F238E27FC236}">
                <a16:creationId xmlns:a16="http://schemas.microsoft.com/office/drawing/2014/main" id="{16C230D2-3370-4C24-BF7B-F12575FC6E81}"/>
              </a:ext>
            </a:extLst>
          </p:cNvPr>
          <p:cNvSpPr txBox="1"/>
          <p:nvPr/>
        </p:nvSpPr>
        <p:spPr>
          <a:xfrm>
            <a:off x="671782" y="403265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7" name="object 2">
            <a:extLst>
              <a:ext uri="{FF2B5EF4-FFF2-40B4-BE49-F238E27FC236}">
                <a16:creationId xmlns:a16="http://schemas.microsoft.com/office/drawing/2014/main" id="{AC590745-1CEE-4C07-B94A-DF0FE7667884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81698" y="2299601"/>
            <a:ext cx="939165" cy="158750"/>
          </a:xfrm>
          <a:custGeom>
            <a:avLst/>
            <a:gdLst/>
            <a:ahLst/>
            <a:cxnLst/>
            <a:rect l="l" t="t" r="r" b="b"/>
            <a:pathLst>
              <a:path w="939165" h="158750">
                <a:moveTo>
                  <a:pt x="0" y="0"/>
                </a:moveTo>
                <a:lnTo>
                  <a:pt x="938783" y="0"/>
                </a:lnTo>
                <a:lnTo>
                  <a:pt x="93878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1698" y="2476385"/>
            <a:ext cx="814069" cy="158750"/>
          </a:xfrm>
          <a:custGeom>
            <a:avLst/>
            <a:gdLst/>
            <a:ahLst/>
            <a:cxnLst/>
            <a:rect l="l" t="t" r="r" b="b"/>
            <a:pathLst>
              <a:path w="814070" h="158750">
                <a:moveTo>
                  <a:pt x="0" y="0"/>
                </a:moveTo>
                <a:lnTo>
                  <a:pt x="813816" y="0"/>
                </a:lnTo>
                <a:lnTo>
                  <a:pt x="81381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95515" y="2476385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18958" y="2476385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38770" y="2476385"/>
            <a:ext cx="143510" cy="158750"/>
          </a:xfrm>
          <a:custGeom>
            <a:avLst/>
            <a:gdLst/>
            <a:ahLst/>
            <a:cxnLst/>
            <a:rect l="l" t="t" r="r" b="b"/>
            <a:pathLst>
              <a:path w="143509" h="158750">
                <a:moveTo>
                  <a:pt x="0" y="0"/>
                </a:moveTo>
                <a:lnTo>
                  <a:pt x="143255" y="0"/>
                </a:lnTo>
                <a:lnTo>
                  <a:pt x="1432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81698" y="2653169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84034" y="26531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02322" y="2653169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1698" y="3052000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81698" y="3204400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10755" y="3204400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34198" y="320440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54010" y="3204400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81698" y="3356800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84034" y="335680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02322" y="3356800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81698" y="3753027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1698" y="3905427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10755" y="3905427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34198" y="3905427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54010" y="3905427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81698" y="4057827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84034" y="4057827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02322" y="4057827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81698" y="4454042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81698" y="4606442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10755" y="4606442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34198" y="460644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54010" y="4606442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81698" y="4758842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4034" y="475884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02322" y="4758842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81698" y="5155069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81698" y="5307469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10755" y="5307469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434198" y="53074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54010" y="5307469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81698" y="5459869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84034" y="54598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902322" y="5459869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81673" y="5885192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6" y="0"/>
                </a:lnTo>
                <a:lnTo>
                  <a:pt x="1362456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481673" y="6052832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6" y="0"/>
                </a:lnTo>
                <a:lnTo>
                  <a:pt x="82905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310729" y="6052832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434173" y="605283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453985" y="6052832"/>
            <a:ext cx="390525" cy="158750"/>
          </a:xfrm>
          <a:custGeom>
            <a:avLst/>
            <a:gdLst/>
            <a:ahLst/>
            <a:cxnLst/>
            <a:rect l="l" t="t" r="r" b="b"/>
            <a:pathLst>
              <a:path w="390525" h="158750">
                <a:moveTo>
                  <a:pt x="0" y="0"/>
                </a:moveTo>
                <a:lnTo>
                  <a:pt x="390144" y="0"/>
                </a:lnTo>
                <a:lnTo>
                  <a:pt x="390144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99725"/>
              </p:ext>
            </p:extLst>
          </p:nvPr>
        </p:nvGraphicFramePr>
        <p:xfrm>
          <a:off x="84455" y="912577"/>
          <a:ext cx="8975089" cy="5533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8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7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2626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9080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75590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01625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</a:t>
                      </a:r>
                      <a:r>
                        <a:rPr sz="1200" b="1" spc="-6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Rate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9405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Rate</a:t>
                      </a:r>
                      <a:r>
                        <a:rPr sz="1200" b="1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6162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</a:t>
                      </a:r>
                      <a:r>
                        <a:rPr sz="1200" b="1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Car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383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590">
                <a:tc>
                  <a:txBody>
                    <a:bodyPr/>
                    <a:lstStyle/>
                    <a:p>
                      <a:pPr marL="85090" marR="85090">
                        <a:lnSpc>
                          <a:spcPct val="972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Aggregate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data rate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over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interoperating  networks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6045">
                        <a:lnSpc>
                          <a:spcPct val="975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Few  hund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ed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5052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Gbps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2225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several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Mbps/drone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39725" algn="just">
                        <a:lnSpc>
                          <a:spcPct val="105500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hundred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</a:t>
                      </a:r>
                      <a:r>
                        <a:rPr sz="1100" spc="-1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 nits x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nodes/unit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426720">
                        <a:lnSpc>
                          <a:spcPct val="105400"/>
                        </a:lnSpc>
                        <a:spcBef>
                          <a:spcPts val="2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Satisfying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49Mbps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100" spc="-14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32956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Latency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normal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operation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49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RIM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Flex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081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250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  1s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6210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250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500  </a:t>
                      </a:r>
                      <a:r>
                        <a:rPr sz="1200" spc="-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620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sz="1200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length  10-20</a:t>
                      </a:r>
                      <a:r>
                        <a:rPr sz="1200" spc="-14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481330">
                        <a:lnSpc>
                          <a:spcPts val="1200"/>
                        </a:lnSpc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Latency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33070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250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1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Typical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234315">
                        <a:lnSpc>
                          <a:spcPts val="1200"/>
                        </a:lnSpc>
                        <a:spcBef>
                          <a:spcPts val="1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100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Ref.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15.4e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4">
                <a:tc>
                  <a:txBody>
                    <a:bodyPr/>
                    <a:lstStyle/>
                    <a:p>
                      <a:pPr marL="85090" marR="32956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Latency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  critical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situation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49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RIM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Flex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3716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15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*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Several 10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5-10</a:t>
                      </a:r>
                      <a:r>
                        <a:rPr sz="1200" spc="-1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668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Less than  typical</a:t>
                      </a:r>
                      <a:r>
                        <a:rPr sz="12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case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24066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ssoc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  delay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305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Same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1200" spc="-1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1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937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Less than</a:t>
                      </a:r>
                      <a:r>
                        <a:rPr sz="12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1s  Optional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requirement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7874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Authenticatio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 and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security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delay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305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Same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1200" spc="-1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1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2446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Seconds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Optional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equ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904">
                <a:tc>
                  <a:txBody>
                    <a:bodyPr/>
                    <a:lstStyle/>
                    <a:p>
                      <a:pPr marL="84455" marR="1346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Delivery</a:t>
                      </a:r>
                      <a:r>
                        <a:rPr sz="12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requirement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7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*Reference: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99.9%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Factory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Auto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99%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mation critical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</a:t>
                      </a: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99.9%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atency: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FFPJ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docs</a:t>
                      </a:r>
                      <a:r>
                        <a:rPr sz="1100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99.9%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-m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uha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ge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99%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neral-industrial-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&gt;95%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32715">
                        <a:lnSpc>
                          <a:spcPct val="100000"/>
                        </a:lnSpc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7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95%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1766901" y="6252661"/>
            <a:ext cx="5152998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usage-part1-0317-v00.pdf &amp;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new-itaya-general-industrial-usage-part2-0317-v00.pdf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752600" y="411429"/>
            <a:ext cx="661797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11575">
              <a:lnSpc>
                <a:spcPts val="141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ts val="2610"/>
              </a:lnSpc>
              <a:tabLst>
                <a:tab pos="545465" algn="l"/>
              </a:tabLst>
            </a:pPr>
            <a:r>
              <a:rPr lang="en-US" sz="2400" b="1" dirty="0">
                <a:latin typeface="Times New Roman"/>
                <a:cs typeface="Times New Roman"/>
              </a:rPr>
              <a:t>3.2</a:t>
            </a:r>
            <a:r>
              <a:rPr sz="2400" b="1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Times New Roman"/>
                <a:cs typeface="Times New Roman"/>
              </a:rPr>
              <a:t>Updated Technical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Requirements(2/5)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9" name="フッター プレースホルダー 58">
            <a:extLst>
              <a:ext uri="{FF2B5EF4-FFF2-40B4-BE49-F238E27FC236}">
                <a16:creationId xmlns:a16="http://schemas.microsoft.com/office/drawing/2014/main" id="{350EF7A6-66D5-4870-8E4E-C00C49EC903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60" name="object 3">
            <a:extLst>
              <a:ext uri="{FF2B5EF4-FFF2-40B4-BE49-F238E27FC236}">
                <a16:creationId xmlns:a16="http://schemas.microsoft.com/office/drawing/2014/main" id="{0339619A-7FDF-4870-AF0F-FFE1AF229986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3">
            <a:extLst>
              <a:ext uri="{FF2B5EF4-FFF2-40B4-BE49-F238E27FC236}">
                <a16:creationId xmlns:a16="http://schemas.microsoft.com/office/drawing/2014/main" id="{A129D984-9224-4F56-87F2-379259FECB83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7">
            <a:extLst>
              <a:ext uri="{FF2B5EF4-FFF2-40B4-BE49-F238E27FC236}">
                <a16:creationId xmlns:a16="http://schemas.microsoft.com/office/drawing/2014/main" id="{0A2BAAFA-8B8C-4C0C-B0B0-63E22E22E86B}"/>
              </a:ext>
            </a:extLst>
          </p:cNvPr>
          <p:cNvSpPr txBox="1"/>
          <p:nvPr/>
        </p:nvSpPr>
        <p:spPr>
          <a:xfrm>
            <a:off x="671782" y="403265"/>
            <a:ext cx="1461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4" name="object 50">
            <a:extLst>
              <a:ext uri="{FF2B5EF4-FFF2-40B4-BE49-F238E27FC236}">
                <a16:creationId xmlns:a16="http://schemas.microsoft.com/office/drawing/2014/main" id="{7DDFEF63-6B70-4B5F-9488-5FA0A44A3D6B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33908" y="2163025"/>
            <a:ext cx="347980" cy="158750"/>
          </a:xfrm>
          <a:custGeom>
            <a:avLst/>
            <a:gdLst/>
            <a:ahLst/>
            <a:cxnLst/>
            <a:rect l="l" t="t" r="r" b="b"/>
            <a:pathLst>
              <a:path w="347979" h="158750">
                <a:moveTo>
                  <a:pt x="0" y="0"/>
                </a:moveTo>
                <a:lnTo>
                  <a:pt x="347472" y="0"/>
                </a:lnTo>
                <a:lnTo>
                  <a:pt x="347472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1380" y="2163025"/>
            <a:ext cx="944880" cy="158750"/>
          </a:xfrm>
          <a:custGeom>
            <a:avLst/>
            <a:gdLst/>
            <a:ahLst/>
            <a:cxnLst/>
            <a:rect l="l" t="t" r="r" b="b"/>
            <a:pathLst>
              <a:path w="944879" h="158750">
                <a:moveTo>
                  <a:pt x="0" y="0"/>
                </a:moveTo>
                <a:lnTo>
                  <a:pt x="944879" y="0"/>
                </a:lnTo>
                <a:lnTo>
                  <a:pt x="944879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33908" y="2330665"/>
            <a:ext cx="539750" cy="149860"/>
          </a:xfrm>
          <a:custGeom>
            <a:avLst/>
            <a:gdLst/>
            <a:ahLst/>
            <a:cxnLst/>
            <a:rect l="l" t="t" r="r" b="b"/>
            <a:pathLst>
              <a:path w="539750" h="149860">
                <a:moveTo>
                  <a:pt x="0" y="0"/>
                </a:moveTo>
                <a:lnTo>
                  <a:pt x="539496" y="0"/>
                </a:lnTo>
                <a:lnTo>
                  <a:pt x="5394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73404" y="2330665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90751" y="233066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10563" y="2330665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50772" y="2330665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84" y="2330665"/>
            <a:ext cx="73660" cy="149860"/>
          </a:xfrm>
          <a:custGeom>
            <a:avLst/>
            <a:gdLst/>
            <a:ahLst/>
            <a:cxnLst/>
            <a:rect l="l" t="t" r="r" b="b"/>
            <a:pathLst>
              <a:path w="73659" h="149860">
                <a:moveTo>
                  <a:pt x="0" y="0"/>
                </a:moveTo>
                <a:lnTo>
                  <a:pt x="73151" y="0"/>
                </a:lnTo>
                <a:lnTo>
                  <a:pt x="7315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33908" y="2489161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33908" y="2852267"/>
            <a:ext cx="542925" cy="170815"/>
          </a:xfrm>
          <a:custGeom>
            <a:avLst/>
            <a:gdLst/>
            <a:ahLst/>
            <a:cxnLst/>
            <a:rect l="l" t="t" r="r" b="b"/>
            <a:pathLst>
              <a:path w="542925" h="170814">
                <a:moveTo>
                  <a:pt x="0" y="0"/>
                </a:moveTo>
                <a:lnTo>
                  <a:pt x="542544" y="0"/>
                </a:lnTo>
                <a:lnTo>
                  <a:pt x="54254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33908" y="3032099"/>
            <a:ext cx="1277620" cy="149860"/>
          </a:xfrm>
          <a:custGeom>
            <a:avLst/>
            <a:gdLst/>
            <a:ahLst/>
            <a:cxnLst/>
            <a:rect l="l" t="t" r="r" b="b"/>
            <a:pathLst>
              <a:path w="1277620" h="149860">
                <a:moveTo>
                  <a:pt x="0" y="0"/>
                </a:moveTo>
                <a:lnTo>
                  <a:pt x="1277111" y="0"/>
                </a:lnTo>
                <a:lnTo>
                  <a:pt x="12771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33908" y="3190595"/>
            <a:ext cx="539750" cy="149860"/>
          </a:xfrm>
          <a:custGeom>
            <a:avLst/>
            <a:gdLst/>
            <a:ahLst/>
            <a:cxnLst/>
            <a:rect l="l" t="t" r="r" b="b"/>
            <a:pathLst>
              <a:path w="539750" h="149860">
                <a:moveTo>
                  <a:pt x="0" y="0"/>
                </a:moveTo>
                <a:lnTo>
                  <a:pt x="539496" y="0"/>
                </a:lnTo>
                <a:lnTo>
                  <a:pt x="5394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73404" y="3190595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90751" y="319059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10563" y="3190595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50772" y="3190595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31772" y="319059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33908" y="3352139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33908" y="3967162"/>
            <a:ext cx="1225550" cy="149860"/>
          </a:xfrm>
          <a:custGeom>
            <a:avLst/>
            <a:gdLst/>
            <a:ahLst/>
            <a:cxnLst/>
            <a:rect l="l" t="t" r="r" b="b"/>
            <a:pathLst>
              <a:path w="1225550" h="149860">
                <a:moveTo>
                  <a:pt x="0" y="0"/>
                </a:moveTo>
                <a:lnTo>
                  <a:pt x="1225296" y="0"/>
                </a:lnTo>
                <a:lnTo>
                  <a:pt x="12252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33908" y="4125658"/>
            <a:ext cx="265430" cy="149860"/>
          </a:xfrm>
          <a:custGeom>
            <a:avLst/>
            <a:gdLst/>
            <a:ahLst/>
            <a:cxnLst/>
            <a:rect l="l" t="t" r="r" b="b"/>
            <a:pathLst>
              <a:path w="265429" h="149860">
                <a:moveTo>
                  <a:pt x="0" y="0"/>
                </a:moveTo>
                <a:lnTo>
                  <a:pt x="265175" y="0"/>
                </a:lnTo>
                <a:lnTo>
                  <a:pt x="26517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99084" y="4125658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16432" y="4125658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36244" y="4125658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76451" y="4125658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57451" y="4125658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75740" y="4125658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33908" y="4561814"/>
            <a:ext cx="542925" cy="170815"/>
          </a:xfrm>
          <a:custGeom>
            <a:avLst/>
            <a:gdLst/>
            <a:ahLst/>
            <a:cxnLst/>
            <a:rect l="l" t="t" r="r" b="b"/>
            <a:pathLst>
              <a:path w="542925" h="170814">
                <a:moveTo>
                  <a:pt x="0" y="0"/>
                </a:moveTo>
                <a:lnTo>
                  <a:pt x="542544" y="0"/>
                </a:lnTo>
                <a:lnTo>
                  <a:pt x="542544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33908" y="4741646"/>
            <a:ext cx="615950" cy="149860"/>
          </a:xfrm>
          <a:custGeom>
            <a:avLst/>
            <a:gdLst/>
            <a:ahLst/>
            <a:cxnLst/>
            <a:rect l="l" t="t" r="r" b="b"/>
            <a:pathLst>
              <a:path w="615950" h="149860">
                <a:moveTo>
                  <a:pt x="0" y="0"/>
                </a:moveTo>
                <a:lnTo>
                  <a:pt x="615696" y="0"/>
                </a:lnTo>
                <a:lnTo>
                  <a:pt x="6156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33908" y="4900142"/>
            <a:ext cx="1264920" cy="149860"/>
          </a:xfrm>
          <a:custGeom>
            <a:avLst/>
            <a:gdLst/>
            <a:ahLst/>
            <a:cxnLst/>
            <a:rect l="l" t="t" r="r" b="b"/>
            <a:pathLst>
              <a:path w="1264920" h="149860">
                <a:moveTo>
                  <a:pt x="0" y="0"/>
                </a:moveTo>
                <a:lnTo>
                  <a:pt x="1264920" y="0"/>
                </a:lnTo>
                <a:lnTo>
                  <a:pt x="1264920" y="149352"/>
                </a:lnTo>
                <a:lnTo>
                  <a:pt x="0" y="14935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3908" y="5061686"/>
            <a:ext cx="219710" cy="149860"/>
          </a:xfrm>
          <a:custGeom>
            <a:avLst/>
            <a:gdLst/>
            <a:ahLst/>
            <a:cxnLst/>
            <a:rect l="l" t="t" r="r" b="b"/>
            <a:pathLst>
              <a:path w="219709" h="149860">
                <a:moveTo>
                  <a:pt x="0" y="0"/>
                </a:moveTo>
                <a:lnTo>
                  <a:pt x="219455" y="0"/>
                </a:lnTo>
                <a:lnTo>
                  <a:pt x="21945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53363" y="5061686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70712" y="5061686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90524" y="5061686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30732" y="5061686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11732" y="5061686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30020" y="5061686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1396" y="960329"/>
          <a:ext cx="9108500" cy="5527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5692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176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67335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541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684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287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</a:t>
                      </a:r>
                      <a:r>
                        <a:rPr sz="1200" b="1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</a:t>
                      </a:r>
                      <a:r>
                        <a:rPr sz="1200" b="1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86995">
                        <a:lnSpc>
                          <a:spcPct val="836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efe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78">
                <a:tc>
                  <a:txBody>
                    <a:bodyPr/>
                    <a:lstStyle/>
                    <a:p>
                      <a:pPr marL="84455" marR="831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sconnect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(of</a:t>
                      </a:r>
                      <a:r>
                        <a:rPr sz="12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time)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0.001%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80645">
                        <a:lnSpc>
                          <a:spcPct val="996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5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 case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 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069">
                <a:tc>
                  <a:txBody>
                    <a:bodyPr/>
                    <a:lstStyle/>
                    <a:p>
                      <a:pPr marL="85090" marR="1257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ynch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zati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recovery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time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70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958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5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50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 case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 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Seconds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481">
                <a:tc>
                  <a:txBody>
                    <a:bodyPr/>
                    <a:lstStyle/>
                    <a:p>
                      <a:pPr marL="85090" marR="3816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age  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571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ong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drones)</a:t>
                      </a:r>
                      <a:r>
                        <a:rPr sz="1100" spc="-13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some 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km(with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controller)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10cm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50cm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144780">
                        <a:lnSpc>
                          <a:spcPts val="1250"/>
                        </a:lnSpc>
                        <a:spcBef>
                          <a:spcPts val="55"/>
                        </a:spcBef>
                      </a:pP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Much less</a:t>
                      </a:r>
                      <a:r>
                        <a:rPr sz="105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coverage  for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05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905">
                <a:tc>
                  <a:txBody>
                    <a:bodyPr/>
                    <a:lstStyle/>
                    <a:p>
                      <a:pPr marL="85090" marR="869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Feedback  loop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response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time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100ms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1092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5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use case 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050" spc="-7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66">
                <a:tc>
                  <a:txBody>
                    <a:bodyPr/>
                    <a:lstStyle/>
                    <a:p>
                      <a:pPr marL="85090" marR="38227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andover  capability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defined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8568">
                <a:tc>
                  <a:txBody>
                    <a:bodyPr/>
                    <a:lstStyle/>
                    <a:p>
                      <a:pPr marL="85090" marR="23241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packet  size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00355">
                        <a:lnSpc>
                          <a:spcPct val="110500"/>
                        </a:lnSpc>
                        <a:spcBef>
                          <a:spcPts val="18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5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RIM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85090" marR="100965">
                        <a:lnSpc>
                          <a:spcPts val="1420"/>
                        </a:lnSpc>
                        <a:spcBef>
                          <a:spcPts val="4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50" spc="3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50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50" spc="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l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bytes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ts val="1415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ts val="141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255</a:t>
                      </a:r>
                      <a:r>
                        <a:rPr sz="1100" spc="-1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octets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76225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255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octets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1435988" y="521589"/>
            <a:ext cx="63569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 Updated Technical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Requirements(3/5)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0" name="object 3">
            <a:extLst>
              <a:ext uri="{FF2B5EF4-FFF2-40B4-BE49-F238E27FC236}">
                <a16:creationId xmlns:a16="http://schemas.microsoft.com/office/drawing/2014/main" id="{186C2412-AB0E-4BF0-8D67-C58211D3B95E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2">
            <a:extLst>
              <a:ext uri="{FF2B5EF4-FFF2-40B4-BE49-F238E27FC236}">
                <a16:creationId xmlns:a16="http://schemas.microsoft.com/office/drawing/2014/main" id="{3CA7E3FC-6BF4-4014-B713-F16954ACB1A7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2" name="object 3">
            <a:extLst>
              <a:ext uri="{FF2B5EF4-FFF2-40B4-BE49-F238E27FC236}">
                <a16:creationId xmlns:a16="http://schemas.microsoft.com/office/drawing/2014/main" id="{F1DF4A35-F51F-4A8C-9E94-7E179C5F42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7">
            <a:extLst>
              <a:ext uri="{FF2B5EF4-FFF2-40B4-BE49-F238E27FC236}">
                <a16:creationId xmlns:a16="http://schemas.microsoft.com/office/drawing/2014/main" id="{F39CAB2D-55EB-4C4A-9BDD-BDF626FDC9AE}"/>
              </a:ext>
            </a:extLst>
          </p:cNvPr>
          <p:cNvSpPr txBox="1"/>
          <p:nvPr/>
        </p:nvSpPr>
        <p:spPr>
          <a:xfrm>
            <a:off x="671782" y="403264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4" name="フッター プレースホルダー 58">
            <a:extLst>
              <a:ext uri="{FF2B5EF4-FFF2-40B4-BE49-F238E27FC236}">
                <a16:creationId xmlns:a16="http://schemas.microsoft.com/office/drawing/2014/main" id="{F1DAAF93-C48F-4D95-ACCB-8D22E1E800F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55" name="object 50">
            <a:extLst>
              <a:ext uri="{FF2B5EF4-FFF2-40B4-BE49-F238E27FC236}">
                <a16:creationId xmlns:a16="http://schemas.microsoft.com/office/drawing/2014/main" id="{AA0A7F84-2B8A-4791-9915-DF3B13B72588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22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208" y="5031346"/>
            <a:ext cx="1097280" cy="161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614045">
              <a:lnSpc>
                <a:spcPct val="100000"/>
              </a:lnSpc>
              <a:spcBef>
                <a:spcPts val="5"/>
              </a:spcBef>
            </a:pPr>
            <a:r>
              <a:rPr sz="1100" spc="5" dirty="0">
                <a:latin typeface="Arial"/>
                <a:cs typeface="Arial"/>
              </a:rPr>
              <a:t>S</a:t>
            </a:r>
            <a:r>
              <a:rPr sz="1100" spc="10" dirty="0">
                <a:latin typeface="Arial"/>
                <a:cs typeface="Arial"/>
              </a:rPr>
              <a:t>ub</a:t>
            </a:r>
            <a:r>
              <a:rPr sz="1100" spc="-1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32" y="5031346"/>
            <a:ext cx="753110" cy="161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100" spc="5" dirty="0">
                <a:latin typeface="Arial"/>
                <a:cs typeface="Arial"/>
              </a:rPr>
              <a:t>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9549" y="3689718"/>
            <a:ext cx="347980" cy="170815"/>
          </a:xfrm>
          <a:custGeom>
            <a:avLst/>
            <a:gdLst/>
            <a:ahLst/>
            <a:cxnLst/>
            <a:rect l="l" t="t" r="r" b="b"/>
            <a:pathLst>
              <a:path w="347980" h="170814">
                <a:moveTo>
                  <a:pt x="0" y="0"/>
                </a:moveTo>
                <a:lnTo>
                  <a:pt x="347472" y="0"/>
                </a:lnTo>
                <a:lnTo>
                  <a:pt x="347472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2661" y="3872598"/>
            <a:ext cx="576580" cy="170815"/>
          </a:xfrm>
          <a:custGeom>
            <a:avLst/>
            <a:gdLst/>
            <a:ahLst/>
            <a:cxnLst/>
            <a:rect l="l" t="t" r="r" b="b"/>
            <a:pathLst>
              <a:path w="576580" h="170814">
                <a:moveTo>
                  <a:pt x="0" y="0"/>
                </a:moveTo>
                <a:lnTo>
                  <a:pt x="576072" y="0"/>
                </a:lnTo>
                <a:lnTo>
                  <a:pt x="57607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2661" y="4055478"/>
            <a:ext cx="810895" cy="170815"/>
          </a:xfrm>
          <a:custGeom>
            <a:avLst/>
            <a:gdLst/>
            <a:ahLst/>
            <a:cxnLst/>
            <a:rect l="l" t="t" r="r" b="b"/>
            <a:pathLst>
              <a:path w="810894" h="170814">
                <a:moveTo>
                  <a:pt x="0" y="0"/>
                </a:moveTo>
                <a:lnTo>
                  <a:pt x="810768" y="0"/>
                </a:lnTo>
                <a:lnTo>
                  <a:pt x="81076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35648" y="3537318"/>
            <a:ext cx="1478280" cy="170815"/>
          </a:xfrm>
          <a:custGeom>
            <a:avLst/>
            <a:gdLst/>
            <a:ahLst/>
            <a:cxnLst/>
            <a:rect l="l" t="t" r="r" b="b"/>
            <a:pathLst>
              <a:path w="1478279" h="170814">
                <a:moveTo>
                  <a:pt x="0" y="0"/>
                </a:moveTo>
                <a:lnTo>
                  <a:pt x="1478279" y="0"/>
                </a:lnTo>
                <a:lnTo>
                  <a:pt x="147827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35648" y="3720198"/>
            <a:ext cx="905510" cy="170815"/>
          </a:xfrm>
          <a:custGeom>
            <a:avLst/>
            <a:gdLst/>
            <a:ahLst/>
            <a:cxnLst/>
            <a:rect l="l" t="t" r="r" b="b"/>
            <a:pathLst>
              <a:path w="905509" h="170814">
                <a:moveTo>
                  <a:pt x="0" y="0"/>
                </a:moveTo>
                <a:lnTo>
                  <a:pt x="905255" y="0"/>
                </a:lnTo>
                <a:lnTo>
                  <a:pt x="905255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0904" y="3720198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73492" y="372019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572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96352" y="3720198"/>
            <a:ext cx="165100" cy="170815"/>
          </a:xfrm>
          <a:custGeom>
            <a:avLst/>
            <a:gdLst/>
            <a:ahLst/>
            <a:cxnLst/>
            <a:rect l="l" t="t" r="r" b="b"/>
            <a:pathLst>
              <a:path w="165100" h="170814">
                <a:moveTo>
                  <a:pt x="0" y="0"/>
                </a:moveTo>
                <a:lnTo>
                  <a:pt x="164592" y="0"/>
                </a:lnTo>
                <a:lnTo>
                  <a:pt x="16459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35648" y="3903078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71512" y="390307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92848" y="3903078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5061" y="5458053"/>
            <a:ext cx="441959" cy="170815"/>
          </a:xfrm>
          <a:custGeom>
            <a:avLst/>
            <a:gdLst/>
            <a:ahLst/>
            <a:cxnLst/>
            <a:rect l="l" t="t" r="r" b="b"/>
            <a:pathLst>
              <a:path w="441959" h="170814">
                <a:moveTo>
                  <a:pt x="0" y="0"/>
                </a:moveTo>
                <a:lnTo>
                  <a:pt x="441959" y="0"/>
                </a:lnTo>
                <a:lnTo>
                  <a:pt x="44195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2661" y="5640933"/>
            <a:ext cx="576580" cy="170815"/>
          </a:xfrm>
          <a:custGeom>
            <a:avLst/>
            <a:gdLst/>
            <a:ahLst/>
            <a:cxnLst/>
            <a:rect l="l" t="t" r="r" b="b"/>
            <a:pathLst>
              <a:path w="576580" h="170814">
                <a:moveTo>
                  <a:pt x="0" y="0"/>
                </a:moveTo>
                <a:lnTo>
                  <a:pt x="576072" y="0"/>
                </a:lnTo>
                <a:lnTo>
                  <a:pt x="576072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2661" y="5823813"/>
            <a:ext cx="844550" cy="170815"/>
          </a:xfrm>
          <a:custGeom>
            <a:avLst/>
            <a:gdLst/>
            <a:ahLst/>
            <a:cxnLst/>
            <a:rect l="l" t="t" r="r" b="b"/>
            <a:pathLst>
              <a:path w="844550" h="170814">
                <a:moveTo>
                  <a:pt x="0" y="0"/>
                </a:moveTo>
                <a:lnTo>
                  <a:pt x="844296" y="0"/>
                </a:lnTo>
                <a:lnTo>
                  <a:pt x="844296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35648" y="5336133"/>
            <a:ext cx="1478280" cy="170815"/>
          </a:xfrm>
          <a:custGeom>
            <a:avLst/>
            <a:gdLst/>
            <a:ahLst/>
            <a:cxnLst/>
            <a:rect l="l" t="t" r="r" b="b"/>
            <a:pathLst>
              <a:path w="1478279" h="170814">
                <a:moveTo>
                  <a:pt x="0" y="0"/>
                </a:moveTo>
                <a:lnTo>
                  <a:pt x="1478279" y="0"/>
                </a:lnTo>
                <a:lnTo>
                  <a:pt x="147827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35648" y="5519013"/>
            <a:ext cx="905510" cy="170815"/>
          </a:xfrm>
          <a:custGeom>
            <a:avLst/>
            <a:gdLst/>
            <a:ahLst/>
            <a:cxnLst/>
            <a:rect l="l" t="t" r="r" b="b"/>
            <a:pathLst>
              <a:path w="905509" h="170814">
                <a:moveTo>
                  <a:pt x="0" y="0"/>
                </a:moveTo>
                <a:lnTo>
                  <a:pt x="905255" y="0"/>
                </a:lnTo>
                <a:lnTo>
                  <a:pt x="905255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40904" y="5519013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73492" y="551901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572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96352" y="5519013"/>
            <a:ext cx="165100" cy="170815"/>
          </a:xfrm>
          <a:custGeom>
            <a:avLst/>
            <a:gdLst/>
            <a:ahLst/>
            <a:cxnLst/>
            <a:rect l="l" t="t" r="r" b="b"/>
            <a:pathLst>
              <a:path w="165100" h="170814">
                <a:moveTo>
                  <a:pt x="0" y="0"/>
                </a:moveTo>
                <a:lnTo>
                  <a:pt x="164592" y="0"/>
                </a:lnTo>
                <a:lnTo>
                  <a:pt x="16459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35648" y="5701893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1512" y="570189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92848" y="5701893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390269" y="594614"/>
            <a:ext cx="64484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3730" algn="l"/>
              </a:tabLst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	Updated Technical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Requirements(4/5)</a:t>
            </a:r>
            <a:endParaRPr sz="2800" dirty="0">
              <a:latin typeface="Times New Roman"/>
              <a:cs typeface="Times New Roman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0860"/>
              </p:ext>
            </p:extLst>
          </p:nvPr>
        </p:nvGraphicFramePr>
        <p:xfrm>
          <a:off x="71208" y="985292"/>
          <a:ext cx="9001567" cy="5576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87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2641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064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28270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3189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2860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1285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56845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64">
                <a:tc>
                  <a:txBody>
                    <a:bodyPr/>
                    <a:lstStyle/>
                    <a:p>
                      <a:pPr marL="84455" marR="140335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Jitter: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typical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max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56896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Dependent</a:t>
                      </a:r>
                      <a:r>
                        <a:rPr sz="1200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3664">
                        <a:lnSpc>
                          <a:spcPct val="83600"/>
                        </a:lnSpc>
                        <a:spcBef>
                          <a:spcPts val="16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QoS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dependen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64">
                <a:tc>
                  <a:txBody>
                    <a:bodyPr/>
                    <a:lstStyle/>
                    <a:p>
                      <a:pPr marL="85090" marR="13716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Jitter: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critical 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max: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5%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outliers  acceptable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56896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Dependent</a:t>
                      </a:r>
                      <a:r>
                        <a:rPr sz="1200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3664">
                        <a:lnSpc>
                          <a:spcPct val="83600"/>
                        </a:lnSpc>
                        <a:spcBef>
                          <a:spcPts val="26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QoS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dependen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264">
                <a:tc>
                  <a:txBody>
                    <a:bodyPr/>
                    <a:lstStyle/>
                    <a:p>
                      <a:pPr marL="85090" marR="3181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Multi</a:t>
                      </a:r>
                      <a:r>
                        <a:rPr sz="12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BAN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Overlaid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1809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(A)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Intra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 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1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/P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asseng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&lt;10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&lt;50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162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  to  coverage  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&lt;10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according to  no. of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  cluster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55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Single(2pairs)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according to  spacing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between</a:t>
                      </a:r>
                      <a:r>
                        <a:rPr sz="12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81610" indent="48260">
                        <a:lnSpc>
                          <a:spcPct val="102499"/>
                        </a:lnSpc>
                        <a:spcBef>
                          <a:spcPts val="254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3 BANs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according to  covering</a:t>
                      </a:r>
                      <a:r>
                        <a:rPr sz="1200" spc="-1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&lt;64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787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of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  case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models,  worst  interference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be  defined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76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5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ne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&lt;10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implant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wearable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476">
                <a:tc>
                  <a:txBody>
                    <a:bodyPr/>
                    <a:lstStyle/>
                    <a:p>
                      <a:pPr marL="85090" marR="4114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  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PANs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85090" marR="1809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(B)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Inter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 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(number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  coexisting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networks)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1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/P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asseng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&lt;10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 marR="162560" algn="just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  to factory  condition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&lt;5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 marR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according to  no. of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  cluster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57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Corresponding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7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interference  mitigation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technologies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752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sz="1200" spc="-3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PANS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Corresponding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specification  of coexisting  </a:t>
                      </a:r>
                      <a:r>
                        <a:rPr sz="1200" spc="-3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PANs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582930">
                        <a:lnSpc>
                          <a:spcPts val="1045"/>
                        </a:lnSpc>
                        <a:spcBef>
                          <a:spcPts val="82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&lt;10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85090" marR="787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of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  case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models,  worst  interference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be  defined.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04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object 3">
            <a:extLst>
              <a:ext uri="{FF2B5EF4-FFF2-40B4-BE49-F238E27FC236}">
                <a16:creationId xmlns:a16="http://schemas.microsoft.com/office/drawing/2014/main" id="{32AA47C6-DF90-45C3-98CE-2D5FA98194E1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">
            <a:extLst>
              <a:ext uri="{FF2B5EF4-FFF2-40B4-BE49-F238E27FC236}">
                <a16:creationId xmlns:a16="http://schemas.microsoft.com/office/drawing/2014/main" id="{901E10CE-2576-4C33-98A5-F16CE75E4257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9" name="object 3">
            <a:extLst>
              <a:ext uri="{FF2B5EF4-FFF2-40B4-BE49-F238E27FC236}">
                <a16:creationId xmlns:a16="http://schemas.microsoft.com/office/drawing/2014/main" id="{AF0F1189-BE12-468B-B1F6-7916391E4C26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7">
            <a:extLst>
              <a:ext uri="{FF2B5EF4-FFF2-40B4-BE49-F238E27FC236}">
                <a16:creationId xmlns:a16="http://schemas.microsoft.com/office/drawing/2014/main" id="{C1E01065-21D9-45B2-B219-D398424849C7}"/>
              </a:ext>
            </a:extLst>
          </p:cNvPr>
          <p:cNvSpPr txBox="1"/>
          <p:nvPr/>
        </p:nvSpPr>
        <p:spPr>
          <a:xfrm>
            <a:off x="671782" y="403265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20</a:t>
            </a:r>
            <a:r>
              <a:rPr sz="1400" b="1" spc="-15" dirty="0">
                <a:latin typeface="Arial"/>
                <a:cs typeface="Arial"/>
              </a:rPr>
              <a:t>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1" name="フッター プレースホルダー 58">
            <a:extLst>
              <a:ext uri="{FF2B5EF4-FFF2-40B4-BE49-F238E27FC236}">
                <a16:creationId xmlns:a16="http://schemas.microsoft.com/office/drawing/2014/main" id="{35B194AD-DCAE-433C-80E3-AC36262FD7C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42" name="object 50">
            <a:extLst>
              <a:ext uri="{FF2B5EF4-FFF2-40B4-BE49-F238E27FC236}">
                <a16:creationId xmlns:a16="http://schemas.microsoft.com/office/drawing/2014/main" id="{E45B5C56-16C3-4A96-AD50-A492A47DF7BA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23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85330" y="2521623"/>
            <a:ext cx="704215" cy="170815"/>
          </a:xfrm>
          <a:custGeom>
            <a:avLst/>
            <a:gdLst/>
            <a:ahLst/>
            <a:cxnLst/>
            <a:rect l="l" t="t" r="r" b="b"/>
            <a:pathLst>
              <a:path w="704215" h="170814">
                <a:moveTo>
                  <a:pt x="0" y="0"/>
                </a:moveTo>
                <a:lnTo>
                  <a:pt x="704087" y="0"/>
                </a:lnTo>
                <a:lnTo>
                  <a:pt x="70408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85330" y="3253143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979234" y="2692311"/>
          <a:ext cx="859536" cy="542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79">
                <a:tc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gridSpan="2"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6932" y="1082675"/>
          <a:ext cx="9001568" cy="39324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3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7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3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2986">
                <a:tc>
                  <a:txBody>
                    <a:bodyPr/>
                    <a:lstStyle/>
                    <a:p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03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33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UAV(Drone)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Remote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and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20040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46379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43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  </a:t>
                      </a:r>
                      <a:r>
                        <a:rPr sz="1200" b="1" spc="-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65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efe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505">
                <a:tc>
                  <a:txBody>
                    <a:bodyPr/>
                    <a:lstStyle/>
                    <a:p>
                      <a:pPr marL="84455" marR="1517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Channel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model  re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sili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98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ass  engers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85090" marR="2813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Light 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path</a:t>
                      </a: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Heavy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multipath</a:t>
                      </a:r>
                      <a:r>
                        <a:rPr sz="12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with  shadowing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921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Line of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sight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(LOS)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763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Dedicated  short  distance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(DSRC)</a:t>
                      </a:r>
                      <a:r>
                        <a:rPr sz="1200" spc="-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2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 sight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(LOS)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473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of</a:t>
                      </a:r>
                      <a:r>
                        <a:rPr sz="12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sight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(NLOS) with  shadowing and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multipath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31775" algn="just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ependent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  QoS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algn="just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090" algn="just">
                        <a:lnSpc>
                          <a:spcPct val="100000"/>
                        </a:lnSpc>
                      </a:pP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3144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use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case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models,  worst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interference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can be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defined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943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08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Engine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Heavy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multipath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shado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95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Line of  sight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(NLOS)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using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camera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670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ance  for safety  guide </a:t>
                      </a:r>
                      <a:r>
                        <a:rPr sz="12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SAR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&amp; 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EMC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82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Compliance  for safety  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guide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SAR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1400" spc="-5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EMC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435988" y="594614"/>
            <a:ext cx="63569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 Updated Technical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Requirements(5/5)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3D228BA-F7AE-4EB2-8A08-177838863F5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5E0928C7-2CA1-4751-A72A-BE0272A3711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4FDF0F03-8253-4BED-8DC6-6FFC77F1003B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B47F2E46-1DE8-401B-B7DE-62DBCEAC6C0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7">
            <a:extLst>
              <a:ext uri="{FF2B5EF4-FFF2-40B4-BE49-F238E27FC236}">
                <a16:creationId xmlns:a16="http://schemas.microsoft.com/office/drawing/2014/main" id="{2E08D39C-4238-4883-A57C-DECE532FEA45}"/>
              </a:ext>
            </a:extLst>
          </p:cNvPr>
          <p:cNvSpPr txBox="1"/>
          <p:nvPr/>
        </p:nvSpPr>
        <p:spPr>
          <a:xfrm>
            <a:off x="671782" y="403264"/>
            <a:ext cx="1766617" cy="21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4" name="フッター プレースホルダー 58">
            <a:extLst>
              <a:ext uri="{FF2B5EF4-FFF2-40B4-BE49-F238E27FC236}">
                <a16:creationId xmlns:a16="http://schemas.microsoft.com/office/drawing/2014/main" id="{16CE906A-6ED5-4E63-A337-42E0361FC49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25" name="object 50">
            <a:extLst>
              <a:ext uri="{FF2B5EF4-FFF2-40B4-BE49-F238E27FC236}">
                <a16:creationId xmlns:a16="http://schemas.microsoft.com/office/drawing/2014/main" id="{A16841F1-DCDE-49EC-9C1B-6CE30EAFEF75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24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3">
            <a:extLst>
              <a:ext uri="{FF2B5EF4-FFF2-40B4-BE49-F238E27FC236}">
                <a16:creationId xmlns:a16="http://schemas.microsoft.com/office/drawing/2014/main" id="{16A38B2E-CE9F-4C91-9DF9-B6CE6877D3F4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15E6C5-196D-44C6-98D7-6CC7F001315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3D9684-8320-40D2-A337-85623B5E21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pc="-10" smtClean="0"/>
              <a:t>25</a:t>
            </a:fld>
            <a:endParaRPr lang="en-US" spc="-1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83A87C-E5B6-494E-8636-26A080A9C4FE}"/>
              </a:ext>
            </a:extLst>
          </p:cNvPr>
          <p:cNvSpPr txBox="1"/>
          <p:nvPr/>
        </p:nvSpPr>
        <p:spPr>
          <a:xfrm>
            <a:off x="1219200" y="1506812"/>
            <a:ext cx="6858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(1)  Throughput measured at MAC SAP </a:t>
            </a:r>
          </a:p>
          <a:p>
            <a:endParaRPr lang="en-US" dirty="0"/>
          </a:p>
          <a:p>
            <a:r>
              <a:rPr lang="en-US" b="1" dirty="0"/>
              <a:t>(2)  Transmission range</a:t>
            </a:r>
          </a:p>
          <a:p>
            <a:endParaRPr lang="en-US" b="1" dirty="0"/>
          </a:p>
          <a:p>
            <a:r>
              <a:rPr lang="en-US" b="1" dirty="0"/>
              <a:t>(3)  Transmission reliability</a:t>
            </a:r>
          </a:p>
          <a:p>
            <a:endParaRPr lang="en-US" dirty="0"/>
          </a:p>
          <a:p>
            <a:r>
              <a:rPr lang="en-US" b="1" dirty="0"/>
              <a:t>(4)   Connection to infrastructure</a:t>
            </a:r>
          </a:p>
          <a:p>
            <a:endParaRPr lang="en-US" b="1" dirty="0"/>
          </a:p>
          <a:p>
            <a:r>
              <a:rPr lang="en-US" b="1" dirty="0"/>
              <a:t>(5)   Bands of Operation</a:t>
            </a:r>
          </a:p>
          <a:p>
            <a:endParaRPr lang="en-US" b="1" dirty="0"/>
          </a:p>
          <a:p>
            <a:r>
              <a:rPr lang="en-US" b="1" dirty="0"/>
              <a:t>(6)   Positioning</a:t>
            </a:r>
          </a:p>
          <a:p>
            <a:endParaRPr lang="en-US" b="1" dirty="0"/>
          </a:p>
          <a:p>
            <a:r>
              <a:rPr lang="en-US" b="1" dirty="0"/>
              <a:t>(7)   Coexistence and interoperability</a:t>
            </a:r>
          </a:p>
          <a:p>
            <a:endParaRPr lang="en-US" b="1" dirty="0"/>
          </a:p>
          <a:p>
            <a:pPr marL="342900" indent="-342900">
              <a:buAutoNum type="arabicParenBoth" startAt="8"/>
            </a:pPr>
            <a:r>
              <a:rPr lang="en-US" b="1" dirty="0"/>
              <a:t>Privacy and security</a:t>
            </a:r>
          </a:p>
          <a:p>
            <a:pPr marL="342900" indent="-342900">
              <a:buAutoNum type="arabicParenBoth" startAt="8"/>
            </a:pPr>
            <a:endParaRPr lang="en-US" b="1" dirty="0"/>
          </a:p>
          <a:p>
            <a:pPr marL="342900" indent="-342900">
              <a:buAutoNum type="arabicParenBoth" startAt="8"/>
            </a:pPr>
            <a:r>
              <a:rPr lang="en-US" b="1" dirty="0"/>
              <a:t>  Others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1F869F-6140-4685-83FC-DB6FCE10AD1C}"/>
              </a:ext>
            </a:extLst>
          </p:cNvPr>
          <p:cNvSpPr txBox="1"/>
          <p:nvPr/>
        </p:nvSpPr>
        <p:spPr>
          <a:xfrm>
            <a:off x="1887239" y="826873"/>
            <a:ext cx="5192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3.3  More Functional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36853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126" y="579748"/>
            <a:ext cx="395732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90"/>
              </a:lnSpc>
            </a:pPr>
            <a:r>
              <a:rPr lang="en-US" sz="3200" dirty="0">
                <a:latin typeface="Times New Roman"/>
                <a:cs typeface="Times New Roman"/>
              </a:rPr>
              <a:t>4</a:t>
            </a:r>
            <a:r>
              <a:rPr sz="3200" dirty="0">
                <a:latin typeface="Times New Roman"/>
                <a:cs typeface="Times New Roman"/>
              </a:rPr>
              <a:t>. </a:t>
            </a:r>
            <a:r>
              <a:rPr sz="3200" spc="-5" dirty="0">
                <a:latin typeface="Times New Roman"/>
                <a:cs typeface="Times New Roman"/>
              </a:rPr>
              <a:t>Concluding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Remark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A65431E0-0998-4E86-BB8A-35653AFF733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473824"/>
            <a:ext cx="3886200" cy="384173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43400" y="6595448"/>
            <a:ext cx="54419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26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709" y="1095238"/>
            <a:ext cx="8585200" cy="534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8140" marR="69850" indent="-345440" algn="just">
              <a:lnSpc>
                <a:spcPct val="87500"/>
              </a:lnSpc>
              <a:buFont typeface="Arial"/>
              <a:buChar char="•"/>
              <a:tabLst>
                <a:tab pos="421640" algn="l"/>
              </a:tabLst>
            </a:pPr>
            <a:r>
              <a:rPr sz="2000" spc="-5" dirty="0">
                <a:latin typeface="Times New Roman"/>
                <a:cs typeface="Times New Roman"/>
              </a:rPr>
              <a:t>Corresponding request </a:t>
            </a:r>
            <a:r>
              <a:rPr sz="2000" spc="-10" dirty="0">
                <a:latin typeface="Times New Roman"/>
                <a:cs typeface="Times New Roman"/>
              </a:rPr>
              <a:t>from </a:t>
            </a:r>
            <a:r>
              <a:rPr sz="2000" dirty="0">
                <a:latin typeface="Times New Roman"/>
                <a:cs typeface="Times New Roman"/>
              </a:rPr>
              <a:t>ETSI </a:t>
            </a:r>
            <a:r>
              <a:rPr sz="2000" spc="-15" dirty="0">
                <a:latin typeface="Times New Roman"/>
                <a:cs typeface="Times New Roman"/>
              </a:rPr>
              <a:t>smart </a:t>
            </a:r>
            <a:r>
              <a:rPr sz="2000" spc="-5" dirty="0">
                <a:latin typeface="Times New Roman"/>
                <a:cs typeface="Times New Roman"/>
              </a:rPr>
              <a:t>BAN </a:t>
            </a:r>
            <a:r>
              <a:rPr sz="2000" spc="-10" dirty="0">
                <a:latin typeface="Times New Roman"/>
                <a:cs typeface="Times New Roman"/>
              </a:rPr>
              <a:t>and smart </a:t>
            </a:r>
            <a:r>
              <a:rPr sz="2000" spc="-5" dirty="0">
                <a:latin typeface="Times New Roman"/>
                <a:cs typeface="Times New Roman"/>
              </a:rPr>
              <a:t>M2M, </a:t>
            </a:r>
            <a:r>
              <a:rPr sz="2000" spc="-10" dirty="0">
                <a:latin typeface="Times New Roman"/>
                <a:cs typeface="Times New Roman"/>
              </a:rPr>
              <a:t>IG-DEP and </a:t>
            </a:r>
            <a:r>
              <a:rPr sz="2000" spc="-25" dirty="0">
                <a:latin typeface="Times New Roman"/>
                <a:cs typeface="Times New Roman"/>
              </a:rPr>
              <a:t>its  </a:t>
            </a:r>
            <a:r>
              <a:rPr sz="2000" spc="-10" dirty="0">
                <a:latin typeface="Times New Roman"/>
                <a:cs typeface="Times New Roman"/>
              </a:rPr>
              <a:t>successive </a:t>
            </a:r>
            <a:r>
              <a:rPr sz="2000" dirty="0">
                <a:latin typeface="Times New Roman"/>
                <a:cs typeface="Times New Roman"/>
              </a:rPr>
              <a:t>SG15.6a </a:t>
            </a:r>
            <a:r>
              <a:rPr sz="2000" spc="-15" dirty="0">
                <a:latin typeface="Times New Roman"/>
                <a:cs typeface="Times New Roman"/>
              </a:rPr>
              <a:t>have </a:t>
            </a:r>
            <a:r>
              <a:rPr sz="2000" spc="-10" dirty="0">
                <a:latin typeface="Times New Roman"/>
                <a:cs typeface="Times New Roman"/>
              </a:rPr>
              <a:t>discussed to focus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10" dirty="0">
                <a:latin typeface="Times New Roman"/>
                <a:cs typeface="Times New Roman"/>
              </a:rPr>
              <a:t>internal </a:t>
            </a:r>
            <a:r>
              <a:rPr sz="2000" spc="-5" dirty="0">
                <a:latin typeface="Times New Roman"/>
                <a:cs typeface="Times New Roman"/>
              </a:rPr>
              <a:t>car </a:t>
            </a:r>
            <a:r>
              <a:rPr sz="2000" spc="-10" dirty="0">
                <a:latin typeface="Times New Roman"/>
                <a:cs typeface="Times New Roman"/>
              </a:rPr>
              <a:t>network for  </a:t>
            </a:r>
            <a:r>
              <a:rPr sz="2000" dirty="0">
                <a:latin typeface="Times New Roman"/>
                <a:cs typeface="Times New Roman"/>
              </a:rPr>
              <a:t>IoT/M2M </a:t>
            </a:r>
            <a:r>
              <a:rPr sz="2000" spc="-10" dirty="0">
                <a:latin typeface="Times New Roman"/>
                <a:cs typeface="Times New Roman"/>
              </a:rPr>
              <a:t>connections that is focused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10" dirty="0">
                <a:latin typeface="Times New Roman"/>
                <a:cs typeface="Times New Roman"/>
              </a:rPr>
              <a:t>BAN for </a:t>
            </a:r>
            <a:r>
              <a:rPr sz="2000" spc="-20" dirty="0">
                <a:latin typeface="Times New Roman"/>
                <a:cs typeface="Times New Roman"/>
              </a:rPr>
              <a:t>human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car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bodies.</a:t>
            </a:r>
            <a:endParaRPr sz="2000">
              <a:latin typeface="Times New Roman"/>
              <a:cs typeface="Times New Roman"/>
            </a:endParaRPr>
          </a:p>
          <a:p>
            <a:pPr marL="358140" indent="-344170">
              <a:lnSpc>
                <a:spcPts val="1945"/>
              </a:lnSpc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sz="2000" spc="-5" dirty="0">
                <a:latin typeface="Times New Roman"/>
                <a:cs typeface="Times New Roman"/>
              </a:rPr>
              <a:t>As amendment </a:t>
            </a:r>
            <a:r>
              <a:rPr sz="2000" spc="10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IEEE802.15.6, </a:t>
            </a:r>
            <a:r>
              <a:rPr sz="2000" spc="-15" dirty="0">
                <a:latin typeface="Times New Roman"/>
                <a:cs typeface="Times New Roman"/>
              </a:rPr>
              <a:t>MAC </a:t>
            </a:r>
            <a:r>
              <a:rPr sz="2000" spc="-10" dirty="0">
                <a:latin typeface="Times New Roman"/>
                <a:cs typeface="Times New Roman"/>
              </a:rPr>
              <a:t>for multiple </a:t>
            </a:r>
            <a:r>
              <a:rPr sz="2000" dirty="0">
                <a:latin typeface="Times New Roman"/>
                <a:cs typeface="Times New Roman"/>
              </a:rPr>
              <a:t>BANs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guaranteed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  <a:p>
            <a:pPr marL="358140" marR="70485">
              <a:lnSpc>
                <a:spcPts val="2090"/>
              </a:lnSpc>
              <a:spcBef>
                <a:spcPts val="180"/>
              </a:spcBef>
            </a:pPr>
            <a:r>
              <a:rPr sz="2000" spc="-10" dirty="0">
                <a:latin typeface="Times New Roman"/>
                <a:cs typeface="Times New Roman"/>
              </a:rPr>
              <a:t>satisfy permissible </a:t>
            </a:r>
            <a:r>
              <a:rPr sz="2000" dirty="0">
                <a:latin typeface="Times New Roman"/>
                <a:cs typeface="Times New Roman"/>
              </a:rPr>
              <a:t>delay or </a:t>
            </a:r>
            <a:r>
              <a:rPr sz="2000" spc="-10" dirty="0">
                <a:latin typeface="Times New Roman"/>
                <a:cs typeface="Times New Roman"/>
              </a:rPr>
              <a:t>back-off time </a:t>
            </a:r>
            <a:r>
              <a:rPr sz="2000" spc="-5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throughput </a:t>
            </a:r>
            <a:r>
              <a:rPr sz="2000" spc="10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high </a:t>
            </a:r>
            <a:r>
              <a:rPr sz="2000" spc="-5" dirty="0">
                <a:latin typeface="Times New Roman"/>
                <a:cs typeface="Times New Roman"/>
              </a:rPr>
              <a:t>QoS packets 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20" dirty="0">
                <a:latin typeface="Times New Roman"/>
                <a:cs typeface="Times New Roman"/>
              </a:rPr>
              <a:t>human </a:t>
            </a:r>
            <a:r>
              <a:rPr sz="2000" spc="-10" dirty="0">
                <a:latin typeface="Times New Roman"/>
                <a:cs typeface="Times New Roman"/>
              </a:rPr>
              <a:t>and vehicle BANs </a:t>
            </a:r>
            <a:r>
              <a:rPr sz="2000" spc="-20" dirty="0">
                <a:latin typeface="Times New Roman"/>
                <a:cs typeface="Times New Roman"/>
              </a:rPr>
              <a:t>while </a:t>
            </a:r>
            <a:r>
              <a:rPr sz="2000" spc="-15" dirty="0">
                <a:latin typeface="Times New Roman"/>
                <a:cs typeface="Times New Roman"/>
              </a:rPr>
              <a:t>maintaining </a:t>
            </a:r>
            <a:r>
              <a:rPr sz="2000" spc="-10" dirty="0">
                <a:latin typeface="Times New Roman"/>
                <a:cs typeface="Times New Roman"/>
              </a:rPr>
              <a:t>average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performance.</a:t>
            </a:r>
            <a:endParaRPr sz="2000">
              <a:latin typeface="Times New Roman"/>
              <a:cs typeface="Times New Roman"/>
            </a:endParaRPr>
          </a:p>
          <a:p>
            <a:pPr marL="358140" marR="5080" indent="-344170">
              <a:lnSpc>
                <a:spcPts val="2090"/>
              </a:lnSpc>
              <a:spcBef>
                <a:spcPts val="15"/>
              </a:spcBef>
              <a:buFont typeface="Arial"/>
              <a:buChar char="•"/>
              <a:tabLst>
                <a:tab pos="358140" algn="l"/>
                <a:tab pos="358775" algn="l"/>
                <a:tab pos="1299845" algn="l"/>
                <a:tab pos="2031364" algn="l"/>
                <a:tab pos="3256279" algn="l"/>
                <a:tab pos="3603625" algn="l"/>
                <a:tab pos="4765040" algn="l"/>
                <a:tab pos="6082030" algn="l"/>
                <a:tab pos="6907530" algn="l"/>
                <a:tab pos="7913370" algn="l"/>
              </a:tabLst>
            </a:pP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spc="-10" dirty="0">
                <a:latin typeface="Times New Roman"/>
                <a:cs typeface="Times New Roman"/>
              </a:rPr>
              <a:t>amendment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IEEE802.15.6, </a:t>
            </a:r>
            <a:r>
              <a:rPr sz="2000" dirty="0">
                <a:latin typeface="Times New Roman"/>
                <a:cs typeface="Times New Roman"/>
              </a:rPr>
              <a:t>PHY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UWB radios </a:t>
            </a:r>
            <a:r>
              <a:rPr sz="2000" spc="-10" dirty="0">
                <a:latin typeface="Times New Roman"/>
                <a:cs typeface="Times New Roman"/>
              </a:rPr>
              <a:t>should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revised </a:t>
            </a:r>
            <a:r>
              <a:rPr sz="2000" spc="-15" dirty="0">
                <a:latin typeface="Times New Roman"/>
                <a:cs typeface="Times New Roman"/>
              </a:rPr>
              <a:t>for  </a:t>
            </a:r>
            <a:r>
              <a:rPr sz="2000" spc="-5" dirty="0">
                <a:latin typeface="Times New Roman"/>
                <a:cs typeface="Times New Roman"/>
              </a:rPr>
              <a:t>updated	UWB	</a:t>
            </a:r>
            <a:r>
              <a:rPr sz="2000" spc="-10" dirty="0">
                <a:latin typeface="Times New Roman"/>
                <a:cs typeface="Times New Roman"/>
              </a:rPr>
              <a:t>regulation.	</a:t>
            </a:r>
            <a:r>
              <a:rPr sz="2000" spc="-5" dirty="0">
                <a:latin typeface="Times New Roman"/>
                <a:cs typeface="Times New Roman"/>
              </a:rPr>
              <a:t>In	</a:t>
            </a:r>
            <a:r>
              <a:rPr sz="2000" spc="-15" dirty="0">
                <a:latin typeface="Times New Roman"/>
                <a:cs typeface="Times New Roman"/>
              </a:rPr>
              <a:t>particular,	</a:t>
            </a:r>
            <a:r>
              <a:rPr sz="2000" spc="-10" dirty="0">
                <a:latin typeface="Times New Roman"/>
                <a:cs typeface="Times New Roman"/>
              </a:rPr>
              <a:t>coexistence	</a:t>
            </a:r>
            <a:r>
              <a:rPr sz="2000" spc="-5" dirty="0">
                <a:latin typeface="Times New Roman"/>
                <a:cs typeface="Times New Roman"/>
              </a:rPr>
              <a:t>among	</a:t>
            </a:r>
            <a:r>
              <a:rPr sz="2000" spc="-10" dirty="0">
                <a:latin typeface="Times New Roman"/>
                <a:cs typeface="Times New Roman"/>
              </a:rPr>
              <a:t>different	</a:t>
            </a:r>
            <a:r>
              <a:rPr sz="2000" spc="-5" dirty="0">
                <a:latin typeface="Times New Roman"/>
                <a:cs typeface="Times New Roman"/>
              </a:rPr>
              <a:t>UWB</a:t>
            </a:r>
            <a:endParaRPr sz="2000">
              <a:latin typeface="Times New Roman"/>
              <a:cs typeface="Times New Roman"/>
            </a:endParaRPr>
          </a:p>
          <a:p>
            <a:pPr marL="358140" marR="5080">
              <a:lnSpc>
                <a:spcPts val="2090"/>
              </a:lnSpc>
              <a:spcBef>
                <a:spcPts val="15"/>
              </a:spcBef>
            </a:pPr>
            <a:r>
              <a:rPr sz="2000" dirty="0">
                <a:latin typeface="Times New Roman"/>
                <a:cs typeface="Times New Roman"/>
              </a:rPr>
              <a:t>radios of </a:t>
            </a:r>
            <a:r>
              <a:rPr sz="2000" spc="-5" dirty="0">
                <a:latin typeface="Times New Roman"/>
                <a:cs typeface="Times New Roman"/>
              </a:rPr>
              <a:t>IEEE802.15 </a:t>
            </a:r>
            <a:r>
              <a:rPr sz="2000" spc="-10" dirty="0">
                <a:latin typeface="Times New Roman"/>
                <a:cs typeface="Times New Roman"/>
              </a:rPr>
              <a:t>such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15.4a, </a:t>
            </a:r>
            <a:r>
              <a:rPr sz="2000" spc="-5" dirty="0">
                <a:latin typeface="Times New Roman"/>
                <a:cs typeface="Times New Roman"/>
              </a:rPr>
              <a:t>15.4f, 15.4z 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supported. </a:t>
            </a:r>
            <a:r>
              <a:rPr sz="2000" spc="-15" dirty="0">
                <a:latin typeface="Times New Roman"/>
                <a:cs typeface="Times New Roman"/>
              </a:rPr>
              <a:t>For </a:t>
            </a:r>
            <a:r>
              <a:rPr sz="2000" spc="-10" dirty="0">
                <a:latin typeface="Times New Roman"/>
                <a:cs typeface="Times New Roman"/>
              </a:rPr>
              <a:t>instance,  during </a:t>
            </a:r>
            <a:r>
              <a:rPr sz="2000" spc="-5" dirty="0">
                <a:latin typeface="Times New Roman"/>
                <a:cs typeface="Times New Roman"/>
              </a:rPr>
              <a:t>CCA, types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5" dirty="0">
                <a:latin typeface="Times New Roman"/>
                <a:cs typeface="Times New Roman"/>
              </a:rPr>
              <a:t>features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these UWB </a:t>
            </a:r>
            <a:r>
              <a:rPr sz="2000" dirty="0">
                <a:latin typeface="Times New Roman"/>
                <a:cs typeface="Times New Roman"/>
              </a:rPr>
              <a:t>radios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analyzed to  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control</a:t>
            </a:r>
            <a:endParaRPr sz="2000">
              <a:latin typeface="Times New Roman"/>
              <a:cs typeface="Times New Roman"/>
            </a:endParaRPr>
          </a:p>
          <a:p>
            <a:pPr marL="358140">
              <a:lnSpc>
                <a:spcPts val="1935"/>
              </a:lnSpc>
            </a:pPr>
            <a:r>
              <a:rPr sz="2000" spc="-10" dirty="0">
                <a:latin typeface="Times New Roman"/>
                <a:cs typeface="Times New Roman"/>
              </a:rPr>
              <a:t>access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packets </a:t>
            </a:r>
            <a:r>
              <a:rPr sz="2000" spc="-10" dirty="0">
                <a:latin typeface="Times New Roman"/>
                <a:cs typeface="Times New Roman"/>
              </a:rPr>
              <a:t>from </a:t>
            </a:r>
            <a:r>
              <a:rPr sz="2000" spc="-5" dirty="0">
                <a:latin typeface="Times New Roman"/>
                <a:cs typeface="Times New Roman"/>
              </a:rPr>
              <a:t>each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radio.</a:t>
            </a:r>
            <a:endParaRPr sz="2000">
              <a:latin typeface="Times New Roman"/>
              <a:cs typeface="Times New Roman"/>
            </a:endParaRPr>
          </a:p>
          <a:p>
            <a:pPr marL="357505" marR="70485" indent="-344170" algn="just">
              <a:lnSpc>
                <a:spcPct val="87600"/>
              </a:lnSpc>
              <a:spcBef>
                <a:spcPts val="145"/>
              </a:spcBef>
              <a:buFont typeface="Arial"/>
              <a:buChar char="•"/>
              <a:tabLst>
                <a:tab pos="358775" algn="l"/>
              </a:tabLst>
            </a:pPr>
            <a:r>
              <a:rPr sz="2000" spc="-65" dirty="0">
                <a:latin typeface="Times New Roman"/>
                <a:cs typeface="Times New Roman"/>
              </a:rPr>
              <a:t>To </a:t>
            </a:r>
            <a:r>
              <a:rPr sz="2000" spc="-10" dirty="0">
                <a:latin typeface="Times New Roman"/>
                <a:cs typeface="Times New Roman"/>
              </a:rPr>
              <a:t>include </a:t>
            </a:r>
            <a:r>
              <a:rPr sz="2000" spc="-5" dirty="0">
                <a:latin typeface="Times New Roman"/>
                <a:cs typeface="Times New Roman"/>
              </a:rPr>
              <a:t>new </a:t>
            </a:r>
            <a:r>
              <a:rPr sz="2000" spc="-15" dirty="0">
                <a:latin typeface="Times New Roman"/>
                <a:cs typeface="Times New Roman"/>
              </a:rPr>
              <a:t>use </a:t>
            </a:r>
            <a:r>
              <a:rPr sz="2000" spc="-10" dirty="0">
                <a:latin typeface="Times New Roman"/>
                <a:cs typeface="Times New Roman"/>
              </a:rPr>
              <a:t>cases with enhanced </a:t>
            </a:r>
            <a:r>
              <a:rPr sz="2000" spc="-5" dirty="0">
                <a:latin typeface="Times New Roman"/>
                <a:cs typeface="Times New Roman"/>
              </a:rPr>
              <a:t>dependability </a:t>
            </a:r>
            <a:r>
              <a:rPr sz="2000" spc="-10" dirty="0">
                <a:latin typeface="Times New Roman"/>
                <a:cs typeface="Times New Roman"/>
              </a:rPr>
              <a:t>such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spc="-10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2</a:t>
            </a:r>
            <a:r>
              <a:rPr sz="2025" spc="-30" baseline="24691" dirty="0">
                <a:latin typeface="Times New Roman"/>
                <a:cs typeface="Times New Roman"/>
              </a:rPr>
              <a:t>nd  </a:t>
            </a:r>
            <a:r>
              <a:rPr sz="2000" spc="-5" dirty="0">
                <a:latin typeface="Times New Roman"/>
                <a:cs typeface="Times New Roman"/>
              </a:rPr>
              <a:t>Generation </a:t>
            </a:r>
            <a:r>
              <a:rPr sz="2000" dirty="0">
                <a:latin typeface="Times New Roman"/>
                <a:cs typeface="Times New Roman"/>
              </a:rPr>
              <a:t>of ECoG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Brain-Machine-Interface(BMI), </a:t>
            </a:r>
            <a:r>
              <a:rPr sz="2000" spc="-10" dirty="0">
                <a:latin typeface="Times New Roman"/>
                <a:cs typeface="Times New Roman"/>
              </a:rPr>
              <a:t>technical requirement  has </a:t>
            </a:r>
            <a:r>
              <a:rPr sz="2000" spc="-5" dirty="0">
                <a:latin typeface="Times New Roman"/>
                <a:cs typeface="Times New Roman"/>
              </a:rPr>
              <a:t>been updated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cover  </a:t>
            </a:r>
            <a:r>
              <a:rPr sz="2000" spc="-15" dirty="0">
                <a:latin typeface="Times New Roman"/>
                <a:cs typeface="Times New Roman"/>
              </a:rPr>
              <a:t>higher </a:t>
            </a:r>
            <a:r>
              <a:rPr sz="2000" spc="-5" dirty="0">
                <a:latin typeface="Times New Roman"/>
                <a:cs typeface="Times New Roman"/>
              </a:rPr>
              <a:t>data rate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15" dirty="0">
                <a:latin typeface="Times New Roman"/>
                <a:cs typeface="Times New Roman"/>
              </a:rPr>
              <a:t>more units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ECoG </a:t>
            </a:r>
            <a:r>
              <a:rPr sz="2000" spc="-10" dirty="0">
                <a:latin typeface="Times New Roman"/>
                <a:cs typeface="Times New Roman"/>
              </a:rPr>
              <a:t>sensors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56870" marR="63500" indent="-344170" algn="just">
              <a:lnSpc>
                <a:spcPts val="2090"/>
              </a:lnSpc>
              <a:spcBef>
                <a:spcPts val="40"/>
              </a:spcBef>
              <a:buFont typeface="Arial"/>
              <a:buChar char="•"/>
              <a:tabLst>
                <a:tab pos="357505" algn="l"/>
              </a:tabLst>
            </a:pPr>
            <a:r>
              <a:rPr sz="2000" spc="-85" dirty="0">
                <a:latin typeface="Times New Roman"/>
                <a:cs typeface="Times New Roman"/>
              </a:rPr>
              <a:t>We </a:t>
            </a:r>
            <a:r>
              <a:rPr sz="2000" spc="-10" dirty="0">
                <a:latin typeface="Times New Roman"/>
                <a:cs typeface="Times New Roman"/>
              </a:rPr>
              <a:t>focus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5" dirty="0">
                <a:latin typeface="Times New Roman"/>
                <a:cs typeface="Times New Roman"/>
              </a:rPr>
              <a:t>amendment </a:t>
            </a:r>
            <a:r>
              <a:rPr sz="2000" dirty="0">
                <a:latin typeface="Times New Roman"/>
                <a:cs typeface="Times New Roman"/>
              </a:rPr>
              <a:t>of IEEE802.15.6 </a:t>
            </a:r>
            <a:r>
              <a:rPr sz="2000" spc="-10" dirty="0">
                <a:latin typeface="Times New Roman"/>
                <a:cs typeface="Times New Roman"/>
              </a:rPr>
              <a:t>for enhanced </a:t>
            </a:r>
            <a:r>
              <a:rPr sz="2000" spc="-5" dirty="0">
                <a:latin typeface="Times New Roman"/>
                <a:cs typeface="Times New Roman"/>
              </a:rPr>
              <a:t>dependability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PHY 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15" dirty="0">
                <a:latin typeface="Times New Roman"/>
                <a:cs typeface="Times New Roman"/>
              </a:rPr>
              <a:t>MAC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20" dirty="0">
                <a:latin typeface="Times New Roman"/>
                <a:cs typeface="Times New Roman"/>
              </a:rPr>
              <a:t>move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5" dirty="0">
                <a:latin typeface="Times New Roman"/>
                <a:cs typeface="Times New Roman"/>
              </a:rPr>
              <a:t>TG </a:t>
            </a:r>
            <a:r>
              <a:rPr sz="2000" spc="-10" dirty="0">
                <a:latin typeface="Times New Roman"/>
                <a:cs typeface="Times New Roman"/>
              </a:rPr>
              <a:t>to complete the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amendment.</a:t>
            </a:r>
            <a:endParaRPr sz="2000">
              <a:latin typeface="Times New Roman"/>
              <a:cs typeface="Times New Roman"/>
            </a:endParaRPr>
          </a:p>
          <a:p>
            <a:pPr marL="356870" marR="68580" indent="-344170" algn="just">
              <a:lnSpc>
                <a:spcPts val="2090"/>
              </a:lnSpc>
              <a:spcBef>
                <a:spcPts val="20"/>
              </a:spcBef>
              <a:buFont typeface="Arial"/>
              <a:buChar char="•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If </a:t>
            </a:r>
            <a:r>
              <a:rPr sz="2000" spc="-15" dirty="0">
                <a:latin typeface="Times New Roman"/>
                <a:cs typeface="Times New Roman"/>
              </a:rPr>
              <a:t>you </a:t>
            </a:r>
            <a:r>
              <a:rPr sz="2000" spc="-5" dirty="0">
                <a:latin typeface="Times New Roman"/>
                <a:cs typeface="Times New Roman"/>
              </a:rPr>
              <a:t>have any question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comment, you </a:t>
            </a:r>
            <a:r>
              <a:rPr sz="2000" spc="-5" dirty="0">
                <a:latin typeface="Times New Roman"/>
                <a:cs typeface="Times New Roman"/>
              </a:rPr>
              <a:t>are </a:t>
            </a:r>
            <a:r>
              <a:rPr sz="2000" spc="-10" dirty="0">
                <a:latin typeface="Times New Roman"/>
                <a:cs typeface="Times New Roman"/>
              </a:rPr>
              <a:t>welcome to discussion </a:t>
            </a:r>
            <a:r>
              <a:rPr sz="2000" spc="15" dirty="0">
                <a:latin typeface="Times New Roman"/>
                <a:cs typeface="Times New Roman"/>
              </a:rPr>
              <a:t>in  </a:t>
            </a:r>
            <a:r>
              <a:rPr sz="2000" dirty="0">
                <a:latin typeface="Times New Roman"/>
                <a:cs typeface="Times New Roman"/>
              </a:rPr>
              <a:t>SG15.6a </a:t>
            </a:r>
            <a:r>
              <a:rPr sz="2000" spc="-10" dirty="0">
                <a:latin typeface="Times New Roman"/>
                <a:cs typeface="Times New Roman"/>
              </a:rPr>
              <a:t>and send content contributions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  <a:p>
            <a:pPr marL="12700" marR="71120" indent="384175">
              <a:lnSpc>
                <a:spcPts val="2090"/>
              </a:lnSpc>
              <a:spcBef>
                <a:spcPts val="20"/>
              </a:spcBef>
            </a:pPr>
            <a:r>
              <a:rPr sz="2000" spc="-25" dirty="0">
                <a:latin typeface="Times New Roman"/>
                <a:cs typeface="Times New Roman"/>
              </a:rPr>
              <a:t>Ryuji </a:t>
            </a:r>
            <a:r>
              <a:rPr sz="2000" spc="-10" dirty="0">
                <a:latin typeface="Times New Roman"/>
                <a:cs typeface="Times New Roman"/>
              </a:rPr>
              <a:t>Kohno </a:t>
            </a:r>
            <a:r>
              <a:rPr sz="2000" spc="-5" dirty="0">
                <a:latin typeface="Times New Roman"/>
                <a:cs typeface="Times New Roman"/>
              </a:rPr>
              <a:t>&lt;</a:t>
            </a:r>
            <a:r>
              <a:rPr sz="2000" spc="-5" dirty="0">
                <a:latin typeface="Times New Roman"/>
                <a:cs typeface="Times New Roman"/>
                <a:hlinkClick r:id="rId2"/>
              </a:rPr>
              <a:t>kohno@ynu.ac.jp&gt;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35" dirty="0">
                <a:latin typeface="Times New Roman"/>
                <a:cs typeface="Times New Roman"/>
              </a:rPr>
              <a:t>Takumi </a:t>
            </a:r>
            <a:r>
              <a:rPr sz="2000" spc="-5" dirty="0">
                <a:latin typeface="Times New Roman"/>
                <a:cs typeface="Times New Roman"/>
              </a:rPr>
              <a:t>Kobayashi &lt;Kobayashi-takumi-  </a:t>
            </a:r>
            <a:r>
              <a:rPr sz="2000" spc="-10" dirty="0">
                <a:latin typeface="Times New Roman"/>
                <a:cs typeface="Times New Roman"/>
                <a:hlinkClick r:id="rId3"/>
              </a:rPr>
              <a:t>ch@ynu.ac.jp&gt;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12DEC54-FD05-4E06-828E-5DF79CF51EB0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7034D72-8CDE-4F20-953E-8D05DE4829E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8A326FF9-05D3-4C9B-A4C5-7FB0728CE2C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2699A534-D8DC-40CA-B940-684DF6C5DD6A}"/>
              </a:ext>
            </a:extLst>
          </p:cNvPr>
          <p:cNvSpPr txBox="1"/>
          <p:nvPr/>
        </p:nvSpPr>
        <p:spPr>
          <a:xfrm>
            <a:off x="671782" y="403265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523" y="1523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29550" y="761799"/>
            <a:ext cx="115887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0" spc="-15" dirty="0">
                <a:latin typeface="Arial"/>
                <a:cs typeface="Arial"/>
              </a:rPr>
              <a:t>A</a:t>
            </a:r>
            <a:r>
              <a:rPr sz="2600" b="0" spc="-10" dirty="0">
                <a:latin typeface="Arial"/>
                <a:cs typeface="Arial"/>
              </a:rPr>
              <a:t>genda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858" y="1404975"/>
            <a:ext cx="7684134" cy="2908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buFont typeface=""/>
              <a:buAutoNum type="arabicPeriod"/>
            </a:pPr>
            <a:endParaRPr sz="2900" dirty="0">
              <a:latin typeface="Times New Roman"/>
              <a:cs typeface="Times New Roman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10" dirty="0">
                <a:latin typeface="游ゴシック"/>
                <a:cs typeface="游ゴシック"/>
              </a:rPr>
              <a:t>Necessity </a:t>
            </a:r>
            <a:r>
              <a:rPr sz="2000" b="1" spc="-15" dirty="0">
                <a:latin typeface="游ゴシック"/>
                <a:cs typeface="游ゴシック"/>
              </a:rPr>
              <a:t>and </a:t>
            </a:r>
            <a:r>
              <a:rPr sz="2000" b="1" spc="-10" dirty="0">
                <a:latin typeface="游ゴシック"/>
                <a:cs typeface="游ゴシック"/>
              </a:rPr>
              <a:t>Uniqueness </a:t>
            </a:r>
            <a:r>
              <a:rPr sz="2000" b="1" spc="-5" dirty="0">
                <a:latin typeface="游ゴシック"/>
                <a:cs typeface="游ゴシック"/>
              </a:rPr>
              <a:t>for </a:t>
            </a:r>
            <a:r>
              <a:rPr sz="2000" b="1" spc="-10" dirty="0">
                <a:latin typeface="游ゴシック"/>
                <a:cs typeface="游ゴシック"/>
              </a:rPr>
              <a:t>Amendment </a:t>
            </a:r>
            <a:r>
              <a:rPr sz="2000" b="1" spc="-15" dirty="0">
                <a:latin typeface="游ゴシック"/>
                <a:cs typeface="游ゴシック"/>
              </a:rPr>
              <a:t>of </a:t>
            </a:r>
            <a:r>
              <a:rPr sz="2000" b="1" spc="-10" dirty="0">
                <a:latin typeface="游ゴシック"/>
                <a:cs typeface="游ゴシック"/>
              </a:rPr>
              <a:t>BAN with  Enhanced</a:t>
            </a:r>
            <a:r>
              <a:rPr sz="2000" b="1" spc="-25" dirty="0">
                <a:latin typeface="游ゴシック"/>
                <a:cs typeface="游ゴシック"/>
              </a:rPr>
              <a:t> </a:t>
            </a:r>
            <a:r>
              <a:rPr sz="2000" b="1" spc="-5" dirty="0">
                <a:latin typeface="游ゴシック"/>
                <a:cs typeface="游ゴシック"/>
              </a:rPr>
              <a:t>Dependability</a:t>
            </a:r>
            <a:endParaRPr lang="en-US" sz="2000" b="1" spc="-5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endParaRPr lang="en-US" sz="2000" b="1" spc="-5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lang="en-US" sz="2000" b="1" dirty="0">
                <a:latin typeface="游ゴシック"/>
                <a:cs typeface="游ゴシック"/>
              </a:rPr>
              <a:t>Specified Use Cases for HBAN and VBAN with Channel and Environment Models</a:t>
            </a: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endParaRPr lang="en-US" sz="2000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10" dirty="0">
                <a:latin typeface="游ゴシック"/>
                <a:cs typeface="游ゴシック"/>
              </a:rPr>
              <a:t>Technical </a:t>
            </a:r>
            <a:r>
              <a:rPr sz="2000" b="1" spc="-5" dirty="0">
                <a:latin typeface="游ゴシック"/>
                <a:cs typeface="游ゴシック"/>
              </a:rPr>
              <a:t>Requirement for the Amendment </a:t>
            </a:r>
            <a:r>
              <a:rPr sz="2000" b="1" spc="-10" dirty="0">
                <a:latin typeface="游ゴシック"/>
                <a:cs typeface="游ゴシック"/>
              </a:rPr>
              <a:t>of </a:t>
            </a:r>
            <a:r>
              <a:rPr sz="2000" b="1" spc="-5" dirty="0">
                <a:latin typeface="游ゴシック"/>
                <a:cs typeface="游ゴシック"/>
              </a:rPr>
              <a:t>Std. </a:t>
            </a:r>
            <a:r>
              <a:rPr sz="2000" b="1" dirty="0">
                <a:latin typeface="游ゴシック"/>
                <a:cs typeface="游ゴシック"/>
              </a:rPr>
              <a:t>15.6 </a:t>
            </a:r>
            <a:r>
              <a:rPr sz="2000" b="1" spc="-5" dirty="0">
                <a:latin typeface="游ゴシック"/>
                <a:cs typeface="游ゴシック"/>
              </a:rPr>
              <a:t>to  </a:t>
            </a:r>
            <a:r>
              <a:rPr sz="2000" b="1" spc="-10" dirty="0">
                <a:latin typeface="游ゴシック"/>
                <a:cs typeface="游ゴシック"/>
              </a:rPr>
              <a:t>Enhance</a:t>
            </a:r>
            <a:r>
              <a:rPr sz="2000" b="1" spc="-45" dirty="0">
                <a:latin typeface="游ゴシック"/>
                <a:cs typeface="游ゴシック"/>
              </a:rPr>
              <a:t> </a:t>
            </a:r>
            <a:r>
              <a:rPr sz="2000" b="1" spc="-5" dirty="0">
                <a:latin typeface="游ゴシック"/>
                <a:cs typeface="游ゴシック"/>
              </a:rPr>
              <a:t>Dependability</a:t>
            </a:r>
            <a:endParaRPr sz="2000" dirty="0">
              <a:latin typeface="游ゴシック"/>
              <a:cs typeface="游ゴシック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D58939EA-4D65-48E9-AE84-D01D21E703B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DE28FBF0-5FCB-48E2-B216-F15051DEE0E2}"/>
              </a:ext>
            </a:extLst>
          </p:cNvPr>
          <p:cNvSpPr txBox="1"/>
          <p:nvPr/>
        </p:nvSpPr>
        <p:spPr>
          <a:xfrm>
            <a:off x="671782" y="403264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D728D10B-553C-4898-B832-702C4043EB22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3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8" name="フッター プレースホルダー 8">
            <a:extLst>
              <a:ext uri="{FF2B5EF4-FFF2-40B4-BE49-F238E27FC236}">
                <a16:creationId xmlns:a16="http://schemas.microsoft.com/office/drawing/2014/main" id="{C3321A25-487B-4B2D-B903-7B43564811B6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2.</a:t>
            </a:r>
            <a:r>
              <a:rPr sz="2400" b="1" dirty="0">
                <a:latin typeface="Arial"/>
                <a:cs typeface="Arial"/>
              </a:rPr>
              <a:t> Technical </a:t>
            </a:r>
            <a:r>
              <a:rPr sz="2400" b="1" spc="-5" dirty="0">
                <a:latin typeface="Arial"/>
                <a:cs typeface="Arial"/>
              </a:rPr>
              <a:t>Requirement </a:t>
            </a:r>
            <a:r>
              <a:rPr lang="en-US" sz="2400" b="1" spc="-5" dirty="0">
                <a:latin typeface="Arial"/>
                <a:cs typeface="Arial"/>
              </a:rPr>
              <a:t>of IEEE802.15.6a </a:t>
            </a:r>
            <a:r>
              <a:rPr sz="2400" b="1" spc="-5" dirty="0">
                <a:latin typeface="Arial"/>
                <a:cs typeface="Arial"/>
              </a:rPr>
              <a:t>for the </a:t>
            </a:r>
            <a:r>
              <a:rPr sz="2400" b="1" spc="-10" dirty="0">
                <a:latin typeface="Arial"/>
                <a:cs typeface="Arial"/>
              </a:rPr>
              <a:t>Amendment </a:t>
            </a:r>
            <a:r>
              <a:rPr sz="2400" b="1" spc="-5" dirty="0">
                <a:latin typeface="Arial"/>
                <a:cs typeface="Arial"/>
              </a:rPr>
              <a:t>of  Std. </a:t>
            </a:r>
            <a:r>
              <a:rPr sz="2400" b="1" dirty="0">
                <a:latin typeface="Arial"/>
                <a:cs typeface="Arial"/>
              </a:rPr>
              <a:t>15.6 </a:t>
            </a:r>
            <a:r>
              <a:rPr sz="2400" b="1" spc="-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Enhance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Dependability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4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4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  <p:extLst>
      <p:ext uri="{BB962C8B-B14F-4D97-AF65-F5344CB8AC3E}">
        <p14:creationId xmlns:p14="http://schemas.microsoft.com/office/powerpoint/2010/main" val="21539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717" y="762642"/>
            <a:ext cx="903928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1285" marR="5080" indent="-2648585" algn="l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.1 </a:t>
            </a:r>
            <a:r>
              <a:rPr sz="2800" b="1" dirty="0"/>
              <a:t>Necessity </a:t>
            </a:r>
            <a:r>
              <a:rPr sz="2800" b="1" spc="-5" dirty="0"/>
              <a:t>for Enhanced Dependability </a:t>
            </a:r>
            <a:r>
              <a:rPr sz="2800" b="1" spc="5" dirty="0"/>
              <a:t>in  </a:t>
            </a:r>
            <a:r>
              <a:rPr sz="2800" b="1" dirty="0"/>
              <a:t>std 15.6</a:t>
            </a:r>
            <a:r>
              <a:rPr sz="2800" b="1" spc="-90" dirty="0"/>
              <a:t> </a:t>
            </a:r>
            <a:r>
              <a:rPr sz="2800" b="1" spc="-30" dirty="0"/>
              <a:t>BAN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3AF592D0-CF84-4F6D-8C61-8C5C46B7796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29200" y="6528294"/>
            <a:ext cx="4114800" cy="25350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330259" y="1442701"/>
            <a:ext cx="8709025" cy="5008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indent="-344170">
              <a:lnSpc>
                <a:spcPts val="2565"/>
              </a:lnSpc>
              <a:buAutoNum type="arabicPeriod"/>
              <a:tabLst>
                <a:tab pos="357505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-5" dirty="0">
                <a:latin typeface="Arial"/>
                <a:cs typeface="Arial"/>
              </a:rPr>
              <a:t>of multiple</a:t>
            </a:r>
            <a:r>
              <a:rPr sz="2400" b="1" spc="-17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BANs</a:t>
            </a:r>
            <a:endParaRPr sz="2400" dirty="0">
              <a:latin typeface="Arial"/>
              <a:cs typeface="Arial"/>
            </a:endParaRPr>
          </a:p>
          <a:p>
            <a:pPr marL="460375" marR="86995" lvl="1" indent="-26797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Current </a:t>
            </a:r>
            <a:r>
              <a:rPr sz="1800" spc="-5" dirty="0">
                <a:latin typeface="Arial"/>
                <a:cs typeface="Arial"/>
              </a:rPr>
              <a:t>existing </a:t>
            </a:r>
            <a:r>
              <a:rPr sz="1800" dirty="0">
                <a:latin typeface="Arial"/>
                <a:cs typeface="Arial"/>
              </a:rPr>
              <a:t>standard IEEE802.15.6 has not been designed to </a:t>
            </a:r>
            <a:r>
              <a:rPr sz="1800" spc="5" dirty="0">
                <a:latin typeface="Arial"/>
                <a:cs typeface="Arial"/>
              </a:rPr>
              <a:t>manage  </a:t>
            </a:r>
            <a:r>
              <a:rPr sz="1800" dirty="0">
                <a:latin typeface="Arial"/>
                <a:cs typeface="Arial"/>
              </a:rPr>
              <a:t>contention and interference among overlaid </a:t>
            </a:r>
            <a:r>
              <a:rPr sz="1800" spc="-5" dirty="0">
                <a:latin typeface="Arial"/>
                <a:cs typeface="Arial"/>
              </a:rPr>
              <a:t>BANs. The </a:t>
            </a:r>
            <a:r>
              <a:rPr sz="1800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uses in</a:t>
            </a:r>
            <a:r>
              <a:rPr sz="1800" spc="-2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dense  area, the more contention and inference </a:t>
            </a:r>
            <a:r>
              <a:rPr sz="1800" spc="5" dirty="0">
                <a:latin typeface="Arial"/>
                <a:cs typeface="Arial"/>
              </a:rPr>
              <a:t>cause  </a:t>
            </a:r>
            <a:r>
              <a:rPr sz="1800" dirty="0">
                <a:latin typeface="Arial"/>
                <a:cs typeface="Arial"/>
              </a:rPr>
              <a:t>performance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degradation.</a:t>
            </a:r>
          </a:p>
          <a:p>
            <a:pPr marL="460375" marR="506095" lvl="1" indent="-267970">
              <a:lnSpc>
                <a:spcPct val="100000"/>
              </a:lnSpc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Amendment of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for resolving these problems in coexistence</a:t>
            </a:r>
            <a:r>
              <a:rPr sz="1800" spc="-2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of  </a:t>
            </a:r>
            <a:r>
              <a:rPr sz="1800" spc="-5" dirty="0">
                <a:latin typeface="Arial"/>
                <a:cs typeface="Arial"/>
              </a:rPr>
              <a:t>BANs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necessary.</a:t>
            </a:r>
            <a:endParaRPr sz="1800" dirty="0">
              <a:latin typeface="Arial"/>
              <a:cs typeface="Arial"/>
            </a:endParaRP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10" dirty="0">
                <a:latin typeface="Arial"/>
                <a:cs typeface="Arial"/>
              </a:rPr>
              <a:t>with </a:t>
            </a:r>
            <a:r>
              <a:rPr sz="2400" b="1" spc="-5" dirty="0">
                <a:latin typeface="Arial"/>
                <a:cs typeface="Arial"/>
              </a:rPr>
              <a:t>other</a:t>
            </a:r>
            <a:r>
              <a:rPr sz="2400" b="1" spc="-204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radios</a:t>
            </a:r>
            <a:endParaRPr sz="2400" dirty="0">
              <a:latin typeface="Arial"/>
              <a:cs typeface="Arial"/>
            </a:endParaRPr>
          </a:p>
          <a:p>
            <a:pPr marL="469265" marR="238760" lvl="1" indent="-27686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For enhanced </a:t>
            </a:r>
            <a:r>
              <a:rPr sz="1800" spc="-10" dirty="0">
                <a:latin typeface="Arial"/>
                <a:cs typeface="Arial"/>
              </a:rPr>
              <a:t>dependability,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should be updated to </a:t>
            </a:r>
            <a:r>
              <a:rPr sz="1800" spc="-5" dirty="0">
                <a:latin typeface="Arial"/>
                <a:cs typeface="Arial"/>
              </a:rPr>
              <a:t>avoid  </a:t>
            </a:r>
            <a:r>
              <a:rPr sz="1800" dirty="0">
                <a:latin typeface="Arial"/>
                <a:cs typeface="Arial"/>
              </a:rPr>
              <a:t>performance degradation due to interference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coexisting other narrow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  and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networks </a:t>
            </a:r>
            <a:r>
              <a:rPr sz="1800" dirty="0">
                <a:latin typeface="Arial"/>
                <a:cs typeface="Arial"/>
              </a:rPr>
              <a:t>in overlapped frequency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band.</a:t>
            </a: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feedback </a:t>
            </a:r>
            <a:r>
              <a:rPr sz="2400" b="1" dirty="0">
                <a:latin typeface="Arial"/>
                <a:cs typeface="Arial"/>
              </a:rPr>
              <a:t>sensing and </a:t>
            </a:r>
            <a:r>
              <a:rPr sz="2400" b="1" spc="-5" dirty="0">
                <a:latin typeface="Arial"/>
                <a:cs typeface="Arial"/>
              </a:rPr>
              <a:t>controlling</a:t>
            </a:r>
            <a:r>
              <a:rPr sz="2400" b="1" spc="-1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loop</a:t>
            </a:r>
            <a:endParaRPr sz="2400" dirty="0">
              <a:latin typeface="Arial"/>
              <a:cs typeface="Arial"/>
            </a:endParaRPr>
          </a:p>
          <a:p>
            <a:pPr marL="469265" marR="287020" lvl="1" indent="-276860">
              <a:lnSpc>
                <a:spcPct val="100000"/>
              </a:lnSpc>
              <a:spcBef>
                <a:spcPts val="25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Remote </a:t>
            </a:r>
            <a:r>
              <a:rPr sz="1800" spc="5" dirty="0">
                <a:latin typeface="Arial"/>
                <a:cs typeface="Arial"/>
              </a:rPr>
              <a:t>medical </a:t>
            </a:r>
            <a:r>
              <a:rPr sz="1800" dirty="0">
                <a:latin typeface="Arial"/>
                <a:cs typeface="Arial"/>
              </a:rPr>
              <a:t>diagnosis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vital </a:t>
            </a:r>
            <a:r>
              <a:rPr sz="1800" spc="5" dirty="0">
                <a:latin typeface="Arial"/>
                <a:cs typeface="Arial"/>
              </a:rPr>
              <a:t>sensing </a:t>
            </a:r>
            <a:r>
              <a:rPr sz="1800" dirty="0">
                <a:latin typeface="Arial"/>
                <a:cs typeface="Arial"/>
              </a:rPr>
              <a:t>and therapy and control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actuators  and robotics need more dependable and efficient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protocol.</a:t>
            </a: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Usability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Implementation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Complexity</a:t>
            </a:r>
            <a:endParaRPr sz="24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Interoperability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radio networks, more </a:t>
            </a:r>
            <a:r>
              <a:rPr sz="1800" spc="-5" dirty="0">
                <a:latin typeface="Arial"/>
                <a:cs typeface="Arial"/>
              </a:rPr>
              <a:t>flexible network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topology,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Transparency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standards </a:t>
            </a:r>
            <a:r>
              <a:rPr sz="1800" spc="5" dirty="0">
                <a:latin typeface="Arial"/>
                <a:cs typeface="Arial"/>
              </a:rPr>
              <a:t>such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10" dirty="0">
                <a:latin typeface="Arial"/>
                <a:cs typeface="Arial"/>
              </a:rPr>
              <a:t>ETSI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SmartBAN</a:t>
            </a:r>
          </a:p>
          <a:p>
            <a:pPr marL="533400" lvl="1" indent="-341630">
              <a:lnSpc>
                <a:spcPct val="100000"/>
              </a:lnSpc>
              <a:buFont typeface="Wingdings"/>
              <a:buChar char=""/>
              <a:tabLst>
                <a:tab pos="533400" algn="l"/>
                <a:tab pos="534035" algn="l"/>
              </a:tabLst>
            </a:pPr>
            <a:r>
              <a:rPr sz="1800" dirty="0">
                <a:latin typeface="Arial"/>
                <a:cs typeface="Arial"/>
              </a:rPr>
              <a:t>Capability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ranging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positioning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5" dirty="0">
                <a:latin typeface="Arial"/>
                <a:cs typeface="Arial"/>
              </a:rPr>
              <a:t>UWB </a:t>
            </a:r>
            <a:r>
              <a:rPr sz="1800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required </a:t>
            </a:r>
            <a:r>
              <a:rPr sz="1800" dirty="0">
                <a:latin typeface="Arial"/>
                <a:cs typeface="Arial"/>
              </a:rPr>
              <a:t>for mobility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security.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971C382-E211-4D1A-9CA9-179B37EBA498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E0134BC-C232-434C-B2BD-2E51D1F8E032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D6350CA0-2C71-4E8A-96D8-F1B675786E5C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2DD02C-599C-45CB-9708-39D699C4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76600" y="6543549"/>
            <a:ext cx="2133600" cy="367564"/>
          </a:xfrm>
        </p:spPr>
        <p:txBody>
          <a:bodyPr/>
          <a:lstStyle/>
          <a:p>
            <a:pPr>
              <a:defRPr/>
            </a:pPr>
            <a:fld id="{B10F4D1D-F4F9-4A4B-B50F-B046AC901C27}" type="slidenum">
              <a:rPr lang="fi-FI" altLang="ja-JP" smtClean="0"/>
              <a:pPr>
                <a:defRPr/>
              </a:pPr>
              <a:t>5</a:t>
            </a:fld>
            <a:endParaRPr lang="fi-FI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782" y="6454737"/>
            <a:ext cx="755063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639263"/>
            <a:ext cx="8877808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2775" marR="5080" indent="-2442210" algn="l">
              <a:lnSpc>
                <a:spcPts val="3840"/>
              </a:lnSpc>
            </a:pPr>
            <a:r>
              <a:rPr lang="en-US" sz="3200" spc="-5" dirty="0"/>
              <a:t>1</a:t>
            </a:r>
            <a:r>
              <a:rPr sz="3200" spc="-5" dirty="0"/>
              <a:t>.2 </a:t>
            </a:r>
            <a:r>
              <a:rPr sz="3200" spc="-10" dirty="0"/>
              <a:t>Technical Challenges </a:t>
            </a:r>
            <a:r>
              <a:rPr sz="3200" spc="-15" dirty="0"/>
              <a:t>for </a:t>
            </a:r>
            <a:r>
              <a:rPr sz="3200" spc="-10" dirty="0"/>
              <a:t>Enhanced  Dependability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402590" y="1695508"/>
            <a:ext cx="8329295" cy="457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marR="43815" indent="-456565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First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15" dirty="0">
                <a:latin typeface="Arial"/>
                <a:cs typeface="Arial"/>
              </a:rPr>
              <a:t>all, </a:t>
            </a:r>
            <a:r>
              <a:rPr sz="2000" spc="-20" dirty="0">
                <a:latin typeface="Arial"/>
                <a:cs typeface="Arial"/>
              </a:rPr>
              <a:t>we </a:t>
            </a:r>
            <a:r>
              <a:rPr sz="2000" spc="-10" dirty="0">
                <a:latin typeface="Arial"/>
                <a:cs typeface="Arial"/>
              </a:rPr>
              <a:t>should </a:t>
            </a:r>
            <a:r>
              <a:rPr sz="2000" spc="-15" dirty="0">
                <a:latin typeface="Arial"/>
                <a:cs typeface="Arial"/>
              </a:rPr>
              <a:t>recognize </a:t>
            </a:r>
            <a:r>
              <a:rPr sz="2000" spc="-10" dirty="0">
                <a:latin typeface="Arial"/>
                <a:cs typeface="Arial"/>
              </a:rPr>
              <a:t>that any technology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PHY and </a:t>
            </a:r>
            <a:r>
              <a:rPr sz="2000" spc="-15" dirty="0">
                <a:latin typeface="Arial"/>
                <a:cs typeface="Arial"/>
              </a:rPr>
              <a:t>MAC  </a:t>
            </a:r>
            <a:r>
              <a:rPr sz="2000" spc="-10" dirty="0">
                <a:latin typeface="Arial"/>
                <a:cs typeface="Arial"/>
              </a:rPr>
              <a:t>cannot guarantee </a:t>
            </a:r>
            <a:r>
              <a:rPr sz="2000" spc="-5" dirty="0">
                <a:latin typeface="Arial"/>
                <a:cs typeface="Arial"/>
              </a:rPr>
              <a:t>full </a:t>
            </a:r>
            <a:r>
              <a:rPr sz="2000" spc="-10" dirty="0">
                <a:latin typeface="Arial"/>
                <a:cs typeface="Arial"/>
              </a:rPr>
              <a:t>dependability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every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2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5080" indent="-456565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30" dirty="0">
                <a:latin typeface="Arial"/>
                <a:cs typeface="Arial"/>
              </a:rPr>
              <a:t>However, </a:t>
            </a:r>
            <a:r>
              <a:rPr sz="2000" spc="-20" dirty="0">
                <a:latin typeface="Arial"/>
                <a:cs typeface="Arial"/>
              </a:rPr>
              <a:t>we </a:t>
            </a:r>
            <a:r>
              <a:rPr sz="2000" spc="-5" dirty="0">
                <a:latin typeface="Arial"/>
                <a:cs typeface="Arial"/>
              </a:rPr>
              <a:t>can </a:t>
            </a:r>
            <a:r>
              <a:rPr sz="2000" spc="-10" dirty="0">
                <a:latin typeface="Arial"/>
                <a:cs typeface="Arial"/>
              </a:rPr>
              <a:t>design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new standard </a:t>
            </a:r>
            <a:r>
              <a:rPr sz="2000" spc="-15" dirty="0">
                <a:latin typeface="Arial"/>
                <a:cs typeface="Arial"/>
              </a:rPr>
              <a:t>which </a:t>
            </a:r>
            <a:r>
              <a:rPr sz="2000" spc="-5" dirty="0">
                <a:latin typeface="Arial"/>
                <a:cs typeface="Arial"/>
              </a:rPr>
              <a:t>can </a:t>
            </a:r>
            <a:r>
              <a:rPr sz="2000" spc="-10" dirty="0">
                <a:latin typeface="Arial"/>
                <a:cs typeface="Arial"/>
              </a:rPr>
              <a:t>guarantee </a:t>
            </a:r>
            <a:r>
              <a:rPr sz="2000" spc="-5" dirty="0">
                <a:latin typeface="Arial"/>
                <a:cs typeface="Arial"/>
              </a:rPr>
              <a:t>a  </a:t>
            </a:r>
            <a:r>
              <a:rPr sz="2000" spc="-10" dirty="0">
                <a:latin typeface="Arial"/>
                <a:cs typeface="Arial"/>
              </a:rPr>
              <a:t>certain </a:t>
            </a:r>
            <a:r>
              <a:rPr sz="2000" spc="-15" dirty="0">
                <a:latin typeface="Arial"/>
                <a:cs typeface="Arial"/>
              </a:rPr>
              <a:t>level </a:t>
            </a:r>
            <a:r>
              <a:rPr sz="2000" spc="-10" dirty="0">
                <a:latin typeface="Arial"/>
                <a:cs typeface="Arial"/>
              </a:rPr>
              <a:t>of enhanced dependability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a specific </a:t>
            </a:r>
            <a:r>
              <a:rPr sz="2000" spc="-10" dirty="0">
                <a:latin typeface="Arial"/>
                <a:cs typeface="Arial"/>
              </a:rPr>
              <a:t>defined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193040" indent="-456565">
              <a:lnSpc>
                <a:spcPts val="2400"/>
              </a:lnSpc>
              <a:spcBef>
                <a:spcPts val="75"/>
              </a:spcBef>
              <a:buChar char="•"/>
              <a:tabLst>
                <a:tab pos="469265" algn="l"/>
                <a:tab pos="469900" algn="l"/>
                <a:tab pos="3237230" algn="l"/>
              </a:tabLst>
            </a:pPr>
            <a:r>
              <a:rPr sz="2000" spc="-10" dirty="0">
                <a:latin typeface="Arial"/>
                <a:cs typeface="Arial"/>
              </a:rPr>
              <a:t>As an analogy of </a:t>
            </a:r>
            <a:r>
              <a:rPr sz="2000" dirty="0">
                <a:latin typeface="Arial"/>
                <a:cs typeface="Arial"/>
              </a:rPr>
              <a:t>informed </a:t>
            </a:r>
            <a:r>
              <a:rPr sz="2000" spc="-5" dirty="0">
                <a:latin typeface="Arial"/>
                <a:cs typeface="Arial"/>
              </a:rPr>
              <a:t>consent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medical </a:t>
            </a:r>
            <a:r>
              <a:rPr sz="2000" spc="-10" dirty="0">
                <a:latin typeface="Arial"/>
                <a:cs typeface="Arial"/>
              </a:rPr>
              <a:t>doctor to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patient, </a:t>
            </a:r>
            <a:r>
              <a:rPr sz="2000" spc="-5" dirty="0">
                <a:latin typeface="Arial"/>
                <a:cs typeface="Arial"/>
              </a:rPr>
              <a:t>a  manufacturer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dependable wireless network </a:t>
            </a:r>
            <a:r>
              <a:rPr sz="2000" spc="-5" dirty="0">
                <a:latin typeface="Arial"/>
                <a:cs typeface="Arial"/>
              </a:rPr>
              <a:t>can describe such a  specific </a:t>
            </a:r>
            <a:r>
              <a:rPr sz="2000" spc="-10" dirty="0">
                <a:latin typeface="Arial"/>
                <a:cs typeface="Arial"/>
              </a:rPr>
              <a:t>defined </a:t>
            </a:r>
            <a:r>
              <a:rPr sz="2000" spc="-5" dirty="0">
                <a:latin typeface="Arial"/>
                <a:cs typeface="Arial"/>
              </a:rPr>
              <a:t>use case </a:t>
            </a:r>
            <a:r>
              <a:rPr sz="2000" spc="-10" dirty="0">
                <a:latin typeface="Arial"/>
                <a:cs typeface="Arial"/>
              </a:rPr>
              <a:t>that </a:t>
            </a:r>
            <a:r>
              <a:rPr sz="2000" b="1" i="1" u="heavy" spc="-5" dirty="0">
                <a:latin typeface="Arial"/>
                <a:cs typeface="Arial"/>
              </a:rPr>
              <a:t>the manufacture </a:t>
            </a:r>
            <a:r>
              <a:rPr sz="2000" b="1" i="1" u="heavy" spc="-10" dirty="0">
                <a:latin typeface="Arial"/>
                <a:cs typeface="Arial"/>
              </a:rPr>
              <a:t>can </a:t>
            </a:r>
            <a:r>
              <a:rPr sz="2000" b="1" i="1" u="heavy" spc="-5" dirty="0">
                <a:latin typeface="Arial"/>
                <a:cs typeface="Arial"/>
              </a:rPr>
              <a:t>guarantee a  defined </a:t>
            </a:r>
            <a:r>
              <a:rPr sz="2000" b="1" i="1" u="heavy" spc="-10" dirty="0">
                <a:latin typeface="Arial"/>
                <a:cs typeface="Arial"/>
              </a:rPr>
              <a:t>level </a:t>
            </a:r>
            <a:r>
              <a:rPr sz="2000" b="1" i="1" u="heavy" spc="-5" dirty="0">
                <a:latin typeface="Arial"/>
                <a:cs typeface="Arial"/>
              </a:rPr>
              <a:t>of dependability showing </a:t>
            </a:r>
            <a:r>
              <a:rPr sz="2000" b="1" i="1" u="heavy" spc="-10" dirty="0">
                <a:latin typeface="Arial"/>
                <a:cs typeface="Arial"/>
              </a:rPr>
              <a:t>necessary cost </a:t>
            </a:r>
            <a:r>
              <a:rPr sz="2000" b="1" i="1" u="heavy" spc="-5" dirty="0">
                <a:latin typeface="Arial"/>
                <a:cs typeface="Arial"/>
              </a:rPr>
              <a:t>and  </a:t>
            </a:r>
            <a:r>
              <a:rPr sz="2000" b="1" i="1" u="heavy" spc="-10" dirty="0">
                <a:latin typeface="Arial"/>
                <a:cs typeface="Arial"/>
              </a:rPr>
              <a:t>remained</a:t>
            </a:r>
            <a:r>
              <a:rPr sz="2000" b="1" i="1" u="heavy" spc="60" dirty="0">
                <a:latin typeface="Arial"/>
                <a:cs typeface="Arial"/>
              </a:rPr>
              <a:t> </a:t>
            </a:r>
            <a:r>
              <a:rPr sz="2000" b="1" i="1" u="heavy" spc="-15" dirty="0">
                <a:latin typeface="Arial"/>
                <a:cs typeface="Arial"/>
              </a:rPr>
              <a:t>uncertainty.	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spc="-15" dirty="0">
                <a:latin typeface="Arial"/>
                <a:cs typeface="Arial"/>
              </a:rPr>
              <a:t>is </a:t>
            </a:r>
            <a:r>
              <a:rPr sz="2000" spc="-10" dirty="0">
                <a:latin typeface="Arial"/>
                <a:cs typeface="Arial"/>
              </a:rPr>
              <a:t>an honest </a:t>
            </a:r>
            <a:r>
              <a:rPr sz="2000" spc="-5" dirty="0">
                <a:latin typeface="Arial"/>
                <a:cs typeface="Arial"/>
              </a:rPr>
              <a:t>manner </a:t>
            </a:r>
            <a:r>
              <a:rPr sz="2000" spc="-10" dirty="0">
                <a:latin typeface="Arial"/>
                <a:cs typeface="Arial"/>
              </a:rPr>
              <a:t>and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much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better  than no guarantee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any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231140" indent="-456565">
              <a:lnSpc>
                <a:spcPts val="24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Therefore, </a:t>
            </a:r>
            <a:r>
              <a:rPr sz="2000" spc="-10" dirty="0">
                <a:latin typeface="Arial"/>
                <a:cs typeface="Arial"/>
              </a:rPr>
              <a:t>an expecting standard </a:t>
            </a:r>
            <a:r>
              <a:rPr sz="2000" spc="-5" dirty="0">
                <a:latin typeface="Arial"/>
                <a:cs typeface="Arial"/>
              </a:rPr>
              <a:t>describes a specific use case </a:t>
            </a:r>
            <a:r>
              <a:rPr sz="2000" spc="-15" dirty="0">
                <a:latin typeface="Arial"/>
                <a:cs typeface="Arial"/>
              </a:rPr>
              <a:t>in  which </a:t>
            </a:r>
            <a:r>
              <a:rPr sz="2000" b="1" i="1" u="heavy" spc="-5" dirty="0">
                <a:latin typeface="Arial"/>
                <a:cs typeface="Arial"/>
              </a:rPr>
              <a:t>worst </a:t>
            </a:r>
            <a:r>
              <a:rPr sz="2000" b="1" i="1" u="heavy" spc="-10" dirty="0">
                <a:latin typeface="Arial"/>
                <a:cs typeface="Arial"/>
              </a:rPr>
              <a:t>performance can </a:t>
            </a:r>
            <a:r>
              <a:rPr sz="2000" b="1" i="1" u="heavy" spc="-5" dirty="0">
                <a:latin typeface="Arial"/>
                <a:cs typeface="Arial"/>
              </a:rPr>
              <a:t>be </a:t>
            </a:r>
            <a:r>
              <a:rPr sz="2000" b="1" i="1" u="heavy" spc="-10" dirty="0">
                <a:latin typeface="Arial"/>
                <a:cs typeface="Arial"/>
              </a:rPr>
              <a:t>guaranteed </a:t>
            </a:r>
            <a:r>
              <a:rPr sz="2000" b="1" i="1" u="heavy" spc="-5" dirty="0">
                <a:latin typeface="Arial"/>
                <a:cs typeface="Arial"/>
              </a:rPr>
              <a:t>enough high while  most of exiting standards </a:t>
            </a:r>
            <a:r>
              <a:rPr sz="2000" b="1" i="1" u="heavy" spc="-10" dirty="0">
                <a:latin typeface="Arial"/>
                <a:cs typeface="Arial"/>
              </a:rPr>
              <a:t>have been </a:t>
            </a:r>
            <a:r>
              <a:rPr sz="2000" b="1" i="1" u="heavy" spc="-5" dirty="0">
                <a:latin typeface="Arial"/>
                <a:cs typeface="Arial"/>
              </a:rPr>
              <a:t>designed with </a:t>
            </a:r>
            <a:r>
              <a:rPr sz="2000" b="1" i="1" u="heavy" spc="-10" dirty="0">
                <a:latin typeface="Arial"/>
                <a:cs typeface="Arial"/>
              </a:rPr>
              <a:t>average  performance</a:t>
            </a:r>
            <a:r>
              <a:rPr sz="2000" b="1" i="1" u="heavy" dirty="0">
                <a:latin typeface="Arial"/>
                <a:cs typeface="Arial"/>
              </a:rPr>
              <a:t> </a:t>
            </a:r>
            <a:r>
              <a:rPr sz="2000" b="1" i="1" u="heavy" spc="-10" dirty="0">
                <a:latin typeface="Arial"/>
                <a:cs typeface="Arial"/>
              </a:rPr>
              <a:t>base.</a:t>
            </a:r>
            <a:endParaRPr sz="2000" dirty="0">
              <a:latin typeface="Arial"/>
              <a:cs typeface="Arial"/>
            </a:endParaRPr>
          </a:p>
          <a:p>
            <a:pPr marL="469265" indent="-456565">
              <a:lnSpc>
                <a:spcPts val="232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30" dirty="0">
                <a:latin typeface="Arial"/>
                <a:cs typeface="Arial"/>
              </a:rPr>
              <a:t>Technical </a:t>
            </a:r>
            <a:r>
              <a:rPr sz="2000" spc="-5" dirty="0">
                <a:latin typeface="Arial"/>
                <a:cs typeface="Arial"/>
              </a:rPr>
              <a:t>requirement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specific use case can </a:t>
            </a:r>
            <a:r>
              <a:rPr sz="2000" spc="-10" dirty="0">
                <a:latin typeface="Arial"/>
                <a:cs typeface="Arial"/>
              </a:rPr>
              <a:t>be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guaranteed.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39CDFDF4-B91C-4DB9-8198-8CAE6201EF58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88FFB420-D38B-4518-A727-68C9168860D1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A0F11469-4B11-42DF-A4C6-9C9D932A0509}"/>
              </a:ext>
            </a:extLst>
          </p:cNvPr>
          <p:cNvSpPr txBox="1"/>
          <p:nvPr/>
        </p:nvSpPr>
        <p:spPr>
          <a:xfrm>
            <a:off x="671782" y="403264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8D9AF51B-CF44-4230-9696-951791397892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6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8" name="フッター プレースホルダー 8">
            <a:extLst>
              <a:ext uri="{FF2B5EF4-FFF2-40B4-BE49-F238E27FC236}">
                <a16:creationId xmlns:a16="http://schemas.microsoft.com/office/drawing/2014/main" id="{4C1BEC83-BEF7-4740-96D9-0E61D844F464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854707"/>
            <a:ext cx="8877808" cy="589281"/>
          </a:xfrm>
          <a:prstGeom prst="rect">
            <a:avLst/>
          </a:prstGeom>
        </p:spPr>
        <p:txBody>
          <a:bodyPr vert="horz" wrap="square" lIns="0" tIns="156862" rIns="0" bIns="0" rtlCol="0">
            <a:spAutoFit/>
          </a:bodyPr>
          <a:lstStyle/>
          <a:p>
            <a:pPr marL="4069715" marR="5080" indent="-3767454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.3 </a:t>
            </a:r>
            <a:r>
              <a:rPr sz="2800" b="1" spc="-5" dirty="0"/>
              <a:t>Uniqueness </a:t>
            </a:r>
            <a:r>
              <a:rPr sz="2800" b="1" dirty="0"/>
              <a:t>different from existing </a:t>
            </a:r>
            <a:r>
              <a:rPr sz="2800" b="1" spc="-5" dirty="0"/>
              <a:t>standards  </a:t>
            </a:r>
            <a:r>
              <a:rPr sz="2800" b="1" dirty="0"/>
              <a:t>(1/2)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1659" y="2025396"/>
            <a:ext cx="7938134" cy="3893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7620" indent="-457200" algn="just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MAC </a:t>
            </a:r>
            <a:r>
              <a:rPr sz="2400" dirty="0">
                <a:latin typeface="Arial"/>
                <a:cs typeface="Arial"/>
              </a:rPr>
              <a:t>protocol for </a:t>
            </a:r>
            <a:r>
              <a:rPr sz="2400" spc="-5" dirty="0">
                <a:latin typeface="Arial"/>
                <a:cs typeface="Arial"/>
              </a:rPr>
              <a:t>around packets and </a:t>
            </a:r>
            <a:r>
              <a:rPr sz="2400" spc="-10" dirty="0">
                <a:latin typeface="Arial"/>
                <a:cs typeface="Arial"/>
              </a:rPr>
              <a:t>recursive </a:t>
            </a:r>
            <a:r>
              <a:rPr sz="2400" dirty="0">
                <a:latin typeface="Arial"/>
                <a:cs typeface="Arial"/>
              </a:rPr>
              <a:t>access  </a:t>
            </a:r>
            <a:r>
              <a:rPr sz="2400" spc="10" dirty="0">
                <a:latin typeface="Arial"/>
                <a:cs typeface="Arial"/>
              </a:rPr>
              <a:t>for </a:t>
            </a:r>
            <a:r>
              <a:rPr sz="2400" spc="5" dirty="0">
                <a:latin typeface="Arial"/>
                <a:cs typeface="Arial"/>
              </a:rPr>
              <a:t>feedback </a:t>
            </a:r>
            <a:r>
              <a:rPr sz="2400" dirty="0">
                <a:latin typeface="Arial"/>
                <a:cs typeface="Arial"/>
              </a:rPr>
              <a:t>loop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remote sensing and</a:t>
            </a:r>
            <a:r>
              <a:rPr sz="2400" spc="-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controlling;</a:t>
            </a:r>
            <a:endParaRPr sz="2400" dirty="0">
              <a:latin typeface="Arial"/>
              <a:cs typeface="Arial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Level </a:t>
            </a:r>
            <a:r>
              <a:rPr sz="2400" dirty="0">
                <a:latin typeface="Arial"/>
                <a:cs typeface="Arial"/>
              </a:rPr>
              <a:t>of dependability can be </a:t>
            </a:r>
            <a:r>
              <a:rPr sz="2400" spc="-5" dirty="0">
                <a:latin typeface="Arial"/>
                <a:cs typeface="Arial"/>
              </a:rPr>
              <a:t>defined </a:t>
            </a:r>
            <a:r>
              <a:rPr sz="2400" spc="-10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showing  necessary cost </a:t>
            </a:r>
            <a:r>
              <a:rPr sz="2400" spc="-5" dirty="0">
                <a:latin typeface="Arial"/>
                <a:cs typeface="Arial"/>
              </a:rPr>
              <a:t>and remained uncertainty.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spc="-20" dirty="0">
                <a:latin typeface="Arial"/>
                <a:cs typeface="Arial"/>
              </a:rPr>
              <a:t>an  </a:t>
            </a:r>
            <a:r>
              <a:rPr sz="2400" dirty="0">
                <a:latin typeface="Arial"/>
                <a:cs typeface="Arial"/>
              </a:rPr>
              <a:t>honest manner </a:t>
            </a:r>
            <a:r>
              <a:rPr sz="2400" spc="-5" dirty="0">
                <a:latin typeface="Arial"/>
                <a:cs typeface="Arial"/>
              </a:rPr>
              <a:t>and much better than </a:t>
            </a:r>
            <a:r>
              <a:rPr sz="2400" spc="-10" dirty="0">
                <a:latin typeface="Arial"/>
                <a:cs typeface="Arial"/>
              </a:rPr>
              <a:t>no </a:t>
            </a:r>
            <a:r>
              <a:rPr sz="2400" spc="-5" dirty="0">
                <a:latin typeface="Arial"/>
                <a:cs typeface="Arial"/>
              </a:rPr>
              <a:t>guarantee </a:t>
            </a:r>
            <a:r>
              <a:rPr sz="2400" dirty="0">
                <a:latin typeface="Arial"/>
                <a:cs typeface="Arial"/>
              </a:rPr>
              <a:t>for  any use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case.</a:t>
            </a:r>
          </a:p>
          <a:p>
            <a:pPr marL="469900" marR="5080" indent="-45720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Worst </a:t>
            </a:r>
            <a:r>
              <a:rPr sz="2400" spc="-5" dirty="0">
                <a:latin typeface="Arial"/>
                <a:cs typeface="Arial"/>
              </a:rPr>
              <a:t>performance </a:t>
            </a:r>
            <a:r>
              <a:rPr sz="2400" spc="-10" dirty="0">
                <a:latin typeface="Arial"/>
                <a:cs typeface="Arial"/>
              </a:rPr>
              <a:t>can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guaranteed enough </a:t>
            </a:r>
            <a:r>
              <a:rPr sz="2400" spc="-10" dirty="0">
                <a:latin typeface="Arial"/>
                <a:cs typeface="Arial"/>
              </a:rPr>
              <a:t>high  </a:t>
            </a:r>
            <a:r>
              <a:rPr sz="2400" spc="-5" dirty="0">
                <a:latin typeface="Arial"/>
                <a:cs typeface="Arial"/>
              </a:rPr>
              <a:t>while </a:t>
            </a:r>
            <a:r>
              <a:rPr sz="2400" spc="5" dirty="0">
                <a:latin typeface="Arial"/>
                <a:cs typeface="Arial"/>
              </a:rPr>
              <a:t>most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exiting </a:t>
            </a:r>
            <a:r>
              <a:rPr sz="2400" dirty="0">
                <a:latin typeface="Arial"/>
                <a:cs typeface="Arial"/>
              </a:rPr>
              <a:t>standards </a:t>
            </a:r>
            <a:r>
              <a:rPr sz="2400" spc="-5" dirty="0">
                <a:latin typeface="Arial"/>
                <a:cs typeface="Arial"/>
              </a:rPr>
              <a:t>have been </a:t>
            </a:r>
            <a:r>
              <a:rPr sz="2400" dirty="0">
                <a:latin typeface="Arial"/>
                <a:cs typeface="Arial"/>
              </a:rPr>
              <a:t>designed  </a:t>
            </a:r>
            <a:r>
              <a:rPr sz="2400" spc="-10" dirty="0">
                <a:latin typeface="Arial"/>
                <a:cs typeface="Arial"/>
              </a:rPr>
              <a:t>with average </a:t>
            </a:r>
            <a:r>
              <a:rPr sz="2400" dirty="0">
                <a:latin typeface="Arial"/>
                <a:cs typeface="Arial"/>
              </a:rPr>
              <a:t>performance base.</a:t>
            </a: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Others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C17C203B-9562-4250-9006-584983AB04D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84858D7-7B4D-4B0F-99F3-E901DC231E1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C2B5C10B-4589-4109-8A27-7BFD23AF3C5B}"/>
              </a:ext>
            </a:extLst>
          </p:cNvPr>
          <p:cNvSpPr txBox="1"/>
          <p:nvPr/>
        </p:nvSpPr>
        <p:spPr>
          <a:xfrm>
            <a:off x="671782" y="403265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134AE821-749A-4515-BD20-173B687E3523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7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5" name="フッター プレースホルダー 8">
            <a:extLst>
              <a:ext uri="{FF2B5EF4-FFF2-40B4-BE49-F238E27FC236}">
                <a16:creationId xmlns:a16="http://schemas.microsoft.com/office/drawing/2014/main" id="{3CFABE3C-823F-44A7-886A-78675F4CB42F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854707"/>
            <a:ext cx="8877808" cy="589281"/>
          </a:xfrm>
          <a:prstGeom prst="rect">
            <a:avLst/>
          </a:prstGeom>
        </p:spPr>
        <p:txBody>
          <a:bodyPr vert="horz" wrap="square" lIns="0" tIns="156862" rIns="0" bIns="0" rtlCol="0">
            <a:spAutoFit/>
          </a:bodyPr>
          <a:lstStyle/>
          <a:p>
            <a:pPr marL="4069715" marR="5080" indent="-3767454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.3 </a:t>
            </a:r>
            <a:r>
              <a:rPr sz="2800" b="1" spc="-5" dirty="0"/>
              <a:t>Uniqueness </a:t>
            </a:r>
            <a:r>
              <a:rPr sz="2800" b="1" dirty="0"/>
              <a:t>different from existing </a:t>
            </a:r>
            <a:r>
              <a:rPr sz="2800" b="1" spc="-5" dirty="0"/>
              <a:t>standards  </a:t>
            </a:r>
            <a:r>
              <a:rPr sz="2800" b="1" dirty="0"/>
              <a:t>(2/2)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246C38F2-093E-4B52-8BD6-3D142F53750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473824"/>
            <a:ext cx="3886200" cy="384173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601659" y="1739416"/>
            <a:ext cx="7973059" cy="416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4930">
              <a:lnSpc>
                <a:spcPct val="100000"/>
              </a:lnSpc>
              <a:buAutoNum type="arabicPeriod" startAt="2"/>
              <a:tabLst>
                <a:tab pos="454025" algn="l"/>
                <a:tab pos="454659" algn="l"/>
                <a:tab pos="1210310" algn="l"/>
                <a:tab pos="3008630" algn="l"/>
                <a:tab pos="3484245" algn="l"/>
                <a:tab pos="4517390" algn="l"/>
                <a:tab pos="5852160" algn="l"/>
                <a:tab pos="7550150" algn="l"/>
              </a:tabLst>
            </a:pPr>
            <a:r>
              <a:rPr sz="2000" b="1" spc="0" dirty="0">
                <a:latin typeface="Arial"/>
                <a:cs typeface="Arial"/>
              </a:rPr>
              <a:t>P</a:t>
            </a:r>
            <a:r>
              <a:rPr sz="2000" b="1" spc="-10" dirty="0">
                <a:latin typeface="Arial"/>
                <a:cs typeface="Arial"/>
              </a:rPr>
              <a:t>HY</a:t>
            </a:r>
            <a:r>
              <a:rPr sz="2000" b="1" dirty="0">
                <a:latin typeface="Arial"/>
                <a:cs typeface="Arial"/>
              </a:rPr>
              <a:t>	t</a:t>
            </a:r>
            <a:r>
              <a:rPr sz="2000" b="1" spc="-10" dirty="0">
                <a:latin typeface="Arial"/>
                <a:cs typeface="Arial"/>
              </a:rPr>
              <a:t>ec</a:t>
            </a:r>
            <a:r>
              <a:rPr sz="2000" b="1" dirty="0">
                <a:latin typeface="Arial"/>
                <a:cs typeface="Arial"/>
              </a:rPr>
              <a:t>hno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og</a:t>
            </a:r>
            <a:r>
              <a:rPr sz="2000" b="1" spc="10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25" dirty="0">
                <a:latin typeface="Arial"/>
                <a:cs typeface="Arial"/>
              </a:rPr>
              <a:t>t</a:t>
            </a:r>
            <a:r>
              <a:rPr sz="2000" b="1" spc="-5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sa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is</a:t>
            </a:r>
            <a:r>
              <a:rPr sz="2000" b="1" spc="25" dirty="0">
                <a:latin typeface="Arial"/>
                <a:cs typeface="Arial"/>
              </a:rPr>
              <a:t>f</a:t>
            </a:r>
            <a:r>
              <a:rPr sz="2000" b="1" spc="-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	t</a:t>
            </a:r>
            <a:r>
              <a:rPr sz="2000" b="1" spc="1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hn</a:t>
            </a:r>
            <a:r>
              <a:rPr sz="2000" b="1" spc="-10" dirty="0">
                <a:latin typeface="Arial"/>
                <a:cs typeface="Arial"/>
              </a:rPr>
              <a:t>ica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qu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n</a:t>
            </a:r>
            <a:r>
              <a:rPr sz="2000" b="1" spc="-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	fo</a:t>
            </a:r>
            <a:r>
              <a:rPr sz="2000" b="1" spc="-5" dirty="0">
                <a:latin typeface="Arial"/>
                <a:cs typeface="Arial"/>
              </a:rPr>
              <a:t>r  </a:t>
            </a:r>
            <a:r>
              <a:rPr sz="2000" b="1" spc="-10" dirty="0">
                <a:latin typeface="Arial"/>
                <a:cs typeface="Arial"/>
              </a:rPr>
              <a:t>enhanced </a:t>
            </a:r>
            <a:r>
              <a:rPr sz="2000" b="1" spc="-5" dirty="0">
                <a:latin typeface="Arial"/>
                <a:cs typeface="Arial"/>
              </a:rPr>
              <a:t>dependability </a:t>
            </a:r>
            <a:r>
              <a:rPr sz="2000" b="1" spc="-10" dirty="0">
                <a:latin typeface="Arial"/>
                <a:cs typeface="Arial"/>
              </a:rPr>
              <a:t>in </a:t>
            </a:r>
            <a:r>
              <a:rPr sz="2000" b="1" spc="-5" dirty="0">
                <a:latin typeface="Arial"/>
                <a:cs typeface="Arial"/>
              </a:rPr>
              <a:t>the focused use</a:t>
            </a:r>
            <a:r>
              <a:rPr sz="2000" b="1" spc="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cases</a:t>
            </a:r>
            <a:endParaRPr sz="2000" dirty="0">
              <a:latin typeface="Arial"/>
              <a:cs typeface="Arial"/>
            </a:endParaRPr>
          </a:p>
          <a:p>
            <a:pPr marL="869315" marR="67945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69315" algn="l"/>
              </a:tabLst>
            </a:pP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feedback </a:t>
            </a:r>
            <a:r>
              <a:rPr sz="2000" spc="-15" dirty="0">
                <a:latin typeface="Arial"/>
                <a:cs typeface="Arial"/>
              </a:rPr>
              <a:t>loop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remote monitoring sensors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radars </a:t>
            </a:r>
            <a:r>
              <a:rPr sz="2000" spc="-1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feedback </a:t>
            </a:r>
            <a:r>
              <a:rPr sz="2000" spc="-10" dirty="0">
                <a:latin typeface="Arial"/>
                <a:cs typeface="Arial"/>
              </a:rPr>
              <a:t>controlling </a:t>
            </a:r>
            <a:r>
              <a:rPr sz="2000" spc="-5" dirty="0">
                <a:latin typeface="Arial"/>
                <a:cs typeface="Arial"/>
              </a:rPr>
              <a:t>actuators, real-time cognition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varying  condition </a:t>
            </a:r>
            <a:r>
              <a:rPr sz="2000" spc="-10" dirty="0">
                <a:latin typeface="Arial"/>
                <a:cs typeface="Arial"/>
              </a:rPr>
              <a:t>on </a:t>
            </a:r>
            <a:r>
              <a:rPr sz="2000" dirty="0">
                <a:latin typeface="Arial"/>
                <a:cs typeface="Arial"/>
              </a:rPr>
              <a:t>site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adaptive reconfiguration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relatively  </a:t>
            </a:r>
            <a:r>
              <a:rPr sz="2000" spc="-5" dirty="0">
                <a:latin typeface="Arial"/>
                <a:cs typeface="Arial"/>
              </a:rPr>
              <a:t>messy, </a:t>
            </a:r>
            <a:r>
              <a:rPr sz="2000" dirty="0">
                <a:latin typeface="Arial"/>
                <a:cs typeface="Arial"/>
              </a:rPr>
              <a:t>small, and </a:t>
            </a:r>
            <a:r>
              <a:rPr sz="2000" spc="-5" dirty="0">
                <a:latin typeface="Arial"/>
                <a:cs typeface="Arial"/>
              </a:rPr>
              <a:t>dense </a:t>
            </a:r>
            <a:r>
              <a:rPr sz="2000" spc="-10" dirty="0">
                <a:latin typeface="Arial"/>
                <a:cs typeface="Arial"/>
              </a:rPr>
              <a:t>areas </a:t>
            </a:r>
            <a:r>
              <a:rPr sz="2000" spc="-5" dirty="0">
                <a:latin typeface="Arial"/>
                <a:cs typeface="Arial"/>
              </a:rPr>
              <a:t>are requested </a:t>
            </a:r>
            <a:r>
              <a:rPr sz="2000" spc="5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guarantee  </a:t>
            </a:r>
            <a:r>
              <a:rPr sz="2000" spc="-10" dirty="0">
                <a:latin typeface="Arial"/>
                <a:cs typeface="Arial"/>
              </a:rPr>
              <a:t>worst </a:t>
            </a:r>
            <a:r>
              <a:rPr sz="2000" dirty="0">
                <a:latin typeface="Arial"/>
                <a:cs typeface="Arial"/>
              </a:rPr>
              <a:t>performance </a:t>
            </a:r>
            <a:r>
              <a:rPr sz="2000" spc="-15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permissible </a:t>
            </a:r>
            <a:r>
              <a:rPr sz="2000" spc="-10" dirty="0">
                <a:latin typeface="Arial"/>
                <a:cs typeface="Arial"/>
              </a:rPr>
              <a:t>delay and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errors.</a:t>
            </a:r>
            <a:endParaRPr sz="2000" dirty="0">
              <a:latin typeface="Arial"/>
              <a:cs typeface="Arial"/>
            </a:endParaRPr>
          </a:p>
          <a:p>
            <a:pPr marL="869950" marR="5080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70585" algn="l"/>
              </a:tabLst>
            </a:pPr>
            <a:r>
              <a:rPr sz="2000" spc="-5" dirty="0">
                <a:latin typeface="Arial"/>
                <a:cs typeface="Arial"/>
              </a:rPr>
              <a:t>Within a permissible limited feedback </a:t>
            </a:r>
            <a:r>
              <a:rPr sz="2000" spc="-10" dirty="0">
                <a:latin typeface="Arial"/>
                <a:cs typeface="Arial"/>
              </a:rPr>
              <a:t>delay, </a:t>
            </a:r>
            <a:r>
              <a:rPr sz="2000" spc="-5" dirty="0">
                <a:latin typeface="Arial"/>
                <a:cs typeface="Arial"/>
              </a:rPr>
              <a:t>propagation  </a:t>
            </a:r>
            <a:r>
              <a:rPr sz="2000" spc="-10" dirty="0">
                <a:latin typeface="Arial"/>
                <a:cs typeface="Arial"/>
              </a:rPr>
              <a:t>paths </a:t>
            </a:r>
            <a:r>
              <a:rPr sz="2000" spc="-5" dirty="0">
                <a:latin typeface="Arial"/>
                <a:cs typeface="Arial"/>
              </a:rPr>
              <a:t>connecting between nodes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coordinator </a:t>
            </a:r>
            <a:r>
              <a:rPr sz="2000" dirty="0">
                <a:latin typeface="Arial"/>
                <a:cs typeface="Arial"/>
              </a:rPr>
              <a:t>should </a:t>
            </a:r>
            <a:r>
              <a:rPr sz="2000" spc="15" dirty="0">
                <a:latin typeface="Arial"/>
                <a:cs typeface="Arial"/>
              </a:rPr>
              <a:t>be  </a:t>
            </a:r>
            <a:r>
              <a:rPr sz="2000" spc="-5" dirty="0">
                <a:latin typeface="Arial"/>
                <a:cs typeface="Arial"/>
              </a:rPr>
              <a:t>found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keep </a:t>
            </a:r>
            <a:r>
              <a:rPr sz="2000" spc="-5" dirty="0">
                <a:latin typeface="Arial"/>
                <a:cs typeface="Arial"/>
              </a:rPr>
              <a:t>connectivity </a:t>
            </a:r>
            <a:r>
              <a:rPr sz="2000" spc="5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diversity, </a:t>
            </a:r>
            <a:r>
              <a:rPr sz="2000" dirty="0">
                <a:latin typeface="Arial"/>
                <a:cs typeface="Arial"/>
              </a:rPr>
              <a:t>channel </a:t>
            </a:r>
            <a:r>
              <a:rPr sz="2000" spc="-5" dirty="0">
                <a:latin typeface="Arial"/>
                <a:cs typeface="Arial"/>
              </a:rPr>
              <a:t>switching etc.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869950" marR="71755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70585" algn="l"/>
              </a:tabLst>
            </a:pPr>
            <a:r>
              <a:rPr sz="2000" spc="-5" dirty="0">
                <a:latin typeface="Arial"/>
                <a:cs typeface="Arial"/>
              </a:rPr>
              <a:t>For such a dynamic environment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QoS requirement  changing situation, sophisticated </a:t>
            </a:r>
            <a:r>
              <a:rPr sz="2000" spc="5" dirty="0">
                <a:latin typeface="Arial"/>
                <a:cs typeface="Arial"/>
              </a:rPr>
              <a:t>PHY </a:t>
            </a:r>
            <a:r>
              <a:rPr sz="2000" spc="-5" dirty="0">
                <a:latin typeface="Arial"/>
                <a:cs typeface="Arial"/>
              </a:rPr>
              <a:t>technologies are  </a:t>
            </a:r>
            <a:r>
              <a:rPr sz="2000" spc="-10" dirty="0">
                <a:latin typeface="Arial"/>
                <a:cs typeface="Arial"/>
              </a:rPr>
              <a:t>requested to guarantee </a:t>
            </a:r>
            <a:r>
              <a:rPr sz="2000" dirty="0">
                <a:latin typeface="Arial"/>
                <a:cs typeface="Arial"/>
              </a:rPr>
              <a:t>minimum </a:t>
            </a:r>
            <a:r>
              <a:rPr sz="2000" spc="-5" dirty="0">
                <a:latin typeface="Arial"/>
                <a:cs typeface="Arial"/>
              </a:rPr>
              <a:t>requirement </a:t>
            </a:r>
            <a:r>
              <a:rPr sz="2000" spc="-10" dirty="0">
                <a:latin typeface="Arial"/>
                <a:cs typeface="Arial"/>
              </a:rPr>
              <a:t>of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performance.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30DF998E-D281-40FD-A16C-3C617107D90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E42DD49E-B84C-4A1B-9678-7598B10708F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D8C0364F-9D27-4BDE-8D3E-E00229EBBECA}"/>
              </a:ext>
            </a:extLst>
          </p:cNvPr>
          <p:cNvSpPr txBox="1"/>
          <p:nvPr/>
        </p:nvSpPr>
        <p:spPr>
          <a:xfrm>
            <a:off x="671782" y="403265"/>
            <a:ext cx="17666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5266" y="605232"/>
            <a:ext cx="7417434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tabLst>
                <a:tab pos="5535295" algn="l"/>
              </a:tabLst>
            </a:pPr>
            <a:r>
              <a:rPr lang="en-US" sz="2400" b="1" dirty="0"/>
              <a:t>1</a:t>
            </a:r>
            <a:r>
              <a:rPr sz="2400" b="1" dirty="0"/>
              <a:t>.4 Focused Issues in</a:t>
            </a:r>
            <a:r>
              <a:rPr sz="2400" b="1" spc="-175" dirty="0"/>
              <a:t> </a:t>
            </a:r>
            <a:r>
              <a:rPr sz="2400" b="1" spc="-10" dirty="0"/>
              <a:t>Amendment</a:t>
            </a:r>
            <a:r>
              <a:rPr sz="2400" b="1" spc="45" dirty="0"/>
              <a:t> </a:t>
            </a:r>
            <a:r>
              <a:rPr sz="2400" b="1" spc="-5" dirty="0"/>
              <a:t>of</a:t>
            </a:r>
            <a:r>
              <a:rPr lang="en-US" sz="2400" b="1" spc="-5" dirty="0"/>
              <a:t> </a:t>
            </a:r>
            <a:r>
              <a:rPr sz="2400" b="1" spc="-5" dirty="0"/>
              <a:t>std</a:t>
            </a:r>
            <a:r>
              <a:rPr sz="2400" b="1" spc="-40" dirty="0"/>
              <a:t> </a:t>
            </a:r>
            <a:r>
              <a:rPr sz="2400" b="1" dirty="0"/>
              <a:t>15.6</a:t>
            </a:r>
            <a:r>
              <a:rPr sz="2400" b="1" spc="-75" dirty="0"/>
              <a:t> </a:t>
            </a:r>
            <a:r>
              <a:rPr sz="2400" b="1" spc="-30" dirty="0"/>
              <a:t>BAN </a:t>
            </a:r>
            <a:r>
              <a:rPr sz="2400" b="1" spc="-5" dirty="0"/>
              <a:t> </a:t>
            </a:r>
            <a:r>
              <a:rPr sz="2400" b="1" spc="10" dirty="0"/>
              <a:t>with </a:t>
            </a:r>
            <a:r>
              <a:rPr sz="2400" b="1" dirty="0"/>
              <a:t>Enhanced</a:t>
            </a:r>
            <a:r>
              <a:rPr sz="2400" b="1" spc="-175" dirty="0"/>
              <a:t> </a:t>
            </a:r>
            <a:r>
              <a:rPr sz="2400" b="1" spc="-5" dirty="0"/>
              <a:t>Dependability</a:t>
            </a:r>
            <a:endParaRPr sz="2400" b="1"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C5BA6154-1341-40CE-9C9C-E92394AC48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506420"/>
            <a:ext cx="4114800" cy="155569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65926" y="1427277"/>
            <a:ext cx="8746490" cy="486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rabicPeriod"/>
              <a:tabLst>
                <a:tab pos="357505" algn="l"/>
              </a:tabLst>
            </a:pPr>
            <a:r>
              <a:rPr sz="2400" b="1" spc="-35" dirty="0">
                <a:latin typeface="Arial"/>
                <a:cs typeface="Arial"/>
              </a:rPr>
              <a:t>MAC </a:t>
            </a:r>
            <a:r>
              <a:rPr sz="2400" b="1" spc="-5" dirty="0">
                <a:latin typeface="Arial"/>
                <a:cs typeface="Arial"/>
              </a:rPr>
              <a:t>Protocol </a:t>
            </a: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-5" dirty="0">
                <a:latin typeface="Arial"/>
                <a:cs typeface="Arial"/>
              </a:rPr>
              <a:t>of multiple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BANs</a:t>
            </a:r>
            <a:endParaRPr sz="2400" dirty="0">
              <a:latin typeface="Arial"/>
              <a:cs typeface="Arial"/>
            </a:endParaRPr>
          </a:p>
          <a:p>
            <a:pPr marL="460375" marR="579755" lvl="1" indent="-26797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Amendment of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for resolving these problems in coexistence of </a:t>
            </a:r>
            <a:r>
              <a:rPr sz="1800" spc="-5" dirty="0">
                <a:latin typeface="Arial"/>
                <a:cs typeface="Arial"/>
              </a:rPr>
              <a:t>BANs </a:t>
            </a:r>
            <a:r>
              <a:rPr sz="1800" dirty="0">
                <a:latin typeface="Arial"/>
                <a:cs typeface="Arial"/>
              </a:rPr>
              <a:t>is  </a:t>
            </a:r>
            <a:r>
              <a:rPr sz="1800" spc="-15" dirty="0">
                <a:latin typeface="Arial"/>
                <a:cs typeface="Arial"/>
              </a:rPr>
              <a:t>necessary.</a:t>
            </a:r>
            <a:endParaRPr sz="1800" dirty="0">
              <a:latin typeface="Arial"/>
              <a:cs typeface="Arial"/>
            </a:endParaRPr>
          </a:p>
          <a:p>
            <a:pPr marL="460375" marR="1035685" lvl="1" indent="-267970">
              <a:lnSpc>
                <a:spcPct val="100000"/>
              </a:lnSpc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Specified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protocol for feedback </a:t>
            </a:r>
            <a:r>
              <a:rPr sz="1800" spc="5" dirty="0">
                <a:latin typeface="Arial"/>
                <a:cs typeface="Arial"/>
              </a:rPr>
              <a:t>sensing </a:t>
            </a:r>
            <a:r>
              <a:rPr sz="1800" dirty="0">
                <a:latin typeface="Arial"/>
                <a:cs typeface="Arial"/>
              </a:rPr>
              <a:t>and control loop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between  </a:t>
            </a:r>
            <a:r>
              <a:rPr sz="1800" dirty="0">
                <a:latin typeface="Arial"/>
                <a:cs typeface="Arial"/>
              </a:rPr>
              <a:t>coordinator and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nodes.</a:t>
            </a:r>
          </a:p>
          <a:p>
            <a:pPr marL="469900" marR="276225" indent="-457200">
              <a:lnSpc>
                <a:spcPts val="2880"/>
              </a:lnSpc>
              <a:spcBef>
                <a:spcPts val="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PHY Interference Mitigation </a:t>
            </a: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10" dirty="0">
                <a:latin typeface="Arial"/>
                <a:cs typeface="Arial"/>
              </a:rPr>
              <a:t>with  </a:t>
            </a:r>
            <a:r>
              <a:rPr sz="2400" b="1" spc="-5" dirty="0">
                <a:latin typeface="Arial"/>
                <a:cs typeface="Arial"/>
              </a:rPr>
              <a:t>other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radios</a:t>
            </a:r>
            <a:endParaRPr sz="2400" dirty="0">
              <a:latin typeface="Arial"/>
              <a:cs typeface="Arial"/>
            </a:endParaRPr>
          </a:p>
          <a:p>
            <a:pPr marL="469265" marR="276860" lvl="1" indent="-276860">
              <a:lnSpc>
                <a:spcPts val="216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For enhanced </a:t>
            </a:r>
            <a:r>
              <a:rPr sz="1800" spc="-10" dirty="0">
                <a:latin typeface="Arial"/>
                <a:cs typeface="Arial"/>
              </a:rPr>
              <a:t>dependability,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should be updated to </a:t>
            </a:r>
            <a:r>
              <a:rPr sz="1800" spc="-5" dirty="0">
                <a:latin typeface="Arial"/>
                <a:cs typeface="Arial"/>
              </a:rPr>
              <a:t>avoid  </a:t>
            </a:r>
            <a:r>
              <a:rPr sz="1800" dirty="0">
                <a:latin typeface="Arial"/>
                <a:cs typeface="Arial"/>
              </a:rPr>
              <a:t>performance degradation due to interference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coexisting other narrow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  and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networks </a:t>
            </a:r>
            <a:r>
              <a:rPr sz="1800" dirty="0">
                <a:latin typeface="Arial"/>
                <a:cs typeface="Arial"/>
              </a:rPr>
              <a:t>in overlapped frequency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band.</a:t>
            </a:r>
          </a:p>
          <a:p>
            <a:pPr marL="436245" indent="-423545">
              <a:lnSpc>
                <a:spcPts val="2785"/>
              </a:lnSpc>
              <a:buAutoNum type="arabicPeriod"/>
              <a:tabLst>
                <a:tab pos="436245" algn="l"/>
                <a:tab pos="436880" algn="l"/>
              </a:tabLst>
            </a:pPr>
            <a:r>
              <a:rPr sz="2400" b="1" spc="-5" dirty="0">
                <a:latin typeface="Arial"/>
                <a:cs typeface="Arial"/>
              </a:rPr>
              <a:t>Usability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Implementation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Complexity</a:t>
            </a:r>
            <a:endParaRPr sz="24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spcBef>
                <a:spcPts val="25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Interoperability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narrow band and </a:t>
            </a:r>
            <a:r>
              <a:rPr sz="1800" spc="20" dirty="0">
                <a:latin typeface="Arial"/>
                <a:cs typeface="Arial"/>
              </a:rPr>
              <a:t>UWB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PHY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flexible network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topology,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ts val="215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Transparency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standards </a:t>
            </a:r>
            <a:r>
              <a:rPr sz="1800" spc="5" dirty="0">
                <a:latin typeface="Arial"/>
                <a:cs typeface="Arial"/>
              </a:rPr>
              <a:t>such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10" dirty="0">
                <a:latin typeface="Arial"/>
                <a:cs typeface="Arial"/>
              </a:rPr>
              <a:t>ETSI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SmartBAN</a:t>
            </a:r>
          </a:p>
          <a:p>
            <a:pPr marL="436245" indent="-423545">
              <a:lnSpc>
                <a:spcPts val="2870"/>
              </a:lnSpc>
              <a:buAutoNum type="arabicPeriod"/>
              <a:tabLst>
                <a:tab pos="436245" algn="l"/>
                <a:tab pos="436880" algn="l"/>
              </a:tabLst>
            </a:pPr>
            <a:r>
              <a:rPr sz="2400" b="1" spc="-5" dirty="0">
                <a:latin typeface="Arial"/>
                <a:cs typeface="Arial"/>
              </a:rPr>
              <a:t>Ranging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Positioning Capability of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UWB-BAN</a:t>
            </a:r>
            <a:endParaRPr sz="2400" dirty="0">
              <a:latin typeface="Arial"/>
              <a:cs typeface="Arial"/>
            </a:endParaRPr>
          </a:p>
          <a:p>
            <a:pPr marL="533400" lvl="1" indent="-340995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533400" algn="l"/>
                <a:tab pos="534035" algn="l"/>
              </a:tabLst>
            </a:pPr>
            <a:r>
              <a:rPr sz="1800" spc="-5" dirty="0">
                <a:latin typeface="Arial"/>
                <a:cs typeface="Arial"/>
              </a:rPr>
              <a:t>Mobile </a:t>
            </a:r>
            <a:r>
              <a:rPr sz="1800" dirty="0">
                <a:latin typeface="Arial"/>
                <a:cs typeface="Arial"/>
              </a:rPr>
              <a:t>nodes and coordinator 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need ranging and positioning of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UWB-BAN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FA8DC334-0977-45DA-AC55-B6174AF80189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0F96D82F-7D05-43BD-99A1-BA433931F46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6386055A-D561-494C-8404-C303093A860F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IEEE-P802_15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4348</Words>
  <Application>Microsoft Office PowerPoint</Application>
  <PresentationFormat>画面に合わせる (4:3)</PresentationFormat>
  <Paragraphs>687</Paragraphs>
  <Slides>26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3" baseType="lpstr">
      <vt:lpstr>ＭＳ Ｐゴシック</vt:lpstr>
      <vt:lpstr>メイリオ</vt:lpstr>
      <vt:lpstr>游ゴシック</vt:lpstr>
      <vt:lpstr>Arial</vt:lpstr>
      <vt:lpstr>Times New Roman</vt:lpstr>
      <vt:lpstr>Wingdings</vt:lpstr>
      <vt:lpstr>2_IEEE-P802_15</vt:lpstr>
      <vt:lpstr>PowerPoint プレゼンテーション</vt:lpstr>
      <vt:lpstr>PowerPoint プレゼンテーション</vt:lpstr>
      <vt:lpstr>Agenda</vt:lpstr>
      <vt:lpstr>PowerPoint プレゼンテーション</vt:lpstr>
      <vt:lpstr>1.1 Necessity for Enhanced Dependability in  std 15.6 BAN</vt:lpstr>
      <vt:lpstr>1.2 Technical Challenges for Enhanced  Dependability</vt:lpstr>
      <vt:lpstr>1.3 Uniqueness different from existing standards  (1/2)</vt:lpstr>
      <vt:lpstr>1.3 Uniqueness different from existing standards  (2/2)</vt:lpstr>
      <vt:lpstr>1.4 Focused Issues in Amendment of std 15.6 BAN  with Enhanced Dependability</vt:lpstr>
      <vt:lpstr>PowerPoint プレゼンテーション</vt:lpstr>
      <vt:lpstr>2.1 Proposed applications</vt:lpstr>
      <vt:lpstr>PowerPoint プレゼンテーション</vt:lpstr>
      <vt:lpstr>2.3 Three Classes of Focused Potential Applications</vt:lpstr>
      <vt:lpstr>2.4 Channel models and scenarios in IEEE802.15.6-2012 for Human BAN(HBAN)</vt:lpstr>
      <vt:lpstr>2.5 Classification of Channel and Environment Models for Human and Vehicle Body Area Networks (HBAN&amp;VBAN)</vt:lpstr>
      <vt:lpstr>2.6 Channel and Environmental Models</vt:lpstr>
      <vt:lpstr>PowerPoint プレゼンテーション</vt:lpstr>
      <vt:lpstr>3.1 Update of Technical Requirements for  IEEE802.15.6a, Amendment of BAN</vt:lpstr>
      <vt:lpstr>3.1 Update of Technical Requirements for  IEEE802.15.6a, Amendment of BAN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4. Concluding Remark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kohno-ryuji-ns@ynu.jp</dc:creator>
  <cp:lastModifiedBy>Kohno Ryuji</cp:lastModifiedBy>
  <cp:revision>14</cp:revision>
  <cp:lastPrinted>2021-07-14T12:43:36Z</cp:lastPrinted>
  <dcterms:created xsi:type="dcterms:W3CDTF">2021-05-25T15:20:10Z</dcterms:created>
  <dcterms:modified xsi:type="dcterms:W3CDTF">2021-09-16T23:00:26Z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2021-05-12T00:00:00Z</vt:filetime>
  </property>
  <property fmtid="{D5CDD505-2E9C-101B-9397-08002B2CF9AE}" pid="3" name="Creator">
    <vt:lpwstr>PowerPoint 用 Acrobat PDFMaker 15</vt:lpwstr>
  </property>
  <property fmtid="{D5CDD505-2E9C-101B-9397-08002B2CF9AE}" pid="4" name="LastSaved">
    <vt:filetime>2021-05-25T00:00:00Z</vt:filetime>
  </property>
</Properties>
</file>