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85" r:id="rId4"/>
    <p:sldId id="279" r:id="rId5"/>
    <p:sldId id="304" r:id="rId6"/>
    <p:sldId id="294" r:id="rId7"/>
    <p:sldId id="295" r:id="rId8"/>
    <p:sldId id="296" r:id="rId9"/>
    <p:sldId id="299" r:id="rId10"/>
    <p:sldId id="297" r:id="rId11"/>
    <p:sldId id="298" r:id="rId12"/>
    <p:sldId id="301" r:id="rId13"/>
    <p:sldId id="303" r:id="rId14"/>
    <p:sldId id="30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8" d="100"/>
          <a:sy n="118" d="100"/>
        </p:scale>
        <p:origin x="1738"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September 2021</a:t>
            </a:r>
          </a:p>
        </p:txBody>
      </p:sp>
      <p:sp>
        <p:nvSpPr>
          <p:cNvPr id="5" name="Footer Placeholder 4"/>
          <p:cNvSpPr>
            <a:spLocks noGrp="1"/>
          </p:cNvSpPr>
          <p:nvPr>
            <p:ph type="ftr" sz="quarter" idx="11"/>
          </p:nvPr>
        </p:nvSpPr>
        <p:spPr/>
        <p:txBody>
          <a:bodyPr/>
          <a:lstStyle>
            <a:lvl1pPr>
              <a:defRPr/>
            </a:lvl1pPr>
          </a:lstStyle>
          <a:p>
            <a:r>
              <a:rPr lang="en-US" altLang="en-US"/>
              <a:t>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September 2021</a:t>
            </a:r>
          </a:p>
        </p:txBody>
      </p:sp>
      <p:sp>
        <p:nvSpPr>
          <p:cNvPr id="5" name="Footer Placeholder 4"/>
          <p:cNvSpPr>
            <a:spLocks noGrp="1"/>
          </p:cNvSpPr>
          <p:nvPr>
            <p:ph type="ftr" sz="quarter" idx="11"/>
          </p:nvPr>
        </p:nvSpPr>
        <p:spPr/>
        <p:txBody>
          <a:bodyPr/>
          <a:lstStyle>
            <a:lvl1pPr>
              <a:defRPr/>
            </a:lvl1pPr>
          </a:lstStyle>
          <a:p>
            <a:r>
              <a:rPr lang="en-US" altLang="en-US"/>
              <a:t>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September 2021</a:t>
            </a:r>
          </a:p>
        </p:txBody>
      </p:sp>
      <p:sp>
        <p:nvSpPr>
          <p:cNvPr id="5" name="Footer Placeholder 4"/>
          <p:cNvSpPr>
            <a:spLocks noGrp="1"/>
          </p:cNvSpPr>
          <p:nvPr>
            <p:ph type="ftr" sz="quarter" idx="11"/>
          </p:nvPr>
        </p:nvSpPr>
        <p:spPr/>
        <p:txBody>
          <a:bodyPr/>
          <a:lstStyle>
            <a:lvl1pPr>
              <a:defRPr/>
            </a:lvl1pPr>
          </a:lstStyle>
          <a:p>
            <a:r>
              <a:rPr lang="en-US" altLang="en-US"/>
              <a:t>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September 2021</a:t>
            </a:r>
          </a:p>
        </p:txBody>
      </p:sp>
      <p:sp>
        <p:nvSpPr>
          <p:cNvPr id="5" name="Footer Placeholder 4"/>
          <p:cNvSpPr>
            <a:spLocks noGrp="1"/>
          </p:cNvSpPr>
          <p:nvPr>
            <p:ph type="ftr" sz="quarter" idx="11"/>
          </p:nvPr>
        </p:nvSpPr>
        <p:spPr/>
        <p:txBody>
          <a:bodyPr/>
          <a:lstStyle>
            <a:lvl1pPr>
              <a:defRPr/>
            </a:lvl1pPr>
          </a:lstStyle>
          <a:p>
            <a:r>
              <a:rPr lang="en-US" altLang="en-US"/>
              <a:t>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September 2021</a:t>
            </a:r>
          </a:p>
        </p:txBody>
      </p:sp>
      <p:sp>
        <p:nvSpPr>
          <p:cNvPr id="5" name="Footer Placeholder 4"/>
          <p:cNvSpPr>
            <a:spLocks noGrp="1"/>
          </p:cNvSpPr>
          <p:nvPr>
            <p:ph type="ftr" sz="quarter" idx="11"/>
          </p:nvPr>
        </p:nvSpPr>
        <p:spPr/>
        <p:txBody>
          <a:bodyPr/>
          <a:lstStyle>
            <a:lvl1pPr>
              <a:defRPr/>
            </a:lvl1pPr>
          </a:lstStyle>
          <a:p>
            <a:r>
              <a:rPr lang="en-US" altLang="en-US"/>
              <a:t>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September 2021</a:t>
            </a:r>
          </a:p>
        </p:txBody>
      </p:sp>
      <p:sp>
        <p:nvSpPr>
          <p:cNvPr id="6" name="Footer Placeholder 5"/>
          <p:cNvSpPr>
            <a:spLocks noGrp="1"/>
          </p:cNvSpPr>
          <p:nvPr>
            <p:ph type="ftr" sz="quarter" idx="11"/>
          </p:nvPr>
        </p:nvSpPr>
        <p:spPr/>
        <p:txBody>
          <a:bodyPr/>
          <a:lstStyle>
            <a:lvl1pPr>
              <a:defRPr/>
            </a:lvl1pPr>
          </a:lstStyle>
          <a:p>
            <a:r>
              <a:rPr lang="en-US" altLang="en-US"/>
              <a:t>Zhenzhen Ye, Red Point Positioning</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September 2021</a:t>
            </a:r>
          </a:p>
        </p:txBody>
      </p:sp>
      <p:sp>
        <p:nvSpPr>
          <p:cNvPr id="8" name="Footer Placeholder 7"/>
          <p:cNvSpPr>
            <a:spLocks noGrp="1"/>
          </p:cNvSpPr>
          <p:nvPr>
            <p:ph type="ftr" sz="quarter" idx="11"/>
          </p:nvPr>
        </p:nvSpPr>
        <p:spPr/>
        <p:txBody>
          <a:bodyPr/>
          <a:lstStyle>
            <a:lvl1pPr>
              <a:defRPr/>
            </a:lvl1pPr>
          </a:lstStyle>
          <a:p>
            <a:r>
              <a:rPr lang="en-US" altLang="en-US"/>
              <a:t>Zhenzhen Ye, Red Point Positioning</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September 2021</a:t>
            </a:r>
          </a:p>
        </p:txBody>
      </p:sp>
      <p:sp>
        <p:nvSpPr>
          <p:cNvPr id="4" name="Footer Placeholder 3"/>
          <p:cNvSpPr>
            <a:spLocks noGrp="1"/>
          </p:cNvSpPr>
          <p:nvPr>
            <p:ph type="ftr" sz="quarter" idx="11"/>
          </p:nvPr>
        </p:nvSpPr>
        <p:spPr/>
        <p:txBody>
          <a:bodyPr/>
          <a:lstStyle>
            <a:lvl1pPr>
              <a:defRPr/>
            </a:lvl1pPr>
          </a:lstStyle>
          <a:p>
            <a:r>
              <a:rPr lang="en-US" altLang="en-US"/>
              <a:t>Zhenzhen Ye, Red Point Positioning</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September 2021</a:t>
            </a:r>
          </a:p>
        </p:txBody>
      </p:sp>
      <p:sp>
        <p:nvSpPr>
          <p:cNvPr id="3" name="Footer Placeholder 2"/>
          <p:cNvSpPr>
            <a:spLocks noGrp="1"/>
          </p:cNvSpPr>
          <p:nvPr>
            <p:ph type="ftr" sz="quarter" idx="11"/>
          </p:nvPr>
        </p:nvSpPr>
        <p:spPr/>
        <p:txBody>
          <a:bodyPr/>
          <a:lstStyle>
            <a:lvl1pPr>
              <a:defRPr/>
            </a:lvl1pPr>
          </a:lstStyle>
          <a:p>
            <a:r>
              <a:rPr lang="en-US" altLang="en-US"/>
              <a:t>Zhenzhen Ye, Red Point Positioning</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September 2021</a:t>
            </a:r>
          </a:p>
        </p:txBody>
      </p:sp>
      <p:sp>
        <p:nvSpPr>
          <p:cNvPr id="6" name="Footer Placeholder 5"/>
          <p:cNvSpPr>
            <a:spLocks noGrp="1"/>
          </p:cNvSpPr>
          <p:nvPr>
            <p:ph type="ftr" sz="quarter" idx="11"/>
          </p:nvPr>
        </p:nvSpPr>
        <p:spPr/>
        <p:txBody>
          <a:bodyPr/>
          <a:lstStyle>
            <a:lvl1pPr>
              <a:defRPr/>
            </a:lvl1pPr>
          </a:lstStyle>
          <a:p>
            <a:r>
              <a:rPr lang="en-US" altLang="en-US"/>
              <a:t>Zhenzhen Ye, Red Point Positioning</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September 2021</a:t>
            </a:r>
          </a:p>
        </p:txBody>
      </p:sp>
      <p:sp>
        <p:nvSpPr>
          <p:cNvPr id="6" name="Footer Placeholder 5"/>
          <p:cNvSpPr>
            <a:spLocks noGrp="1"/>
          </p:cNvSpPr>
          <p:nvPr>
            <p:ph type="ftr" sz="quarter" idx="11"/>
          </p:nvPr>
        </p:nvSpPr>
        <p:spPr/>
        <p:txBody>
          <a:bodyPr/>
          <a:lstStyle>
            <a:lvl1pPr>
              <a:defRPr/>
            </a:lvl1pPr>
          </a:lstStyle>
          <a:p>
            <a:r>
              <a:rPr lang="en-US" altLang="en-US"/>
              <a:t>Zhenzhen Ye, Red Point Positioning</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September 2021</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Zhenzhen Ye, Red Point Positioning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802.</a:t>
            </a:r>
            <a:r>
              <a:rPr lang="en-US" sz="1400" b="1" dirty="0"/>
              <a:t>15-21-0488-00-04ab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September 2021</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Zhenzhen Ye, Red Point Positioning</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395536" y="609600"/>
            <a:ext cx="8496944"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[Downlink TDOA (DL-TDOA) Location Service in 802.15]	</a:t>
            </a:r>
          </a:p>
          <a:p>
            <a:r>
              <a:rPr lang="en-US" altLang="en-US" sz="1600" b="1" dirty="0"/>
              <a:t>Date Submitted: </a:t>
            </a:r>
            <a:r>
              <a:rPr lang="en-US" altLang="en-US" sz="1600" dirty="0"/>
              <a:t>[16 September 2021]	</a:t>
            </a:r>
          </a:p>
          <a:p>
            <a:r>
              <a:rPr lang="en-US" altLang="en-US" sz="1600" b="1" dirty="0"/>
              <a:t>Source:</a:t>
            </a:r>
            <a:r>
              <a:rPr lang="en-US" altLang="en-US" sz="1600" dirty="0"/>
              <a:t> [Zhenzhen Ye] Company [Red Point Positioning]	</a:t>
            </a:r>
          </a:p>
          <a:p>
            <a:pPr>
              <a:spcBef>
                <a:spcPts val="600"/>
              </a:spcBef>
              <a:spcAft>
                <a:spcPts val="600"/>
              </a:spcAft>
            </a:pPr>
            <a:r>
              <a:rPr lang="en-US" altLang="en-US" sz="1600" b="1" dirty="0"/>
              <a:t>Re:</a:t>
            </a:r>
            <a:r>
              <a:rPr lang="en-US" altLang="en-US" sz="1600" dirty="0"/>
              <a:t> Call for contributions to SG15.4ab</a:t>
            </a:r>
            <a:endParaRPr lang="en-US" altLang="en-US" dirty="0"/>
          </a:p>
          <a:p>
            <a:pPr>
              <a:spcBef>
                <a:spcPts val="600"/>
              </a:spcBef>
              <a:spcAft>
                <a:spcPts val="600"/>
              </a:spcAft>
            </a:pPr>
            <a:r>
              <a:rPr lang="en-US" altLang="en-US" sz="1600" b="1" dirty="0"/>
              <a:t>Abstract:</a:t>
            </a:r>
            <a:r>
              <a:rPr lang="en-US" altLang="en-US" sz="1600" dirty="0"/>
              <a:t>	Presentation, UWB in 802.15, DL-TDOA</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Present technical content for consideration by the group</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06A5-22C0-40CE-99B6-E88EFAD3CB54}"/>
              </a:ext>
            </a:extLst>
          </p:cNvPr>
          <p:cNvSpPr>
            <a:spLocks noGrp="1"/>
          </p:cNvSpPr>
          <p:nvPr>
            <p:ph type="title"/>
          </p:nvPr>
        </p:nvSpPr>
        <p:spPr/>
        <p:txBody>
          <a:bodyPr/>
          <a:lstStyle/>
          <a:p>
            <a:r>
              <a:rPr lang="en-US" dirty="0"/>
              <a:t>MAC Frames and IEs to support DL-TDOA (Ongoing)</a:t>
            </a:r>
          </a:p>
        </p:txBody>
      </p:sp>
      <p:sp>
        <p:nvSpPr>
          <p:cNvPr id="3" name="Content Placeholder 2">
            <a:extLst>
              <a:ext uri="{FF2B5EF4-FFF2-40B4-BE49-F238E27FC236}">
                <a16:creationId xmlns:a16="http://schemas.microsoft.com/office/drawing/2014/main" id="{B711B392-1B2B-46A3-A791-DA388C078B22}"/>
              </a:ext>
            </a:extLst>
          </p:cNvPr>
          <p:cNvSpPr>
            <a:spLocks noGrp="1"/>
          </p:cNvSpPr>
          <p:nvPr>
            <p:ph idx="1"/>
          </p:nvPr>
        </p:nvSpPr>
        <p:spPr/>
        <p:txBody>
          <a:bodyPr/>
          <a:lstStyle/>
          <a:p>
            <a:r>
              <a:rPr lang="en-US" dirty="0"/>
              <a:t>Beacon Frame – in progress</a:t>
            </a:r>
          </a:p>
          <a:p>
            <a:r>
              <a:rPr lang="en-US" dirty="0"/>
              <a:t>Data &amp; Ranging Frame – to be designed</a:t>
            </a:r>
          </a:p>
          <a:p>
            <a:pPr marL="0" indent="0">
              <a:buNone/>
            </a:pPr>
            <a:endParaRPr lang="en-US" dirty="0"/>
          </a:p>
        </p:txBody>
      </p:sp>
      <p:sp>
        <p:nvSpPr>
          <p:cNvPr id="4" name="Date Placeholder 3">
            <a:extLst>
              <a:ext uri="{FF2B5EF4-FFF2-40B4-BE49-F238E27FC236}">
                <a16:creationId xmlns:a16="http://schemas.microsoft.com/office/drawing/2014/main" id="{71BA294C-CB71-4FC7-9C29-8D405E2E4F1B}"/>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FE133A0D-BC49-449A-8D73-7D3B9E6B5AB2}"/>
              </a:ext>
            </a:extLst>
          </p:cNvPr>
          <p:cNvSpPr>
            <a:spLocks noGrp="1"/>
          </p:cNvSpPr>
          <p:nvPr>
            <p:ph type="ftr" sz="quarter" idx="11"/>
          </p:nvPr>
        </p:nvSpPr>
        <p:spPr/>
        <p:txBody>
          <a:bodyPr/>
          <a:lstStyle/>
          <a:p>
            <a:r>
              <a:rPr lang="en-US" altLang="en-US"/>
              <a:t>Zhenzhen Ye, Red Point Positioning</a:t>
            </a:r>
          </a:p>
        </p:txBody>
      </p:sp>
      <p:sp>
        <p:nvSpPr>
          <p:cNvPr id="6" name="Slide Number Placeholder 5">
            <a:extLst>
              <a:ext uri="{FF2B5EF4-FFF2-40B4-BE49-F238E27FC236}">
                <a16:creationId xmlns:a16="http://schemas.microsoft.com/office/drawing/2014/main" id="{3F744D85-87AE-4111-8D78-0B2DB27A7BF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a:p>
        </p:txBody>
      </p:sp>
    </p:spTree>
    <p:extLst>
      <p:ext uri="{BB962C8B-B14F-4D97-AF65-F5344CB8AC3E}">
        <p14:creationId xmlns:p14="http://schemas.microsoft.com/office/powerpoint/2010/main" val="3842992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06A5-22C0-40CE-99B6-E88EFAD3CB54}"/>
              </a:ext>
            </a:extLst>
          </p:cNvPr>
          <p:cNvSpPr>
            <a:spLocks noGrp="1"/>
          </p:cNvSpPr>
          <p:nvPr>
            <p:ph type="title"/>
          </p:nvPr>
        </p:nvSpPr>
        <p:spPr/>
        <p:txBody>
          <a:bodyPr/>
          <a:lstStyle/>
          <a:p>
            <a:r>
              <a:rPr lang="en-US" dirty="0"/>
              <a:t>Beacon Frame and IEs to support DL-TDOA </a:t>
            </a:r>
          </a:p>
        </p:txBody>
      </p:sp>
      <p:sp>
        <p:nvSpPr>
          <p:cNvPr id="3" name="Content Placeholder 2">
            <a:extLst>
              <a:ext uri="{FF2B5EF4-FFF2-40B4-BE49-F238E27FC236}">
                <a16:creationId xmlns:a16="http://schemas.microsoft.com/office/drawing/2014/main" id="{B711B392-1B2B-46A3-A791-DA388C078B22}"/>
              </a:ext>
            </a:extLst>
          </p:cNvPr>
          <p:cNvSpPr>
            <a:spLocks noGrp="1"/>
          </p:cNvSpPr>
          <p:nvPr>
            <p:ph idx="1"/>
          </p:nvPr>
        </p:nvSpPr>
        <p:spPr>
          <a:xfrm>
            <a:off x="685800" y="1981200"/>
            <a:ext cx="7772400" cy="1807840"/>
          </a:xfrm>
        </p:spPr>
        <p:txBody>
          <a:bodyPr>
            <a:normAutofit fontScale="62500" lnSpcReduction="20000"/>
          </a:bodyPr>
          <a:lstStyle/>
          <a:p>
            <a:r>
              <a:rPr lang="en-US" dirty="0"/>
              <a:t>Using Enhanced Beacon Frame Format with IEs to convey </a:t>
            </a:r>
            <a:r>
              <a:rPr lang="en-US" dirty="0" err="1"/>
              <a:t>superframe</a:t>
            </a:r>
            <a:r>
              <a:rPr lang="en-US" dirty="0"/>
              <a:t> structure and provide control information (broadcast)</a:t>
            </a:r>
          </a:p>
          <a:p>
            <a:r>
              <a:rPr lang="en-US" dirty="0"/>
              <a:t>No unstructured MAC payload</a:t>
            </a:r>
          </a:p>
          <a:p>
            <a:r>
              <a:rPr lang="en-US" dirty="0"/>
              <a:t>HIE contains DL-TDOA PAN descriptor</a:t>
            </a:r>
            <a:endParaRPr lang="en-US" dirty="0">
              <a:solidFill>
                <a:srgbClr val="C00000"/>
              </a:solidFill>
            </a:endParaRPr>
          </a:p>
          <a:p>
            <a:r>
              <a:rPr lang="en-US" dirty="0"/>
              <a:t>PIE contains information such as beacon commands (BCMDs), routing information, and other information that may be needed.</a:t>
            </a:r>
          </a:p>
        </p:txBody>
      </p:sp>
      <p:sp>
        <p:nvSpPr>
          <p:cNvPr id="4" name="Date Placeholder 3">
            <a:extLst>
              <a:ext uri="{FF2B5EF4-FFF2-40B4-BE49-F238E27FC236}">
                <a16:creationId xmlns:a16="http://schemas.microsoft.com/office/drawing/2014/main" id="{71BA294C-CB71-4FC7-9C29-8D405E2E4F1B}"/>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FE133A0D-BC49-449A-8D73-7D3B9E6B5AB2}"/>
              </a:ext>
            </a:extLst>
          </p:cNvPr>
          <p:cNvSpPr>
            <a:spLocks noGrp="1"/>
          </p:cNvSpPr>
          <p:nvPr>
            <p:ph type="ftr" sz="quarter" idx="11"/>
          </p:nvPr>
        </p:nvSpPr>
        <p:spPr/>
        <p:txBody>
          <a:bodyPr/>
          <a:lstStyle/>
          <a:p>
            <a:r>
              <a:rPr lang="en-US" altLang="en-US"/>
              <a:t>Zhenzhen Ye, Red Point Positioning</a:t>
            </a:r>
          </a:p>
        </p:txBody>
      </p:sp>
      <p:sp>
        <p:nvSpPr>
          <p:cNvPr id="6" name="Slide Number Placeholder 5">
            <a:extLst>
              <a:ext uri="{FF2B5EF4-FFF2-40B4-BE49-F238E27FC236}">
                <a16:creationId xmlns:a16="http://schemas.microsoft.com/office/drawing/2014/main" id="{3F744D85-87AE-4111-8D78-0B2DB27A7BF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a:p>
        </p:txBody>
      </p:sp>
      <p:graphicFrame>
        <p:nvGraphicFramePr>
          <p:cNvPr id="8" name="Table 7">
            <a:extLst>
              <a:ext uri="{FF2B5EF4-FFF2-40B4-BE49-F238E27FC236}">
                <a16:creationId xmlns:a16="http://schemas.microsoft.com/office/drawing/2014/main" id="{A810D2AF-82A2-4DC4-A8BD-ABBC79A7C0C7}"/>
              </a:ext>
            </a:extLst>
          </p:cNvPr>
          <p:cNvGraphicFramePr>
            <a:graphicFrameLocks/>
          </p:cNvGraphicFramePr>
          <p:nvPr>
            <p:extLst>
              <p:ext uri="{D42A27DB-BD31-4B8C-83A1-F6EECF244321}">
                <p14:modId xmlns:p14="http://schemas.microsoft.com/office/powerpoint/2010/main" val="3837770632"/>
              </p:ext>
            </p:extLst>
          </p:nvPr>
        </p:nvGraphicFramePr>
        <p:xfrm>
          <a:off x="680863" y="3943710"/>
          <a:ext cx="7772394" cy="2123440"/>
        </p:xfrm>
        <a:graphic>
          <a:graphicData uri="http://schemas.openxmlformats.org/drawingml/2006/table">
            <a:tbl>
              <a:tblPr firstRow="1" bandRow="1">
                <a:tableStyleId>{F5AB1C69-6EDB-4FF4-983F-18BD219EF322}</a:tableStyleId>
              </a:tblPr>
              <a:tblGrid>
                <a:gridCol w="967777">
                  <a:extLst>
                    <a:ext uri="{9D8B030D-6E8A-4147-A177-3AD203B41FA5}">
                      <a16:colId xmlns:a16="http://schemas.microsoft.com/office/drawing/2014/main" val="1304332993"/>
                    </a:ext>
                  </a:extLst>
                </a:gridCol>
                <a:gridCol w="576064">
                  <a:extLst>
                    <a:ext uri="{9D8B030D-6E8A-4147-A177-3AD203B41FA5}">
                      <a16:colId xmlns:a16="http://schemas.microsoft.com/office/drawing/2014/main" val="1815792644"/>
                    </a:ext>
                  </a:extLst>
                </a:gridCol>
                <a:gridCol w="1787185">
                  <a:extLst>
                    <a:ext uri="{9D8B030D-6E8A-4147-A177-3AD203B41FA5}">
                      <a16:colId xmlns:a16="http://schemas.microsoft.com/office/drawing/2014/main" val="2120051518"/>
                    </a:ext>
                  </a:extLst>
                </a:gridCol>
                <a:gridCol w="1381167">
                  <a:extLst>
                    <a:ext uri="{9D8B030D-6E8A-4147-A177-3AD203B41FA5}">
                      <a16:colId xmlns:a16="http://schemas.microsoft.com/office/drawing/2014/main" val="3665171128"/>
                    </a:ext>
                  </a:extLst>
                </a:gridCol>
                <a:gridCol w="1152128">
                  <a:extLst>
                    <a:ext uri="{9D8B030D-6E8A-4147-A177-3AD203B41FA5}">
                      <a16:colId xmlns:a16="http://schemas.microsoft.com/office/drawing/2014/main" val="3790460273"/>
                    </a:ext>
                  </a:extLst>
                </a:gridCol>
                <a:gridCol w="1152128">
                  <a:extLst>
                    <a:ext uri="{9D8B030D-6E8A-4147-A177-3AD203B41FA5}">
                      <a16:colId xmlns:a16="http://schemas.microsoft.com/office/drawing/2014/main" val="1234928190"/>
                    </a:ext>
                  </a:extLst>
                </a:gridCol>
                <a:gridCol w="755945">
                  <a:extLst>
                    <a:ext uri="{9D8B030D-6E8A-4147-A177-3AD203B41FA5}">
                      <a16:colId xmlns:a16="http://schemas.microsoft.com/office/drawing/2014/main" val="1012821562"/>
                    </a:ext>
                  </a:extLst>
                </a:gridCol>
              </a:tblGrid>
              <a:tr h="370840">
                <a:tc>
                  <a:txBody>
                    <a:bodyPr/>
                    <a:lstStyle/>
                    <a:p>
                      <a:pPr algn="ctr"/>
                      <a:r>
                        <a:rPr lang="en-US" sz="1200" b="0" dirty="0">
                          <a:solidFill>
                            <a:schemeClr val="tx1"/>
                          </a:solidFill>
                        </a:rPr>
                        <a:t>Octets: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4/8/10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Variable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658440"/>
                  </a:ext>
                </a:extLst>
              </a:tr>
              <a:tr h="370840">
                <a:tc rowSpan="3">
                  <a:txBody>
                    <a:bodyPr/>
                    <a:lstStyle/>
                    <a:p>
                      <a:pPr algn="ctr"/>
                      <a:r>
                        <a:rPr lang="en-US" sz="1200" b="0" dirty="0">
                          <a:solidFill>
                            <a:schemeClr val="tx1"/>
                          </a:solidFill>
                        </a:rPr>
                        <a:t>Frame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BSN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Addressing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IE Lists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MAC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8782226"/>
                  </a:ext>
                </a:extLst>
              </a:tr>
              <a:tr h="37084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b="0" dirty="0">
                          <a:solidFill>
                            <a:schemeClr val="tx1"/>
                          </a:solidFill>
                        </a:rPr>
                        <a:t>PAN ID and Source 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HIE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PIE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b="0" dirty="0">
                          <a:solidFill>
                            <a:schemeClr val="tx1"/>
                          </a:solidFill>
                        </a:rPr>
                        <a:t>No unstructured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b="0" dirty="0">
                          <a:solidFill>
                            <a:schemeClr val="tx1"/>
                          </a:solidFill>
                        </a:rPr>
                        <a:t>CRC-32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075755"/>
                  </a:ext>
                </a:extLst>
              </a:tr>
              <a:tr h="37084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DL-TDOA PAN descriptor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BCMD, Routing info,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5120279"/>
                  </a:ext>
                </a:extLst>
              </a:tr>
              <a:tr h="370840">
                <a:tc gridSpan="4">
                  <a:txBody>
                    <a:bodyPr/>
                    <a:lstStyle/>
                    <a:p>
                      <a:pPr algn="ctr"/>
                      <a:r>
                        <a:rPr lang="en-US" sz="1200" b="0" dirty="0">
                          <a:solidFill>
                            <a:schemeClr val="tx1"/>
                          </a:solidFill>
                        </a:rPr>
                        <a:t>MHR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MAC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MFR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8506729"/>
                  </a:ext>
                </a:extLst>
              </a:tr>
            </a:tbl>
          </a:graphicData>
        </a:graphic>
      </p:graphicFrame>
    </p:spTree>
    <p:extLst>
      <p:ext uri="{BB962C8B-B14F-4D97-AF65-F5344CB8AC3E}">
        <p14:creationId xmlns:p14="http://schemas.microsoft.com/office/powerpoint/2010/main" val="987875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06A5-22C0-40CE-99B6-E88EFAD3CB54}"/>
              </a:ext>
            </a:extLst>
          </p:cNvPr>
          <p:cNvSpPr>
            <a:spLocks noGrp="1"/>
          </p:cNvSpPr>
          <p:nvPr>
            <p:ph type="title"/>
          </p:nvPr>
        </p:nvSpPr>
        <p:spPr/>
        <p:txBody>
          <a:bodyPr/>
          <a:lstStyle/>
          <a:p>
            <a:r>
              <a:rPr lang="en-US" dirty="0"/>
              <a:t>Beacon Frame and IEs to support DL-TDOA (Cont’d) </a:t>
            </a:r>
          </a:p>
        </p:txBody>
      </p:sp>
      <p:sp>
        <p:nvSpPr>
          <p:cNvPr id="3" name="Content Placeholder 2">
            <a:extLst>
              <a:ext uri="{FF2B5EF4-FFF2-40B4-BE49-F238E27FC236}">
                <a16:creationId xmlns:a16="http://schemas.microsoft.com/office/drawing/2014/main" id="{B711B392-1B2B-46A3-A791-DA388C078B22}"/>
              </a:ext>
            </a:extLst>
          </p:cNvPr>
          <p:cNvSpPr>
            <a:spLocks noGrp="1"/>
          </p:cNvSpPr>
          <p:nvPr>
            <p:ph idx="1"/>
          </p:nvPr>
        </p:nvSpPr>
        <p:spPr>
          <a:xfrm>
            <a:off x="685800" y="1981200"/>
            <a:ext cx="7772400" cy="4112096"/>
          </a:xfrm>
        </p:spPr>
        <p:txBody>
          <a:bodyPr>
            <a:normAutofit fontScale="85000" lnSpcReduction="20000"/>
          </a:bodyPr>
          <a:lstStyle/>
          <a:p>
            <a:r>
              <a:rPr lang="en-US" dirty="0"/>
              <a:t>DL-TDOA PAN descriptor </a:t>
            </a:r>
          </a:p>
          <a:p>
            <a:pPr lvl="1"/>
            <a:r>
              <a:rPr lang="en-US" dirty="0"/>
              <a:t>Header IE</a:t>
            </a:r>
          </a:p>
          <a:p>
            <a:pPr lvl="1"/>
            <a:r>
              <a:rPr lang="en-US" dirty="0"/>
              <a:t>Describes the </a:t>
            </a:r>
            <a:r>
              <a:rPr lang="en-US" dirty="0" err="1"/>
              <a:t>superframe</a:t>
            </a:r>
            <a:r>
              <a:rPr lang="en-US" dirty="0"/>
              <a:t> structure and timing</a:t>
            </a:r>
          </a:p>
          <a:p>
            <a:pPr lvl="2"/>
            <a:r>
              <a:rPr lang="en-US" dirty="0" err="1"/>
              <a:t>Superframe</a:t>
            </a:r>
            <a:r>
              <a:rPr lang="en-US" dirty="0"/>
              <a:t> duration &amp; slot unit duration (SSUD)</a:t>
            </a:r>
          </a:p>
          <a:p>
            <a:pPr lvl="2"/>
            <a:r>
              <a:rPr lang="en-US" dirty="0"/>
              <a:t>Beacon slot duration &amp; number of beacon slots</a:t>
            </a:r>
          </a:p>
          <a:p>
            <a:pPr lvl="2"/>
            <a:r>
              <a:rPr lang="en-US" dirty="0"/>
              <a:t>DL-TDOA slot duration &amp; number of DL-TDOA slots</a:t>
            </a:r>
          </a:p>
          <a:p>
            <a:pPr lvl="2"/>
            <a:r>
              <a:rPr lang="en-US" dirty="0"/>
              <a:t>CAP duration</a:t>
            </a:r>
          </a:p>
          <a:p>
            <a:pPr lvl="2"/>
            <a:r>
              <a:rPr lang="en-US" dirty="0"/>
              <a:t>Inactive period duration (if any)</a:t>
            </a:r>
          </a:p>
          <a:p>
            <a:pPr lvl="2"/>
            <a:r>
              <a:rPr lang="en-US" dirty="0"/>
              <a:t>Frame synchronization related information, e.g., Time offset from the SF start, SYNC slot, SYNC hop, etc.</a:t>
            </a:r>
          </a:p>
          <a:p>
            <a:pPr lvl="1"/>
            <a:r>
              <a:rPr lang="en-US" dirty="0"/>
              <a:t>Provides information for anchors to identify and sync to the SF schedule</a:t>
            </a:r>
          </a:p>
          <a:p>
            <a:pPr marL="857250" lvl="2" indent="0">
              <a:buNone/>
            </a:pPr>
            <a:endParaRPr lang="en-US" dirty="0"/>
          </a:p>
          <a:p>
            <a:pPr lvl="2"/>
            <a:endParaRPr lang="en-US" dirty="0"/>
          </a:p>
          <a:p>
            <a:endParaRPr lang="en-US" dirty="0"/>
          </a:p>
        </p:txBody>
      </p:sp>
      <p:sp>
        <p:nvSpPr>
          <p:cNvPr id="4" name="Date Placeholder 3">
            <a:extLst>
              <a:ext uri="{FF2B5EF4-FFF2-40B4-BE49-F238E27FC236}">
                <a16:creationId xmlns:a16="http://schemas.microsoft.com/office/drawing/2014/main" id="{71BA294C-CB71-4FC7-9C29-8D405E2E4F1B}"/>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FE133A0D-BC49-449A-8D73-7D3B9E6B5AB2}"/>
              </a:ext>
            </a:extLst>
          </p:cNvPr>
          <p:cNvSpPr>
            <a:spLocks noGrp="1"/>
          </p:cNvSpPr>
          <p:nvPr>
            <p:ph type="ftr" sz="quarter" idx="11"/>
          </p:nvPr>
        </p:nvSpPr>
        <p:spPr/>
        <p:txBody>
          <a:bodyPr/>
          <a:lstStyle/>
          <a:p>
            <a:r>
              <a:rPr lang="en-US" altLang="en-US"/>
              <a:t>Zhenzhen Ye, Red Point Positioning</a:t>
            </a:r>
          </a:p>
        </p:txBody>
      </p:sp>
      <p:sp>
        <p:nvSpPr>
          <p:cNvPr id="6" name="Slide Number Placeholder 5">
            <a:extLst>
              <a:ext uri="{FF2B5EF4-FFF2-40B4-BE49-F238E27FC236}">
                <a16:creationId xmlns:a16="http://schemas.microsoft.com/office/drawing/2014/main" id="{3F744D85-87AE-4111-8D78-0B2DB27A7BF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a:p>
        </p:txBody>
      </p:sp>
    </p:spTree>
    <p:extLst>
      <p:ext uri="{BB962C8B-B14F-4D97-AF65-F5344CB8AC3E}">
        <p14:creationId xmlns:p14="http://schemas.microsoft.com/office/powerpoint/2010/main" val="786478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06A5-22C0-40CE-99B6-E88EFAD3CB54}"/>
              </a:ext>
            </a:extLst>
          </p:cNvPr>
          <p:cNvSpPr>
            <a:spLocks noGrp="1"/>
          </p:cNvSpPr>
          <p:nvPr>
            <p:ph type="title"/>
          </p:nvPr>
        </p:nvSpPr>
        <p:spPr/>
        <p:txBody>
          <a:bodyPr/>
          <a:lstStyle/>
          <a:p>
            <a:r>
              <a:rPr lang="en-US" dirty="0"/>
              <a:t>Beacon Frame and IEs to support DL-TDOA (Cont’d) </a:t>
            </a:r>
          </a:p>
        </p:txBody>
      </p:sp>
      <p:sp>
        <p:nvSpPr>
          <p:cNvPr id="3" name="Content Placeholder 2">
            <a:extLst>
              <a:ext uri="{FF2B5EF4-FFF2-40B4-BE49-F238E27FC236}">
                <a16:creationId xmlns:a16="http://schemas.microsoft.com/office/drawing/2014/main" id="{B711B392-1B2B-46A3-A791-DA388C078B22}"/>
              </a:ext>
            </a:extLst>
          </p:cNvPr>
          <p:cNvSpPr>
            <a:spLocks noGrp="1"/>
          </p:cNvSpPr>
          <p:nvPr>
            <p:ph idx="1"/>
          </p:nvPr>
        </p:nvSpPr>
        <p:spPr>
          <a:xfrm>
            <a:off x="685800" y="1981200"/>
            <a:ext cx="7772400" cy="4288512"/>
          </a:xfrm>
        </p:spPr>
        <p:txBody>
          <a:bodyPr>
            <a:normAutofit fontScale="92500" lnSpcReduction="10000"/>
          </a:bodyPr>
          <a:lstStyle/>
          <a:p>
            <a:r>
              <a:rPr lang="en-US" dirty="0"/>
              <a:t>Beacon Command (BCMD) IE</a:t>
            </a:r>
          </a:p>
          <a:p>
            <a:pPr lvl="1"/>
            <a:r>
              <a:rPr lang="en-US" dirty="0"/>
              <a:t>Payload IE</a:t>
            </a:r>
          </a:p>
          <a:p>
            <a:pPr lvl="2"/>
            <a:r>
              <a:rPr lang="en-US" dirty="0"/>
              <a:t>Possibility to be secured</a:t>
            </a:r>
          </a:p>
          <a:p>
            <a:pPr lvl="1"/>
            <a:r>
              <a:rPr lang="en-US" dirty="0"/>
              <a:t>Used for beacon allocation requests and responses, including</a:t>
            </a:r>
          </a:p>
          <a:p>
            <a:pPr lvl="2"/>
            <a:r>
              <a:rPr lang="en-US" dirty="0"/>
              <a:t>Request, response, confirmation, exchange of control information.</a:t>
            </a:r>
          </a:p>
          <a:p>
            <a:pPr lvl="2"/>
            <a:r>
              <a:rPr lang="en-US" dirty="0"/>
              <a:t>Command parameter specific to a command </a:t>
            </a:r>
          </a:p>
          <a:p>
            <a:pPr lvl="1"/>
            <a:r>
              <a:rPr lang="en-US" dirty="0"/>
              <a:t>Information used to maintain coordination</a:t>
            </a:r>
          </a:p>
          <a:p>
            <a:pPr lvl="1"/>
            <a:r>
              <a:rPr lang="en-US" dirty="0"/>
              <a:t>Still a work in progress</a:t>
            </a:r>
          </a:p>
          <a:p>
            <a:endParaRPr lang="en-US" dirty="0"/>
          </a:p>
        </p:txBody>
      </p:sp>
      <p:sp>
        <p:nvSpPr>
          <p:cNvPr id="4" name="Date Placeholder 3">
            <a:extLst>
              <a:ext uri="{FF2B5EF4-FFF2-40B4-BE49-F238E27FC236}">
                <a16:creationId xmlns:a16="http://schemas.microsoft.com/office/drawing/2014/main" id="{71BA294C-CB71-4FC7-9C29-8D405E2E4F1B}"/>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FE133A0D-BC49-449A-8D73-7D3B9E6B5AB2}"/>
              </a:ext>
            </a:extLst>
          </p:cNvPr>
          <p:cNvSpPr>
            <a:spLocks noGrp="1"/>
          </p:cNvSpPr>
          <p:nvPr>
            <p:ph type="ftr" sz="quarter" idx="11"/>
          </p:nvPr>
        </p:nvSpPr>
        <p:spPr/>
        <p:txBody>
          <a:bodyPr/>
          <a:lstStyle/>
          <a:p>
            <a:r>
              <a:rPr lang="en-US" altLang="en-US"/>
              <a:t>Zhenzhen Ye, Red Point Positioning</a:t>
            </a:r>
          </a:p>
        </p:txBody>
      </p:sp>
      <p:sp>
        <p:nvSpPr>
          <p:cNvPr id="6" name="Slide Number Placeholder 5">
            <a:extLst>
              <a:ext uri="{FF2B5EF4-FFF2-40B4-BE49-F238E27FC236}">
                <a16:creationId xmlns:a16="http://schemas.microsoft.com/office/drawing/2014/main" id="{3F744D85-87AE-4111-8D78-0B2DB27A7BF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a:p>
        </p:txBody>
      </p:sp>
    </p:spTree>
    <p:extLst>
      <p:ext uri="{BB962C8B-B14F-4D97-AF65-F5344CB8AC3E}">
        <p14:creationId xmlns:p14="http://schemas.microsoft.com/office/powerpoint/2010/main" val="2405524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E90AC-34DF-4E3F-BAB1-176FC2D0AB18}"/>
              </a:ext>
            </a:extLst>
          </p:cNvPr>
          <p:cNvSpPr>
            <a:spLocks noGrp="1"/>
          </p:cNvSpPr>
          <p:nvPr>
            <p:ph type="title"/>
          </p:nvPr>
        </p:nvSpPr>
        <p:spPr/>
        <p:txBody>
          <a:bodyPr/>
          <a:lstStyle/>
          <a:p>
            <a:r>
              <a:rPr lang="en-US" dirty="0"/>
              <a:t>Question?</a:t>
            </a:r>
          </a:p>
        </p:txBody>
      </p:sp>
      <p:sp>
        <p:nvSpPr>
          <p:cNvPr id="4" name="Date Placeholder 3">
            <a:extLst>
              <a:ext uri="{FF2B5EF4-FFF2-40B4-BE49-F238E27FC236}">
                <a16:creationId xmlns:a16="http://schemas.microsoft.com/office/drawing/2014/main" id="{410C276D-2EF5-494F-967C-8D104ECC809B}"/>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5F7507DC-4111-426E-BDA1-E14AEE143DC8}"/>
              </a:ext>
            </a:extLst>
          </p:cNvPr>
          <p:cNvSpPr>
            <a:spLocks noGrp="1"/>
          </p:cNvSpPr>
          <p:nvPr>
            <p:ph type="ftr" sz="quarter" idx="11"/>
          </p:nvPr>
        </p:nvSpPr>
        <p:spPr/>
        <p:txBody>
          <a:bodyPr/>
          <a:lstStyle/>
          <a:p>
            <a:r>
              <a:rPr lang="en-US" altLang="en-US"/>
              <a:t>Zhenzhen Ye, Red Point Positioning</a:t>
            </a:r>
          </a:p>
        </p:txBody>
      </p:sp>
      <p:sp>
        <p:nvSpPr>
          <p:cNvPr id="6" name="Slide Number Placeholder 5">
            <a:extLst>
              <a:ext uri="{FF2B5EF4-FFF2-40B4-BE49-F238E27FC236}">
                <a16:creationId xmlns:a16="http://schemas.microsoft.com/office/drawing/2014/main" id="{910F212E-86FE-4785-987E-28166324F7C4}"/>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a:p>
        </p:txBody>
      </p:sp>
    </p:spTree>
    <p:extLst>
      <p:ext uri="{BB962C8B-B14F-4D97-AF65-F5344CB8AC3E}">
        <p14:creationId xmlns:p14="http://schemas.microsoft.com/office/powerpoint/2010/main" val="2524187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Zhenzhen Ye, Red Point Positioning</a:t>
            </a:r>
            <a:endParaRPr lang="en-US" altLang="en-US" dirty="0"/>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September 2021</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858088415"/>
              </p:ext>
            </p:extLst>
          </p:nvPr>
        </p:nvGraphicFramePr>
        <p:xfrm>
          <a:off x="685800" y="620688"/>
          <a:ext cx="7774632" cy="5781143"/>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MAC enhancements are compatible with legacy ERDEVs; All required information is conveyed using IEs in existing MAC frame formats harmlessly ignored by non-participating legacy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panose="020B0604020202020204" pitchFamily="34" charset="0"/>
                          <a:ea typeface="Calibri" panose="020F0502020204030204" pitchFamily="34" charset="0"/>
                          <a:cs typeface="Arial" panose="020B0604020202020204" pitchFamily="34" charset="0"/>
                        </a:rPr>
                        <a:t>The new feature will provide enhanced reliability in some high density use cases.</a:t>
                      </a: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The proposed </a:t>
                      </a:r>
                      <a:r>
                        <a:rPr lang="en-US" sz="1200" dirty="0" err="1">
                          <a:effectLst/>
                        </a:rPr>
                        <a:t>superframe</a:t>
                      </a:r>
                      <a:r>
                        <a:rPr lang="en-US" sz="1200" dirty="0">
                          <a:effectLst/>
                        </a:rPr>
                        <a:t> structure, transmission scheme and messages are to support downlink TDOA location service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Downlink TDOA (DL-TDOA) Location Service in 802.15</a:t>
            </a:r>
            <a:br>
              <a:rPr lang="en-US" altLang="en-US" dirty="0"/>
            </a:br>
            <a:br>
              <a:rPr lang="en-US" altLang="en-US" dirty="0"/>
            </a:br>
            <a:br>
              <a:rPr lang="en-US" altLang="en-US" dirty="0"/>
            </a:br>
            <a:endParaRPr lang="en-US" altLang="en-US" sz="1800"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Zhenzhen Ye, Red Point Positioning</a:t>
            </a:r>
            <a:endParaRPr lang="en-US" altLang="en-US" dirty="0"/>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September 2021</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dirty="0"/>
              <a:t>Benefits of DL-TDOA - Recap</a:t>
            </a:r>
          </a:p>
        </p:txBody>
      </p:sp>
      <p:sp>
        <p:nvSpPr>
          <p:cNvPr id="4099" name="Rectangle 3"/>
          <p:cNvSpPr>
            <a:spLocks noGrp="1" noChangeArrowheads="1"/>
          </p:cNvSpPr>
          <p:nvPr>
            <p:ph type="body" idx="1"/>
          </p:nvPr>
        </p:nvSpPr>
        <p:spPr>
          <a:xfrm>
            <a:off x="685800" y="1752600"/>
            <a:ext cx="7924800" cy="4343400"/>
          </a:xfrm>
          <a:ln/>
        </p:spPr>
        <p:txBody>
          <a:bodyPr wrap="square">
            <a:normAutofit fontScale="55000" lnSpcReduction="20000"/>
          </a:bodyPr>
          <a:lstStyle/>
          <a:p>
            <a:r>
              <a:rPr lang="en-US" dirty="0"/>
              <a:t>DL-TDOA, aka Reverse TDOA in 802.15.4/4z</a:t>
            </a:r>
          </a:p>
          <a:p>
            <a:r>
              <a:rPr lang="en-US" dirty="0"/>
              <a:t>Leveraging the capability of new UWB tag platform – UWB is integrating into device like a smart phone which have substantial computing resources compared to traditional tags</a:t>
            </a:r>
          </a:p>
          <a:p>
            <a:r>
              <a:rPr lang="en-US" dirty="0"/>
              <a:t>Fixed location spectrum usage, unlimited tag capacity </a:t>
            </a:r>
          </a:p>
          <a:p>
            <a:pPr lvl="1"/>
            <a:r>
              <a:rPr lang="en-US" dirty="0"/>
              <a:t>Determined by anchor transmit schedules</a:t>
            </a:r>
          </a:p>
          <a:p>
            <a:pPr lvl="1"/>
            <a:r>
              <a:rPr lang="en-US" dirty="0"/>
              <a:t>Independent of number of tags in the area</a:t>
            </a:r>
          </a:p>
          <a:p>
            <a:r>
              <a:rPr lang="en-US" dirty="0"/>
              <a:t>Privacy</a:t>
            </a:r>
          </a:p>
          <a:p>
            <a:pPr lvl="1"/>
            <a:r>
              <a:rPr lang="en-US" dirty="0"/>
              <a:t>Mobile device (tag) can be anonymous - figure out where it is by listening without transmitting</a:t>
            </a:r>
          </a:p>
          <a:p>
            <a:pPr lvl="1"/>
            <a:r>
              <a:rPr lang="en-US" dirty="0"/>
              <a:t>Mobile device can decide what to share </a:t>
            </a:r>
          </a:p>
          <a:p>
            <a:r>
              <a:rPr lang="en-US" dirty="0"/>
              <a:t>Accuracy</a:t>
            </a:r>
          </a:p>
          <a:p>
            <a:pPr lvl="1"/>
            <a:r>
              <a:rPr lang="en-US" dirty="0"/>
              <a:t>Accuracy comparable to traditional TDOA or two-way ranging</a:t>
            </a:r>
          </a:p>
          <a:p>
            <a:pPr lvl="1"/>
            <a:r>
              <a:rPr lang="en-US" dirty="0"/>
              <a:t>Accuracy is independent of the number of tags in the network </a:t>
            </a:r>
          </a:p>
          <a:p>
            <a:pPr lvl="1"/>
            <a:r>
              <a:rPr lang="en-US" dirty="0"/>
              <a:t>Support for fusion of UWB TDOA ranging with local sensors </a:t>
            </a:r>
          </a:p>
          <a:p>
            <a:pPr lvl="2"/>
            <a:r>
              <a:rPr lang="en-US" dirty="0"/>
              <a:t>Leverage resources in the tag platform</a:t>
            </a:r>
          </a:p>
          <a:p>
            <a:pPr lvl="2"/>
            <a:r>
              <a:rPr lang="en-US" dirty="0"/>
              <a:t>Improves performance without increasing network traffic</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Zhenzhen Ye, Red Point Positioning</a:t>
            </a:r>
            <a:endParaRPr lang="en-US" altLang="en-US" dirty="0"/>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September 2021</a:t>
            </a:r>
          </a:p>
        </p:txBody>
      </p:sp>
    </p:spTree>
    <p:extLst>
      <p:ext uri="{BB962C8B-B14F-4D97-AF65-F5344CB8AC3E}">
        <p14:creationId xmlns:p14="http://schemas.microsoft.com/office/powerpoint/2010/main" val="365184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6388E-B82B-45A6-A713-A6C65C002667}"/>
              </a:ext>
            </a:extLst>
          </p:cNvPr>
          <p:cNvSpPr>
            <a:spLocks noGrp="1"/>
          </p:cNvSpPr>
          <p:nvPr>
            <p:ph type="title"/>
          </p:nvPr>
        </p:nvSpPr>
        <p:spPr/>
        <p:txBody>
          <a:bodyPr/>
          <a:lstStyle/>
          <a:p>
            <a:r>
              <a:rPr lang="en-US" dirty="0"/>
              <a:t>General Considerations</a:t>
            </a:r>
          </a:p>
        </p:txBody>
      </p:sp>
      <p:sp>
        <p:nvSpPr>
          <p:cNvPr id="3" name="Content Placeholder 2">
            <a:extLst>
              <a:ext uri="{FF2B5EF4-FFF2-40B4-BE49-F238E27FC236}">
                <a16:creationId xmlns:a16="http://schemas.microsoft.com/office/drawing/2014/main" id="{92D8538D-6D79-47CF-AFAC-5EFA897B38BB}"/>
              </a:ext>
            </a:extLst>
          </p:cNvPr>
          <p:cNvSpPr>
            <a:spLocks noGrp="1"/>
          </p:cNvSpPr>
          <p:nvPr>
            <p:ph idx="1"/>
          </p:nvPr>
        </p:nvSpPr>
        <p:spPr/>
        <p:txBody>
          <a:bodyPr>
            <a:normAutofit fontScale="77500" lnSpcReduction="20000"/>
          </a:bodyPr>
          <a:lstStyle/>
          <a:p>
            <a:r>
              <a:rPr lang="en-US" dirty="0"/>
              <a:t>Builds upon capabilities of 802.15.4/4z</a:t>
            </a:r>
          </a:p>
          <a:p>
            <a:pPr lvl="1"/>
            <a:r>
              <a:rPr lang="en-US" dirty="0"/>
              <a:t>No PHY changes</a:t>
            </a:r>
          </a:p>
          <a:p>
            <a:pPr lvl="1"/>
            <a:r>
              <a:rPr lang="en-US" dirty="0"/>
              <a:t>Uses existing frame structures with IEs</a:t>
            </a:r>
          </a:p>
          <a:p>
            <a:pPr lvl="1"/>
            <a:r>
              <a:rPr lang="en-US" dirty="0"/>
              <a:t>Compatible with legacy devices: non-participating legacy devices simply ignore IEs not implemented</a:t>
            </a:r>
          </a:p>
          <a:p>
            <a:r>
              <a:rPr lang="en-US" dirty="0"/>
              <a:t>Leverages concepts in the standard</a:t>
            </a:r>
          </a:p>
          <a:p>
            <a:pPr lvl="1"/>
            <a:r>
              <a:rPr lang="en-US" dirty="0"/>
              <a:t>Uses the multi-node ranging of 15.4z</a:t>
            </a:r>
          </a:p>
          <a:p>
            <a:pPr lvl="1"/>
            <a:r>
              <a:rPr lang="en-US" dirty="0"/>
              <a:t>Adds a hierarchical control/scheduling concept to enhance scaling with the existing multi-node scheduled ranging capability</a:t>
            </a:r>
          </a:p>
          <a:p>
            <a:pPr lvl="1"/>
            <a:r>
              <a:rPr lang="en-US" dirty="0"/>
              <a:t>Re-purpose some ideas from other parts of the standard (e.g., IE design)</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66C30ECF-815D-4ECB-9465-9050EF72D23F}"/>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0CC9F74F-2B61-413C-A756-F2EDA4988BE2}"/>
              </a:ext>
            </a:extLst>
          </p:cNvPr>
          <p:cNvSpPr>
            <a:spLocks noGrp="1"/>
          </p:cNvSpPr>
          <p:nvPr>
            <p:ph type="ftr" sz="quarter" idx="11"/>
          </p:nvPr>
        </p:nvSpPr>
        <p:spPr/>
        <p:txBody>
          <a:bodyPr/>
          <a:lstStyle/>
          <a:p>
            <a:r>
              <a:rPr lang="en-US" altLang="en-US"/>
              <a:t>Zhenzhen Ye, Red Point Positioning</a:t>
            </a:r>
          </a:p>
        </p:txBody>
      </p:sp>
      <p:sp>
        <p:nvSpPr>
          <p:cNvPr id="6" name="Slide Number Placeholder 5">
            <a:extLst>
              <a:ext uri="{FF2B5EF4-FFF2-40B4-BE49-F238E27FC236}">
                <a16:creationId xmlns:a16="http://schemas.microsoft.com/office/drawing/2014/main" id="{6E5E4425-3070-433C-B0D4-2C6CE0D2ED65}"/>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a:p>
        </p:txBody>
      </p:sp>
    </p:spTree>
    <p:extLst>
      <p:ext uri="{BB962C8B-B14F-4D97-AF65-F5344CB8AC3E}">
        <p14:creationId xmlns:p14="http://schemas.microsoft.com/office/powerpoint/2010/main" val="159556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C49A1-52A0-4564-B1D5-1BC148D858C0}"/>
              </a:ext>
            </a:extLst>
          </p:cNvPr>
          <p:cNvSpPr>
            <a:spLocks noGrp="1"/>
          </p:cNvSpPr>
          <p:nvPr>
            <p:ph type="title"/>
          </p:nvPr>
        </p:nvSpPr>
        <p:spPr/>
        <p:txBody>
          <a:bodyPr/>
          <a:lstStyle/>
          <a:p>
            <a:r>
              <a:rPr lang="en-US" dirty="0"/>
              <a:t>Network Topology - Mesh</a:t>
            </a:r>
          </a:p>
        </p:txBody>
      </p:sp>
      <p:sp>
        <p:nvSpPr>
          <p:cNvPr id="4" name="Date Placeholder 3">
            <a:extLst>
              <a:ext uri="{FF2B5EF4-FFF2-40B4-BE49-F238E27FC236}">
                <a16:creationId xmlns:a16="http://schemas.microsoft.com/office/drawing/2014/main" id="{D974B664-2704-427E-9480-09BDA0EF3318}"/>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C9B542B0-C9C9-4678-86B6-BAB26ACF6136}"/>
              </a:ext>
            </a:extLst>
          </p:cNvPr>
          <p:cNvSpPr>
            <a:spLocks noGrp="1"/>
          </p:cNvSpPr>
          <p:nvPr>
            <p:ph type="ftr" sz="quarter" idx="11"/>
          </p:nvPr>
        </p:nvSpPr>
        <p:spPr/>
        <p:txBody>
          <a:bodyPr/>
          <a:lstStyle/>
          <a:p>
            <a:r>
              <a:rPr lang="en-US" altLang="en-US"/>
              <a:t>Zhenzhen Ye, Red Point Positioning</a:t>
            </a:r>
            <a:endParaRPr lang="en-US" altLang="en-US" dirty="0"/>
          </a:p>
        </p:txBody>
      </p:sp>
      <p:sp>
        <p:nvSpPr>
          <p:cNvPr id="6" name="Slide Number Placeholder 5">
            <a:extLst>
              <a:ext uri="{FF2B5EF4-FFF2-40B4-BE49-F238E27FC236}">
                <a16:creationId xmlns:a16="http://schemas.microsoft.com/office/drawing/2014/main" id="{C65EEE19-4D97-459B-B11F-B2AFAFB034D5}"/>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a:p>
        </p:txBody>
      </p:sp>
      <p:grpSp>
        <p:nvGrpSpPr>
          <p:cNvPr id="3" name="Group 2">
            <a:extLst>
              <a:ext uri="{FF2B5EF4-FFF2-40B4-BE49-F238E27FC236}">
                <a16:creationId xmlns:a16="http://schemas.microsoft.com/office/drawing/2014/main" id="{F6A7124C-680B-4F4D-8C92-E3E09971BEB3}"/>
              </a:ext>
            </a:extLst>
          </p:cNvPr>
          <p:cNvGrpSpPr/>
          <p:nvPr/>
        </p:nvGrpSpPr>
        <p:grpSpPr>
          <a:xfrm>
            <a:off x="461164" y="1629951"/>
            <a:ext cx="3623492" cy="4664715"/>
            <a:chOff x="5209895" y="1587300"/>
            <a:chExt cx="3623492" cy="4664715"/>
          </a:xfrm>
        </p:grpSpPr>
        <p:pic>
          <p:nvPicPr>
            <p:cNvPr id="7" name="Picture 6">
              <a:extLst>
                <a:ext uri="{FF2B5EF4-FFF2-40B4-BE49-F238E27FC236}">
                  <a16:creationId xmlns:a16="http://schemas.microsoft.com/office/drawing/2014/main" id="{3D0B5C4A-45D0-4C2B-BDA3-5F996F52FCC7}"/>
                </a:ext>
              </a:extLst>
            </p:cNvPr>
            <p:cNvPicPr>
              <a:picLocks noChangeAspect="1"/>
            </p:cNvPicPr>
            <p:nvPr/>
          </p:nvPicPr>
          <p:blipFill>
            <a:blip r:embed="rId2"/>
            <a:stretch>
              <a:fillRect/>
            </a:stretch>
          </p:blipFill>
          <p:spPr>
            <a:xfrm>
              <a:off x="5209895" y="1844675"/>
              <a:ext cx="3400705" cy="1897947"/>
            </a:xfrm>
            <a:prstGeom prst="rect">
              <a:avLst/>
            </a:prstGeom>
          </p:spPr>
        </p:pic>
        <p:pic>
          <p:nvPicPr>
            <p:cNvPr id="8" name="Picture 7">
              <a:extLst>
                <a:ext uri="{FF2B5EF4-FFF2-40B4-BE49-F238E27FC236}">
                  <a16:creationId xmlns:a16="http://schemas.microsoft.com/office/drawing/2014/main" id="{41DB3A4E-1C0C-4C5A-A4E0-BAD65C7BF399}"/>
                </a:ext>
              </a:extLst>
            </p:cNvPr>
            <p:cNvPicPr>
              <a:picLocks noChangeAspect="1"/>
            </p:cNvPicPr>
            <p:nvPr/>
          </p:nvPicPr>
          <p:blipFill>
            <a:blip r:embed="rId3"/>
            <a:stretch>
              <a:fillRect/>
            </a:stretch>
          </p:blipFill>
          <p:spPr>
            <a:xfrm>
              <a:off x="5272443" y="3878053"/>
              <a:ext cx="3560944" cy="2373962"/>
            </a:xfrm>
            <a:prstGeom prst="rect">
              <a:avLst/>
            </a:prstGeom>
          </p:spPr>
        </p:pic>
        <p:sp>
          <p:nvSpPr>
            <p:cNvPr id="9" name="TextBox 8">
              <a:extLst>
                <a:ext uri="{FF2B5EF4-FFF2-40B4-BE49-F238E27FC236}">
                  <a16:creationId xmlns:a16="http://schemas.microsoft.com/office/drawing/2014/main" id="{0BAED3B0-8A8E-47BB-AB45-F5E9A1848F99}"/>
                </a:ext>
              </a:extLst>
            </p:cNvPr>
            <p:cNvSpPr txBox="1"/>
            <p:nvPr/>
          </p:nvSpPr>
          <p:spPr>
            <a:xfrm>
              <a:off x="5302076" y="1587300"/>
              <a:ext cx="2396810" cy="276999"/>
            </a:xfrm>
            <a:prstGeom prst="rect">
              <a:avLst/>
            </a:prstGeom>
            <a:noFill/>
          </p:spPr>
          <p:txBody>
            <a:bodyPr wrap="none" rtlCol="0">
              <a:spAutoFit/>
            </a:bodyPr>
            <a:lstStyle/>
            <a:p>
              <a:r>
                <a:rPr lang="en-US" b="1" dirty="0"/>
                <a:t>Example topologies in 802.15.4/4z</a:t>
              </a:r>
            </a:p>
          </p:txBody>
        </p:sp>
      </p:grpSp>
      <p:cxnSp>
        <p:nvCxnSpPr>
          <p:cNvPr id="90" name="Straight Connector 89">
            <a:extLst>
              <a:ext uri="{FF2B5EF4-FFF2-40B4-BE49-F238E27FC236}">
                <a16:creationId xmlns:a16="http://schemas.microsoft.com/office/drawing/2014/main" id="{F1508043-DCCC-4849-8B5D-C6E010E537D8}"/>
              </a:ext>
            </a:extLst>
          </p:cNvPr>
          <p:cNvCxnSpPr/>
          <p:nvPr/>
        </p:nvCxnSpPr>
        <p:spPr bwMode="auto">
          <a:xfrm>
            <a:off x="4067944" y="1591311"/>
            <a:ext cx="0" cy="45331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 name="Group 29">
            <a:extLst>
              <a:ext uri="{FF2B5EF4-FFF2-40B4-BE49-F238E27FC236}">
                <a16:creationId xmlns:a16="http://schemas.microsoft.com/office/drawing/2014/main" id="{A903FF8C-B7C6-45FC-A993-818813DC1DAF}"/>
              </a:ext>
            </a:extLst>
          </p:cNvPr>
          <p:cNvGrpSpPr/>
          <p:nvPr/>
        </p:nvGrpSpPr>
        <p:grpSpPr>
          <a:xfrm>
            <a:off x="4344988" y="1630277"/>
            <a:ext cx="4356544" cy="4679043"/>
            <a:chOff x="300737" y="1758712"/>
            <a:chExt cx="4356544" cy="4679043"/>
          </a:xfrm>
        </p:grpSpPr>
        <p:grpSp>
          <p:nvGrpSpPr>
            <p:cNvPr id="84" name="Group 83">
              <a:extLst>
                <a:ext uri="{FF2B5EF4-FFF2-40B4-BE49-F238E27FC236}">
                  <a16:creationId xmlns:a16="http://schemas.microsoft.com/office/drawing/2014/main" id="{271CBA6A-8C74-47CA-9EF3-EA8EAA21E219}"/>
                </a:ext>
              </a:extLst>
            </p:cNvPr>
            <p:cNvGrpSpPr/>
            <p:nvPr/>
          </p:nvGrpSpPr>
          <p:grpSpPr>
            <a:xfrm>
              <a:off x="3415833" y="5791179"/>
              <a:ext cx="937701" cy="646576"/>
              <a:chOff x="2981790" y="5829663"/>
              <a:chExt cx="937701" cy="646576"/>
            </a:xfrm>
          </p:grpSpPr>
          <p:sp>
            <p:nvSpPr>
              <p:cNvPr id="23" name="Oval 22">
                <a:extLst>
                  <a:ext uri="{FF2B5EF4-FFF2-40B4-BE49-F238E27FC236}">
                    <a16:creationId xmlns:a16="http://schemas.microsoft.com/office/drawing/2014/main" id="{C9345170-A8D0-4A40-9772-E9F33E92FA7C}"/>
                  </a:ext>
                </a:extLst>
              </p:cNvPr>
              <p:cNvSpPr/>
              <p:nvPr/>
            </p:nvSpPr>
            <p:spPr bwMode="auto">
              <a:xfrm>
                <a:off x="2981790" y="5877271"/>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Isosceles Triangle 26">
                <a:extLst>
                  <a:ext uri="{FF2B5EF4-FFF2-40B4-BE49-F238E27FC236}">
                    <a16:creationId xmlns:a16="http://schemas.microsoft.com/office/drawing/2014/main" id="{2D0E0268-A6AE-41FA-92E5-02FC9ABBD220}"/>
                  </a:ext>
                </a:extLst>
              </p:cNvPr>
              <p:cNvSpPr/>
              <p:nvPr/>
            </p:nvSpPr>
            <p:spPr bwMode="auto">
              <a:xfrm>
                <a:off x="2996917" y="6216197"/>
                <a:ext cx="216024" cy="216024"/>
              </a:xfrm>
              <a:prstGeom prst="triangl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67ED9711-8720-442D-A58C-976991C79AA4}"/>
                  </a:ext>
                </a:extLst>
              </p:cNvPr>
              <p:cNvSpPr txBox="1"/>
              <p:nvPr/>
            </p:nvSpPr>
            <p:spPr>
              <a:xfrm>
                <a:off x="3273160" y="5829663"/>
                <a:ext cx="646331" cy="276999"/>
              </a:xfrm>
              <a:prstGeom prst="rect">
                <a:avLst/>
              </a:prstGeom>
              <a:noFill/>
            </p:spPr>
            <p:txBody>
              <a:bodyPr wrap="none" rtlCol="0">
                <a:spAutoFit/>
              </a:bodyPr>
              <a:lstStyle/>
              <a:p>
                <a:r>
                  <a:rPr lang="en-US" dirty="0"/>
                  <a:t>Anchor</a:t>
                </a:r>
              </a:p>
            </p:txBody>
          </p:sp>
          <p:sp>
            <p:nvSpPr>
              <p:cNvPr id="29" name="TextBox 28">
                <a:extLst>
                  <a:ext uri="{FF2B5EF4-FFF2-40B4-BE49-F238E27FC236}">
                    <a16:creationId xmlns:a16="http://schemas.microsoft.com/office/drawing/2014/main" id="{E05FC117-EE7B-42A8-A842-374BC71C888C}"/>
                  </a:ext>
                </a:extLst>
              </p:cNvPr>
              <p:cNvSpPr txBox="1"/>
              <p:nvPr/>
            </p:nvSpPr>
            <p:spPr>
              <a:xfrm>
                <a:off x="3273160" y="6199240"/>
                <a:ext cx="414344" cy="276999"/>
              </a:xfrm>
              <a:prstGeom prst="rect">
                <a:avLst/>
              </a:prstGeom>
              <a:noFill/>
            </p:spPr>
            <p:txBody>
              <a:bodyPr wrap="none" rtlCol="0">
                <a:spAutoFit/>
              </a:bodyPr>
              <a:lstStyle/>
              <a:p>
                <a:r>
                  <a:rPr lang="en-US" dirty="0"/>
                  <a:t>Tag</a:t>
                </a:r>
              </a:p>
            </p:txBody>
          </p:sp>
        </p:grpSp>
        <p:grpSp>
          <p:nvGrpSpPr>
            <p:cNvPr id="88" name="Group 87">
              <a:extLst>
                <a:ext uri="{FF2B5EF4-FFF2-40B4-BE49-F238E27FC236}">
                  <a16:creationId xmlns:a16="http://schemas.microsoft.com/office/drawing/2014/main" id="{8EA1BF03-016D-4143-9D4E-50238A5DF57A}"/>
                </a:ext>
              </a:extLst>
            </p:cNvPr>
            <p:cNvGrpSpPr/>
            <p:nvPr/>
          </p:nvGrpSpPr>
          <p:grpSpPr>
            <a:xfrm>
              <a:off x="300737" y="2188612"/>
              <a:ext cx="4356544" cy="3400628"/>
              <a:chOff x="300737" y="2188612"/>
              <a:chExt cx="4356544" cy="3400628"/>
            </a:xfrm>
          </p:grpSpPr>
          <p:sp>
            <p:nvSpPr>
              <p:cNvPr id="10" name="Oval 9">
                <a:extLst>
                  <a:ext uri="{FF2B5EF4-FFF2-40B4-BE49-F238E27FC236}">
                    <a16:creationId xmlns:a16="http://schemas.microsoft.com/office/drawing/2014/main" id="{5CB9B488-18FC-46BA-A9DB-7B95308AF337}"/>
                  </a:ext>
                </a:extLst>
              </p:cNvPr>
              <p:cNvSpPr/>
              <p:nvPr/>
            </p:nvSpPr>
            <p:spPr bwMode="auto">
              <a:xfrm>
                <a:off x="1676459" y="292105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F9C813F9-7C5F-4C66-80DA-60CB4B94C813}"/>
                  </a:ext>
                </a:extLst>
              </p:cNvPr>
              <p:cNvSpPr/>
              <p:nvPr/>
            </p:nvSpPr>
            <p:spPr bwMode="auto">
              <a:xfrm>
                <a:off x="2853172" y="3149321"/>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B2C9F04B-19F6-4959-8AB4-D2262A24020C}"/>
                  </a:ext>
                </a:extLst>
              </p:cNvPr>
              <p:cNvSpPr/>
              <p:nvPr/>
            </p:nvSpPr>
            <p:spPr bwMode="auto">
              <a:xfrm>
                <a:off x="3978494" y="2872224"/>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36A4ED32-7373-4124-A4F0-786E68586EDF}"/>
                  </a:ext>
                </a:extLst>
              </p:cNvPr>
              <p:cNvSpPr/>
              <p:nvPr/>
            </p:nvSpPr>
            <p:spPr bwMode="auto">
              <a:xfrm>
                <a:off x="829856" y="3412036"/>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Oval 13">
                <a:extLst>
                  <a:ext uri="{FF2B5EF4-FFF2-40B4-BE49-F238E27FC236}">
                    <a16:creationId xmlns:a16="http://schemas.microsoft.com/office/drawing/2014/main" id="{511EEF04-14C2-4A53-A7FF-917614F800E0}"/>
                  </a:ext>
                </a:extLst>
              </p:cNvPr>
              <p:cNvSpPr/>
              <p:nvPr/>
            </p:nvSpPr>
            <p:spPr bwMode="auto">
              <a:xfrm>
                <a:off x="979931" y="4169296"/>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Oval 14">
                <a:extLst>
                  <a:ext uri="{FF2B5EF4-FFF2-40B4-BE49-F238E27FC236}">
                    <a16:creationId xmlns:a16="http://schemas.microsoft.com/office/drawing/2014/main" id="{5247457C-5BEB-47F4-BDA8-88B9FEA09159}"/>
                  </a:ext>
                </a:extLst>
              </p:cNvPr>
              <p:cNvSpPr/>
              <p:nvPr/>
            </p:nvSpPr>
            <p:spPr bwMode="auto">
              <a:xfrm>
                <a:off x="300737" y="453772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Oval 15">
                <a:extLst>
                  <a:ext uri="{FF2B5EF4-FFF2-40B4-BE49-F238E27FC236}">
                    <a16:creationId xmlns:a16="http://schemas.microsoft.com/office/drawing/2014/main" id="{0CBB4555-AB72-4025-A9E1-83DB8E5AB59B}"/>
                  </a:ext>
                </a:extLst>
              </p:cNvPr>
              <p:cNvSpPr/>
              <p:nvPr/>
            </p:nvSpPr>
            <p:spPr bwMode="auto">
              <a:xfrm>
                <a:off x="889276" y="5373216"/>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Oval 16">
                <a:extLst>
                  <a:ext uri="{FF2B5EF4-FFF2-40B4-BE49-F238E27FC236}">
                    <a16:creationId xmlns:a16="http://schemas.microsoft.com/office/drawing/2014/main" id="{1AC45B5F-9682-467B-96B3-412BC6D82958}"/>
                  </a:ext>
                </a:extLst>
              </p:cNvPr>
              <p:cNvSpPr/>
              <p:nvPr/>
            </p:nvSpPr>
            <p:spPr bwMode="auto">
              <a:xfrm>
                <a:off x="1665731" y="515719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Oval 17">
                <a:extLst>
                  <a:ext uri="{FF2B5EF4-FFF2-40B4-BE49-F238E27FC236}">
                    <a16:creationId xmlns:a16="http://schemas.microsoft.com/office/drawing/2014/main" id="{CF512644-F730-4B5B-8098-DCFCF5964C88}"/>
                  </a:ext>
                </a:extLst>
              </p:cNvPr>
              <p:cNvSpPr/>
              <p:nvPr/>
            </p:nvSpPr>
            <p:spPr bwMode="auto">
              <a:xfrm>
                <a:off x="1881755" y="4169296"/>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Oval 18">
                <a:extLst>
                  <a:ext uri="{FF2B5EF4-FFF2-40B4-BE49-F238E27FC236}">
                    <a16:creationId xmlns:a16="http://schemas.microsoft.com/office/drawing/2014/main" id="{544A4DAB-8E1A-4476-BAFB-26AD9FE8A882}"/>
                  </a:ext>
                </a:extLst>
              </p:cNvPr>
              <p:cNvSpPr/>
              <p:nvPr/>
            </p:nvSpPr>
            <p:spPr bwMode="auto">
              <a:xfrm>
                <a:off x="2856274" y="5341404"/>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Oval 19">
                <a:extLst>
                  <a:ext uri="{FF2B5EF4-FFF2-40B4-BE49-F238E27FC236}">
                    <a16:creationId xmlns:a16="http://schemas.microsoft.com/office/drawing/2014/main" id="{1471CECD-3923-40F9-91B9-2DCE5E21B46E}"/>
                  </a:ext>
                </a:extLst>
              </p:cNvPr>
              <p:cNvSpPr/>
              <p:nvPr/>
            </p:nvSpPr>
            <p:spPr bwMode="auto">
              <a:xfrm>
                <a:off x="2853172" y="4319848"/>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Oval 20">
                <a:extLst>
                  <a:ext uri="{FF2B5EF4-FFF2-40B4-BE49-F238E27FC236}">
                    <a16:creationId xmlns:a16="http://schemas.microsoft.com/office/drawing/2014/main" id="{22912D6A-4CDE-46DA-8CED-84C6E6574D6F}"/>
                  </a:ext>
                </a:extLst>
              </p:cNvPr>
              <p:cNvSpPr/>
              <p:nvPr/>
            </p:nvSpPr>
            <p:spPr bwMode="auto">
              <a:xfrm>
                <a:off x="3646984" y="4226301"/>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Oval 21">
                <a:extLst>
                  <a:ext uri="{FF2B5EF4-FFF2-40B4-BE49-F238E27FC236}">
                    <a16:creationId xmlns:a16="http://schemas.microsoft.com/office/drawing/2014/main" id="{99D7A618-5B3C-4346-A78C-31E873BCE6F7}"/>
                  </a:ext>
                </a:extLst>
              </p:cNvPr>
              <p:cNvSpPr/>
              <p:nvPr/>
            </p:nvSpPr>
            <p:spPr bwMode="auto">
              <a:xfrm>
                <a:off x="4441257" y="4061284"/>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Oval 24">
                <a:extLst>
                  <a:ext uri="{FF2B5EF4-FFF2-40B4-BE49-F238E27FC236}">
                    <a16:creationId xmlns:a16="http://schemas.microsoft.com/office/drawing/2014/main" id="{D0B4C845-A9E5-48D9-9024-74837A4BF58F}"/>
                  </a:ext>
                </a:extLst>
              </p:cNvPr>
              <p:cNvSpPr/>
              <p:nvPr/>
            </p:nvSpPr>
            <p:spPr bwMode="auto">
              <a:xfrm>
                <a:off x="4042118" y="532265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Isosceles Triangle 25">
                <a:extLst>
                  <a:ext uri="{FF2B5EF4-FFF2-40B4-BE49-F238E27FC236}">
                    <a16:creationId xmlns:a16="http://schemas.microsoft.com/office/drawing/2014/main" id="{3CBACC60-C136-4628-94AF-4AC047B11B33}"/>
                  </a:ext>
                </a:extLst>
              </p:cNvPr>
              <p:cNvSpPr/>
              <p:nvPr/>
            </p:nvSpPr>
            <p:spPr bwMode="auto">
              <a:xfrm>
                <a:off x="2216288" y="4781808"/>
                <a:ext cx="216024" cy="216024"/>
              </a:xfrm>
              <a:prstGeom prst="triangl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1" name="Straight Connector 30">
                <a:extLst>
                  <a:ext uri="{FF2B5EF4-FFF2-40B4-BE49-F238E27FC236}">
                    <a16:creationId xmlns:a16="http://schemas.microsoft.com/office/drawing/2014/main" id="{1B967E0E-B0D4-4A01-BE26-FB00A447EAE8}"/>
                  </a:ext>
                </a:extLst>
              </p:cNvPr>
              <p:cNvCxnSpPr>
                <a:stCxn id="13" idx="7"/>
                <a:endCxn id="10" idx="3"/>
              </p:cNvCxnSpPr>
              <p:nvPr/>
            </p:nvCxnSpPr>
            <p:spPr bwMode="auto">
              <a:xfrm flipV="1">
                <a:off x="1014244" y="3105440"/>
                <a:ext cx="693851" cy="338232"/>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a:extLst>
                  <a:ext uri="{FF2B5EF4-FFF2-40B4-BE49-F238E27FC236}">
                    <a16:creationId xmlns:a16="http://schemas.microsoft.com/office/drawing/2014/main" id="{20334480-A2F4-4928-A3D6-1AE24C59E5C2}"/>
                  </a:ext>
                </a:extLst>
              </p:cNvPr>
              <p:cNvCxnSpPr>
                <a:stCxn id="10" idx="6"/>
                <a:endCxn id="11" idx="2"/>
              </p:cNvCxnSpPr>
              <p:nvPr/>
            </p:nvCxnSpPr>
            <p:spPr bwMode="auto">
              <a:xfrm>
                <a:off x="1892483" y="3029064"/>
                <a:ext cx="960689" cy="228269"/>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a:extLst>
                  <a:ext uri="{FF2B5EF4-FFF2-40B4-BE49-F238E27FC236}">
                    <a16:creationId xmlns:a16="http://schemas.microsoft.com/office/drawing/2014/main" id="{9CC5FD2D-10F7-4952-BA87-8E257971A2FC}"/>
                  </a:ext>
                </a:extLst>
              </p:cNvPr>
              <p:cNvCxnSpPr>
                <a:stCxn id="11" idx="6"/>
                <a:endCxn id="12" idx="2"/>
              </p:cNvCxnSpPr>
              <p:nvPr/>
            </p:nvCxnSpPr>
            <p:spPr bwMode="auto">
              <a:xfrm flipV="1">
                <a:off x="3069196" y="2980236"/>
                <a:ext cx="909298" cy="277097"/>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03AED430-3D51-48D5-A6AC-30296B3CDA75}"/>
                  </a:ext>
                </a:extLst>
              </p:cNvPr>
              <p:cNvCxnSpPr>
                <a:stCxn id="15" idx="6"/>
                <a:endCxn id="14" idx="3"/>
              </p:cNvCxnSpPr>
              <p:nvPr/>
            </p:nvCxnSpPr>
            <p:spPr bwMode="auto">
              <a:xfrm flipV="1">
                <a:off x="516761" y="4353684"/>
                <a:ext cx="494806" cy="29204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Connector 38">
                <a:extLst>
                  <a:ext uri="{FF2B5EF4-FFF2-40B4-BE49-F238E27FC236}">
                    <a16:creationId xmlns:a16="http://schemas.microsoft.com/office/drawing/2014/main" id="{26E1C0A6-8E06-46DA-BA0C-FDEBCAB1277B}"/>
                  </a:ext>
                </a:extLst>
              </p:cNvPr>
              <p:cNvCxnSpPr>
                <a:stCxn id="14" idx="6"/>
                <a:endCxn id="18" idx="2"/>
              </p:cNvCxnSpPr>
              <p:nvPr/>
            </p:nvCxnSpPr>
            <p:spPr bwMode="auto">
              <a:xfrm>
                <a:off x="1195955" y="4277308"/>
                <a:ext cx="685800"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a:extLst>
                  <a:ext uri="{FF2B5EF4-FFF2-40B4-BE49-F238E27FC236}">
                    <a16:creationId xmlns:a16="http://schemas.microsoft.com/office/drawing/2014/main" id="{5F58A0BE-2771-4DF4-B11B-9AFC875F45F9}"/>
                  </a:ext>
                </a:extLst>
              </p:cNvPr>
              <p:cNvCxnSpPr>
                <a:stCxn id="18" idx="6"/>
                <a:endCxn id="20" idx="2"/>
              </p:cNvCxnSpPr>
              <p:nvPr/>
            </p:nvCxnSpPr>
            <p:spPr bwMode="auto">
              <a:xfrm>
                <a:off x="2097779" y="4277308"/>
                <a:ext cx="755393" cy="150552"/>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393BF053-C60A-4EF7-85AF-90A7D962519B}"/>
                  </a:ext>
                </a:extLst>
              </p:cNvPr>
              <p:cNvCxnSpPr>
                <a:stCxn id="20" idx="6"/>
                <a:endCxn id="21" idx="2"/>
              </p:cNvCxnSpPr>
              <p:nvPr/>
            </p:nvCxnSpPr>
            <p:spPr bwMode="auto">
              <a:xfrm flipV="1">
                <a:off x="3069196" y="4334313"/>
                <a:ext cx="577788" cy="93547"/>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8FADCC9D-6649-4BBE-94C4-0399711B62D3}"/>
                  </a:ext>
                </a:extLst>
              </p:cNvPr>
              <p:cNvCxnSpPr>
                <a:stCxn id="21" idx="6"/>
                <a:endCxn id="22" idx="2"/>
              </p:cNvCxnSpPr>
              <p:nvPr/>
            </p:nvCxnSpPr>
            <p:spPr bwMode="auto">
              <a:xfrm flipV="1">
                <a:off x="3863008" y="4169296"/>
                <a:ext cx="578249" cy="165017"/>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67326674-4A66-4F8C-87F8-6A12DDB8AF09}"/>
                  </a:ext>
                </a:extLst>
              </p:cNvPr>
              <p:cNvCxnSpPr>
                <a:stCxn id="15" idx="5"/>
                <a:endCxn id="16" idx="1"/>
              </p:cNvCxnSpPr>
              <p:nvPr/>
            </p:nvCxnSpPr>
            <p:spPr bwMode="auto">
              <a:xfrm>
                <a:off x="485125" y="4722108"/>
                <a:ext cx="435787" cy="682744"/>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2F816980-ED2E-4A2C-8841-1C476CE6B264}"/>
                  </a:ext>
                </a:extLst>
              </p:cNvPr>
              <p:cNvCxnSpPr>
                <a:stCxn id="16" idx="6"/>
                <a:endCxn id="17" idx="2"/>
              </p:cNvCxnSpPr>
              <p:nvPr/>
            </p:nvCxnSpPr>
            <p:spPr bwMode="auto">
              <a:xfrm flipV="1">
                <a:off x="1105300" y="5265204"/>
                <a:ext cx="560431" cy="216024"/>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a:extLst>
                  <a:ext uri="{FF2B5EF4-FFF2-40B4-BE49-F238E27FC236}">
                    <a16:creationId xmlns:a16="http://schemas.microsoft.com/office/drawing/2014/main" id="{DDDAF31A-1E2D-469D-8A95-3D2324267533}"/>
                  </a:ext>
                </a:extLst>
              </p:cNvPr>
              <p:cNvCxnSpPr>
                <a:stCxn id="14" idx="5"/>
                <a:endCxn id="17" idx="1"/>
              </p:cNvCxnSpPr>
              <p:nvPr/>
            </p:nvCxnSpPr>
            <p:spPr bwMode="auto">
              <a:xfrm>
                <a:off x="1164319" y="4353684"/>
                <a:ext cx="533048" cy="835144"/>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a:extLst>
                  <a:ext uri="{FF2B5EF4-FFF2-40B4-BE49-F238E27FC236}">
                    <a16:creationId xmlns:a16="http://schemas.microsoft.com/office/drawing/2014/main" id="{2A3E3907-357D-44C9-80B4-237D28C05979}"/>
                  </a:ext>
                </a:extLst>
              </p:cNvPr>
              <p:cNvCxnSpPr>
                <a:stCxn id="15" idx="5"/>
                <a:endCxn id="17" idx="1"/>
              </p:cNvCxnSpPr>
              <p:nvPr/>
            </p:nvCxnSpPr>
            <p:spPr bwMode="auto">
              <a:xfrm>
                <a:off x="485125" y="4722108"/>
                <a:ext cx="1212242" cy="46672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428FED6B-CD8E-46C9-B927-BA557B8A4891}"/>
                  </a:ext>
                </a:extLst>
              </p:cNvPr>
              <p:cNvCxnSpPr>
                <a:stCxn id="18" idx="4"/>
                <a:endCxn id="17" idx="7"/>
              </p:cNvCxnSpPr>
              <p:nvPr/>
            </p:nvCxnSpPr>
            <p:spPr bwMode="auto">
              <a:xfrm flipH="1">
                <a:off x="1850119" y="4385320"/>
                <a:ext cx="139648" cy="80350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a:extLst>
                  <a:ext uri="{FF2B5EF4-FFF2-40B4-BE49-F238E27FC236}">
                    <a16:creationId xmlns:a16="http://schemas.microsoft.com/office/drawing/2014/main" id="{EF8BC115-289F-4DAC-ABA6-8F87220B1EA0}"/>
                  </a:ext>
                </a:extLst>
              </p:cNvPr>
              <p:cNvCxnSpPr>
                <a:stCxn id="17" idx="6"/>
                <a:endCxn id="19" idx="2"/>
              </p:cNvCxnSpPr>
              <p:nvPr/>
            </p:nvCxnSpPr>
            <p:spPr bwMode="auto">
              <a:xfrm>
                <a:off x="1881755" y="5265204"/>
                <a:ext cx="974519" cy="184212"/>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DD651951-AF06-4573-99C0-5E99F5177752}"/>
                  </a:ext>
                </a:extLst>
              </p:cNvPr>
              <p:cNvCxnSpPr>
                <a:stCxn id="18" idx="5"/>
                <a:endCxn id="19" idx="0"/>
              </p:cNvCxnSpPr>
              <p:nvPr/>
            </p:nvCxnSpPr>
            <p:spPr bwMode="auto">
              <a:xfrm>
                <a:off x="2066143" y="4353684"/>
                <a:ext cx="898143" cy="98772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D6E17BD0-DF51-4643-9A59-EF415EBE1944}"/>
                  </a:ext>
                </a:extLst>
              </p:cNvPr>
              <p:cNvCxnSpPr>
                <a:stCxn id="20" idx="4"/>
                <a:endCxn id="19" idx="0"/>
              </p:cNvCxnSpPr>
              <p:nvPr/>
            </p:nvCxnSpPr>
            <p:spPr bwMode="auto">
              <a:xfrm>
                <a:off x="2961184" y="4535872"/>
                <a:ext cx="3102" cy="805532"/>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566FA68F-BAED-4EC4-A4BC-FD0EF47BAA98}"/>
                  </a:ext>
                </a:extLst>
              </p:cNvPr>
              <p:cNvCxnSpPr>
                <a:stCxn id="19" idx="7"/>
                <a:endCxn id="21" idx="4"/>
              </p:cNvCxnSpPr>
              <p:nvPr/>
            </p:nvCxnSpPr>
            <p:spPr bwMode="auto">
              <a:xfrm flipV="1">
                <a:off x="3040662" y="4410689"/>
                <a:ext cx="637958" cy="96235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A14F742F-D766-4433-9D2C-6E89E762FD81}"/>
                  </a:ext>
                </a:extLst>
              </p:cNvPr>
              <p:cNvCxnSpPr>
                <a:stCxn id="21" idx="4"/>
                <a:endCxn id="25" idx="1"/>
              </p:cNvCxnSpPr>
              <p:nvPr/>
            </p:nvCxnSpPr>
            <p:spPr bwMode="auto">
              <a:xfrm>
                <a:off x="3754996" y="4442325"/>
                <a:ext cx="318758" cy="911963"/>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a:extLst>
                  <a:ext uri="{FF2B5EF4-FFF2-40B4-BE49-F238E27FC236}">
                    <a16:creationId xmlns:a16="http://schemas.microsoft.com/office/drawing/2014/main" id="{FC56B35A-C112-45FD-A13F-890EE59C8ED0}"/>
                  </a:ext>
                </a:extLst>
              </p:cNvPr>
              <p:cNvCxnSpPr>
                <a:stCxn id="19" idx="6"/>
                <a:endCxn id="25" idx="2"/>
              </p:cNvCxnSpPr>
              <p:nvPr/>
            </p:nvCxnSpPr>
            <p:spPr bwMode="auto">
              <a:xfrm flipV="1">
                <a:off x="3072298" y="5430664"/>
                <a:ext cx="969820" cy="18752"/>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a:extLst>
                  <a:ext uri="{FF2B5EF4-FFF2-40B4-BE49-F238E27FC236}">
                    <a16:creationId xmlns:a16="http://schemas.microsoft.com/office/drawing/2014/main" id="{0386336E-3A0D-4367-89A1-2C22884A8A3A}"/>
                  </a:ext>
                </a:extLst>
              </p:cNvPr>
              <p:cNvCxnSpPr>
                <a:stCxn id="25" idx="7"/>
                <a:endCxn id="22" idx="4"/>
              </p:cNvCxnSpPr>
              <p:nvPr/>
            </p:nvCxnSpPr>
            <p:spPr bwMode="auto">
              <a:xfrm flipV="1">
                <a:off x="4226506" y="4277308"/>
                <a:ext cx="322763" cy="107698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Connector 70">
                <a:extLst>
                  <a:ext uri="{FF2B5EF4-FFF2-40B4-BE49-F238E27FC236}">
                    <a16:creationId xmlns:a16="http://schemas.microsoft.com/office/drawing/2014/main" id="{CD8E262B-3DF5-4702-9C14-510AB82E9B74}"/>
                  </a:ext>
                </a:extLst>
              </p:cNvPr>
              <p:cNvCxnSpPr>
                <a:stCxn id="13" idx="4"/>
                <a:endCxn id="14" idx="0"/>
              </p:cNvCxnSpPr>
              <p:nvPr/>
            </p:nvCxnSpPr>
            <p:spPr bwMode="auto">
              <a:xfrm>
                <a:off x="937868" y="3628060"/>
                <a:ext cx="150075" cy="54123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a:extLst>
                  <a:ext uri="{FF2B5EF4-FFF2-40B4-BE49-F238E27FC236}">
                    <a16:creationId xmlns:a16="http://schemas.microsoft.com/office/drawing/2014/main" id="{2C4E9C22-3520-4A6C-880B-C92D4D2937A3}"/>
                  </a:ext>
                </a:extLst>
              </p:cNvPr>
              <p:cNvCxnSpPr>
                <a:stCxn id="10" idx="4"/>
                <a:endCxn id="18" idx="0"/>
              </p:cNvCxnSpPr>
              <p:nvPr/>
            </p:nvCxnSpPr>
            <p:spPr bwMode="auto">
              <a:xfrm>
                <a:off x="1784471" y="3137076"/>
                <a:ext cx="205296" cy="103222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a:extLst>
                  <a:ext uri="{FF2B5EF4-FFF2-40B4-BE49-F238E27FC236}">
                    <a16:creationId xmlns:a16="http://schemas.microsoft.com/office/drawing/2014/main" id="{2FB02E55-CDB4-4C1F-9FDA-564130614B2A}"/>
                  </a:ext>
                </a:extLst>
              </p:cNvPr>
              <p:cNvCxnSpPr>
                <a:stCxn id="11" idx="4"/>
                <a:endCxn id="18" idx="7"/>
              </p:cNvCxnSpPr>
              <p:nvPr/>
            </p:nvCxnSpPr>
            <p:spPr bwMode="auto">
              <a:xfrm flipH="1">
                <a:off x="2066143" y="3365345"/>
                <a:ext cx="895041" cy="835587"/>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a:extLst>
                  <a:ext uri="{FF2B5EF4-FFF2-40B4-BE49-F238E27FC236}">
                    <a16:creationId xmlns:a16="http://schemas.microsoft.com/office/drawing/2014/main" id="{06D14082-DB46-4A48-8E72-937EB43C1906}"/>
                  </a:ext>
                </a:extLst>
              </p:cNvPr>
              <p:cNvCxnSpPr>
                <a:stCxn id="11" idx="4"/>
                <a:endCxn id="20" idx="0"/>
              </p:cNvCxnSpPr>
              <p:nvPr/>
            </p:nvCxnSpPr>
            <p:spPr bwMode="auto">
              <a:xfrm>
                <a:off x="2961184" y="3365345"/>
                <a:ext cx="0" cy="954503"/>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Connector 78">
                <a:extLst>
                  <a:ext uri="{FF2B5EF4-FFF2-40B4-BE49-F238E27FC236}">
                    <a16:creationId xmlns:a16="http://schemas.microsoft.com/office/drawing/2014/main" id="{C485B921-F512-46A0-B9E8-22EC046D5BFB}"/>
                  </a:ext>
                </a:extLst>
              </p:cNvPr>
              <p:cNvCxnSpPr>
                <a:stCxn id="11" idx="5"/>
                <a:endCxn id="21" idx="1"/>
              </p:cNvCxnSpPr>
              <p:nvPr/>
            </p:nvCxnSpPr>
            <p:spPr bwMode="auto">
              <a:xfrm>
                <a:off x="3037560" y="3333709"/>
                <a:ext cx="641060" cy="92422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a:extLst>
                  <a:ext uri="{FF2B5EF4-FFF2-40B4-BE49-F238E27FC236}">
                    <a16:creationId xmlns:a16="http://schemas.microsoft.com/office/drawing/2014/main" id="{A9EB7DEA-0E37-4D1A-AFE6-E738CFF45199}"/>
                  </a:ext>
                </a:extLst>
              </p:cNvPr>
              <p:cNvCxnSpPr>
                <a:stCxn id="12" idx="4"/>
                <a:endCxn id="21" idx="0"/>
              </p:cNvCxnSpPr>
              <p:nvPr/>
            </p:nvCxnSpPr>
            <p:spPr bwMode="auto">
              <a:xfrm flipH="1">
                <a:off x="3754996" y="3088248"/>
                <a:ext cx="331510" cy="1138053"/>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a:extLst>
                  <a:ext uri="{FF2B5EF4-FFF2-40B4-BE49-F238E27FC236}">
                    <a16:creationId xmlns:a16="http://schemas.microsoft.com/office/drawing/2014/main" id="{41791B3F-D22A-4716-B6F2-D54CC2BB9784}"/>
                  </a:ext>
                </a:extLst>
              </p:cNvPr>
              <p:cNvCxnSpPr>
                <a:stCxn id="12" idx="5"/>
                <a:endCxn id="22" idx="1"/>
              </p:cNvCxnSpPr>
              <p:nvPr/>
            </p:nvCxnSpPr>
            <p:spPr bwMode="auto">
              <a:xfrm>
                <a:off x="4162882" y="3056612"/>
                <a:ext cx="310011" cy="1036308"/>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Rectangle: Rounded Corners 84">
                <a:extLst>
                  <a:ext uri="{FF2B5EF4-FFF2-40B4-BE49-F238E27FC236}">
                    <a16:creationId xmlns:a16="http://schemas.microsoft.com/office/drawing/2014/main" id="{02C72E02-D255-4E16-A8DC-952DBC188D6E}"/>
                  </a:ext>
                </a:extLst>
              </p:cNvPr>
              <p:cNvSpPr/>
              <p:nvPr/>
            </p:nvSpPr>
            <p:spPr bwMode="auto">
              <a:xfrm>
                <a:off x="2216288" y="2188612"/>
                <a:ext cx="1267635" cy="355611"/>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PAN coordinator</a:t>
                </a:r>
              </a:p>
            </p:txBody>
          </p:sp>
          <p:cxnSp>
            <p:nvCxnSpPr>
              <p:cNvPr id="87" name="Straight Connector 86">
                <a:extLst>
                  <a:ext uri="{FF2B5EF4-FFF2-40B4-BE49-F238E27FC236}">
                    <a16:creationId xmlns:a16="http://schemas.microsoft.com/office/drawing/2014/main" id="{E9FC7A8B-C6A0-4C79-8BBA-052C6821743E}"/>
                  </a:ext>
                </a:extLst>
              </p:cNvPr>
              <p:cNvCxnSpPr>
                <a:stCxn id="10" idx="7"/>
              </p:cNvCxnSpPr>
              <p:nvPr/>
            </p:nvCxnSpPr>
            <p:spPr bwMode="auto">
              <a:xfrm flipV="1">
                <a:off x="1860847" y="2544223"/>
                <a:ext cx="463453" cy="4084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1" name="TextBox 90">
              <a:extLst>
                <a:ext uri="{FF2B5EF4-FFF2-40B4-BE49-F238E27FC236}">
                  <a16:creationId xmlns:a16="http://schemas.microsoft.com/office/drawing/2014/main" id="{060AD036-D545-4AA9-8ACB-60AE26033C05}"/>
                </a:ext>
              </a:extLst>
            </p:cNvPr>
            <p:cNvSpPr txBox="1"/>
            <p:nvPr/>
          </p:nvSpPr>
          <p:spPr>
            <a:xfrm>
              <a:off x="356369" y="1758712"/>
              <a:ext cx="4238212" cy="276999"/>
            </a:xfrm>
            <a:prstGeom prst="rect">
              <a:avLst/>
            </a:prstGeom>
            <a:noFill/>
          </p:spPr>
          <p:txBody>
            <a:bodyPr wrap="none" rtlCol="0">
              <a:spAutoFit/>
            </a:bodyPr>
            <a:lstStyle/>
            <a:p>
              <a:r>
                <a:rPr lang="en-US" b="1" dirty="0"/>
                <a:t>Example Mesh topology to support DL-TDOA location service</a:t>
              </a:r>
            </a:p>
          </p:txBody>
        </p:sp>
      </p:grpSp>
      <p:sp>
        <p:nvSpPr>
          <p:cNvPr id="24" name="TextBox 23">
            <a:extLst>
              <a:ext uri="{FF2B5EF4-FFF2-40B4-BE49-F238E27FC236}">
                <a16:creationId xmlns:a16="http://schemas.microsoft.com/office/drawing/2014/main" id="{1ADF7E3F-A06A-4D10-A447-43AAE2643504}"/>
              </a:ext>
            </a:extLst>
          </p:cNvPr>
          <p:cNvSpPr txBox="1"/>
          <p:nvPr/>
        </p:nvSpPr>
        <p:spPr>
          <a:xfrm>
            <a:off x="3759674" y="5956876"/>
            <a:ext cx="2592288" cy="523220"/>
          </a:xfrm>
          <a:prstGeom prst="rect">
            <a:avLst/>
          </a:prstGeom>
          <a:solidFill>
            <a:schemeClr val="bg1">
              <a:lumMod val="95000"/>
            </a:schemeClr>
          </a:solidFill>
        </p:spPr>
        <p:txBody>
          <a:bodyPr wrap="square" rtlCol="0">
            <a:spAutoFit/>
          </a:bodyPr>
          <a:lstStyle/>
          <a:p>
            <a:pPr algn="ctr"/>
            <a:r>
              <a:rPr lang="en-US" sz="1400" dirty="0"/>
              <a:t>DL-TDOA uses topologies already supported by 802.15.4 </a:t>
            </a:r>
          </a:p>
        </p:txBody>
      </p:sp>
    </p:spTree>
    <p:extLst>
      <p:ext uri="{BB962C8B-B14F-4D97-AF65-F5344CB8AC3E}">
        <p14:creationId xmlns:p14="http://schemas.microsoft.com/office/powerpoint/2010/main" val="2651413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C3D2-11EC-4DD3-BB78-63416C2CC11C}"/>
              </a:ext>
            </a:extLst>
          </p:cNvPr>
          <p:cNvSpPr>
            <a:spLocks noGrp="1"/>
          </p:cNvSpPr>
          <p:nvPr>
            <p:ph type="title"/>
          </p:nvPr>
        </p:nvSpPr>
        <p:spPr/>
        <p:txBody>
          <a:bodyPr/>
          <a:lstStyle/>
          <a:p>
            <a:r>
              <a:rPr lang="en-US" dirty="0" err="1"/>
              <a:t>Superframe</a:t>
            </a:r>
            <a:r>
              <a:rPr lang="en-US" dirty="0"/>
              <a:t> Structure</a:t>
            </a:r>
          </a:p>
        </p:txBody>
      </p:sp>
      <p:sp>
        <p:nvSpPr>
          <p:cNvPr id="3" name="Content Placeholder 2">
            <a:extLst>
              <a:ext uri="{FF2B5EF4-FFF2-40B4-BE49-F238E27FC236}">
                <a16:creationId xmlns:a16="http://schemas.microsoft.com/office/drawing/2014/main" id="{AB8CFCC9-E315-4CF0-BF6F-99812E91DAF9}"/>
              </a:ext>
            </a:extLst>
          </p:cNvPr>
          <p:cNvSpPr>
            <a:spLocks noGrp="1"/>
          </p:cNvSpPr>
          <p:nvPr>
            <p:ph idx="1"/>
          </p:nvPr>
        </p:nvSpPr>
        <p:spPr>
          <a:xfrm>
            <a:off x="685800" y="1981200"/>
            <a:ext cx="7772400" cy="2743944"/>
          </a:xfrm>
        </p:spPr>
        <p:txBody>
          <a:bodyPr>
            <a:normAutofit fontScale="55000" lnSpcReduction="20000"/>
          </a:bodyPr>
          <a:lstStyle/>
          <a:p>
            <a:r>
              <a:rPr lang="en-US" dirty="0"/>
              <a:t>Three main periods in a </a:t>
            </a:r>
            <a:r>
              <a:rPr lang="en-US" dirty="0" err="1"/>
              <a:t>superframe</a:t>
            </a:r>
            <a:r>
              <a:rPr lang="en-US" dirty="0"/>
              <a:t>: Beacon only period (BOP), contention-free period (CFP), contention access period (CAP)</a:t>
            </a:r>
          </a:p>
          <a:p>
            <a:r>
              <a:rPr lang="en-US" dirty="0"/>
              <a:t>Similar </a:t>
            </a:r>
            <a:r>
              <a:rPr lang="en-US" dirty="0" err="1"/>
              <a:t>superframe</a:t>
            </a:r>
            <a:r>
              <a:rPr lang="en-US" dirty="0"/>
              <a:t> structure in 802.15.4/4z includes TVWS multichannel cluster tree PAN, RCCN. However, to support a generic DL-TDOA location service, we’d like to propose a </a:t>
            </a:r>
            <a:r>
              <a:rPr lang="en-US" dirty="0" err="1"/>
              <a:t>superframe</a:t>
            </a:r>
            <a:r>
              <a:rPr lang="en-US" dirty="0"/>
              <a:t> structure like following</a:t>
            </a:r>
          </a:p>
          <a:p>
            <a:pPr lvl="1"/>
            <a:r>
              <a:rPr lang="en-US" b="1" dirty="0"/>
              <a:t>BOP</a:t>
            </a:r>
            <a:r>
              <a:rPr lang="en-US" dirty="0"/>
              <a:t>: slot based, for network identification, </a:t>
            </a:r>
            <a:r>
              <a:rPr lang="en-US" dirty="0" err="1"/>
              <a:t>superframe</a:t>
            </a:r>
            <a:r>
              <a:rPr lang="en-US" dirty="0"/>
              <a:t> configuration, frame synchronization, etc.</a:t>
            </a:r>
          </a:p>
          <a:p>
            <a:pPr lvl="1"/>
            <a:r>
              <a:rPr lang="en-US" b="1" dirty="0"/>
              <a:t>CFP</a:t>
            </a:r>
            <a:r>
              <a:rPr lang="en-US" dirty="0"/>
              <a:t>: slot based, for anchors transmitting messages to provide DL-TDOA location service</a:t>
            </a:r>
          </a:p>
          <a:p>
            <a:pPr lvl="1"/>
            <a:r>
              <a:rPr lang="en-US" b="1" dirty="0"/>
              <a:t>CAP</a:t>
            </a:r>
            <a:r>
              <a:rPr lang="en-US" dirty="0"/>
              <a:t>: contention access period for supporting other ranging/communication modes (e.g., TWR, UL-TDOA, data communication, etc.)</a:t>
            </a:r>
          </a:p>
        </p:txBody>
      </p:sp>
      <p:sp>
        <p:nvSpPr>
          <p:cNvPr id="4" name="Date Placeholder 3">
            <a:extLst>
              <a:ext uri="{FF2B5EF4-FFF2-40B4-BE49-F238E27FC236}">
                <a16:creationId xmlns:a16="http://schemas.microsoft.com/office/drawing/2014/main" id="{FEF0BF8C-6963-4D89-AD6C-CD7FA836CFF1}"/>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B18F4759-2C89-485C-A8F9-13CE226AD182}"/>
              </a:ext>
            </a:extLst>
          </p:cNvPr>
          <p:cNvSpPr>
            <a:spLocks noGrp="1"/>
          </p:cNvSpPr>
          <p:nvPr>
            <p:ph type="ftr" sz="quarter" idx="11"/>
          </p:nvPr>
        </p:nvSpPr>
        <p:spPr/>
        <p:txBody>
          <a:bodyPr/>
          <a:lstStyle/>
          <a:p>
            <a:r>
              <a:rPr lang="en-US" altLang="en-US"/>
              <a:t>Zhenzhen Ye, Red Point Positioning</a:t>
            </a:r>
          </a:p>
        </p:txBody>
      </p:sp>
      <p:sp>
        <p:nvSpPr>
          <p:cNvPr id="6" name="Slide Number Placeholder 5">
            <a:extLst>
              <a:ext uri="{FF2B5EF4-FFF2-40B4-BE49-F238E27FC236}">
                <a16:creationId xmlns:a16="http://schemas.microsoft.com/office/drawing/2014/main" id="{F8385041-05A0-406E-B985-BF358E2F53C4}"/>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a:p>
        </p:txBody>
      </p:sp>
      <p:grpSp>
        <p:nvGrpSpPr>
          <p:cNvPr id="25" name="Group 24">
            <a:extLst>
              <a:ext uri="{FF2B5EF4-FFF2-40B4-BE49-F238E27FC236}">
                <a16:creationId xmlns:a16="http://schemas.microsoft.com/office/drawing/2014/main" id="{E5C3862D-2C8A-430A-82BE-D924C0B9C0AE}"/>
              </a:ext>
            </a:extLst>
          </p:cNvPr>
          <p:cNvGrpSpPr/>
          <p:nvPr/>
        </p:nvGrpSpPr>
        <p:grpSpPr>
          <a:xfrm>
            <a:off x="1485900" y="5013176"/>
            <a:ext cx="6552729" cy="720080"/>
            <a:chOff x="971599" y="3717032"/>
            <a:chExt cx="6552729" cy="720080"/>
          </a:xfrm>
        </p:grpSpPr>
        <p:sp>
          <p:nvSpPr>
            <p:cNvPr id="7" name="Rectangle 6">
              <a:extLst>
                <a:ext uri="{FF2B5EF4-FFF2-40B4-BE49-F238E27FC236}">
                  <a16:creationId xmlns:a16="http://schemas.microsoft.com/office/drawing/2014/main" id="{FDBD4CFA-DB66-449F-967C-A549C743F861}"/>
                </a:ext>
              </a:extLst>
            </p:cNvPr>
            <p:cNvSpPr/>
            <p:nvPr/>
          </p:nvSpPr>
          <p:spPr bwMode="auto">
            <a:xfrm>
              <a:off x="971600" y="4005064"/>
              <a:ext cx="1440160"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D5C3BE48-2A62-486C-9AF8-3A89229C33B0}"/>
                </a:ext>
              </a:extLst>
            </p:cNvPr>
            <p:cNvSpPr/>
            <p:nvPr/>
          </p:nvSpPr>
          <p:spPr bwMode="auto">
            <a:xfrm>
              <a:off x="2411760" y="4005064"/>
              <a:ext cx="280831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FFE2D859-9DE3-4232-A822-B732A2EAFF14}"/>
                </a:ext>
              </a:extLst>
            </p:cNvPr>
            <p:cNvSpPr/>
            <p:nvPr/>
          </p:nvSpPr>
          <p:spPr bwMode="auto">
            <a:xfrm>
              <a:off x="5220072" y="4005064"/>
              <a:ext cx="2304256"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1" name="Straight Connector 10">
              <a:extLst>
                <a:ext uri="{FF2B5EF4-FFF2-40B4-BE49-F238E27FC236}">
                  <a16:creationId xmlns:a16="http://schemas.microsoft.com/office/drawing/2014/main" id="{897ADF8A-D363-468C-B0E1-2D998F823BB4}"/>
                </a:ext>
              </a:extLst>
            </p:cNvPr>
            <p:cNvCxnSpPr/>
            <p:nvPr/>
          </p:nvCxnSpPr>
          <p:spPr bwMode="auto">
            <a:xfrm>
              <a:off x="971600"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7EFC564B-7FAB-4CC8-A6AA-8930C403B21A}"/>
                </a:ext>
              </a:extLst>
            </p:cNvPr>
            <p:cNvCxnSpPr/>
            <p:nvPr/>
          </p:nvCxnSpPr>
          <p:spPr bwMode="auto">
            <a:xfrm>
              <a:off x="2411760"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9B4A7489-A680-477E-A050-EC599A97D6A5}"/>
                </a:ext>
              </a:extLst>
            </p:cNvPr>
            <p:cNvCxnSpPr/>
            <p:nvPr/>
          </p:nvCxnSpPr>
          <p:spPr bwMode="auto">
            <a:xfrm>
              <a:off x="5220072"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982D16C2-F1C4-4CB2-9DC8-59D365FF6FE5}"/>
                </a:ext>
              </a:extLst>
            </p:cNvPr>
            <p:cNvCxnSpPr/>
            <p:nvPr/>
          </p:nvCxnSpPr>
          <p:spPr bwMode="auto">
            <a:xfrm>
              <a:off x="7524328"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ectangle 15">
              <a:extLst>
                <a:ext uri="{FF2B5EF4-FFF2-40B4-BE49-F238E27FC236}">
                  <a16:creationId xmlns:a16="http://schemas.microsoft.com/office/drawing/2014/main" id="{1D91820F-B778-4318-9A84-E25176068FD1}"/>
                </a:ext>
              </a:extLst>
            </p:cNvPr>
            <p:cNvSpPr/>
            <p:nvPr/>
          </p:nvSpPr>
          <p:spPr bwMode="auto">
            <a:xfrm>
              <a:off x="971599"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C5B54E47-F9B1-4D31-89DF-5ACB66DF4043}"/>
                </a:ext>
              </a:extLst>
            </p:cNvPr>
            <p:cNvSpPr/>
            <p:nvPr/>
          </p:nvSpPr>
          <p:spPr bwMode="auto">
            <a:xfrm>
              <a:off x="1107230"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C6557398-34C5-4B9F-91FF-989EF852451D}"/>
                </a:ext>
              </a:extLst>
            </p:cNvPr>
            <p:cNvSpPr/>
            <p:nvPr/>
          </p:nvSpPr>
          <p:spPr bwMode="auto">
            <a:xfrm>
              <a:off x="1242862"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28541915-3482-4DD0-AD33-28DFA4984E8C}"/>
                </a:ext>
              </a:extLst>
            </p:cNvPr>
            <p:cNvSpPr/>
            <p:nvPr/>
          </p:nvSpPr>
          <p:spPr bwMode="auto">
            <a:xfrm>
              <a:off x="2411760"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E83D7942-79A8-4BB1-B0F0-B0B1F33BADDE}"/>
                </a:ext>
              </a:extLst>
            </p:cNvPr>
            <p:cNvSpPr/>
            <p:nvPr/>
          </p:nvSpPr>
          <p:spPr bwMode="auto">
            <a:xfrm>
              <a:off x="2547391"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1B455802-0962-4549-8587-ECF7D22FF1D9}"/>
                </a:ext>
              </a:extLst>
            </p:cNvPr>
            <p:cNvSpPr/>
            <p:nvPr/>
          </p:nvSpPr>
          <p:spPr bwMode="auto">
            <a:xfrm>
              <a:off x="2683023"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15F1250E-BFBE-47D2-B5C1-5A16EF82978C}"/>
                </a:ext>
              </a:extLst>
            </p:cNvPr>
            <p:cNvSpPr txBox="1"/>
            <p:nvPr/>
          </p:nvSpPr>
          <p:spPr>
            <a:xfrm>
              <a:off x="1453008" y="3728065"/>
              <a:ext cx="482824" cy="276999"/>
            </a:xfrm>
            <a:prstGeom prst="rect">
              <a:avLst/>
            </a:prstGeom>
            <a:noFill/>
          </p:spPr>
          <p:txBody>
            <a:bodyPr wrap="none" rtlCol="0">
              <a:spAutoFit/>
            </a:bodyPr>
            <a:lstStyle/>
            <a:p>
              <a:r>
                <a:rPr lang="en-US" dirty="0"/>
                <a:t>BOP</a:t>
              </a:r>
            </a:p>
          </p:txBody>
        </p:sp>
        <p:sp>
          <p:nvSpPr>
            <p:cNvPr id="23" name="TextBox 22">
              <a:extLst>
                <a:ext uri="{FF2B5EF4-FFF2-40B4-BE49-F238E27FC236}">
                  <a16:creationId xmlns:a16="http://schemas.microsoft.com/office/drawing/2014/main" id="{D480ACE5-E1F7-4CE4-A611-F037547E810D}"/>
                </a:ext>
              </a:extLst>
            </p:cNvPr>
            <p:cNvSpPr txBox="1"/>
            <p:nvPr/>
          </p:nvSpPr>
          <p:spPr>
            <a:xfrm>
              <a:off x="3177218" y="3717032"/>
              <a:ext cx="1493422" cy="276999"/>
            </a:xfrm>
            <a:prstGeom prst="rect">
              <a:avLst/>
            </a:prstGeom>
            <a:noFill/>
          </p:spPr>
          <p:txBody>
            <a:bodyPr wrap="none" rtlCol="0">
              <a:spAutoFit/>
            </a:bodyPr>
            <a:lstStyle/>
            <a:p>
              <a:r>
                <a:rPr lang="en-US" dirty="0"/>
                <a:t>CFP (for DL-TDOA)</a:t>
              </a:r>
            </a:p>
          </p:txBody>
        </p:sp>
        <p:sp>
          <p:nvSpPr>
            <p:cNvPr id="24" name="TextBox 23">
              <a:extLst>
                <a:ext uri="{FF2B5EF4-FFF2-40B4-BE49-F238E27FC236}">
                  <a16:creationId xmlns:a16="http://schemas.microsoft.com/office/drawing/2014/main" id="{2DDEDB61-FE30-45E8-AD51-B337D38E8525}"/>
                </a:ext>
              </a:extLst>
            </p:cNvPr>
            <p:cNvSpPr txBox="1"/>
            <p:nvPr/>
          </p:nvSpPr>
          <p:spPr>
            <a:xfrm>
              <a:off x="6240025" y="3728065"/>
              <a:ext cx="482824" cy="276999"/>
            </a:xfrm>
            <a:prstGeom prst="rect">
              <a:avLst/>
            </a:prstGeom>
            <a:noFill/>
          </p:spPr>
          <p:txBody>
            <a:bodyPr wrap="none" rtlCol="0">
              <a:spAutoFit/>
            </a:bodyPr>
            <a:lstStyle/>
            <a:p>
              <a:r>
                <a:rPr lang="en-US" dirty="0"/>
                <a:t>CAP</a:t>
              </a:r>
            </a:p>
          </p:txBody>
        </p:sp>
      </p:grpSp>
    </p:spTree>
    <p:extLst>
      <p:ext uri="{BB962C8B-B14F-4D97-AF65-F5344CB8AC3E}">
        <p14:creationId xmlns:p14="http://schemas.microsoft.com/office/powerpoint/2010/main" val="714412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B64C-83EE-4E4C-AD21-35DE5A558266}"/>
              </a:ext>
            </a:extLst>
          </p:cNvPr>
          <p:cNvSpPr>
            <a:spLocks noGrp="1"/>
          </p:cNvSpPr>
          <p:nvPr>
            <p:ph type="title"/>
          </p:nvPr>
        </p:nvSpPr>
        <p:spPr/>
        <p:txBody>
          <a:bodyPr/>
          <a:lstStyle/>
          <a:p>
            <a:r>
              <a:rPr lang="en-US" dirty="0" err="1"/>
              <a:t>Superframe</a:t>
            </a:r>
            <a:r>
              <a:rPr lang="en-US" dirty="0"/>
              <a:t> Structure (Cont’d)</a:t>
            </a:r>
          </a:p>
        </p:txBody>
      </p:sp>
      <p:sp>
        <p:nvSpPr>
          <p:cNvPr id="3" name="Content Placeholder 2">
            <a:extLst>
              <a:ext uri="{FF2B5EF4-FFF2-40B4-BE49-F238E27FC236}">
                <a16:creationId xmlns:a16="http://schemas.microsoft.com/office/drawing/2014/main" id="{A6789E9D-785F-4217-A89E-53C68304FA01}"/>
              </a:ext>
            </a:extLst>
          </p:cNvPr>
          <p:cNvSpPr>
            <a:spLocks noGrp="1"/>
          </p:cNvSpPr>
          <p:nvPr>
            <p:ph idx="1"/>
          </p:nvPr>
        </p:nvSpPr>
        <p:spPr>
          <a:xfrm>
            <a:off x="685800" y="1981200"/>
            <a:ext cx="7772400" cy="943744"/>
          </a:xfrm>
        </p:spPr>
        <p:txBody>
          <a:bodyPr>
            <a:normAutofit fontScale="62500" lnSpcReduction="20000"/>
          </a:bodyPr>
          <a:lstStyle/>
          <a:p>
            <a:r>
              <a:rPr lang="en-US" dirty="0"/>
              <a:t>Ranging block structure from 802.15.4/4z for CFP period</a:t>
            </a:r>
          </a:p>
          <a:p>
            <a:r>
              <a:rPr lang="en-US" dirty="0"/>
              <a:t>The inter-anchor communication during DL-TDOA procedure is similar to TWR</a:t>
            </a:r>
          </a:p>
        </p:txBody>
      </p:sp>
      <p:sp>
        <p:nvSpPr>
          <p:cNvPr id="4" name="Date Placeholder 3">
            <a:extLst>
              <a:ext uri="{FF2B5EF4-FFF2-40B4-BE49-F238E27FC236}">
                <a16:creationId xmlns:a16="http://schemas.microsoft.com/office/drawing/2014/main" id="{B6D1E211-5623-4A0B-B770-89FC643B8D29}"/>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8E0FD09D-E56D-476C-B33E-C69D41CECCC4}"/>
              </a:ext>
            </a:extLst>
          </p:cNvPr>
          <p:cNvSpPr>
            <a:spLocks noGrp="1"/>
          </p:cNvSpPr>
          <p:nvPr>
            <p:ph type="ftr" sz="quarter" idx="11"/>
          </p:nvPr>
        </p:nvSpPr>
        <p:spPr/>
        <p:txBody>
          <a:bodyPr/>
          <a:lstStyle/>
          <a:p>
            <a:r>
              <a:rPr lang="en-US" altLang="en-US"/>
              <a:t>Zhenzhen Ye, Red Point Positioning</a:t>
            </a:r>
          </a:p>
        </p:txBody>
      </p:sp>
      <p:sp>
        <p:nvSpPr>
          <p:cNvPr id="6" name="Slide Number Placeholder 5">
            <a:extLst>
              <a:ext uri="{FF2B5EF4-FFF2-40B4-BE49-F238E27FC236}">
                <a16:creationId xmlns:a16="http://schemas.microsoft.com/office/drawing/2014/main" id="{A11880D9-12D7-4A14-9847-10FAE0C92CF0}"/>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a:p>
        </p:txBody>
      </p:sp>
      <p:grpSp>
        <p:nvGrpSpPr>
          <p:cNvPr id="37" name="Group 36">
            <a:extLst>
              <a:ext uri="{FF2B5EF4-FFF2-40B4-BE49-F238E27FC236}">
                <a16:creationId xmlns:a16="http://schemas.microsoft.com/office/drawing/2014/main" id="{2FF21834-A098-4689-9966-1F8600ADC8FD}"/>
              </a:ext>
            </a:extLst>
          </p:cNvPr>
          <p:cNvGrpSpPr/>
          <p:nvPr/>
        </p:nvGrpSpPr>
        <p:grpSpPr>
          <a:xfrm>
            <a:off x="251520" y="2913357"/>
            <a:ext cx="5785071" cy="3456384"/>
            <a:chOff x="467544" y="3068960"/>
            <a:chExt cx="5785071" cy="3456384"/>
          </a:xfrm>
        </p:grpSpPr>
        <p:grpSp>
          <p:nvGrpSpPr>
            <p:cNvPr id="7" name="Group 6">
              <a:extLst>
                <a:ext uri="{FF2B5EF4-FFF2-40B4-BE49-F238E27FC236}">
                  <a16:creationId xmlns:a16="http://schemas.microsoft.com/office/drawing/2014/main" id="{FEC4CEAF-B031-489C-B941-B17F3A5A2E53}"/>
                </a:ext>
              </a:extLst>
            </p:cNvPr>
            <p:cNvGrpSpPr/>
            <p:nvPr/>
          </p:nvGrpSpPr>
          <p:grpSpPr>
            <a:xfrm>
              <a:off x="1331640" y="3068960"/>
              <a:ext cx="2808312" cy="720080"/>
              <a:chOff x="2411760" y="3717032"/>
              <a:chExt cx="2808312" cy="720080"/>
            </a:xfrm>
          </p:grpSpPr>
          <p:sp>
            <p:nvSpPr>
              <p:cNvPr id="9" name="Rectangle 8">
                <a:extLst>
                  <a:ext uri="{FF2B5EF4-FFF2-40B4-BE49-F238E27FC236}">
                    <a16:creationId xmlns:a16="http://schemas.microsoft.com/office/drawing/2014/main" id="{89F28807-C72E-4BD6-9A3F-9E2BACA5E838}"/>
                  </a:ext>
                </a:extLst>
              </p:cNvPr>
              <p:cNvSpPr/>
              <p:nvPr/>
            </p:nvSpPr>
            <p:spPr bwMode="auto">
              <a:xfrm>
                <a:off x="2411760" y="4005064"/>
                <a:ext cx="280831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2" name="Straight Connector 11">
                <a:extLst>
                  <a:ext uri="{FF2B5EF4-FFF2-40B4-BE49-F238E27FC236}">
                    <a16:creationId xmlns:a16="http://schemas.microsoft.com/office/drawing/2014/main" id="{2E84997D-0FB2-429A-9344-B75412F95DA0}"/>
                  </a:ext>
                </a:extLst>
              </p:cNvPr>
              <p:cNvCxnSpPr/>
              <p:nvPr/>
            </p:nvCxnSpPr>
            <p:spPr bwMode="auto">
              <a:xfrm>
                <a:off x="2411760"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1F50EE8E-4280-4A1C-836A-EE2C51335DFD}"/>
                  </a:ext>
                </a:extLst>
              </p:cNvPr>
              <p:cNvCxnSpPr/>
              <p:nvPr/>
            </p:nvCxnSpPr>
            <p:spPr bwMode="auto">
              <a:xfrm>
                <a:off x="5220072"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2D30C03E-F6AB-4E72-924E-77E7DE8B6FFD}"/>
                  </a:ext>
                </a:extLst>
              </p:cNvPr>
              <p:cNvSpPr/>
              <p:nvPr/>
            </p:nvSpPr>
            <p:spPr bwMode="auto">
              <a:xfrm>
                <a:off x="2411760"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3D011D25-C1D4-4C59-9D52-0C7860A5EF0E}"/>
                  </a:ext>
                </a:extLst>
              </p:cNvPr>
              <p:cNvSpPr/>
              <p:nvPr/>
            </p:nvSpPr>
            <p:spPr bwMode="auto">
              <a:xfrm>
                <a:off x="2547391"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3E25F2CF-FC9A-4E3A-924F-6EE8063FA630}"/>
                  </a:ext>
                </a:extLst>
              </p:cNvPr>
              <p:cNvSpPr/>
              <p:nvPr/>
            </p:nvSpPr>
            <p:spPr bwMode="auto">
              <a:xfrm>
                <a:off x="2683023"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868A1A62-6044-4992-A5B7-12817AAFC648}"/>
                  </a:ext>
                </a:extLst>
              </p:cNvPr>
              <p:cNvSpPr txBox="1"/>
              <p:nvPr/>
            </p:nvSpPr>
            <p:spPr>
              <a:xfrm>
                <a:off x="3177218" y="3717032"/>
                <a:ext cx="1493422" cy="276999"/>
              </a:xfrm>
              <a:prstGeom prst="rect">
                <a:avLst/>
              </a:prstGeom>
              <a:noFill/>
            </p:spPr>
            <p:txBody>
              <a:bodyPr wrap="none" rtlCol="0">
                <a:spAutoFit/>
              </a:bodyPr>
              <a:lstStyle/>
              <a:p>
                <a:r>
                  <a:rPr lang="en-US" dirty="0"/>
                  <a:t>CFP (for DL-TDOA)</a:t>
                </a:r>
              </a:p>
            </p:txBody>
          </p:sp>
        </p:grpSp>
        <p:pic>
          <p:nvPicPr>
            <p:cNvPr id="24" name="Picture 23">
              <a:extLst>
                <a:ext uri="{FF2B5EF4-FFF2-40B4-BE49-F238E27FC236}">
                  <a16:creationId xmlns:a16="http://schemas.microsoft.com/office/drawing/2014/main" id="{17AD3F42-7E88-4650-A995-C8A88FD4E45E}"/>
                </a:ext>
              </a:extLst>
            </p:cNvPr>
            <p:cNvPicPr>
              <a:picLocks noChangeAspect="1"/>
            </p:cNvPicPr>
            <p:nvPr/>
          </p:nvPicPr>
          <p:blipFill>
            <a:blip r:embed="rId2"/>
            <a:stretch>
              <a:fillRect/>
            </a:stretch>
          </p:blipFill>
          <p:spPr>
            <a:xfrm>
              <a:off x="467544" y="4000154"/>
              <a:ext cx="5785071" cy="635311"/>
            </a:xfrm>
            <a:prstGeom prst="rect">
              <a:avLst/>
            </a:prstGeom>
          </p:spPr>
        </p:pic>
        <p:cxnSp>
          <p:nvCxnSpPr>
            <p:cNvPr id="25" name="Straight Connector 24">
              <a:extLst>
                <a:ext uri="{FF2B5EF4-FFF2-40B4-BE49-F238E27FC236}">
                  <a16:creationId xmlns:a16="http://schemas.microsoft.com/office/drawing/2014/main" id="{4971B8B7-7E64-483F-82A3-5E563373F690}"/>
                </a:ext>
              </a:extLst>
            </p:cNvPr>
            <p:cNvCxnSpPr>
              <a:cxnSpLocks/>
            </p:cNvCxnSpPr>
            <p:nvPr/>
          </p:nvCxnSpPr>
          <p:spPr>
            <a:xfrm flipH="1">
              <a:off x="539552" y="3780421"/>
              <a:ext cx="792088" cy="377764"/>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9EE7AF1B-BF16-44A3-A15A-C28E1E64EC56}"/>
                </a:ext>
              </a:extLst>
            </p:cNvPr>
            <p:cNvCxnSpPr>
              <a:cxnSpLocks/>
            </p:cNvCxnSpPr>
            <p:nvPr/>
          </p:nvCxnSpPr>
          <p:spPr>
            <a:xfrm>
              <a:off x="4139952" y="3800073"/>
              <a:ext cx="1872208" cy="349007"/>
            </a:xfrm>
            <a:prstGeom prst="line">
              <a:avLst/>
            </a:prstGeom>
            <a:ln>
              <a:prstDash val="dash"/>
            </a:ln>
          </p:spPr>
          <p:style>
            <a:lnRef idx="1">
              <a:schemeClr val="dk1"/>
            </a:lnRef>
            <a:fillRef idx="0">
              <a:schemeClr val="dk1"/>
            </a:fillRef>
            <a:effectRef idx="0">
              <a:schemeClr val="dk1"/>
            </a:effectRef>
            <a:fontRef idx="minor">
              <a:schemeClr val="tx1"/>
            </a:fontRef>
          </p:style>
        </p:cxnSp>
        <p:pic>
          <p:nvPicPr>
            <p:cNvPr id="27" name="Picture 26">
              <a:extLst>
                <a:ext uri="{FF2B5EF4-FFF2-40B4-BE49-F238E27FC236}">
                  <a16:creationId xmlns:a16="http://schemas.microsoft.com/office/drawing/2014/main" id="{B8CF9DF4-D549-4303-A041-554CF1C909AA}"/>
                </a:ext>
              </a:extLst>
            </p:cNvPr>
            <p:cNvPicPr>
              <a:picLocks noChangeAspect="1"/>
            </p:cNvPicPr>
            <p:nvPr/>
          </p:nvPicPr>
          <p:blipFill>
            <a:blip r:embed="rId3"/>
            <a:stretch>
              <a:fillRect/>
            </a:stretch>
          </p:blipFill>
          <p:spPr>
            <a:xfrm>
              <a:off x="1044293" y="4966484"/>
              <a:ext cx="1863828" cy="374263"/>
            </a:xfrm>
            <a:prstGeom prst="rect">
              <a:avLst/>
            </a:prstGeom>
          </p:spPr>
        </p:pic>
        <p:cxnSp>
          <p:nvCxnSpPr>
            <p:cNvPr id="28" name="Straight Connector 27">
              <a:extLst>
                <a:ext uri="{FF2B5EF4-FFF2-40B4-BE49-F238E27FC236}">
                  <a16:creationId xmlns:a16="http://schemas.microsoft.com/office/drawing/2014/main" id="{20AF1DB1-679D-4AE5-96C6-8324986C9093}"/>
                </a:ext>
              </a:extLst>
            </p:cNvPr>
            <p:cNvCxnSpPr>
              <a:cxnSpLocks/>
            </p:cNvCxnSpPr>
            <p:nvPr/>
          </p:nvCxnSpPr>
          <p:spPr>
            <a:xfrm flipH="1">
              <a:off x="1112659" y="4613094"/>
              <a:ext cx="366046" cy="35339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09F071DE-2F2A-4610-9077-624C96679402}"/>
                </a:ext>
              </a:extLst>
            </p:cNvPr>
            <p:cNvCxnSpPr>
              <a:cxnSpLocks/>
            </p:cNvCxnSpPr>
            <p:nvPr/>
          </p:nvCxnSpPr>
          <p:spPr>
            <a:xfrm>
              <a:off x="2368336" y="4613094"/>
              <a:ext cx="470574" cy="353390"/>
            </a:xfrm>
            <a:prstGeom prst="line">
              <a:avLst/>
            </a:prstGeom>
            <a:ln>
              <a:prstDash val="dash"/>
            </a:ln>
          </p:spPr>
          <p:style>
            <a:lnRef idx="1">
              <a:schemeClr val="dk1"/>
            </a:lnRef>
            <a:fillRef idx="0">
              <a:schemeClr val="dk1"/>
            </a:fillRef>
            <a:effectRef idx="0">
              <a:schemeClr val="dk1"/>
            </a:effectRef>
            <a:fontRef idx="minor">
              <a:schemeClr val="tx1"/>
            </a:fontRef>
          </p:style>
        </p:cxnSp>
        <p:pic>
          <p:nvPicPr>
            <p:cNvPr id="30" name="Picture 29">
              <a:extLst>
                <a:ext uri="{FF2B5EF4-FFF2-40B4-BE49-F238E27FC236}">
                  <a16:creationId xmlns:a16="http://schemas.microsoft.com/office/drawing/2014/main" id="{9360E2BF-3949-426B-93E2-D64ABE11FD73}"/>
                </a:ext>
              </a:extLst>
            </p:cNvPr>
            <p:cNvPicPr>
              <a:picLocks noChangeAspect="1"/>
            </p:cNvPicPr>
            <p:nvPr/>
          </p:nvPicPr>
          <p:blipFill>
            <a:blip r:embed="rId4"/>
            <a:stretch>
              <a:fillRect/>
            </a:stretch>
          </p:blipFill>
          <p:spPr>
            <a:xfrm>
              <a:off x="871338" y="5621983"/>
              <a:ext cx="1496998" cy="903361"/>
            </a:xfrm>
            <a:prstGeom prst="rect">
              <a:avLst/>
            </a:prstGeom>
          </p:spPr>
        </p:pic>
        <p:cxnSp>
          <p:nvCxnSpPr>
            <p:cNvPr id="31" name="Straight Connector 30">
              <a:extLst>
                <a:ext uri="{FF2B5EF4-FFF2-40B4-BE49-F238E27FC236}">
                  <a16:creationId xmlns:a16="http://schemas.microsoft.com/office/drawing/2014/main" id="{CF8FAAEB-32C2-4DA3-BD78-B9B359E51986}"/>
                </a:ext>
              </a:extLst>
            </p:cNvPr>
            <p:cNvCxnSpPr>
              <a:cxnSpLocks/>
            </p:cNvCxnSpPr>
            <p:nvPr/>
          </p:nvCxnSpPr>
          <p:spPr>
            <a:xfrm flipH="1">
              <a:off x="963107" y="5304670"/>
              <a:ext cx="91254" cy="367096"/>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4582D7AE-1697-43B3-92FC-B87CBD628154}"/>
                </a:ext>
              </a:extLst>
            </p:cNvPr>
            <p:cNvCxnSpPr>
              <a:cxnSpLocks/>
            </p:cNvCxnSpPr>
            <p:nvPr/>
          </p:nvCxnSpPr>
          <p:spPr>
            <a:xfrm>
              <a:off x="1976207" y="5297809"/>
              <a:ext cx="333099" cy="373957"/>
            </a:xfrm>
            <a:prstGeom prst="line">
              <a:avLst/>
            </a:prstGeom>
            <a:ln>
              <a:prstDash val="dash"/>
            </a:ln>
          </p:spPr>
          <p:style>
            <a:lnRef idx="1">
              <a:schemeClr val="dk1"/>
            </a:lnRef>
            <a:fillRef idx="0">
              <a:schemeClr val="dk1"/>
            </a:fillRef>
            <a:effectRef idx="0">
              <a:schemeClr val="dk1"/>
            </a:effectRef>
            <a:fontRef idx="minor">
              <a:schemeClr val="tx1"/>
            </a:fontRef>
          </p:style>
        </p:cxnSp>
      </p:grpSp>
      <p:grpSp>
        <p:nvGrpSpPr>
          <p:cNvPr id="38" name="Group 37">
            <a:extLst>
              <a:ext uri="{FF2B5EF4-FFF2-40B4-BE49-F238E27FC236}">
                <a16:creationId xmlns:a16="http://schemas.microsoft.com/office/drawing/2014/main" id="{077E6CD0-A83B-4849-8DF4-4E8E6BBBA82B}"/>
              </a:ext>
            </a:extLst>
          </p:cNvPr>
          <p:cNvGrpSpPr/>
          <p:nvPr/>
        </p:nvGrpSpPr>
        <p:grpSpPr>
          <a:xfrm>
            <a:off x="5721749" y="2760757"/>
            <a:ext cx="3262220" cy="1767426"/>
            <a:chOff x="6998677" y="2365131"/>
            <a:chExt cx="4264269" cy="2127738"/>
          </a:xfrm>
        </p:grpSpPr>
        <p:sp>
          <p:nvSpPr>
            <p:cNvPr id="39" name="Oval 38">
              <a:extLst>
                <a:ext uri="{FF2B5EF4-FFF2-40B4-BE49-F238E27FC236}">
                  <a16:creationId xmlns:a16="http://schemas.microsoft.com/office/drawing/2014/main" id="{340A2014-E4D9-4F97-8263-F79970961E3E}"/>
                </a:ext>
              </a:extLst>
            </p:cNvPr>
            <p:cNvSpPr/>
            <p:nvPr/>
          </p:nvSpPr>
          <p:spPr>
            <a:xfrm>
              <a:off x="7605346" y="2807677"/>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40" name="Oval 39">
              <a:extLst>
                <a:ext uri="{FF2B5EF4-FFF2-40B4-BE49-F238E27FC236}">
                  <a16:creationId xmlns:a16="http://schemas.microsoft.com/office/drawing/2014/main" id="{B80BED63-3B69-4B57-A449-9E9810DA22C3}"/>
                </a:ext>
              </a:extLst>
            </p:cNvPr>
            <p:cNvSpPr/>
            <p:nvPr/>
          </p:nvSpPr>
          <p:spPr>
            <a:xfrm>
              <a:off x="10386646" y="2719754"/>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41" name="Isosceles Triangle 40">
              <a:extLst>
                <a:ext uri="{FF2B5EF4-FFF2-40B4-BE49-F238E27FC236}">
                  <a16:creationId xmlns:a16="http://schemas.microsoft.com/office/drawing/2014/main" id="{72224C2F-EE26-44B8-B0BD-6176681E0546}"/>
                </a:ext>
              </a:extLst>
            </p:cNvPr>
            <p:cNvSpPr/>
            <p:nvPr/>
          </p:nvSpPr>
          <p:spPr>
            <a:xfrm>
              <a:off x="9187962" y="4062046"/>
              <a:ext cx="501161" cy="430823"/>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p>
          </p:txBody>
        </p:sp>
        <p:cxnSp>
          <p:nvCxnSpPr>
            <p:cNvPr id="42" name="Straight Arrow Connector 41">
              <a:extLst>
                <a:ext uri="{FF2B5EF4-FFF2-40B4-BE49-F238E27FC236}">
                  <a16:creationId xmlns:a16="http://schemas.microsoft.com/office/drawing/2014/main" id="{D1972142-0339-4BDE-B748-FE34DCA57BFD}"/>
                </a:ext>
              </a:extLst>
            </p:cNvPr>
            <p:cNvCxnSpPr/>
            <p:nvPr/>
          </p:nvCxnSpPr>
          <p:spPr>
            <a:xfrm>
              <a:off x="8106508" y="2901462"/>
              <a:ext cx="21629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C8FCEF8A-0E7C-40ED-A4BA-FE3E886C19D9}"/>
                </a:ext>
              </a:extLst>
            </p:cNvPr>
            <p:cNvCxnSpPr/>
            <p:nvPr/>
          </p:nvCxnSpPr>
          <p:spPr>
            <a:xfrm>
              <a:off x="7974623" y="3238500"/>
              <a:ext cx="1213339" cy="1034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41483FA7-0297-4ACC-A7CE-BE8D82264C84}"/>
                </a:ext>
              </a:extLst>
            </p:cNvPr>
            <p:cNvCxnSpPr/>
            <p:nvPr/>
          </p:nvCxnSpPr>
          <p:spPr>
            <a:xfrm flipH="1">
              <a:off x="9689123" y="3238500"/>
              <a:ext cx="817685" cy="1034562"/>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F708115B-DC63-42C2-B87B-D2B7F552B1FC}"/>
                </a:ext>
              </a:extLst>
            </p:cNvPr>
            <p:cNvCxnSpPr/>
            <p:nvPr/>
          </p:nvCxnSpPr>
          <p:spPr>
            <a:xfrm flipH="1">
              <a:off x="8106508" y="3050931"/>
              <a:ext cx="2162907"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6551CB84-88D5-4006-830B-9EF2B9F571E9}"/>
                </a:ext>
              </a:extLst>
            </p:cNvPr>
            <p:cNvSpPr txBox="1"/>
            <p:nvPr/>
          </p:nvSpPr>
          <p:spPr>
            <a:xfrm>
              <a:off x="8901056" y="2565833"/>
              <a:ext cx="573811" cy="369332"/>
            </a:xfrm>
            <a:prstGeom prst="rect">
              <a:avLst/>
            </a:prstGeom>
            <a:noFill/>
          </p:spPr>
          <p:txBody>
            <a:bodyPr wrap="none" rtlCol="0">
              <a:spAutoFit/>
            </a:bodyPr>
            <a:lstStyle/>
            <a:p>
              <a:r>
                <a:rPr lang="en-US" dirty="0"/>
                <a:t>REQ</a:t>
              </a:r>
            </a:p>
          </p:txBody>
        </p:sp>
        <p:sp>
          <p:nvSpPr>
            <p:cNvPr id="47" name="TextBox 46">
              <a:extLst>
                <a:ext uri="{FF2B5EF4-FFF2-40B4-BE49-F238E27FC236}">
                  <a16:creationId xmlns:a16="http://schemas.microsoft.com/office/drawing/2014/main" id="{83D3C161-FF05-45C9-80E3-7AAB480D26E9}"/>
                </a:ext>
              </a:extLst>
            </p:cNvPr>
            <p:cNvSpPr txBox="1"/>
            <p:nvPr/>
          </p:nvSpPr>
          <p:spPr>
            <a:xfrm>
              <a:off x="8055840" y="3702916"/>
              <a:ext cx="573811" cy="369332"/>
            </a:xfrm>
            <a:prstGeom prst="rect">
              <a:avLst/>
            </a:prstGeom>
            <a:noFill/>
          </p:spPr>
          <p:txBody>
            <a:bodyPr wrap="none" rtlCol="0">
              <a:spAutoFit/>
            </a:bodyPr>
            <a:lstStyle/>
            <a:p>
              <a:r>
                <a:rPr lang="en-US" dirty="0"/>
                <a:t>REQ</a:t>
              </a:r>
            </a:p>
          </p:txBody>
        </p:sp>
        <p:sp>
          <p:nvSpPr>
            <p:cNvPr id="48" name="TextBox 47">
              <a:extLst>
                <a:ext uri="{FF2B5EF4-FFF2-40B4-BE49-F238E27FC236}">
                  <a16:creationId xmlns:a16="http://schemas.microsoft.com/office/drawing/2014/main" id="{290F4391-0F47-45A5-AFA2-4EF055AF2CE4}"/>
                </a:ext>
              </a:extLst>
            </p:cNvPr>
            <p:cNvSpPr txBox="1"/>
            <p:nvPr/>
          </p:nvSpPr>
          <p:spPr>
            <a:xfrm>
              <a:off x="8946328" y="3036687"/>
              <a:ext cx="531107" cy="369332"/>
            </a:xfrm>
            <a:prstGeom prst="rect">
              <a:avLst/>
            </a:prstGeom>
            <a:noFill/>
          </p:spPr>
          <p:txBody>
            <a:bodyPr wrap="none" rtlCol="0">
              <a:spAutoFit/>
            </a:bodyPr>
            <a:lstStyle/>
            <a:p>
              <a:r>
                <a:rPr lang="en-US" dirty="0"/>
                <a:t>RSP</a:t>
              </a:r>
            </a:p>
          </p:txBody>
        </p:sp>
        <p:sp>
          <p:nvSpPr>
            <p:cNvPr id="49" name="TextBox 48">
              <a:extLst>
                <a:ext uri="{FF2B5EF4-FFF2-40B4-BE49-F238E27FC236}">
                  <a16:creationId xmlns:a16="http://schemas.microsoft.com/office/drawing/2014/main" id="{8808A6AC-1084-4035-ABF2-95830964B4C5}"/>
                </a:ext>
              </a:extLst>
            </p:cNvPr>
            <p:cNvSpPr txBox="1"/>
            <p:nvPr/>
          </p:nvSpPr>
          <p:spPr>
            <a:xfrm>
              <a:off x="10160339" y="3668747"/>
              <a:ext cx="531107" cy="369332"/>
            </a:xfrm>
            <a:prstGeom prst="rect">
              <a:avLst/>
            </a:prstGeom>
            <a:noFill/>
          </p:spPr>
          <p:txBody>
            <a:bodyPr wrap="none" rtlCol="0">
              <a:spAutoFit/>
            </a:bodyPr>
            <a:lstStyle/>
            <a:p>
              <a:r>
                <a:rPr lang="en-US" dirty="0"/>
                <a:t>RSP</a:t>
              </a:r>
            </a:p>
          </p:txBody>
        </p:sp>
        <p:sp>
          <p:nvSpPr>
            <p:cNvPr id="50" name="Oval 49">
              <a:extLst>
                <a:ext uri="{FF2B5EF4-FFF2-40B4-BE49-F238E27FC236}">
                  <a16:creationId xmlns:a16="http://schemas.microsoft.com/office/drawing/2014/main" id="{48BBF1B0-B084-4E5B-BBD4-443E4E748273}"/>
                </a:ext>
              </a:extLst>
            </p:cNvPr>
            <p:cNvSpPr/>
            <p:nvPr/>
          </p:nvSpPr>
          <p:spPr>
            <a:xfrm>
              <a:off x="6998677" y="2365131"/>
              <a:ext cx="4264269" cy="1063869"/>
            </a:xfrm>
            <a:prstGeom prst="ellipse">
              <a:avLst/>
            </a:prstGeom>
            <a:noFill/>
            <a:ln>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a:extLst>
              <a:ext uri="{FF2B5EF4-FFF2-40B4-BE49-F238E27FC236}">
                <a16:creationId xmlns:a16="http://schemas.microsoft.com/office/drawing/2014/main" id="{CBBEC9C3-111A-49CC-94DC-27586A1BCCA9}"/>
              </a:ext>
            </a:extLst>
          </p:cNvPr>
          <p:cNvSpPr txBox="1"/>
          <p:nvPr/>
        </p:nvSpPr>
        <p:spPr>
          <a:xfrm>
            <a:off x="3302251" y="5250385"/>
            <a:ext cx="4030975" cy="646331"/>
          </a:xfrm>
          <a:prstGeom prst="rect">
            <a:avLst/>
          </a:prstGeom>
          <a:noFill/>
        </p:spPr>
        <p:txBody>
          <a:bodyPr wrap="none" rtlCol="0">
            <a:spAutoFit/>
          </a:bodyPr>
          <a:lstStyle/>
          <a:p>
            <a:r>
              <a:rPr lang="en-US" dirty="0"/>
              <a:t>Ranging block = CFP</a:t>
            </a:r>
          </a:p>
          <a:p>
            <a:r>
              <a:rPr lang="en-US" dirty="0"/>
              <a:t>Ranging round = the period of an anchor pair</a:t>
            </a:r>
          </a:p>
          <a:p>
            <a:r>
              <a:rPr lang="en-US" dirty="0"/>
              <a:t>Ranging slot = the period of transmitting a REQ or RSP frame</a:t>
            </a:r>
          </a:p>
        </p:txBody>
      </p:sp>
    </p:spTree>
    <p:extLst>
      <p:ext uri="{BB962C8B-B14F-4D97-AF65-F5344CB8AC3E}">
        <p14:creationId xmlns:p14="http://schemas.microsoft.com/office/powerpoint/2010/main" val="2085178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EF539-82A3-4B9F-BBF0-2EF87AED0382}"/>
              </a:ext>
            </a:extLst>
          </p:cNvPr>
          <p:cNvSpPr>
            <a:spLocks noGrp="1"/>
          </p:cNvSpPr>
          <p:nvPr>
            <p:ph type="title"/>
          </p:nvPr>
        </p:nvSpPr>
        <p:spPr/>
        <p:txBody>
          <a:bodyPr/>
          <a:lstStyle/>
          <a:p>
            <a:r>
              <a:rPr lang="en-US" dirty="0" err="1"/>
              <a:t>Superframe</a:t>
            </a:r>
            <a:r>
              <a:rPr lang="en-US" dirty="0"/>
              <a:t> Structure (Cont’d)</a:t>
            </a:r>
          </a:p>
        </p:txBody>
      </p:sp>
      <p:sp>
        <p:nvSpPr>
          <p:cNvPr id="3" name="Content Placeholder 2">
            <a:extLst>
              <a:ext uri="{FF2B5EF4-FFF2-40B4-BE49-F238E27FC236}">
                <a16:creationId xmlns:a16="http://schemas.microsoft.com/office/drawing/2014/main" id="{9D6B8E8A-04B1-40F7-B7B8-02CFE1EEB80B}"/>
              </a:ext>
            </a:extLst>
          </p:cNvPr>
          <p:cNvSpPr>
            <a:spLocks noGrp="1"/>
          </p:cNvSpPr>
          <p:nvPr>
            <p:ph idx="1"/>
          </p:nvPr>
        </p:nvSpPr>
        <p:spPr>
          <a:xfrm>
            <a:off x="685800" y="1981200"/>
            <a:ext cx="7772400" cy="1139845"/>
          </a:xfrm>
        </p:spPr>
        <p:txBody>
          <a:bodyPr>
            <a:normAutofit fontScale="47500" lnSpcReduction="20000"/>
          </a:bodyPr>
          <a:lstStyle/>
          <a:p>
            <a:r>
              <a:rPr lang="en-US" dirty="0"/>
              <a:t>Control of DL-TDOA Ranging</a:t>
            </a:r>
          </a:p>
          <a:p>
            <a:pPr lvl="1"/>
            <a:r>
              <a:rPr lang="en-US" dirty="0"/>
              <a:t>Controller: PAN coordinator (could be a server)</a:t>
            </a:r>
          </a:p>
          <a:p>
            <a:pPr lvl="1"/>
            <a:r>
              <a:rPr lang="en-US" dirty="0"/>
              <a:t>Controlee: all anchors </a:t>
            </a:r>
          </a:p>
          <a:p>
            <a:pPr lvl="1"/>
            <a:r>
              <a:rPr lang="en-US" dirty="0"/>
              <a:t>Initiator: anchor sending REQ</a:t>
            </a:r>
          </a:p>
          <a:p>
            <a:pPr lvl="1"/>
            <a:r>
              <a:rPr lang="en-US" dirty="0"/>
              <a:t>Responder: anchor sending RSP </a:t>
            </a:r>
          </a:p>
        </p:txBody>
      </p:sp>
      <p:sp>
        <p:nvSpPr>
          <p:cNvPr id="4" name="Date Placeholder 3">
            <a:extLst>
              <a:ext uri="{FF2B5EF4-FFF2-40B4-BE49-F238E27FC236}">
                <a16:creationId xmlns:a16="http://schemas.microsoft.com/office/drawing/2014/main" id="{9B7E7EE1-AE5C-4DBA-BEE5-343BE405597A}"/>
              </a:ext>
            </a:extLst>
          </p:cNvPr>
          <p:cNvSpPr>
            <a:spLocks noGrp="1"/>
          </p:cNvSpPr>
          <p:nvPr>
            <p:ph type="dt" sz="half" idx="10"/>
          </p:nvPr>
        </p:nvSpPr>
        <p:spPr/>
        <p:txBody>
          <a:bodyPr/>
          <a:lstStyle/>
          <a:p>
            <a:r>
              <a:rPr lang="en-US" altLang="en-US"/>
              <a:t>September 2021</a:t>
            </a:r>
          </a:p>
        </p:txBody>
      </p:sp>
      <p:sp>
        <p:nvSpPr>
          <p:cNvPr id="5" name="Footer Placeholder 4">
            <a:extLst>
              <a:ext uri="{FF2B5EF4-FFF2-40B4-BE49-F238E27FC236}">
                <a16:creationId xmlns:a16="http://schemas.microsoft.com/office/drawing/2014/main" id="{E384C65A-F53A-4325-AA6F-3266C7A700E4}"/>
              </a:ext>
            </a:extLst>
          </p:cNvPr>
          <p:cNvSpPr>
            <a:spLocks noGrp="1"/>
          </p:cNvSpPr>
          <p:nvPr>
            <p:ph type="ftr" sz="quarter" idx="11"/>
          </p:nvPr>
        </p:nvSpPr>
        <p:spPr/>
        <p:txBody>
          <a:bodyPr/>
          <a:lstStyle/>
          <a:p>
            <a:r>
              <a:rPr lang="en-US" altLang="en-US"/>
              <a:t>Zhenzhen Ye, Red Point Positioning</a:t>
            </a:r>
          </a:p>
        </p:txBody>
      </p:sp>
      <p:sp>
        <p:nvSpPr>
          <p:cNvPr id="6" name="Slide Number Placeholder 5">
            <a:extLst>
              <a:ext uri="{FF2B5EF4-FFF2-40B4-BE49-F238E27FC236}">
                <a16:creationId xmlns:a16="http://schemas.microsoft.com/office/drawing/2014/main" id="{15BD2EFA-C6A8-4798-8F83-D1E16B5D0CC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a:p>
        </p:txBody>
      </p:sp>
      <p:grpSp>
        <p:nvGrpSpPr>
          <p:cNvPr id="7" name="Group 6">
            <a:extLst>
              <a:ext uri="{FF2B5EF4-FFF2-40B4-BE49-F238E27FC236}">
                <a16:creationId xmlns:a16="http://schemas.microsoft.com/office/drawing/2014/main" id="{A043BB73-19A3-4C3F-B6A1-517B7DBA1F01}"/>
              </a:ext>
            </a:extLst>
          </p:cNvPr>
          <p:cNvGrpSpPr/>
          <p:nvPr/>
        </p:nvGrpSpPr>
        <p:grpSpPr>
          <a:xfrm>
            <a:off x="1648437" y="3224359"/>
            <a:ext cx="5847126" cy="3098598"/>
            <a:chOff x="320954" y="3170644"/>
            <a:chExt cx="5847126" cy="3098598"/>
          </a:xfrm>
        </p:grpSpPr>
        <p:sp>
          <p:nvSpPr>
            <p:cNvPr id="8" name="TextBox 7">
              <a:extLst>
                <a:ext uri="{FF2B5EF4-FFF2-40B4-BE49-F238E27FC236}">
                  <a16:creationId xmlns:a16="http://schemas.microsoft.com/office/drawing/2014/main" id="{C5C55BD9-5A78-424E-A752-BFB2D8F57334}"/>
                </a:ext>
              </a:extLst>
            </p:cNvPr>
            <p:cNvSpPr txBox="1"/>
            <p:nvPr/>
          </p:nvSpPr>
          <p:spPr>
            <a:xfrm>
              <a:off x="1098958" y="3170644"/>
              <a:ext cx="1705916" cy="276999"/>
            </a:xfrm>
            <a:prstGeom prst="rect">
              <a:avLst/>
            </a:prstGeom>
            <a:noFill/>
          </p:spPr>
          <p:txBody>
            <a:bodyPr wrap="none" rtlCol="0">
              <a:spAutoFit/>
            </a:bodyPr>
            <a:lstStyle/>
            <a:p>
              <a:r>
                <a:rPr lang="en-US" dirty="0"/>
                <a:t>Controller (Coordinator)</a:t>
              </a:r>
            </a:p>
          </p:txBody>
        </p:sp>
        <p:grpSp>
          <p:nvGrpSpPr>
            <p:cNvPr id="9" name="Group 8">
              <a:extLst>
                <a:ext uri="{FF2B5EF4-FFF2-40B4-BE49-F238E27FC236}">
                  <a16:creationId xmlns:a16="http://schemas.microsoft.com/office/drawing/2014/main" id="{1DECFAD2-3ABF-4413-B805-AC33F6D62F3D}"/>
                </a:ext>
              </a:extLst>
            </p:cNvPr>
            <p:cNvGrpSpPr/>
            <p:nvPr/>
          </p:nvGrpSpPr>
          <p:grpSpPr>
            <a:xfrm>
              <a:off x="457458" y="4140904"/>
              <a:ext cx="2690460" cy="2128338"/>
              <a:chOff x="457458" y="4048625"/>
              <a:chExt cx="2690460" cy="2128338"/>
            </a:xfrm>
          </p:grpSpPr>
          <p:sp>
            <p:nvSpPr>
              <p:cNvPr id="29" name="TextBox 28">
                <a:extLst>
                  <a:ext uri="{FF2B5EF4-FFF2-40B4-BE49-F238E27FC236}">
                    <a16:creationId xmlns:a16="http://schemas.microsoft.com/office/drawing/2014/main" id="{116709B8-B791-45DB-BD73-27C0A13B0E8E}"/>
                  </a:ext>
                </a:extLst>
              </p:cNvPr>
              <p:cNvSpPr txBox="1"/>
              <p:nvPr/>
            </p:nvSpPr>
            <p:spPr>
              <a:xfrm>
                <a:off x="457458" y="4048625"/>
                <a:ext cx="1108573" cy="369332"/>
              </a:xfrm>
              <a:prstGeom prst="rect">
                <a:avLst/>
              </a:prstGeom>
              <a:noFill/>
              <a:ln>
                <a:solidFill>
                  <a:schemeClr val="tx1"/>
                </a:solidFill>
                <a:prstDash val="solid"/>
              </a:ln>
            </p:spPr>
            <p:txBody>
              <a:bodyPr wrap="none" rtlCol="0">
                <a:spAutoFit/>
              </a:bodyPr>
              <a:lstStyle/>
              <a:p>
                <a:r>
                  <a:rPr lang="en-US" dirty="0"/>
                  <a:t>Controlee</a:t>
                </a:r>
              </a:p>
            </p:txBody>
          </p:sp>
          <p:sp>
            <p:nvSpPr>
              <p:cNvPr id="30" name="TextBox 29">
                <a:extLst>
                  <a:ext uri="{FF2B5EF4-FFF2-40B4-BE49-F238E27FC236}">
                    <a16:creationId xmlns:a16="http://schemas.microsoft.com/office/drawing/2014/main" id="{BE0E85CC-2973-487D-AE9E-0FD504076576}"/>
                  </a:ext>
                </a:extLst>
              </p:cNvPr>
              <p:cNvSpPr txBox="1"/>
              <p:nvPr/>
            </p:nvSpPr>
            <p:spPr>
              <a:xfrm>
                <a:off x="1996138" y="4056771"/>
                <a:ext cx="1108573" cy="369332"/>
              </a:xfrm>
              <a:prstGeom prst="rect">
                <a:avLst/>
              </a:prstGeom>
              <a:noFill/>
              <a:ln>
                <a:solidFill>
                  <a:schemeClr val="tx1"/>
                </a:solidFill>
                <a:prstDash val="solid"/>
              </a:ln>
            </p:spPr>
            <p:txBody>
              <a:bodyPr wrap="none" rtlCol="0">
                <a:spAutoFit/>
              </a:bodyPr>
              <a:lstStyle/>
              <a:p>
                <a:r>
                  <a:rPr lang="en-US" dirty="0"/>
                  <a:t>Controlee</a:t>
                </a:r>
              </a:p>
            </p:txBody>
          </p:sp>
          <p:sp>
            <p:nvSpPr>
              <p:cNvPr id="31" name="TextBox 30">
                <a:extLst>
                  <a:ext uri="{FF2B5EF4-FFF2-40B4-BE49-F238E27FC236}">
                    <a16:creationId xmlns:a16="http://schemas.microsoft.com/office/drawing/2014/main" id="{5A497D7F-DC49-4C02-9A3F-5055C641D8CC}"/>
                  </a:ext>
                </a:extLst>
              </p:cNvPr>
              <p:cNvSpPr txBox="1"/>
              <p:nvPr/>
            </p:nvSpPr>
            <p:spPr>
              <a:xfrm>
                <a:off x="545686" y="4786623"/>
                <a:ext cx="932115" cy="369332"/>
              </a:xfrm>
              <a:prstGeom prst="rect">
                <a:avLst/>
              </a:prstGeom>
              <a:noFill/>
              <a:ln>
                <a:solidFill>
                  <a:schemeClr val="tx1"/>
                </a:solidFill>
                <a:prstDash val="solid"/>
              </a:ln>
            </p:spPr>
            <p:txBody>
              <a:bodyPr wrap="none" rtlCol="0">
                <a:spAutoFit/>
              </a:bodyPr>
              <a:lstStyle/>
              <a:p>
                <a:r>
                  <a:rPr lang="en-US" dirty="0"/>
                  <a:t>Initiator</a:t>
                </a:r>
              </a:p>
            </p:txBody>
          </p:sp>
          <p:sp>
            <p:nvSpPr>
              <p:cNvPr id="32" name="TextBox 31">
                <a:extLst>
                  <a:ext uri="{FF2B5EF4-FFF2-40B4-BE49-F238E27FC236}">
                    <a16:creationId xmlns:a16="http://schemas.microsoft.com/office/drawing/2014/main" id="{EACE5384-A928-41B6-8CEA-14378693D03B}"/>
                  </a:ext>
                </a:extLst>
              </p:cNvPr>
              <p:cNvSpPr txBox="1"/>
              <p:nvPr/>
            </p:nvSpPr>
            <p:spPr>
              <a:xfrm>
                <a:off x="1954193" y="4784174"/>
                <a:ext cx="1193725" cy="369332"/>
              </a:xfrm>
              <a:prstGeom prst="rect">
                <a:avLst/>
              </a:prstGeom>
              <a:noFill/>
              <a:ln>
                <a:solidFill>
                  <a:schemeClr val="tx1"/>
                </a:solidFill>
                <a:prstDash val="solid"/>
              </a:ln>
            </p:spPr>
            <p:txBody>
              <a:bodyPr wrap="none" rtlCol="0">
                <a:spAutoFit/>
              </a:bodyPr>
              <a:lstStyle/>
              <a:p>
                <a:r>
                  <a:rPr lang="en-US" dirty="0"/>
                  <a:t>Responder</a:t>
                </a:r>
              </a:p>
            </p:txBody>
          </p:sp>
          <p:cxnSp>
            <p:nvCxnSpPr>
              <p:cNvPr id="33" name="Straight Connector 32">
                <a:extLst>
                  <a:ext uri="{FF2B5EF4-FFF2-40B4-BE49-F238E27FC236}">
                    <a16:creationId xmlns:a16="http://schemas.microsoft.com/office/drawing/2014/main" id="{3BE6CE03-76E2-40C6-B803-58873C1CD264}"/>
                  </a:ext>
                </a:extLst>
              </p:cNvPr>
              <p:cNvCxnSpPr>
                <a:stCxn id="29" idx="2"/>
                <a:endCxn id="31" idx="0"/>
              </p:cNvCxnSpPr>
              <p:nvPr/>
            </p:nvCxnSpPr>
            <p:spPr>
              <a:xfrm flipH="1">
                <a:off x="1011744" y="4417957"/>
                <a:ext cx="1" cy="3686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4EC3E7A-583A-4E42-B814-E6AEB258CAEA}"/>
                  </a:ext>
                </a:extLst>
              </p:cNvPr>
              <p:cNvCxnSpPr>
                <a:stCxn id="31" idx="2"/>
              </p:cNvCxnSpPr>
              <p:nvPr/>
            </p:nvCxnSpPr>
            <p:spPr>
              <a:xfrm>
                <a:off x="1011744" y="5155955"/>
                <a:ext cx="1" cy="1021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152A047-E49C-44C8-9742-69CC6FDE3227}"/>
                  </a:ext>
                </a:extLst>
              </p:cNvPr>
              <p:cNvCxnSpPr>
                <a:stCxn id="30" idx="2"/>
                <a:endCxn id="32" idx="0"/>
              </p:cNvCxnSpPr>
              <p:nvPr/>
            </p:nvCxnSpPr>
            <p:spPr>
              <a:xfrm>
                <a:off x="2550425" y="4426103"/>
                <a:ext cx="631" cy="358071"/>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0486C69-6FEA-4BFD-915E-EC11445D3232}"/>
                  </a:ext>
                </a:extLst>
              </p:cNvPr>
              <p:cNvCxnSpPr>
                <a:cxnSpLocks/>
                <a:stCxn id="32" idx="2"/>
              </p:cNvCxnSpPr>
              <p:nvPr/>
            </p:nvCxnSpPr>
            <p:spPr>
              <a:xfrm>
                <a:off x="2551056" y="5153506"/>
                <a:ext cx="0" cy="10234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16D78658-2DA4-45EB-BB1A-A17D689C866F}"/>
                  </a:ext>
                </a:extLst>
              </p:cNvPr>
              <p:cNvCxnSpPr/>
              <p:nvPr/>
            </p:nvCxnSpPr>
            <p:spPr>
              <a:xfrm>
                <a:off x="1011743" y="5665234"/>
                <a:ext cx="15393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FC701DD2-BB3B-4BF3-B5A0-51BDD35D8735}"/>
                  </a:ext>
                </a:extLst>
              </p:cNvPr>
              <p:cNvCxnSpPr/>
              <p:nvPr/>
            </p:nvCxnSpPr>
            <p:spPr>
              <a:xfrm flipH="1">
                <a:off x="1011745" y="6040073"/>
                <a:ext cx="15386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19FAEE0-577F-41BF-AD61-9CFD3FEE5232}"/>
                  </a:ext>
                </a:extLst>
              </p:cNvPr>
              <p:cNvSpPr txBox="1"/>
              <p:nvPr/>
            </p:nvSpPr>
            <p:spPr>
              <a:xfrm>
                <a:off x="1123909" y="5430401"/>
                <a:ext cx="1335622" cy="246221"/>
              </a:xfrm>
              <a:prstGeom prst="rect">
                <a:avLst/>
              </a:prstGeom>
              <a:noFill/>
            </p:spPr>
            <p:txBody>
              <a:bodyPr wrap="none" rtlCol="0">
                <a:spAutoFit/>
              </a:bodyPr>
              <a:lstStyle/>
              <a:p>
                <a:r>
                  <a:rPr lang="en-US" sz="1000" dirty="0"/>
                  <a:t>Ranging initiation msg</a:t>
                </a:r>
              </a:p>
            </p:txBody>
          </p:sp>
          <p:sp>
            <p:nvSpPr>
              <p:cNvPr id="40" name="TextBox 39">
                <a:extLst>
                  <a:ext uri="{FF2B5EF4-FFF2-40B4-BE49-F238E27FC236}">
                    <a16:creationId xmlns:a16="http://schemas.microsoft.com/office/drawing/2014/main" id="{8F1BD979-3633-4698-8A9D-52F561EC880E}"/>
                  </a:ext>
                </a:extLst>
              </p:cNvPr>
              <p:cNvSpPr txBox="1"/>
              <p:nvPr/>
            </p:nvSpPr>
            <p:spPr>
              <a:xfrm>
                <a:off x="1123909" y="5800985"/>
                <a:ext cx="1345240" cy="246221"/>
              </a:xfrm>
              <a:prstGeom prst="rect">
                <a:avLst/>
              </a:prstGeom>
              <a:noFill/>
            </p:spPr>
            <p:txBody>
              <a:bodyPr wrap="none" rtlCol="0">
                <a:spAutoFit/>
              </a:bodyPr>
              <a:lstStyle/>
              <a:p>
                <a:r>
                  <a:rPr lang="en-US" sz="1000" dirty="0"/>
                  <a:t>Ranging response msg</a:t>
                </a:r>
              </a:p>
            </p:txBody>
          </p:sp>
        </p:grpSp>
        <p:grpSp>
          <p:nvGrpSpPr>
            <p:cNvPr id="10" name="Group 9">
              <a:extLst>
                <a:ext uri="{FF2B5EF4-FFF2-40B4-BE49-F238E27FC236}">
                  <a16:creationId xmlns:a16="http://schemas.microsoft.com/office/drawing/2014/main" id="{780B8810-0C42-448F-B62D-30C112E99080}"/>
                </a:ext>
              </a:extLst>
            </p:cNvPr>
            <p:cNvGrpSpPr/>
            <p:nvPr/>
          </p:nvGrpSpPr>
          <p:grpSpPr>
            <a:xfrm>
              <a:off x="3440432" y="4140904"/>
              <a:ext cx="2690460" cy="2128338"/>
              <a:chOff x="457458" y="4048625"/>
              <a:chExt cx="2690460" cy="2128338"/>
            </a:xfrm>
          </p:grpSpPr>
          <p:sp>
            <p:nvSpPr>
              <p:cNvPr id="17" name="TextBox 16">
                <a:extLst>
                  <a:ext uri="{FF2B5EF4-FFF2-40B4-BE49-F238E27FC236}">
                    <a16:creationId xmlns:a16="http://schemas.microsoft.com/office/drawing/2014/main" id="{2B447A29-195B-4C01-8B96-2A41C3C44395}"/>
                  </a:ext>
                </a:extLst>
              </p:cNvPr>
              <p:cNvSpPr txBox="1"/>
              <p:nvPr/>
            </p:nvSpPr>
            <p:spPr>
              <a:xfrm>
                <a:off x="457458" y="4048625"/>
                <a:ext cx="1108573" cy="369332"/>
              </a:xfrm>
              <a:prstGeom prst="rect">
                <a:avLst/>
              </a:prstGeom>
              <a:noFill/>
              <a:ln>
                <a:solidFill>
                  <a:schemeClr val="tx1"/>
                </a:solidFill>
                <a:prstDash val="solid"/>
              </a:ln>
            </p:spPr>
            <p:txBody>
              <a:bodyPr wrap="none" rtlCol="0">
                <a:spAutoFit/>
              </a:bodyPr>
              <a:lstStyle/>
              <a:p>
                <a:r>
                  <a:rPr lang="en-US" dirty="0"/>
                  <a:t>Controlee</a:t>
                </a:r>
              </a:p>
            </p:txBody>
          </p:sp>
          <p:sp>
            <p:nvSpPr>
              <p:cNvPr id="18" name="TextBox 17">
                <a:extLst>
                  <a:ext uri="{FF2B5EF4-FFF2-40B4-BE49-F238E27FC236}">
                    <a16:creationId xmlns:a16="http://schemas.microsoft.com/office/drawing/2014/main" id="{06A2CE9A-F927-4F8D-8BD4-9A7C08ABD2A5}"/>
                  </a:ext>
                </a:extLst>
              </p:cNvPr>
              <p:cNvSpPr txBox="1"/>
              <p:nvPr/>
            </p:nvSpPr>
            <p:spPr>
              <a:xfrm>
                <a:off x="1996138" y="4056771"/>
                <a:ext cx="1108573" cy="369332"/>
              </a:xfrm>
              <a:prstGeom prst="rect">
                <a:avLst/>
              </a:prstGeom>
              <a:noFill/>
              <a:ln>
                <a:solidFill>
                  <a:schemeClr val="tx1"/>
                </a:solidFill>
                <a:prstDash val="solid"/>
              </a:ln>
            </p:spPr>
            <p:txBody>
              <a:bodyPr wrap="none" rtlCol="0">
                <a:spAutoFit/>
              </a:bodyPr>
              <a:lstStyle/>
              <a:p>
                <a:r>
                  <a:rPr lang="en-US" dirty="0"/>
                  <a:t>Controlee</a:t>
                </a:r>
              </a:p>
            </p:txBody>
          </p:sp>
          <p:sp>
            <p:nvSpPr>
              <p:cNvPr id="19" name="TextBox 18">
                <a:extLst>
                  <a:ext uri="{FF2B5EF4-FFF2-40B4-BE49-F238E27FC236}">
                    <a16:creationId xmlns:a16="http://schemas.microsoft.com/office/drawing/2014/main" id="{03D2A6D7-1EF2-4476-9498-2A4BBE113CA8}"/>
                  </a:ext>
                </a:extLst>
              </p:cNvPr>
              <p:cNvSpPr txBox="1"/>
              <p:nvPr/>
            </p:nvSpPr>
            <p:spPr>
              <a:xfrm>
                <a:off x="545686" y="4786623"/>
                <a:ext cx="932115" cy="369332"/>
              </a:xfrm>
              <a:prstGeom prst="rect">
                <a:avLst/>
              </a:prstGeom>
              <a:noFill/>
              <a:ln>
                <a:solidFill>
                  <a:schemeClr val="tx1"/>
                </a:solidFill>
                <a:prstDash val="solid"/>
              </a:ln>
            </p:spPr>
            <p:txBody>
              <a:bodyPr wrap="none" rtlCol="0">
                <a:spAutoFit/>
              </a:bodyPr>
              <a:lstStyle/>
              <a:p>
                <a:r>
                  <a:rPr lang="en-US" dirty="0"/>
                  <a:t>Initiator</a:t>
                </a:r>
              </a:p>
            </p:txBody>
          </p:sp>
          <p:sp>
            <p:nvSpPr>
              <p:cNvPr id="20" name="TextBox 19">
                <a:extLst>
                  <a:ext uri="{FF2B5EF4-FFF2-40B4-BE49-F238E27FC236}">
                    <a16:creationId xmlns:a16="http://schemas.microsoft.com/office/drawing/2014/main" id="{98801C11-3815-4AF4-9D84-B7154F93894B}"/>
                  </a:ext>
                </a:extLst>
              </p:cNvPr>
              <p:cNvSpPr txBox="1"/>
              <p:nvPr/>
            </p:nvSpPr>
            <p:spPr>
              <a:xfrm>
                <a:off x="1954193" y="4784174"/>
                <a:ext cx="1193725" cy="369332"/>
              </a:xfrm>
              <a:prstGeom prst="rect">
                <a:avLst/>
              </a:prstGeom>
              <a:noFill/>
              <a:ln>
                <a:solidFill>
                  <a:schemeClr val="tx1"/>
                </a:solidFill>
                <a:prstDash val="solid"/>
              </a:ln>
            </p:spPr>
            <p:txBody>
              <a:bodyPr wrap="none" rtlCol="0">
                <a:spAutoFit/>
              </a:bodyPr>
              <a:lstStyle/>
              <a:p>
                <a:r>
                  <a:rPr lang="en-US" dirty="0"/>
                  <a:t>Responder</a:t>
                </a:r>
              </a:p>
            </p:txBody>
          </p:sp>
          <p:cxnSp>
            <p:nvCxnSpPr>
              <p:cNvPr id="21" name="Straight Connector 20">
                <a:extLst>
                  <a:ext uri="{FF2B5EF4-FFF2-40B4-BE49-F238E27FC236}">
                    <a16:creationId xmlns:a16="http://schemas.microsoft.com/office/drawing/2014/main" id="{10ECE84A-7537-44B9-B00D-67739DEE3A72}"/>
                  </a:ext>
                </a:extLst>
              </p:cNvPr>
              <p:cNvCxnSpPr>
                <a:stCxn id="17" idx="2"/>
                <a:endCxn id="19" idx="0"/>
              </p:cNvCxnSpPr>
              <p:nvPr/>
            </p:nvCxnSpPr>
            <p:spPr>
              <a:xfrm flipH="1">
                <a:off x="1011744" y="4417957"/>
                <a:ext cx="1" cy="3686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63854ED-ACC6-41E7-8970-AFB7D3B808C3}"/>
                  </a:ext>
                </a:extLst>
              </p:cNvPr>
              <p:cNvCxnSpPr>
                <a:stCxn id="19" idx="2"/>
              </p:cNvCxnSpPr>
              <p:nvPr/>
            </p:nvCxnSpPr>
            <p:spPr>
              <a:xfrm>
                <a:off x="1011744" y="5155955"/>
                <a:ext cx="1" cy="1021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FD817F4-82D5-4545-A1D0-D1765C457068}"/>
                  </a:ext>
                </a:extLst>
              </p:cNvPr>
              <p:cNvCxnSpPr>
                <a:stCxn id="18" idx="2"/>
                <a:endCxn id="20" idx="0"/>
              </p:cNvCxnSpPr>
              <p:nvPr/>
            </p:nvCxnSpPr>
            <p:spPr>
              <a:xfrm>
                <a:off x="2550425" y="4426103"/>
                <a:ext cx="631" cy="35807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2871609-0AFE-4092-9900-DD95BBC9F847}"/>
                  </a:ext>
                </a:extLst>
              </p:cNvPr>
              <p:cNvCxnSpPr>
                <a:cxnSpLocks/>
                <a:stCxn id="20" idx="2"/>
              </p:cNvCxnSpPr>
              <p:nvPr/>
            </p:nvCxnSpPr>
            <p:spPr>
              <a:xfrm>
                <a:off x="2551056" y="5153506"/>
                <a:ext cx="0" cy="102345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4A5DA65E-ECDC-421D-98BD-26E2EE1E9D28}"/>
                  </a:ext>
                </a:extLst>
              </p:cNvPr>
              <p:cNvCxnSpPr/>
              <p:nvPr/>
            </p:nvCxnSpPr>
            <p:spPr>
              <a:xfrm>
                <a:off x="1011743" y="5665234"/>
                <a:ext cx="15393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87D4258D-26E0-4B47-A722-6F027EEF7837}"/>
                  </a:ext>
                </a:extLst>
              </p:cNvPr>
              <p:cNvCxnSpPr/>
              <p:nvPr/>
            </p:nvCxnSpPr>
            <p:spPr>
              <a:xfrm flipH="1">
                <a:off x="1011745" y="6040073"/>
                <a:ext cx="15386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01970AF-C138-4443-B791-76960FC3E1BE}"/>
                  </a:ext>
                </a:extLst>
              </p:cNvPr>
              <p:cNvSpPr txBox="1"/>
              <p:nvPr/>
            </p:nvSpPr>
            <p:spPr>
              <a:xfrm>
                <a:off x="1123909" y="5430401"/>
                <a:ext cx="1335622" cy="246221"/>
              </a:xfrm>
              <a:prstGeom prst="rect">
                <a:avLst/>
              </a:prstGeom>
              <a:noFill/>
            </p:spPr>
            <p:txBody>
              <a:bodyPr wrap="none" rtlCol="0">
                <a:spAutoFit/>
              </a:bodyPr>
              <a:lstStyle/>
              <a:p>
                <a:r>
                  <a:rPr lang="en-US" sz="1000" dirty="0"/>
                  <a:t>Ranging initiation msg</a:t>
                </a:r>
              </a:p>
            </p:txBody>
          </p:sp>
          <p:sp>
            <p:nvSpPr>
              <p:cNvPr id="28" name="TextBox 27">
                <a:extLst>
                  <a:ext uri="{FF2B5EF4-FFF2-40B4-BE49-F238E27FC236}">
                    <a16:creationId xmlns:a16="http://schemas.microsoft.com/office/drawing/2014/main" id="{574867F8-8185-4647-8CAF-3CEF6581D49C}"/>
                  </a:ext>
                </a:extLst>
              </p:cNvPr>
              <p:cNvSpPr txBox="1"/>
              <p:nvPr/>
            </p:nvSpPr>
            <p:spPr>
              <a:xfrm>
                <a:off x="1123909" y="5800985"/>
                <a:ext cx="1345240" cy="246221"/>
              </a:xfrm>
              <a:prstGeom prst="rect">
                <a:avLst/>
              </a:prstGeom>
              <a:noFill/>
            </p:spPr>
            <p:txBody>
              <a:bodyPr wrap="none" rtlCol="0">
                <a:spAutoFit/>
              </a:bodyPr>
              <a:lstStyle/>
              <a:p>
                <a:r>
                  <a:rPr lang="en-US" sz="1000" dirty="0"/>
                  <a:t>Ranging response msg</a:t>
                </a:r>
              </a:p>
            </p:txBody>
          </p:sp>
        </p:grpSp>
        <p:cxnSp>
          <p:nvCxnSpPr>
            <p:cNvPr id="11" name="Straight Connector 10">
              <a:extLst>
                <a:ext uri="{FF2B5EF4-FFF2-40B4-BE49-F238E27FC236}">
                  <a16:creationId xmlns:a16="http://schemas.microsoft.com/office/drawing/2014/main" id="{E8BF27A6-C9F6-4786-9F4F-2BCB722E8DEC}"/>
                </a:ext>
              </a:extLst>
            </p:cNvPr>
            <p:cNvCxnSpPr/>
            <p:nvPr/>
          </p:nvCxnSpPr>
          <p:spPr>
            <a:xfrm>
              <a:off x="320954" y="3867038"/>
              <a:ext cx="584712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or: Elbow 11">
              <a:extLst>
                <a:ext uri="{FF2B5EF4-FFF2-40B4-BE49-F238E27FC236}">
                  <a16:creationId xmlns:a16="http://schemas.microsoft.com/office/drawing/2014/main" id="{E662B60C-6B90-4B68-9E9F-C9213DA086C0}"/>
                </a:ext>
              </a:extLst>
            </p:cNvPr>
            <p:cNvCxnSpPr>
              <a:endCxn id="29" idx="0"/>
            </p:cNvCxnSpPr>
            <p:nvPr/>
          </p:nvCxnSpPr>
          <p:spPr>
            <a:xfrm rot="10800000" flipV="1">
              <a:off x="1011745" y="3539976"/>
              <a:ext cx="1047796" cy="600928"/>
            </a:xfrm>
            <a:prstGeom prst="bentConnector2">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1D2CDD22-B6A2-4E47-8B37-654B5845C96C}"/>
                </a:ext>
              </a:extLst>
            </p:cNvPr>
            <p:cNvCxnSpPr>
              <a:cxnSpLocks/>
              <a:endCxn id="30" idx="0"/>
            </p:cNvCxnSpPr>
            <p:nvPr/>
          </p:nvCxnSpPr>
          <p:spPr>
            <a:xfrm rot="16200000" flipH="1">
              <a:off x="2031855" y="3630480"/>
              <a:ext cx="569992" cy="467148"/>
            </a:xfrm>
            <a:prstGeom prst="bentConnector3">
              <a:avLst>
                <a:gd name="adj1" fmla="val 27923"/>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C0F92A40-7C13-407C-BE1C-8F01451DDFEC}"/>
                </a:ext>
              </a:extLst>
            </p:cNvPr>
            <p:cNvCxnSpPr>
              <a:endCxn id="17" idx="0"/>
            </p:cNvCxnSpPr>
            <p:nvPr/>
          </p:nvCxnSpPr>
          <p:spPr>
            <a:xfrm>
              <a:off x="2083277" y="3539976"/>
              <a:ext cx="1911442" cy="600928"/>
            </a:xfrm>
            <a:prstGeom prst="bentConnector2">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016B81EB-1E63-4F9B-A24E-B29FA1C61C38}"/>
                </a:ext>
              </a:extLst>
            </p:cNvPr>
            <p:cNvCxnSpPr>
              <a:endCxn id="18" idx="0"/>
            </p:cNvCxnSpPr>
            <p:nvPr/>
          </p:nvCxnSpPr>
          <p:spPr>
            <a:xfrm>
              <a:off x="2083277" y="3539976"/>
              <a:ext cx="3450122" cy="609074"/>
            </a:xfrm>
            <a:prstGeom prst="bentConnector2">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F5951A0-4C04-4D1D-9C25-8E1A71554685}"/>
                </a:ext>
              </a:extLst>
            </p:cNvPr>
            <p:cNvSpPr txBox="1"/>
            <p:nvPr/>
          </p:nvSpPr>
          <p:spPr>
            <a:xfrm>
              <a:off x="3481678" y="3192161"/>
              <a:ext cx="1021433" cy="369332"/>
            </a:xfrm>
            <a:prstGeom prst="rect">
              <a:avLst/>
            </a:prstGeom>
            <a:noFill/>
          </p:spPr>
          <p:txBody>
            <a:bodyPr wrap="none" rtlCol="0">
              <a:spAutoFit/>
            </a:bodyPr>
            <a:lstStyle/>
            <a:p>
              <a:r>
                <a:rPr lang="en-US" dirty="0"/>
                <a:t>schedule</a:t>
              </a:r>
            </a:p>
          </p:txBody>
        </p:sp>
      </p:grpSp>
    </p:spTree>
    <p:extLst>
      <p:ext uri="{BB962C8B-B14F-4D97-AF65-F5344CB8AC3E}">
        <p14:creationId xmlns:p14="http://schemas.microsoft.com/office/powerpoint/2010/main" val="60529369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1293</Words>
  <Application>Microsoft Office PowerPoint</Application>
  <PresentationFormat>On-screen Show (4:3)</PresentationFormat>
  <Paragraphs>213</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IEEE-P802_15</vt:lpstr>
      <vt:lpstr>PowerPoint Presentation</vt:lpstr>
      <vt:lpstr>PowerPoint Presentation</vt:lpstr>
      <vt:lpstr>Downlink TDOA (DL-TDOA) Location Service in 802.15   </vt:lpstr>
      <vt:lpstr>Benefits of DL-TDOA - Recap</vt:lpstr>
      <vt:lpstr>General Considerations</vt:lpstr>
      <vt:lpstr>Network Topology - Mesh</vt:lpstr>
      <vt:lpstr>Superframe Structure</vt:lpstr>
      <vt:lpstr>Superframe Structure (Cont’d)</vt:lpstr>
      <vt:lpstr>Superframe Structure (Cont’d)</vt:lpstr>
      <vt:lpstr>MAC Frames and IEs to support DL-TDOA (Ongoing)</vt:lpstr>
      <vt:lpstr>Beacon Frame and IEs to support DL-TDOA </vt:lpstr>
      <vt:lpstr>Beacon Frame and IEs to support DL-TDOA (Cont’d) </vt:lpstr>
      <vt:lpstr>Beacon Frame and IEs to support DL-TDOA (Cont’d) </vt:lpstr>
      <vt:lpstr>Question?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2021-09-15T20:11:27Z</dcterms:modified>
</cp:coreProperties>
</file>