
<file path=[Content_Types].xml><?xml version="1.0" encoding="utf-8"?>
<Types xmlns="http://schemas.openxmlformats.org/package/2006/content-types">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87" r:id="rId2"/>
    <p:sldId id="327" r:id="rId3"/>
    <p:sldId id="262" r:id="rId4"/>
    <p:sldId id="328" r:id="rId5"/>
    <p:sldId id="333" r:id="rId6"/>
    <p:sldId id="330" r:id="rId7"/>
    <p:sldId id="329" r:id="rId8"/>
    <p:sldId id="331" r:id="rId9"/>
    <p:sldId id="332" r:id="rId10"/>
    <p:sldId id="334" r:id="rId11"/>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33"/>
    <p:restoredTop sz="95701" autoAdjust="0"/>
  </p:normalViewPr>
  <p:slideViewPr>
    <p:cSldViewPr>
      <p:cViewPr varScale="1">
        <p:scale>
          <a:sx n="128" d="100"/>
          <a:sy n="128" d="100"/>
        </p:scale>
        <p:origin x="2024"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5" d="100"/>
          <a:sy n="95" d="100"/>
        </p:scale>
        <p:origin x="31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1154113" y="701675"/>
            <a:ext cx="4625975" cy="3468688"/>
          </a:xfrm>
          <a:ln/>
        </p:spPr>
      </p:sp>
      <p:sp>
        <p:nvSpPr>
          <p:cNvPr id="1638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70547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a:t>September 2021</a:t>
            </a:r>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a:t>Don Sturek (</a:t>
            </a:r>
            <a:r>
              <a:rPr lang="en-US" dirty="0" err="1"/>
              <a:t>Itron</a:t>
            </a:r>
            <a:r>
              <a:rPr lang="en-US" dirty="0"/>
              <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Tree>
    <p:extLst>
      <p:ext uri="{BB962C8B-B14F-4D97-AF65-F5344CB8AC3E}">
        <p14:creationId xmlns:p14="http://schemas.microsoft.com/office/powerpoint/2010/main" val="1908353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&lt;Jan 2016&gt;</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a:t>Kunal Shah (Silver Spring Networks)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CB2FDCF-6E1A-6146-9972-DA82148EF808}" type="slidenum">
              <a:rPr lang="en-US"/>
              <a:pPr>
                <a:defRPr/>
              </a:pPr>
              <a:t>‹#›</a:t>
            </a:fld>
            <a:endParaRPr lang="en-US"/>
          </a:p>
        </p:txBody>
      </p:sp>
    </p:spTree>
    <p:extLst>
      <p:ext uri="{BB962C8B-B14F-4D97-AF65-F5344CB8AC3E}">
        <p14:creationId xmlns:p14="http://schemas.microsoft.com/office/powerpoint/2010/main" val="394406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&lt;Jan 2016&gt;</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a:t>Kunal Shah (Silver Spring Networks)</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41CD4C0E-8996-1442-826B-5C564D0FAE69}" type="slidenum">
              <a:rPr lang="en-US"/>
              <a:pPr>
                <a:defRPr/>
              </a:pPr>
              <a:t>‹#›</a:t>
            </a:fld>
            <a:endParaRPr lang="en-US"/>
          </a:p>
        </p:txBody>
      </p:sp>
    </p:spTree>
    <p:extLst>
      <p:ext uri="{BB962C8B-B14F-4D97-AF65-F5344CB8AC3E}">
        <p14:creationId xmlns:p14="http://schemas.microsoft.com/office/powerpoint/2010/main" val="175741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en-US"/>
              <a:t>&lt;Jan 2016&gt;</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a:t>Don Sturek (</a:t>
            </a:r>
            <a:r>
              <a:rPr lang="en-US" dirty="0" err="1"/>
              <a:t>Itron</a:t>
            </a:r>
            <a:r>
              <a:rPr lang="en-US" dirty="0"/>
              <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&lt;Jan 2016&gt;</a:t>
            </a:r>
            <a:endParaRPr lang="en-US" dirty="0"/>
          </a:p>
        </p:txBody>
      </p:sp>
      <p:sp>
        <p:nvSpPr>
          <p:cNvPr id="5"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a:t>Don Sturek (</a:t>
            </a:r>
            <a:r>
              <a:rPr lang="en-US" dirty="0" err="1"/>
              <a:t>Itron</a:t>
            </a:r>
            <a:r>
              <a:rPr lang="en-US" dirty="0"/>
              <a: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en-US"/>
              <a:t>&lt;Jan 2016&gt;</a:t>
            </a:r>
            <a:endParaRPr lang="en-US" dirty="0"/>
          </a:p>
        </p:txBody>
      </p:sp>
      <p:sp>
        <p:nvSpPr>
          <p:cNvPr id="6"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a:t>Don Sturek (</a:t>
            </a:r>
            <a:r>
              <a:rPr lang="en-US" dirty="0" err="1"/>
              <a:t>Itron</a:t>
            </a:r>
            <a:r>
              <a:rPr lang="en-US" dirty="0"/>
              <a: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r>
              <a:rPr lang="en-US"/>
              <a:t>&lt;Jan 2016&gt;</a:t>
            </a:r>
            <a:endParaRPr lang="en-US" dirty="0"/>
          </a:p>
        </p:txBody>
      </p:sp>
      <p:sp>
        <p:nvSpPr>
          <p:cNvPr id="8"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a:t>Don Sturek (</a:t>
            </a:r>
            <a:r>
              <a:rPr lang="en-US" dirty="0" err="1"/>
              <a:t>Itron</a:t>
            </a:r>
            <a:r>
              <a:rPr lang="en-US" dirty="0"/>
              <a:t>)</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r>
              <a:rPr lang="en-US"/>
              <a:t>&lt;Jan 2016&gt;</a:t>
            </a:r>
            <a:endParaRPr lang="en-US" dirty="0"/>
          </a:p>
        </p:txBody>
      </p:sp>
      <p:sp>
        <p:nvSpPr>
          <p:cNvPr id="4"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a:t>Don Sturek (</a:t>
            </a:r>
            <a:r>
              <a:rPr lang="en-US" dirty="0" err="1"/>
              <a:t>Itron</a:t>
            </a:r>
            <a:r>
              <a:rPr lang="en-US" dirty="0"/>
              <a:t>)</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&lt;Jan 2016&gt;</a:t>
            </a:r>
            <a:endParaRPr lang="en-US" dirty="0"/>
          </a:p>
        </p:txBody>
      </p:sp>
      <p:sp>
        <p:nvSpPr>
          <p:cNvPr id="3"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a:t>Kunal Shah (Silver Spring Networks)</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&lt;Jan 2016&gt;</a:t>
            </a:r>
            <a:endParaRPr lang="en-US" dirty="0"/>
          </a:p>
        </p:txBody>
      </p:sp>
      <p:sp>
        <p:nvSpPr>
          <p:cNvPr id="6"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a:t>Kunal Shah (Silver Spring Networks)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0C11DB27-29E1-5943-BD95-565B8E594AA6}" type="slidenum">
              <a:rPr lang="en-US"/>
              <a:pPr>
                <a:defRPr/>
              </a:pPr>
              <a:t>‹#›</a:t>
            </a:fld>
            <a:endParaRPr lang="en-US"/>
          </a:p>
        </p:txBody>
      </p:sp>
    </p:spTree>
    <p:extLst>
      <p:ext uri="{BB962C8B-B14F-4D97-AF65-F5344CB8AC3E}">
        <p14:creationId xmlns:p14="http://schemas.microsoft.com/office/powerpoint/2010/main" val="6460743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&lt;Jan 2016&gt;</a:t>
            </a:r>
            <a:endParaRPr lang="en-US" dirty="0"/>
          </a:p>
        </p:txBody>
      </p:sp>
      <p:sp>
        <p:nvSpPr>
          <p:cNvPr id="6"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a:t>Kunal Shah (Silver Spring Networks)</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635A1F16-BD57-D540-B3B8-A6B08DCF12A6}" type="slidenum">
              <a:rPr lang="en-US"/>
              <a:pPr>
                <a:defRPr/>
              </a:pPr>
              <a:t>‹#›</a:t>
            </a:fld>
            <a:endParaRPr lang="en-US"/>
          </a:p>
        </p:txBody>
      </p:sp>
    </p:spTree>
    <p:extLst>
      <p:ext uri="{BB962C8B-B14F-4D97-AF65-F5344CB8AC3E}">
        <p14:creationId xmlns:p14="http://schemas.microsoft.com/office/powerpoint/2010/main" val="1795280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381000"/>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atin typeface="Times New Roman" pitchFamily="18" charset="0"/>
                <a:ea typeface="ＭＳ Ｐゴシック" pitchFamily="-65" charset="-128"/>
                <a:cs typeface="+mn-cs"/>
              </a:defRPr>
            </a:lvl1pPr>
          </a:lstStyle>
          <a:p>
            <a:pPr>
              <a:defRPr/>
            </a:pPr>
            <a:r>
              <a:rPr lang="en-US" dirty="0"/>
              <a:t>&lt;September 2021&gt;</a:t>
            </a:r>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a:latin typeface="Times New Roman" pitchFamily="18" charset="0"/>
                <a:ea typeface="ＭＳ Ｐゴシック" pitchFamily="-65" charset="-128"/>
                <a:cs typeface="+mn-cs"/>
              </a:defRPr>
            </a:lvl1pPr>
          </a:lstStyle>
          <a:p>
            <a:pPr>
              <a:defRPr/>
            </a:pPr>
            <a:r>
              <a:rPr lang="en-US" dirty="0"/>
              <a:t>Kunal Shah (Silver Spring Networks)</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Times New Roman" pitchFamily="18" charset="0"/>
                <a:ea typeface="ＭＳ Ｐゴシック" pitchFamily="-65" charset="-128"/>
                <a:cs typeface="+mn-cs"/>
              </a:defRPr>
            </a:lvl1pPr>
          </a:lstStyle>
          <a:p>
            <a:pPr>
              <a:defRPr/>
            </a:pPr>
            <a:r>
              <a:rPr lang="en-US"/>
              <a:t>Slide </a:t>
            </a:r>
            <a:fld id="{AD8365B0-1DCB-374B-8D2E-32E02956BE58}" type="slidenum">
              <a:rPr lang="en-US"/>
              <a:pPr>
                <a:defRPr/>
              </a:pPr>
              <a:t>‹#›</a:t>
            </a:fld>
            <a:endParaRPr lang="en-US"/>
          </a:p>
        </p:txBody>
      </p:sp>
      <p:sp>
        <p:nvSpPr>
          <p:cNvPr id="1031" name="Rectangle 7"/>
          <p:cNvSpPr>
            <a:spLocks noChangeArrowheads="1"/>
          </p:cNvSpPr>
          <p:nvPr/>
        </p:nvSpPr>
        <p:spPr bwMode="auto">
          <a:xfrm>
            <a:off x="4495800" y="397331"/>
            <a:ext cx="39624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b">
            <a:spAutoFit/>
          </a:bodyPr>
          <a:lstStyle/>
          <a:p>
            <a:pPr lvl="4" algn="r" eaLnBrk="0" hangingPunct="0"/>
            <a:r>
              <a:rPr lang="en-US" sz="1400" b="1" dirty="0"/>
              <a:t>doc.: &lt;</a:t>
            </a:r>
            <a:r>
              <a:rPr lang="en-US" sz="1200" b="1" i="0" kern="1200" dirty="0">
                <a:solidFill>
                  <a:schemeClr val="tx1"/>
                </a:solidFill>
                <a:effectLst/>
                <a:latin typeface="Times New Roman" charset="0"/>
                <a:ea typeface="ＭＳ Ｐゴシック" charset="0"/>
                <a:cs typeface="ＭＳ Ｐゴシック" charset="0"/>
              </a:rPr>
              <a:t> 15-21-0483-00-0015 </a:t>
            </a:r>
            <a:r>
              <a:rPr lang="en-US" sz="1400" b="1" dirty="0"/>
              <a:t>&gt;</a:t>
            </a:r>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Footer Placeholder 2"/>
          <p:cNvSpPr>
            <a:spLocks noGrp="1"/>
          </p:cNvSpPr>
          <p:nvPr>
            <p:ph type="ftr" sz="quarter" idx="11"/>
          </p:nvPr>
        </p:nvSpPr>
        <p:spPr>
          <a:xfrm>
            <a:off x="5486400" y="6475413"/>
            <a:ext cx="3124200"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defRPr/>
            </a:pPr>
            <a:r>
              <a:rPr lang="en-US" dirty="0"/>
              <a:t>Don Sturek (</a:t>
            </a:r>
            <a:r>
              <a:rPr lang="en-US" dirty="0" err="1"/>
              <a:t>Itron</a:t>
            </a:r>
            <a:r>
              <a:rPr lang="en-US" dirty="0"/>
              <a:t>)</a:t>
            </a:r>
          </a:p>
        </p:txBody>
      </p:sp>
      <p:sp>
        <p:nvSpPr>
          <p:cNvPr id="15362" name="Slide Number Placeholder 3"/>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Slide </a:t>
            </a:r>
            <a:fld id="{848D596F-C781-734B-BBB7-F4522741765A}" type="slidenum">
              <a:rPr lang="en-US"/>
              <a:pPr/>
              <a:t>1</a:t>
            </a:fld>
            <a:endParaRPr lang="en-US"/>
          </a:p>
        </p:txBody>
      </p:sp>
      <p:sp>
        <p:nvSpPr>
          <p:cNvPr id="27651" name="Rectangle 3"/>
          <p:cNvSpPr>
            <a:spLocks noChangeArrowheads="1"/>
          </p:cNvSpPr>
          <p:nvPr/>
        </p:nvSpPr>
        <p:spPr bwMode="auto">
          <a:xfrm>
            <a:off x="152400" y="609600"/>
            <a:ext cx="8839200" cy="4770537"/>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Times New Roman" pitchFamily="18" charset="0"/>
                <a:ea typeface="ＭＳ Ｐゴシック" pitchFamily="-65" charset="-128"/>
                <a:cs typeface="+mn-cs"/>
              </a:rPr>
              <a:t>Project: IEEE P802.15 Working Group for Wireless Specialty Networks (WSNs)</a:t>
            </a:r>
            <a:endParaRPr lang="en-US" sz="1600" b="1" dirty="0">
              <a:solidFill>
                <a:schemeClr val="tx2"/>
              </a:solidFill>
              <a:latin typeface="Times New Roman" pitchFamily="18" charset="0"/>
              <a:ea typeface="ＭＳ Ｐゴシック" pitchFamily="-65" charset="-128"/>
              <a:cs typeface="+mn-cs"/>
            </a:endParaRPr>
          </a:p>
          <a:p>
            <a:pPr eaLnBrk="0" hangingPunct="0">
              <a:defRPr/>
            </a:pPr>
            <a:endParaRPr lang="en-US" sz="1600"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Submission Title:</a:t>
            </a:r>
            <a:r>
              <a:rPr lang="en-US" sz="1600" dirty="0">
                <a:solidFill>
                  <a:schemeClr val="tx2"/>
                </a:solidFill>
                <a:latin typeface="Times New Roman" pitchFamily="18" charset="0"/>
                <a:ea typeface="ＭＳ Ｐゴシック" pitchFamily="-65" charset="-128"/>
                <a:cs typeface="+mn-cs"/>
              </a:rPr>
              <a:t> [</a:t>
            </a:r>
            <a:r>
              <a:rPr lang="en-US" sz="1600" dirty="0">
                <a:solidFill>
                  <a:srgbClr val="FF0000"/>
                </a:solidFill>
                <a:latin typeface="Times New Roman" pitchFamily="18" charset="0"/>
                <a:ea typeface="ＭＳ Ｐゴシック" pitchFamily="-65" charset="-128"/>
                <a:cs typeface="+mn-cs"/>
              </a:rPr>
              <a:t>IEEE 802.15 SG15 Discussion on Specification Development</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Date Submitted: </a:t>
            </a:r>
            <a:r>
              <a:rPr lang="en-US" sz="1600" dirty="0">
                <a:solidFill>
                  <a:schemeClr val="tx2"/>
                </a:solidFill>
                <a:latin typeface="Times New Roman" pitchFamily="18" charset="0"/>
                <a:ea typeface="ＭＳ Ｐゴシック" pitchFamily="-65" charset="-128"/>
                <a:cs typeface="+mn-cs"/>
              </a:rPr>
              <a:t>[</a:t>
            </a:r>
            <a:r>
              <a:rPr lang="en-US" sz="1600" dirty="0">
                <a:solidFill>
                  <a:srgbClr val="FF0000"/>
                </a:solidFill>
                <a:latin typeface="Times New Roman" pitchFamily="18" charset="0"/>
                <a:ea typeface="ＭＳ Ｐゴシック" pitchFamily="-65" charset="-128"/>
                <a:cs typeface="+mn-cs"/>
              </a:rPr>
              <a:t>20 September 2021</a:t>
            </a:r>
            <a:r>
              <a:rPr lang="en-US" sz="1600" dirty="0">
                <a:solidFill>
                  <a:schemeClr val="tx2"/>
                </a:solidFill>
                <a:latin typeface="Times New Roman" pitchFamily="18" charset="0"/>
                <a:ea typeface="ＭＳ Ｐゴシック" pitchFamily="-65" charset="-128"/>
                <a:cs typeface="+mn-cs"/>
              </a:rPr>
              <a:t>]	</a:t>
            </a:r>
          </a:p>
          <a:p>
            <a:pPr eaLnBrk="0" hangingPunct="0">
              <a:defRPr/>
            </a:pPr>
            <a:r>
              <a:rPr lang="en-US" sz="1600" b="1" dirty="0">
                <a:solidFill>
                  <a:schemeClr val="tx2"/>
                </a:solidFill>
                <a:latin typeface="Times New Roman" pitchFamily="18" charset="0"/>
                <a:ea typeface="ＭＳ Ｐゴシック" pitchFamily="-65" charset="-128"/>
                <a:cs typeface="+mn-cs"/>
              </a:rPr>
              <a:t>Source:</a:t>
            </a:r>
            <a:r>
              <a:rPr lang="en-US" sz="1600" dirty="0">
                <a:solidFill>
                  <a:schemeClr val="tx2"/>
                </a:solidFill>
                <a:latin typeface="Times New Roman" pitchFamily="18" charset="0"/>
                <a:ea typeface="ＭＳ Ｐゴシック" pitchFamily="-65" charset="-128"/>
                <a:cs typeface="+mn-cs"/>
              </a:rPr>
              <a:t> [</a:t>
            </a:r>
            <a:r>
              <a:rPr lang="en-US" sz="1600" dirty="0">
                <a:solidFill>
                  <a:srgbClr val="FF0000"/>
                </a:solidFill>
                <a:latin typeface="Times New Roman" pitchFamily="18" charset="0"/>
                <a:ea typeface="ＭＳ Ｐゴシック" pitchFamily="-65" charset="-128"/>
                <a:cs typeface="+mn-cs"/>
              </a:rPr>
              <a:t>Don Sturek</a:t>
            </a:r>
            <a:r>
              <a:rPr lang="en-US" sz="1600" dirty="0">
                <a:solidFill>
                  <a:schemeClr val="tx2"/>
                </a:solidFill>
                <a:latin typeface="Times New Roman" pitchFamily="18" charset="0"/>
                <a:ea typeface="ＭＳ Ｐゴシック" pitchFamily="-65" charset="-128"/>
                <a:cs typeface="+mn-cs"/>
              </a:rPr>
              <a:t>] Company [</a:t>
            </a:r>
            <a:r>
              <a:rPr lang="en-US" sz="1600" dirty="0">
                <a:solidFill>
                  <a:srgbClr val="FF0000"/>
                </a:solidFill>
                <a:latin typeface="Times New Roman" pitchFamily="18" charset="0"/>
                <a:ea typeface="ＭＳ Ｐゴシック" pitchFamily="-65" charset="-128"/>
                <a:cs typeface="+mn-cs"/>
              </a:rPr>
              <a:t>Itron</a:t>
            </a:r>
            <a:r>
              <a:rPr lang="en-US" sz="1600" dirty="0">
                <a:solidFill>
                  <a:schemeClr val="tx2"/>
                </a:solidFill>
                <a:latin typeface="Times New Roman" pitchFamily="18" charset="0"/>
                <a:ea typeface="ＭＳ Ｐゴシック" pitchFamily="-65" charset="-128"/>
                <a:cs typeface="+mn-cs"/>
              </a:rPr>
              <a:t>]</a:t>
            </a:r>
          </a:p>
          <a:p>
            <a:pPr eaLnBrk="0" hangingPunct="0">
              <a:defRPr/>
            </a:pPr>
            <a:r>
              <a:rPr lang="en-US" sz="1600" dirty="0">
                <a:solidFill>
                  <a:schemeClr val="tx2"/>
                </a:solidFill>
                <a:latin typeface="Times New Roman" pitchFamily="18" charset="0"/>
                <a:ea typeface="ＭＳ Ｐゴシック" pitchFamily="-65" charset="-128"/>
                <a:cs typeface="+mn-cs"/>
              </a:rPr>
              <a:t>Address [San Jose, CA]</a:t>
            </a:r>
          </a:p>
          <a:p>
            <a:pPr eaLnBrk="0" hangingPunct="0">
              <a:defRPr/>
            </a:pPr>
            <a:r>
              <a:rPr lang="en-US" sz="1600" dirty="0">
                <a:solidFill>
                  <a:schemeClr val="tx2"/>
                </a:solidFill>
                <a:latin typeface="Times New Roman" pitchFamily="18" charset="0"/>
                <a:ea typeface="ＭＳ Ｐゴシック" pitchFamily="-65" charset="-128"/>
                <a:cs typeface="+mn-cs"/>
              </a:rPr>
              <a:t>Voice:[], E-Mail:[</a:t>
            </a:r>
            <a:r>
              <a:rPr lang="en-US" sz="1600" dirty="0" err="1">
                <a:solidFill>
                  <a:srgbClr val="FF0000"/>
                </a:solidFill>
                <a:latin typeface="Times New Roman" pitchFamily="18" charset="0"/>
                <a:ea typeface="ＭＳ Ｐゴシック" pitchFamily="-65" charset="-128"/>
                <a:cs typeface="+mn-cs"/>
              </a:rPr>
              <a:t>don.sturek@itron.com</a:t>
            </a:r>
            <a:r>
              <a:rPr lang="en-US" sz="1600" dirty="0">
                <a:solidFill>
                  <a:schemeClr val="tx2"/>
                </a:solidFill>
                <a:latin typeface="Times New Roman" pitchFamily="18" charset="0"/>
                <a:ea typeface="ＭＳ Ｐゴシック" pitchFamily="-65" charset="-128"/>
                <a:cs typeface="+mn-cs"/>
              </a:rPr>
              <a:t>]	</a:t>
            </a: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Re:</a:t>
            </a:r>
            <a:r>
              <a:rPr lang="en-US" sz="1600" dirty="0">
                <a:solidFill>
                  <a:schemeClr val="tx2"/>
                </a:solidFill>
                <a:latin typeface="Times New Roman" pitchFamily="18" charset="0"/>
                <a:ea typeface="ＭＳ Ｐゴシック" pitchFamily="-65" charset="-128"/>
                <a:cs typeface="+mn-cs"/>
              </a:rPr>
              <a:t> [</a:t>
            </a:r>
            <a:r>
              <a:rPr lang="en-US" sz="1600" dirty="0">
                <a:solidFill>
                  <a:srgbClr val="000000"/>
                </a:solidFill>
                <a:latin typeface="Times New Roman" pitchFamily="18" charset="0"/>
                <a:ea typeface="ＭＳ Ｐゴシック" pitchFamily="-65" charset="-128"/>
              </a:rPr>
              <a:t>IEEE 802.15 SG15 Discussion on Specification Development</a:t>
            </a:r>
            <a:r>
              <a:rPr lang="en-US" sz="1600" dirty="0">
                <a:solidFill>
                  <a:schemeClr val="tx2"/>
                </a:solidFill>
                <a:latin typeface="Times New Roman" pitchFamily="18" charset="0"/>
                <a:ea typeface="ＭＳ Ｐゴシック" pitchFamily="-65" charset="-128"/>
                <a:cs typeface="+mn-cs"/>
              </a:rPr>
              <a:t>]</a:t>
            </a:r>
            <a:r>
              <a:rPr lang="en-US" dirty="0">
                <a:solidFill>
                  <a:schemeClr val="accent2"/>
                </a:solidFill>
                <a:latin typeface="Times New Roman" pitchFamily="18" charset="0"/>
                <a:ea typeface="ＭＳ Ｐゴシック" pitchFamily="-65" charset="-128"/>
                <a:cs typeface="+mn-cs"/>
              </a:rPr>
              <a:t>	</a:t>
            </a:r>
            <a:endParaRPr lang="en-US" dirty="0">
              <a:solidFill>
                <a:schemeClr val="tx2"/>
              </a:solidFill>
              <a:latin typeface="Times New Roman" pitchFamily="18" charset="0"/>
              <a:ea typeface="ＭＳ Ｐゴシック" pitchFamily="-65" charset="-128"/>
              <a:cs typeface="+mn-cs"/>
            </a:endParaRP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Abstract:</a:t>
            </a:r>
            <a:r>
              <a:rPr lang="en-US" sz="1600" dirty="0">
                <a:solidFill>
                  <a:schemeClr val="tx2"/>
                </a:solidFill>
                <a:latin typeface="Times New Roman" pitchFamily="18" charset="0"/>
                <a:ea typeface="ＭＳ Ｐゴシック" pitchFamily="-65" charset="-128"/>
                <a:cs typeface="+mn-cs"/>
              </a:rPr>
              <a:t>	[</a:t>
            </a:r>
            <a:r>
              <a:rPr lang="en-US" sz="1600" dirty="0">
                <a:solidFill>
                  <a:srgbClr val="000000"/>
                </a:solidFill>
                <a:latin typeface="Times New Roman" pitchFamily="18" charset="0"/>
                <a:ea typeface="ＭＳ Ｐゴシック" pitchFamily="-65" charset="-128"/>
              </a:rPr>
              <a:t>IEEE 802.15 SG15 Discussion on Specification Development</a:t>
            </a:r>
            <a:r>
              <a:rPr lang="en-US" sz="1600" dirty="0">
                <a:solidFill>
                  <a:schemeClr val="tx2"/>
                </a:solidFill>
                <a:latin typeface="Times New Roman" pitchFamily="18" charset="0"/>
                <a:ea typeface="ＭＳ Ｐゴシック" pitchFamily="-65" charset="-128"/>
                <a:cs typeface="+mn-cs"/>
              </a:rPr>
              <a:t>]</a:t>
            </a:r>
          </a:p>
          <a:p>
            <a:pPr eaLnBrk="0" hangingPunct="0">
              <a:spcBef>
                <a:spcPts val="600"/>
              </a:spcBef>
              <a:spcAft>
                <a:spcPts val="600"/>
              </a:spcAft>
              <a:defRPr/>
            </a:pPr>
            <a:r>
              <a:rPr lang="en-US" sz="1600" b="1" dirty="0">
                <a:solidFill>
                  <a:schemeClr val="tx2"/>
                </a:solidFill>
                <a:latin typeface="Times New Roman" pitchFamily="18" charset="0"/>
                <a:ea typeface="ＭＳ Ｐゴシック" pitchFamily="-65" charset="-128"/>
                <a:cs typeface="+mn-cs"/>
              </a:rPr>
              <a:t>Purpose:</a:t>
            </a:r>
            <a:r>
              <a:rPr lang="en-US" sz="1600" dirty="0">
                <a:solidFill>
                  <a:schemeClr val="tx2"/>
                </a:solidFill>
                <a:latin typeface="Times New Roman" pitchFamily="18" charset="0"/>
                <a:ea typeface="ＭＳ Ｐゴシック" pitchFamily="-65" charset="-128"/>
                <a:cs typeface="+mn-cs"/>
              </a:rPr>
              <a:t>	[</a:t>
            </a:r>
            <a:r>
              <a:rPr lang="en-US" sz="1600" dirty="0">
                <a:solidFill>
                  <a:srgbClr val="000000"/>
                </a:solidFill>
                <a:latin typeface="Times New Roman" pitchFamily="18" charset="0"/>
                <a:ea typeface="ＭＳ Ｐゴシック" pitchFamily="-65" charset="-128"/>
              </a:rPr>
              <a:t>IEEE 802.15 SG15 Discussion on Specification Development</a:t>
            </a:r>
            <a:r>
              <a:rPr lang="en-US" sz="1600" dirty="0">
                <a:solidFill>
                  <a:schemeClr val="tx2"/>
                </a:solidFill>
                <a:latin typeface="Times New Roman" pitchFamily="18" charset="0"/>
                <a:ea typeface="ＭＳ Ｐゴシック" pitchFamily="-65" charset="-128"/>
                <a:cs typeface="+mn-cs"/>
              </a:rPr>
              <a:t>]</a:t>
            </a:r>
          </a:p>
          <a:p>
            <a:pPr eaLnBrk="0" hangingPunct="0">
              <a:defRPr/>
            </a:pPr>
            <a:r>
              <a:rPr lang="en-US" sz="1600" b="1" dirty="0">
                <a:solidFill>
                  <a:schemeClr val="tx2"/>
                </a:solidFill>
                <a:latin typeface="Times New Roman" pitchFamily="18" charset="0"/>
                <a:ea typeface="ＭＳ Ｐゴシック" pitchFamily="-65" charset="-128"/>
                <a:cs typeface="+mn-cs"/>
              </a:rPr>
              <a:t>Notice:</a:t>
            </a:r>
            <a:r>
              <a:rPr lang="en-US" sz="1600" dirty="0">
                <a:solidFill>
                  <a:schemeClr val="tx2"/>
                </a:solidFill>
                <a:latin typeface="Times New Roman" pitchFamily="18" charset="0"/>
                <a:ea typeface="ＭＳ Ｐゴシック" pitchFamily="-65" charset="-128"/>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endParaRPr lang="en-US" sz="1600" b="1" dirty="0">
              <a:solidFill>
                <a:schemeClr val="tx2"/>
              </a:solidFill>
              <a:latin typeface="Times New Roman" pitchFamily="18" charset="0"/>
              <a:ea typeface="ＭＳ Ｐゴシック" pitchFamily="-65" charset="-128"/>
              <a:cs typeface="+mn-cs"/>
            </a:endParaRPr>
          </a:p>
          <a:p>
            <a:pPr eaLnBrk="0" hangingPunct="0">
              <a:defRPr/>
            </a:pPr>
            <a:r>
              <a:rPr lang="en-US" sz="1600" b="1" dirty="0">
                <a:solidFill>
                  <a:schemeClr val="tx2"/>
                </a:solidFill>
                <a:latin typeface="Times New Roman" pitchFamily="18" charset="0"/>
                <a:ea typeface="ＭＳ Ｐゴシック" pitchFamily="-65" charset="-128"/>
                <a:cs typeface="+mn-cs"/>
              </a:rPr>
              <a:t>Release:</a:t>
            </a:r>
            <a:r>
              <a:rPr lang="en-US" sz="1600" dirty="0">
                <a:solidFill>
                  <a:schemeClr val="tx2"/>
                </a:solidFill>
                <a:latin typeface="Times New Roman" pitchFamily="18" charset="0"/>
                <a:ea typeface="ＭＳ Ｐゴシック" pitchFamily="-65" charset="-128"/>
                <a:cs typeface="+mn-cs"/>
              </a:rPr>
              <a:t>	The contributor acknowledges and accepts that this contribution becomes the property of IEEE and may be made publicly available by P802.15.	</a:t>
            </a:r>
          </a:p>
        </p:txBody>
      </p:sp>
      <p:sp>
        <p:nvSpPr>
          <p:cNvPr id="15364" name="Date Placeholder 5"/>
          <p:cNvSpPr>
            <a:spLocks noGrp="1"/>
          </p:cNvSpPr>
          <p:nvPr>
            <p:ph type="dt"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dirty="0"/>
              <a:t>&lt;September 2021&gt;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SzPct val="100000"/>
              <a:defRPr/>
            </a:pPr>
            <a:r>
              <a:rPr lang="en-US" dirty="0"/>
              <a:t>Thoughts on the Specification</a:t>
            </a:r>
          </a:p>
        </p:txBody>
      </p:sp>
      <p:sp>
        <p:nvSpPr>
          <p:cNvPr id="3" name="Inhaltsplatzhalter 2"/>
          <p:cNvSpPr>
            <a:spLocks noGrp="1"/>
          </p:cNvSpPr>
          <p:nvPr>
            <p:ph idx="1"/>
          </p:nvPr>
        </p:nvSpPr>
        <p:spPr>
          <a:xfrm>
            <a:off x="685799" y="1600200"/>
            <a:ext cx="7772400" cy="4357688"/>
          </a:xfrm>
        </p:spPr>
        <p:txBody>
          <a:bodyPr/>
          <a:lstStyle/>
          <a:p>
            <a:pPr marL="800100" indent="-457200">
              <a:spcBef>
                <a:spcPts val="375"/>
              </a:spcBef>
              <a:buSzPct val="100000"/>
            </a:pPr>
            <a:r>
              <a:rPr lang="en-US" altLang="en-US" sz="2800" dirty="0">
                <a:solidFill>
                  <a:srgbClr val="000000"/>
                </a:solidFill>
              </a:rPr>
              <a:t>Outline of IEEE 802.15.4-2020:</a:t>
            </a:r>
          </a:p>
          <a:p>
            <a:pPr marL="1200150" lvl="1" indent="-457200">
              <a:spcBef>
                <a:spcPts val="375"/>
              </a:spcBef>
              <a:buSzPct val="100000"/>
            </a:pPr>
            <a:r>
              <a:rPr lang="en-US" altLang="en-US" dirty="0">
                <a:solidFill>
                  <a:srgbClr val="000000"/>
                </a:solidFill>
              </a:rPr>
              <a:t>Sections 10-31.  PHY</a:t>
            </a:r>
          </a:p>
          <a:p>
            <a:pPr marL="1543050" lvl="2" indent="-457200">
              <a:spcBef>
                <a:spcPts val="375"/>
              </a:spcBef>
              <a:buSzPct val="100000"/>
            </a:pPr>
            <a:r>
              <a:rPr lang="en-US" altLang="en-US">
                <a:solidFill>
                  <a:srgbClr val="000000"/>
                </a:solidFill>
              </a:rPr>
              <a:t>Currently </a:t>
            </a:r>
            <a:r>
              <a:rPr lang="en-US" altLang="en-US" dirty="0">
                <a:solidFill>
                  <a:srgbClr val="000000"/>
                </a:solidFill>
              </a:rPr>
              <a:t>o</a:t>
            </a:r>
            <a:r>
              <a:rPr lang="en-US" altLang="en-US">
                <a:solidFill>
                  <a:srgbClr val="000000"/>
                </a:solidFill>
              </a:rPr>
              <a:t>rganized </a:t>
            </a:r>
            <a:r>
              <a:rPr lang="en-US" altLang="en-US" dirty="0">
                <a:solidFill>
                  <a:srgbClr val="000000"/>
                </a:solidFill>
              </a:rPr>
              <a:t>by 802.15.4 amendment</a:t>
            </a:r>
          </a:p>
          <a:p>
            <a:pPr marL="1543050" lvl="2" indent="-457200">
              <a:spcBef>
                <a:spcPts val="375"/>
              </a:spcBef>
              <a:buSzPct val="100000"/>
            </a:pPr>
            <a:r>
              <a:rPr lang="en-US" altLang="en-US" dirty="0">
                <a:solidFill>
                  <a:srgbClr val="000000"/>
                </a:solidFill>
              </a:rPr>
              <a:t>Regional support is scattered throughout these sections</a:t>
            </a:r>
          </a:p>
          <a:p>
            <a:pPr marL="1543050" lvl="2" indent="-457200">
              <a:spcBef>
                <a:spcPts val="375"/>
              </a:spcBef>
              <a:buSzPct val="100000"/>
            </a:pPr>
            <a:r>
              <a:rPr lang="en-US" altLang="en-US" dirty="0">
                <a:solidFill>
                  <a:srgbClr val="000000"/>
                </a:solidFill>
              </a:rPr>
              <a:t>Would be helpful to see this by region instead of by amendment</a:t>
            </a:r>
          </a:p>
          <a:p>
            <a:pPr marL="1543050" lvl="2" indent="-457200">
              <a:spcBef>
                <a:spcPts val="375"/>
              </a:spcBef>
              <a:buSzPct val="100000"/>
            </a:pPr>
            <a:r>
              <a:rPr lang="en-US" altLang="en-US" dirty="0">
                <a:solidFill>
                  <a:srgbClr val="000000"/>
                </a:solidFill>
              </a:rPr>
              <a:t>Probably needs a lot of discussion on organization to make this better</a:t>
            </a:r>
          </a:p>
          <a:p>
            <a:pPr marL="1543050" lvl="2" indent="-457200">
              <a:spcBef>
                <a:spcPts val="375"/>
              </a:spcBef>
              <a:buSzPct val="100000"/>
            </a:pPr>
            <a:r>
              <a:rPr lang="en-US" altLang="en-US" dirty="0">
                <a:solidFill>
                  <a:srgbClr val="000000"/>
                </a:solidFill>
              </a:rPr>
              <a:t>Need some way of identifying PHYs used in particular applications spaces (since there are so many to choose from)</a:t>
            </a: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r>
              <a:rPr lang="en-US" altLang="en-US" sz="2800" dirty="0">
                <a:solidFill>
                  <a:srgbClr val="000000"/>
                </a:solidFill>
              </a:rPr>
              <a:t>802.15.15 – Only discuss features used</a:t>
            </a: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indent="0">
              <a:spcBef>
                <a:spcPts val="375"/>
              </a:spcBef>
              <a:buSzPct val="100000"/>
              <a:buNone/>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endParaRPr lang="en-US" altLang="en-US" sz="2800" dirty="0">
              <a:solidFill>
                <a:srgbClr val="000000"/>
              </a:solidFill>
            </a:endParaRP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September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10</a:t>
            </a:fld>
            <a:endParaRPr lang="en-US" altLang="en-US"/>
          </a:p>
        </p:txBody>
      </p:sp>
    </p:spTree>
    <p:extLst>
      <p:ext uri="{BB962C8B-B14F-4D97-AF65-F5344CB8AC3E}">
        <p14:creationId xmlns:p14="http://schemas.microsoft.com/office/powerpoint/2010/main" val="855997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0768"/>
            <a:ext cx="7772400" cy="1470025"/>
          </a:xfrm>
        </p:spPr>
        <p:txBody>
          <a:bodyPr/>
          <a:lstStyle/>
          <a:p>
            <a:r>
              <a:rPr lang="en-US" dirty="0"/>
              <a:t>IEEE 802.15 SG15 </a:t>
            </a:r>
            <a:br>
              <a:rPr lang="en-US" dirty="0"/>
            </a:br>
            <a:r>
              <a:rPr lang="en-US" dirty="0"/>
              <a:t>Discussion on Specification Development</a:t>
            </a:r>
          </a:p>
        </p:txBody>
      </p:sp>
      <p:sp>
        <p:nvSpPr>
          <p:cNvPr id="3" name="Subtitle 2"/>
          <p:cNvSpPr>
            <a:spLocks noGrp="1"/>
          </p:cNvSpPr>
          <p:nvPr>
            <p:ph type="subTitle" idx="1"/>
          </p:nvPr>
        </p:nvSpPr>
        <p:spPr>
          <a:xfrm>
            <a:off x="1295400" y="3212976"/>
            <a:ext cx="6400800" cy="1752600"/>
          </a:xfrm>
        </p:spPr>
        <p:txBody>
          <a:bodyPr/>
          <a:lstStyle/>
          <a:p>
            <a:r>
              <a:rPr lang="en-US" sz="2400" dirty="0"/>
              <a:t>September 20, 2021</a:t>
            </a:r>
          </a:p>
          <a:p>
            <a:endParaRPr lang="en-US" sz="2400" dirty="0"/>
          </a:p>
          <a:p>
            <a:r>
              <a:rPr lang="en-US" altLang="ja-JP" sz="2400" dirty="0"/>
              <a:t>Don Sturek</a:t>
            </a:r>
          </a:p>
          <a:p>
            <a:r>
              <a:rPr lang="en-US" sz="2400" dirty="0" err="1"/>
              <a:t>Itron</a:t>
            </a:r>
            <a:endParaRPr lang="en-US" sz="2400" dirty="0"/>
          </a:p>
          <a:p>
            <a:endParaRPr lang="en-US" sz="2400" dirty="0"/>
          </a:p>
          <a:p>
            <a:endParaRPr lang="en-US" sz="2400" dirty="0"/>
          </a:p>
        </p:txBody>
      </p:sp>
      <p:sp>
        <p:nvSpPr>
          <p:cNvPr id="6" name="Slide Number Placeholder 5"/>
          <p:cNvSpPr>
            <a:spLocks noGrp="1"/>
          </p:cNvSpPr>
          <p:nvPr>
            <p:ph type="sldNum" sz="quarter" idx="12"/>
          </p:nvPr>
        </p:nvSpPr>
        <p:spPr/>
        <p:txBody>
          <a:bodyPr/>
          <a:lstStyle/>
          <a:p>
            <a:pPr>
              <a:defRPr/>
            </a:pPr>
            <a:r>
              <a:rPr lang="en-US" altLang="ko-KR"/>
              <a:t>Slide </a:t>
            </a:r>
            <a:fld id="{B8505083-D182-4BF7-B1A7-D3F76AEDD19D}" type="slidenum">
              <a:rPr lang="en-US" altLang="ko-KR" smtClean="0"/>
              <a:pPr>
                <a:defRPr/>
              </a:pPr>
              <a:t>2</a:t>
            </a:fld>
            <a:endParaRPr lang="en-US" altLang="ko-KR" dirty="0"/>
          </a:p>
        </p:txBody>
      </p:sp>
      <p:sp>
        <p:nvSpPr>
          <p:cNvPr id="7" name="Date Placeholder 3"/>
          <p:cNvSpPr>
            <a:spLocks noGrp="1"/>
          </p:cNvSpPr>
          <p:nvPr>
            <p:ph type="dt" sz="half" idx="10"/>
          </p:nvPr>
        </p:nvSpPr>
        <p:spPr>
          <a:xfrm>
            <a:off x="685800" y="377825"/>
            <a:ext cx="1600200" cy="215900"/>
          </a:xfrm>
        </p:spPr>
        <p:txBody>
          <a:bodyPr/>
          <a:lstStyle/>
          <a:p>
            <a:pPr>
              <a:defRPr/>
            </a:pPr>
            <a:r>
              <a:rPr lang="en-US" altLang="ko-KR" dirty="0"/>
              <a:t>September 2021</a:t>
            </a:r>
          </a:p>
        </p:txBody>
      </p:sp>
      <p:sp>
        <p:nvSpPr>
          <p:cNvPr id="9" name="Footer Placeholder 5"/>
          <p:cNvSpPr>
            <a:spLocks noGrp="1"/>
          </p:cNvSpPr>
          <p:nvPr>
            <p:ph type="ftr" sz="quarter" idx="11"/>
          </p:nvPr>
        </p:nvSpPr>
        <p:spPr>
          <a:xfrm>
            <a:off x="5143500" y="6475413"/>
            <a:ext cx="3467100" cy="184150"/>
          </a:xfrm>
        </p:spPr>
        <p:txBody>
          <a:bodyPr/>
          <a:lstStyle/>
          <a:p>
            <a:pPr>
              <a:defRPr/>
            </a:pPr>
            <a:r>
              <a:rPr lang="en-US" dirty="0"/>
              <a:t>Don Sturek (</a:t>
            </a:r>
            <a:r>
              <a:rPr lang="en-US" dirty="0" err="1"/>
              <a:t>Itron</a:t>
            </a:r>
            <a:r>
              <a:rPr lang="en-US" dirty="0"/>
              <a:t>)</a:t>
            </a:r>
          </a:p>
        </p:txBody>
      </p:sp>
    </p:spTree>
    <p:extLst>
      <p:ext uri="{BB962C8B-B14F-4D97-AF65-F5344CB8AC3E}">
        <p14:creationId xmlns:p14="http://schemas.microsoft.com/office/powerpoint/2010/main" val="1926366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SzPct val="100000"/>
              <a:defRPr/>
            </a:pPr>
            <a:r>
              <a:rPr lang="en-US" dirty="0"/>
              <a:t>Proposal for NS-NB PICs</a:t>
            </a:r>
          </a:p>
        </p:txBody>
      </p:sp>
      <p:sp>
        <p:nvSpPr>
          <p:cNvPr id="3" name="Inhaltsplatzhalter 2"/>
          <p:cNvSpPr>
            <a:spLocks noGrp="1"/>
          </p:cNvSpPr>
          <p:nvPr>
            <p:ph idx="1"/>
          </p:nvPr>
        </p:nvSpPr>
        <p:spPr>
          <a:xfrm>
            <a:off x="685799" y="1844675"/>
            <a:ext cx="7772400" cy="4113213"/>
          </a:xfrm>
        </p:spPr>
        <p:txBody>
          <a:bodyPr/>
          <a:lstStyle/>
          <a:p>
            <a:pPr marL="800100" indent="-457200">
              <a:spcBef>
                <a:spcPts val="375"/>
              </a:spcBef>
              <a:buSzPct val="100000"/>
            </a:pPr>
            <a:r>
              <a:rPr lang="en-US" altLang="en-US" sz="2800" dirty="0">
                <a:solidFill>
                  <a:srgbClr val="000000"/>
                </a:solidFill>
              </a:rPr>
              <a:t>Revised proposal for NS-NB PICs located here:</a:t>
            </a:r>
          </a:p>
          <a:p>
            <a:pPr indent="0">
              <a:spcBef>
                <a:spcPts val="375"/>
              </a:spcBef>
              <a:buSzPct val="100000"/>
              <a:buNone/>
            </a:pPr>
            <a:r>
              <a:rPr lang="en-US" altLang="en-US" dirty="0">
                <a:solidFill>
                  <a:schemeClr val="accent6"/>
                </a:solidFill>
              </a:rPr>
              <a:t>https://</a:t>
            </a:r>
            <a:r>
              <a:rPr lang="en-US" altLang="en-US" dirty="0" err="1">
                <a:solidFill>
                  <a:schemeClr val="accent6"/>
                </a:solidFill>
              </a:rPr>
              <a:t>mentor.ieee.org</a:t>
            </a:r>
            <a:r>
              <a:rPr lang="en-US" altLang="en-US" dirty="0">
                <a:solidFill>
                  <a:schemeClr val="accent6"/>
                </a:solidFill>
              </a:rPr>
              <a:t>/802.15/</a:t>
            </a:r>
            <a:r>
              <a:rPr lang="en-US" altLang="en-US" dirty="0" err="1">
                <a:solidFill>
                  <a:schemeClr val="accent6"/>
                </a:solidFill>
              </a:rPr>
              <a:t>dcn</a:t>
            </a:r>
            <a:r>
              <a:rPr lang="en-US" altLang="en-US" dirty="0">
                <a:solidFill>
                  <a:schemeClr val="accent6"/>
                </a:solidFill>
              </a:rPr>
              <a:t>/21/15-21-0485-00-0015-revised-pics-for-nb-ns-example.xlsx </a:t>
            </a:r>
          </a:p>
          <a:p>
            <a:pPr indent="0">
              <a:spcBef>
                <a:spcPts val="375"/>
              </a:spcBef>
              <a:buSzPct val="100000"/>
              <a:buNone/>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endParaRPr lang="en-US" altLang="en-US" sz="2800" dirty="0">
              <a:solidFill>
                <a:srgbClr val="000000"/>
              </a:solidFill>
            </a:endParaRP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September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3</a:t>
            </a:fld>
            <a:endParaRPr lang="en-US" altLang="en-US"/>
          </a:p>
        </p:txBody>
      </p:sp>
    </p:spTree>
    <p:extLst>
      <p:ext uri="{BB962C8B-B14F-4D97-AF65-F5344CB8AC3E}">
        <p14:creationId xmlns:p14="http://schemas.microsoft.com/office/powerpoint/2010/main" val="404566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SzPct val="100000"/>
              <a:defRPr/>
            </a:pPr>
            <a:r>
              <a:rPr lang="en-US" dirty="0"/>
              <a:t>Purpose of IEEE 802.15.15</a:t>
            </a:r>
          </a:p>
        </p:txBody>
      </p:sp>
      <p:sp>
        <p:nvSpPr>
          <p:cNvPr id="3" name="Inhaltsplatzhalter 2"/>
          <p:cNvSpPr>
            <a:spLocks noGrp="1"/>
          </p:cNvSpPr>
          <p:nvPr>
            <p:ph idx="1"/>
          </p:nvPr>
        </p:nvSpPr>
        <p:spPr>
          <a:xfrm>
            <a:off x="685799" y="1844675"/>
            <a:ext cx="7772400" cy="4113213"/>
          </a:xfrm>
        </p:spPr>
        <p:txBody>
          <a:bodyPr/>
          <a:lstStyle/>
          <a:p>
            <a:pPr marL="800100" indent="-457200">
              <a:spcBef>
                <a:spcPts val="375"/>
              </a:spcBef>
              <a:buSzPct val="100000"/>
            </a:pPr>
            <a:r>
              <a:rPr lang="en-US" altLang="en-US" sz="2800" dirty="0">
                <a:solidFill>
                  <a:srgbClr val="000000"/>
                </a:solidFill>
              </a:rPr>
              <a:t>Companion specification for IEEE 802.15.4-2020 to describe features used for common narrow band applications</a:t>
            </a:r>
          </a:p>
          <a:p>
            <a:pPr marL="800100" indent="-457200">
              <a:spcBef>
                <a:spcPts val="375"/>
              </a:spcBef>
              <a:buSzPct val="100000"/>
            </a:pPr>
            <a:r>
              <a:rPr lang="en-US" altLang="en-US" sz="2800" dirty="0">
                <a:solidFill>
                  <a:srgbClr val="000000"/>
                </a:solidFill>
              </a:rPr>
              <a:t>Audience:   Silicon providers (which PHYs to implement, what MAC features), SDO developers (companion specification to explain MAC/PHY layers for their higher layer)</a:t>
            </a:r>
          </a:p>
          <a:p>
            <a:pPr marL="800100" indent="-457200">
              <a:spcBef>
                <a:spcPts val="375"/>
              </a:spcBef>
              <a:buSzPct val="100000"/>
            </a:pPr>
            <a:r>
              <a:rPr lang="en-US" altLang="en-US" sz="2800" dirty="0">
                <a:solidFill>
                  <a:srgbClr val="000000"/>
                </a:solidFill>
              </a:rPr>
              <a:t>Reduce text from 802.15.4 needed to develop specific application solutions</a:t>
            </a:r>
          </a:p>
          <a:p>
            <a:pPr indent="0">
              <a:spcBef>
                <a:spcPts val="375"/>
              </a:spcBef>
              <a:buSzPct val="100000"/>
              <a:buNone/>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endParaRPr lang="en-US" altLang="en-US" sz="2800" dirty="0">
              <a:solidFill>
                <a:srgbClr val="000000"/>
              </a:solidFill>
            </a:endParaRP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September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4</a:t>
            </a:fld>
            <a:endParaRPr lang="en-US" altLang="en-US"/>
          </a:p>
        </p:txBody>
      </p:sp>
    </p:spTree>
    <p:extLst>
      <p:ext uri="{BB962C8B-B14F-4D97-AF65-F5344CB8AC3E}">
        <p14:creationId xmlns:p14="http://schemas.microsoft.com/office/powerpoint/2010/main" val="144594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SzPct val="100000"/>
              <a:defRPr/>
            </a:pPr>
            <a:r>
              <a:rPr lang="en-US" dirty="0"/>
              <a:t>Proposal for NS-NB PICs</a:t>
            </a:r>
          </a:p>
        </p:txBody>
      </p:sp>
      <p:sp>
        <p:nvSpPr>
          <p:cNvPr id="3" name="Inhaltsplatzhalter 2"/>
          <p:cNvSpPr>
            <a:spLocks noGrp="1"/>
          </p:cNvSpPr>
          <p:nvPr>
            <p:ph idx="1"/>
          </p:nvPr>
        </p:nvSpPr>
        <p:spPr>
          <a:xfrm>
            <a:off x="685799" y="1844675"/>
            <a:ext cx="7772400" cy="4113213"/>
          </a:xfrm>
        </p:spPr>
        <p:txBody>
          <a:bodyPr/>
          <a:lstStyle/>
          <a:p>
            <a:pPr marL="800100" indent="-457200">
              <a:spcBef>
                <a:spcPts val="375"/>
              </a:spcBef>
              <a:buSzPct val="100000"/>
            </a:pPr>
            <a:r>
              <a:rPr lang="en-US" altLang="en-US" sz="2800" dirty="0">
                <a:solidFill>
                  <a:srgbClr val="000000"/>
                </a:solidFill>
              </a:rPr>
              <a:t>Outreach to adopting Standards Development Organizations using IEEE 802.15.4 (list from IEEE 802.15.4md)</a:t>
            </a:r>
          </a:p>
          <a:p>
            <a:pPr marL="800100" indent="-457200">
              <a:spcBef>
                <a:spcPts val="375"/>
              </a:spcBef>
              <a:buSzPct val="100000"/>
            </a:pPr>
            <a:r>
              <a:rPr lang="en-US" altLang="en-US" sz="2800" dirty="0">
                <a:solidFill>
                  <a:srgbClr val="000000"/>
                </a:solidFill>
              </a:rPr>
              <a:t>Ask for input to NS-NB PICs to determine how to merge feature usage content to the 802.15.15 specification</a:t>
            </a:r>
          </a:p>
          <a:p>
            <a:pPr marL="800100" indent="-457200">
              <a:spcBef>
                <a:spcPts val="375"/>
              </a:spcBef>
              <a:buSzPct val="100000"/>
            </a:pPr>
            <a:r>
              <a:rPr lang="en-US" altLang="en-US" sz="2800" dirty="0">
                <a:solidFill>
                  <a:srgbClr val="000000"/>
                </a:solidFill>
              </a:rPr>
              <a:t>Ask for input on introduction and feature description of the specification</a:t>
            </a:r>
          </a:p>
          <a:p>
            <a:pPr indent="0">
              <a:spcBef>
                <a:spcPts val="375"/>
              </a:spcBef>
              <a:buSzPct val="100000"/>
              <a:buNone/>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endParaRPr lang="en-US" altLang="en-US" sz="2800" dirty="0">
              <a:solidFill>
                <a:srgbClr val="000000"/>
              </a:solidFill>
            </a:endParaRP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September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5</a:t>
            </a:fld>
            <a:endParaRPr lang="en-US" altLang="en-US"/>
          </a:p>
        </p:txBody>
      </p:sp>
    </p:spTree>
    <p:extLst>
      <p:ext uri="{BB962C8B-B14F-4D97-AF65-F5344CB8AC3E}">
        <p14:creationId xmlns:p14="http://schemas.microsoft.com/office/powerpoint/2010/main" val="3393545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SzPct val="100000"/>
              <a:defRPr/>
            </a:pPr>
            <a:r>
              <a:rPr lang="en-US" dirty="0"/>
              <a:t>Thoughts on the Specification</a:t>
            </a:r>
          </a:p>
        </p:txBody>
      </p:sp>
      <p:sp>
        <p:nvSpPr>
          <p:cNvPr id="3" name="Inhaltsplatzhalter 2"/>
          <p:cNvSpPr>
            <a:spLocks noGrp="1"/>
          </p:cNvSpPr>
          <p:nvPr>
            <p:ph idx="1"/>
          </p:nvPr>
        </p:nvSpPr>
        <p:spPr>
          <a:xfrm>
            <a:off x="685799" y="1844675"/>
            <a:ext cx="7772400" cy="4113213"/>
          </a:xfrm>
        </p:spPr>
        <p:txBody>
          <a:bodyPr/>
          <a:lstStyle/>
          <a:p>
            <a:pPr marL="800100" indent="-457200">
              <a:spcBef>
                <a:spcPts val="375"/>
              </a:spcBef>
              <a:buSzPct val="100000"/>
            </a:pPr>
            <a:r>
              <a:rPr lang="en-US" altLang="en-US" sz="2800" dirty="0">
                <a:solidFill>
                  <a:srgbClr val="000000"/>
                </a:solidFill>
              </a:rPr>
              <a:t>Outline of IEEE 802.15.4-2020:</a:t>
            </a: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r>
              <a:rPr lang="en-US" altLang="en-US" sz="2800" dirty="0">
                <a:solidFill>
                  <a:srgbClr val="000000"/>
                </a:solidFill>
              </a:rPr>
              <a:t>802.15.15 – Describe Applications spaces for narrow band and a word on adopting SDOs</a:t>
            </a: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indent="0">
              <a:spcBef>
                <a:spcPts val="375"/>
              </a:spcBef>
              <a:buSzPct val="100000"/>
              <a:buNone/>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endParaRPr lang="en-US" altLang="en-US" sz="2800" dirty="0">
              <a:solidFill>
                <a:srgbClr val="000000"/>
              </a:solidFill>
            </a:endParaRP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September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6</a:t>
            </a:fld>
            <a:endParaRPr lang="en-US" altLang="en-US"/>
          </a:p>
        </p:txBody>
      </p:sp>
      <p:pic>
        <p:nvPicPr>
          <p:cNvPr id="7" name="Picture 6">
            <a:extLst>
              <a:ext uri="{FF2B5EF4-FFF2-40B4-BE49-F238E27FC236}">
                <a16:creationId xmlns:a16="http://schemas.microsoft.com/office/drawing/2014/main" id="{CCF5A6DA-F8B6-6840-BE8D-7D3DDFC4FE9B}"/>
              </a:ext>
            </a:extLst>
          </p:cNvPr>
          <p:cNvPicPr>
            <a:picLocks noChangeAspect="1"/>
          </p:cNvPicPr>
          <p:nvPr/>
        </p:nvPicPr>
        <p:blipFill>
          <a:blip r:embed="rId2"/>
          <a:stretch>
            <a:fillRect/>
          </a:stretch>
        </p:blipFill>
        <p:spPr>
          <a:xfrm>
            <a:off x="908049" y="2514600"/>
            <a:ext cx="7327900" cy="2260600"/>
          </a:xfrm>
          <a:prstGeom prst="rect">
            <a:avLst/>
          </a:prstGeom>
        </p:spPr>
      </p:pic>
    </p:spTree>
    <p:extLst>
      <p:ext uri="{BB962C8B-B14F-4D97-AF65-F5344CB8AC3E}">
        <p14:creationId xmlns:p14="http://schemas.microsoft.com/office/powerpoint/2010/main" val="3295311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SzPct val="100000"/>
              <a:defRPr/>
            </a:pPr>
            <a:r>
              <a:rPr lang="en-US" dirty="0"/>
              <a:t>Thoughts on the Specification</a:t>
            </a:r>
          </a:p>
        </p:txBody>
      </p:sp>
      <p:sp>
        <p:nvSpPr>
          <p:cNvPr id="3" name="Inhaltsplatzhalter 2"/>
          <p:cNvSpPr>
            <a:spLocks noGrp="1"/>
          </p:cNvSpPr>
          <p:nvPr>
            <p:ph idx="1"/>
          </p:nvPr>
        </p:nvSpPr>
        <p:spPr>
          <a:xfrm>
            <a:off x="685799" y="1600200"/>
            <a:ext cx="7772400" cy="4357688"/>
          </a:xfrm>
        </p:spPr>
        <p:txBody>
          <a:bodyPr/>
          <a:lstStyle/>
          <a:p>
            <a:pPr marL="800100" indent="-457200">
              <a:spcBef>
                <a:spcPts val="375"/>
              </a:spcBef>
              <a:buSzPct val="100000"/>
            </a:pPr>
            <a:r>
              <a:rPr lang="en-US" altLang="en-US" sz="2800" dirty="0">
                <a:solidFill>
                  <a:srgbClr val="000000"/>
                </a:solidFill>
              </a:rPr>
              <a:t>Outline of IEEE 802.15.4-2020:</a:t>
            </a: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r>
              <a:rPr lang="en-US" altLang="en-US" sz="2800" dirty="0">
                <a:solidFill>
                  <a:srgbClr val="000000"/>
                </a:solidFill>
              </a:rPr>
              <a:t>802.15.15 – Probably not needed except to point out that many of these topics are unused (</a:t>
            </a:r>
            <a:r>
              <a:rPr lang="en-US" altLang="en-US" sz="2800" dirty="0" err="1">
                <a:solidFill>
                  <a:srgbClr val="000000"/>
                </a:solidFill>
              </a:rPr>
              <a:t>Superframes</a:t>
            </a:r>
            <a:r>
              <a:rPr lang="en-US" altLang="en-US" sz="2800" dirty="0">
                <a:solidFill>
                  <a:srgbClr val="000000"/>
                </a:solidFill>
              </a:rPr>
              <a:t>, GTS, etc.)</a:t>
            </a: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indent="0">
              <a:spcBef>
                <a:spcPts val="375"/>
              </a:spcBef>
              <a:buSzPct val="100000"/>
              <a:buNone/>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endParaRPr lang="en-US" altLang="en-US" sz="2800" dirty="0">
              <a:solidFill>
                <a:srgbClr val="000000"/>
              </a:solidFill>
            </a:endParaRP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September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7</a:t>
            </a:fld>
            <a:endParaRPr lang="en-US" altLang="en-US"/>
          </a:p>
        </p:txBody>
      </p:sp>
      <p:pic>
        <p:nvPicPr>
          <p:cNvPr id="8" name="Picture 7">
            <a:extLst>
              <a:ext uri="{FF2B5EF4-FFF2-40B4-BE49-F238E27FC236}">
                <a16:creationId xmlns:a16="http://schemas.microsoft.com/office/drawing/2014/main" id="{43263B7D-0D05-F940-8A76-38F462117D61}"/>
              </a:ext>
            </a:extLst>
          </p:cNvPr>
          <p:cNvPicPr>
            <a:picLocks noChangeAspect="1"/>
          </p:cNvPicPr>
          <p:nvPr/>
        </p:nvPicPr>
        <p:blipFill>
          <a:blip r:embed="rId2"/>
          <a:stretch>
            <a:fillRect/>
          </a:stretch>
        </p:blipFill>
        <p:spPr>
          <a:xfrm>
            <a:off x="1411908" y="2133600"/>
            <a:ext cx="7023100" cy="2854325"/>
          </a:xfrm>
          <a:prstGeom prst="rect">
            <a:avLst/>
          </a:prstGeom>
        </p:spPr>
      </p:pic>
    </p:spTree>
    <p:extLst>
      <p:ext uri="{BB962C8B-B14F-4D97-AF65-F5344CB8AC3E}">
        <p14:creationId xmlns:p14="http://schemas.microsoft.com/office/powerpoint/2010/main" val="38169385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SzPct val="100000"/>
              <a:defRPr/>
            </a:pPr>
            <a:r>
              <a:rPr lang="en-US" dirty="0"/>
              <a:t>Thoughts on the Specification</a:t>
            </a:r>
          </a:p>
        </p:txBody>
      </p:sp>
      <p:sp>
        <p:nvSpPr>
          <p:cNvPr id="3" name="Inhaltsplatzhalter 2"/>
          <p:cNvSpPr>
            <a:spLocks noGrp="1"/>
          </p:cNvSpPr>
          <p:nvPr>
            <p:ph idx="1"/>
          </p:nvPr>
        </p:nvSpPr>
        <p:spPr>
          <a:xfrm>
            <a:off x="685799" y="1600200"/>
            <a:ext cx="7772400" cy="4357688"/>
          </a:xfrm>
        </p:spPr>
        <p:txBody>
          <a:bodyPr/>
          <a:lstStyle/>
          <a:p>
            <a:pPr marL="800100" indent="-457200">
              <a:spcBef>
                <a:spcPts val="375"/>
              </a:spcBef>
              <a:buSzPct val="100000"/>
            </a:pPr>
            <a:r>
              <a:rPr lang="en-US" altLang="en-US" sz="2800" dirty="0">
                <a:solidFill>
                  <a:srgbClr val="000000"/>
                </a:solidFill>
              </a:rPr>
              <a:t>Outline of IEEE 802.15.4-2020:</a:t>
            </a: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r>
              <a:rPr lang="en-US" altLang="en-US" sz="2800" dirty="0">
                <a:solidFill>
                  <a:srgbClr val="000000"/>
                </a:solidFill>
              </a:rPr>
              <a:t>802.15.15 – Only discuss features used, point to 802.15.4-2020 for details</a:t>
            </a: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indent="0">
              <a:spcBef>
                <a:spcPts val="375"/>
              </a:spcBef>
              <a:buSzPct val="100000"/>
              <a:buNone/>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endParaRPr lang="en-US" altLang="en-US" sz="2800" dirty="0">
              <a:solidFill>
                <a:srgbClr val="000000"/>
              </a:solidFill>
            </a:endParaRP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September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8</a:t>
            </a:fld>
            <a:endParaRPr lang="en-US" altLang="en-US"/>
          </a:p>
        </p:txBody>
      </p:sp>
      <p:pic>
        <p:nvPicPr>
          <p:cNvPr id="7" name="Picture 6">
            <a:extLst>
              <a:ext uri="{FF2B5EF4-FFF2-40B4-BE49-F238E27FC236}">
                <a16:creationId xmlns:a16="http://schemas.microsoft.com/office/drawing/2014/main" id="{888AC30B-83F2-E941-9BBE-B3BA6C5B525F}"/>
              </a:ext>
            </a:extLst>
          </p:cNvPr>
          <p:cNvPicPr>
            <a:picLocks noChangeAspect="1"/>
          </p:cNvPicPr>
          <p:nvPr/>
        </p:nvPicPr>
        <p:blipFill>
          <a:blip r:embed="rId2"/>
          <a:stretch>
            <a:fillRect/>
          </a:stretch>
        </p:blipFill>
        <p:spPr>
          <a:xfrm>
            <a:off x="952500" y="2133600"/>
            <a:ext cx="7239000" cy="3302000"/>
          </a:xfrm>
          <a:prstGeom prst="rect">
            <a:avLst/>
          </a:prstGeom>
        </p:spPr>
      </p:pic>
    </p:spTree>
    <p:extLst>
      <p:ext uri="{BB962C8B-B14F-4D97-AF65-F5344CB8AC3E}">
        <p14:creationId xmlns:p14="http://schemas.microsoft.com/office/powerpoint/2010/main" val="88219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buSzPct val="100000"/>
              <a:defRPr/>
            </a:pPr>
            <a:r>
              <a:rPr lang="en-US" dirty="0"/>
              <a:t>Thoughts on the Specification</a:t>
            </a:r>
          </a:p>
        </p:txBody>
      </p:sp>
      <p:sp>
        <p:nvSpPr>
          <p:cNvPr id="3" name="Inhaltsplatzhalter 2"/>
          <p:cNvSpPr>
            <a:spLocks noGrp="1"/>
          </p:cNvSpPr>
          <p:nvPr>
            <p:ph idx="1"/>
          </p:nvPr>
        </p:nvSpPr>
        <p:spPr>
          <a:xfrm>
            <a:off x="685799" y="1600200"/>
            <a:ext cx="7772400" cy="4357688"/>
          </a:xfrm>
        </p:spPr>
        <p:txBody>
          <a:bodyPr/>
          <a:lstStyle/>
          <a:p>
            <a:pPr marL="800100" indent="-457200">
              <a:spcBef>
                <a:spcPts val="375"/>
              </a:spcBef>
              <a:buSzPct val="100000"/>
            </a:pPr>
            <a:r>
              <a:rPr lang="en-US" altLang="en-US" sz="2800" dirty="0">
                <a:solidFill>
                  <a:srgbClr val="000000"/>
                </a:solidFill>
              </a:rPr>
              <a:t>Outline of IEEE 802.15.4-2020:</a:t>
            </a:r>
          </a:p>
          <a:p>
            <a:pPr marL="1200150" lvl="1" indent="-457200">
              <a:spcBef>
                <a:spcPts val="375"/>
              </a:spcBef>
              <a:buSzPct val="100000"/>
            </a:pPr>
            <a:r>
              <a:rPr lang="en-US" altLang="en-US" dirty="0">
                <a:solidFill>
                  <a:srgbClr val="000000"/>
                </a:solidFill>
              </a:rPr>
              <a:t>7.  MAC frame formats</a:t>
            </a:r>
          </a:p>
          <a:p>
            <a:pPr marL="1543050" lvl="2" indent="-457200">
              <a:spcBef>
                <a:spcPts val="375"/>
              </a:spcBef>
              <a:buSzPct val="100000"/>
            </a:pPr>
            <a:r>
              <a:rPr lang="en-US" altLang="en-US" sz="2000" dirty="0">
                <a:solidFill>
                  <a:srgbClr val="000000"/>
                </a:solidFill>
              </a:rPr>
              <a:t>Skip re-discussing the general descriptions</a:t>
            </a:r>
          </a:p>
          <a:p>
            <a:pPr marL="1543050" lvl="2" indent="-457200">
              <a:spcBef>
                <a:spcPts val="375"/>
              </a:spcBef>
              <a:buSzPct val="100000"/>
            </a:pPr>
            <a:r>
              <a:rPr lang="en-US" altLang="en-US" sz="2000" dirty="0">
                <a:solidFill>
                  <a:srgbClr val="000000"/>
                </a:solidFill>
              </a:rPr>
              <a:t>IE’s, MAC Commands – which ones are used, by whom and for what</a:t>
            </a:r>
          </a:p>
          <a:p>
            <a:pPr marL="1543050" lvl="2" indent="-457200">
              <a:spcBef>
                <a:spcPts val="375"/>
              </a:spcBef>
              <a:buSzPct val="100000"/>
            </a:pPr>
            <a:r>
              <a:rPr lang="en-US" altLang="en-US" sz="2000" dirty="0">
                <a:solidFill>
                  <a:srgbClr val="000000"/>
                </a:solidFill>
              </a:rPr>
              <a:t>Version 1 and Version 2 frame formats</a:t>
            </a:r>
          </a:p>
          <a:p>
            <a:pPr marL="1200150" lvl="1" indent="-457200">
              <a:spcBef>
                <a:spcPts val="375"/>
              </a:spcBef>
              <a:buSzPct val="100000"/>
            </a:pPr>
            <a:r>
              <a:rPr lang="en-US" altLang="en-US" dirty="0">
                <a:solidFill>
                  <a:srgbClr val="000000"/>
                </a:solidFill>
              </a:rPr>
              <a:t>8.  MAC services</a:t>
            </a:r>
          </a:p>
          <a:p>
            <a:pPr marL="1543050" lvl="2" indent="-457200">
              <a:spcBef>
                <a:spcPts val="375"/>
              </a:spcBef>
              <a:buSzPct val="100000"/>
            </a:pPr>
            <a:r>
              <a:rPr lang="en-US" altLang="en-US" sz="2000" dirty="0">
                <a:solidFill>
                  <a:srgbClr val="000000"/>
                </a:solidFill>
              </a:rPr>
              <a:t>MAC management service, MAC data service, MAC contents and PIBs</a:t>
            </a:r>
          </a:p>
          <a:p>
            <a:pPr marL="1543050" lvl="2" indent="-457200">
              <a:spcBef>
                <a:spcPts val="375"/>
              </a:spcBef>
              <a:buSzPct val="100000"/>
            </a:pPr>
            <a:r>
              <a:rPr lang="en-US" altLang="en-US" sz="2000" dirty="0">
                <a:solidFill>
                  <a:srgbClr val="000000"/>
                </a:solidFill>
              </a:rPr>
              <a:t>Which are used, by whom and for what</a:t>
            </a:r>
          </a:p>
          <a:p>
            <a:pPr marL="1200150" lvl="1" indent="-457200">
              <a:spcBef>
                <a:spcPts val="375"/>
              </a:spcBef>
              <a:buSzPct val="100000"/>
            </a:pPr>
            <a:r>
              <a:rPr lang="en-US" altLang="en-US" dirty="0">
                <a:solidFill>
                  <a:srgbClr val="000000"/>
                </a:solidFill>
              </a:rPr>
              <a:t>9. Security</a:t>
            </a:r>
          </a:p>
          <a:p>
            <a:pPr marL="1543050" lvl="2" indent="-457200">
              <a:spcBef>
                <a:spcPts val="375"/>
              </a:spcBef>
              <a:buSzPct val="100000"/>
            </a:pPr>
            <a:r>
              <a:rPr lang="en-US" altLang="en-US" sz="2000" dirty="0">
                <a:solidFill>
                  <a:srgbClr val="000000"/>
                </a:solidFill>
              </a:rPr>
              <a:t>Which AEAD algorithms used</a:t>
            </a: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r>
              <a:rPr lang="en-US" altLang="en-US" sz="2800" dirty="0">
                <a:solidFill>
                  <a:srgbClr val="000000"/>
                </a:solidFill>
              </a:rPr>
              <a:t>802.15.15 – Only discuss features used</a:t>
            </a:r>
          </a:p>
          <a:p>
            <a:pPr marL="800100" indent="-457200">
              <a:spcBef>
                <a:spcPts val="375"/>
              </a:spcBef>
              <a:buSzPct val="100000"/>
            </a:pPr>
            <a:endParaRPr lang="en-US" altLang="en-US" dirty="0">
              <a:solidFill>
                <a:srgbClr val="000000"/>
              </a:solidFill>
            </a:endParaRPr>
          </a:p>
          <a:p>
            <a:pPr marL="800100" indent="-457200">
              <a:spcBef>
                <a:spcPts val="375"/>
              </a:spcBef>
              <a:buSzPct val="100000"/>
            </a:pPr>
            <a:endParaRPr lang="en-US" altLang="en-US" dirty="0">
              <a:solidFill>
                <a:srgbClr val="000000"/>
              </a:solidFill>
            </a:endParaRPr>
          </a:p>
          <a:p>
            <a:pPr indent="0">
              <a:spcBef>
                <a:spcPts val="375"/>
              </a:spcBef>
              <a:buSzPct val="100000"/>
              <a:buNone/>
            </a:pPr>
            <a:endParaRPr lang="en-US" altLang="en-US" dirty="0">
              <a:solidFill>
                <a:srgbClr val="000000"/>
              </a:solidFill>
            </a:endParaRPr>
          </a:p>
          <a:p>
            <a:pPr marL="800100" indent="-457200">
              <a:spcBef>
                <a:spcPts val="375"/>
              </a:spcBef>
              <a:buSzPct val="100000"/>
            </a:pPr>
            <a:endParaRPr lang="en-US" altLang="en-US" sz="2800" dirty="0">
              <a:solidFill>
                <a:srgbClr val="000000"/>
              </a:solidFill>
            </a:endParaRPr>
          </a:p>
          <a:p>
            <a:pPr marL="800100" indent="-457200">
              <a:spcBef>
                <a:spcPts val="375"/>
              </a:spcBef>
              <a:buSzPct val="100000"/>
            </a:pPr>
            <a:endParaRPr lang="en-US" altLang="en-US" sz="2800" dirty="0">
              <a:solidFill>
                <a:srgbClr val="000000"/>
              </a:solidFill>
            </a:endParaRPr>
          </a:p>
          <a:p>
            <a:pPr marL="0" indent="0">
              <a:buNone/>
            </a:pPr>
            <a:endParaRPr lang="en-US" dirty="0"/>
          </a:p>
        </p:txBody>
      </p:sp>
      <p:sp>
        <p:nvSpPr>
          <p:cNvPr id="4" name="Datumsplatzhalter 3"/>
          <p:cNvSpPr>
            <a:spLocks noGrp="1"/>
          </p:cNvSpPr>
          <p:nvPr>
            <p:ph type="dt" sz="half" idx="10"/>
          </p:nvPr>
        </p:nvSpPr>
        <p:spPr>
          <a:xfrm>
            <a:off x="685800" y="378281"/>
            <a:ext cx="1600200" cy="215444"/>
          </a:xfrm>
        </p:spPr>
        <p:txBody>
          <a:bodyPr/>
          <a:lstStyle/>
          <a:p>
            <a:pPr>
              <a:defRPr/>
            </a:pPr>
            <a:r>
              <a:rPr lang="en-US" altLang="en-US" dirty="0"/>
              <a:t>September 2021 </a:t>
            </a:r>
          </a:p>
        </p:txBody>
      </p:sp>
      <p:sp>
        <p:nvSpPr>
          <p:cNvPr id="5" name="Fußzeilenplatzhalter 4"/>
          <p:cNvSpPr>
            <a:spLocks noGrp="1"/>
          </p:cNvSpPr>
          <p:nvPr>
            <p:ph type="ftr" sz="quarter" idx="11"/>
          </p:nvPr>
        </p:nvSpPr>
        <p:spPr/>
        <p:txBody>
          <a:bodyPr/>
          <a:lstStyle/>
          <a:p>
            <a:pPr>
              <a:defRPr/>
            </a:pPr>
            <a:r>
              <a:rPr lang="en-US" altLang="en-US" dirty="0"/>
              <a:t>Don Sturek, </a:t>
            </a:r>
            <a:r>
              <a:rPr lang="en-US" altLang="en-US" dirty="0" err="1"/>
              <a:t>Itron</a:t>
            </a:r>
            <a:endParaRPr lang="en-US" altLang="en-US" dirty="0"/>
          </a:p>
        </p:txBody>
      </p:sp>
      <p:sp>
        <p:nvSpPr>
          <p:cNvPr id="6" name="Foliennummernplatzhalter 5"/>
          <p:cNvSpPr>
            <a:spLocks noGrp="1"/>
          </p:cNvSpPr>
          <p:nvPr>
            <p:ph type="sldNum" sz="quarter" idx="12"/>
          </p:nvPr>
        </p:nvSpPr>
        <p:spPr/>
        <p:txBody>
          <a:bodyPr/>
          <a:lstStyle/>
          <a:p>
            <a:pPr>
              <a:defRPr/>
            </a:pPr>
            <a:r>
              <a:rPr lang="en-US" altLang="en-US"/>
              <a:t>Slide </a:t>
            </a:r>
            <a:fld id="{AECCCC10-95A5-4A40-B619-D8FBFD7D6646}" type="slidenum">
              <a:rPr lang="en-US" altLang="en-US" smtClean="0"/>
              <a:pPr>
                <a:defRPr/>
              </a:pPr>
              <a:t>9</a:t>
            </a:fld>
            <a:endParaRPr lang="en-US" altLang="en-US"/>
          </a:p>
        </p:txBody>
      </p:sp>
    </p:spTree>
    <p:extLst>
      <p:ext uri="{BB962C8B-B14F-4D97-AF65-F5344CB8AC3E}">
        <p14:creationId xmlns:p14="http://schemas.microsoft.com/office/powerpoint/2010/main" val="3319249095"/>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41733</TotalTime>
  <Words>679</Words>
  <Application>Microsoft Macintosh PowerPoint</Application>
  <PresentationFormat>On-screen Show (4:3)</PresentationFormat>
  <Paragraphs>148</Paragraphs>
  <Slides>10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Times New Roman</vt:lpstr>
      <vt:lpstr>Default Design</vt:lpstr>
      <vt:lpstr>PowerPoint Presentation</vt:lpstr>
      <vt:lpstr>IEEE 802.15 SG15  Discussion on Specification Development</vt:lpstr>
      <vt:lpstr>Proposal for NS-NB PICs</vt:lpstr>
      <vt:lpstr>Purpose of IEEE 802.15.15</vt:lpstr>
      <vt:lpstr>Proposal for NS-NB PICs</vt:lpstr>
      <vt:lpstr>Thoughts on the Specification</vt:lpstr>
      <vt:lpstr>Thoughts on the Specification</vt:lpstr>
      <vt:lpstr>Thoughts on the Specification</vt:lpstr>
      <vt:lpstr>Thoughts on the Specification</vt:lpstr>
      <vt:lpstr>Thoughts on the Specification</vt:lpstr>
    </vt:vector>
  </TitlesOfParts>
  <Manager/>
  <Company>Silver Spring Networks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SG4v Closing Report for Macau</dc:title>
  <dc:subject>IEEE 802.15</dc:subject>
  <dc:creator>Kunal Shah</dc:creator>
  <cp:keywords/>
  <dc:description/>
  <cp:lastModifiedBy>Sturek, Don</cp:lastModifiedBy>
  <cp:revision>807</cp:revision>
  <cp:lastPrinted>2015-07-14T16:02:16Z</cp:lastPrinted>
  <dcterms:created xsi:type="dcterms:W3CDTF">2009-07-12T16:25:16Z</dcterms:created>
  <dcterms:modified xsi:type="dcterms:W3CDTF">2021-09-16T15:54:17Z</dcterms:modified>
  <cp:category/>
</cp:coreProperties>
</file>