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67" r:id="rId5"/>
    <p:sldId id="266" r:id="rId6"/>
    <p:sldId id="268" r:id="rId7"/>
    <p:sldId id="269" r:id="rId8"/>
    <p:sldId id="263" r:id="rId9"/>
    <p:sldId id="270" r:id="rId10"/>
    <p:sldId id="264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86" d="100"/>
          <a:sy n="86" d="100"/>
        </p:scale>
        <p:origin x="254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September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Peter Vouras, NIST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2021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Peter Vouras, NIST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Peter Vouras, NIST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Peter Vouras, NIST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Peter Vouras, NIST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Peter Vouras, NIST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Peter Vouras, NIST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Peter Vouras, NIST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Peter Vouras, NIST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802.15-21/0473r0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Invitation to Synthetic Aperture Standards Committee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2021-09-15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100427"/>
              </p:ext>
            </p:extLst>
          </p:nvPr>
        </p:nvGraphicFramePr>
        <p:xfrm>
          <a:off x="992188" y="2413000"/>
          <a:ext cx="10277475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10444320" imgH="3219480" progId="Word.Document.8">
                  <p:embed/>
                </p:oleObj>
              </mc:Choice>
              <mc:Fallback>
                <p:oleObj name="Document" r:id="rId4" imgW="10444320" imgH="32194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3000"/>
                        <a:ext cx="10277475" cy="314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4115" y="1447800"/>
            <a:ext cx="10665885" cy="495141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0" dirty="0"/>
              <a:t>A. J. Weiss, J. Quimby, R. Leonhardt, B. Jamroz, D. Williams, K. Remley, P. Vouras, A. Elsherbeni, “</a:t>
            </a:r>
            <a:r>
              <a:rPr lang="en-GB" b="0" i="1" dirty="0">
                <a:solidFill>
                  <a:schemeClr val="accent6">
                    <a:lumMod val="75000"/>
                  </a:schemeClr>
                </a:solidFill>
              </a:rPr>
              <a:t>Configuration and Control of a </a:t>
            </a:r>
            <a:r>
              <a:rPr lang="en-GB" b="0" i="1" dirty="0" err="1">
                <a:solidFill>
                  <a:schemeClr val="accent6">
                    <a:lumMod val="75000"/>
                  </a:schemeClr>
                </a:solidFill>
              </a:rPr>
              <a:t>Millimeter</a:t>
            </a:r>
            <a:r>
              <a:rPr lang="en-GB" b="0" i="1" dirty="0">
                <a:solidFill>
                  <a:schemeClr val="accent6">
                    <a:lumMod val="75000"/>
                  </a:schemeClr>
                </a:solidFill>
              </a:rPr>
              <a:t>-Wave Synthetic Aperture Measurement System with Uncertainties</a:t>
            </a:r>
            <a:r>
              <a:rPr lang="en-GB" b="0" dirty="0"/>
              <a:t>,’’ 2020 95th ARFTG Microwave Measurement Conference</a:t>
            </a:r>
          </a:p>
          <a:p>
            <a:pPr marL="457200" indent="-457200">
              <a:buFont typeface="Times New Roman" pitchFamily="16" charset="0"/>
              <a:buAutoNum type="arabicPeriod"/>
            </a:pPr>
            <a:endParaRPr lang="en-GB" sz="800" b="0" dirty="0"/>
          </a:p>
          <a:p>
            <a:pPr marL="457200" indent="-457200">
              <a:buFont typeface="Times New Roman" pitchFamily="16" charset="0"/>
              <a:buAutoNum type="arabicPeriod"/>
            </a:pPr>
            <a:r>
              <a:rPr lang="en-GB" b="0" dirty="0"/>
              <a:t>A. J. Weiss, J. Quimby, R. Leonhardt, R. Jones, J. Kast, B. Jamroz, P. Vouras, D. Williams, K. A. Remley, “</a:t>
            </a:r>
            <a:r>
              <a:rPr lang="en-GB" b="0" i="1" dirty="0" err="1">
                <a:solidFill>
                  <a:schemeClr val="accent6">
                    <a:lumMod val="75000"/>
                  </a:schemeClr>
                </a:solidFill>
              </a:rPr>
              <a:t>Millimeter</a:t>
            </a:r>
            <a:r>
              <a:rPr lang="en-GB" b="0" i="1" dirty="0">
                <a:solidFill>
                  <a:schemeClr val="accent6">
                    <a:lumMod val="75000"/>
                  </a:schemeClr>
                </a:solidFill>
              </a:rPr>
              <a:t>-Wave High Multipath Channel Measurements</a:t>
            </a:r>
            <a:r>
              <a:rPr lang="en-GB" b="0" dirty="0"/>
              <a:t>,” 2020 </a:t>
            </a:r>
            <a:r>
              <a:rPr lang="en-GB" b="0" dirty="0" err="1"/>
              <a:t>XXXIIIrd</a:t>
            </a:r>
            <a:r>
              <a:rPr lang="en-GB" b="0" dirty="0"/>
              <a:t> General Assembly and Scientific Symposium of the International Union of Radio Science</a:t>
            </a:r>
          </a:p>
          <a:p>
            <a:pPr marL="457200" indent="-457200">
              <a:buFont typeface="Times New Roman" pitchFamily="16" charset="0"/>
              <a:buAutoNum type="arabicPeriod"/>
            </a:pPr>
            <a:endParaRPr lang="en-GB" sz="800" b="0" dirty="0"/>
          </a:p>
          <a:p>
            <a:pPr marL="457200" indent="-457200">
              <a:buFont typeface="Times New Roman" pitchFamily="16" charset="0"/>
              <a:buAutoNum type="arabicPeriod"/>
            </a:pPr>
            <a:r>
              <a:rPr lang="en-GB" b="0" dirty="0"/>
              <a:t>P. Vouras, B. Jamroz, A. Weiss, J. Quimby, D. F. Williams, R. Leonhardt, D. Guven, R. Jones, J. Kast, K. A. Remley, “</a:t>
            </a:r>
            <a:r>
              <a:rPr lang="en-GB" b="0" i="1" dirty="0">
                <a:solidFill>
                  <a:schemeClr val="accent6">
                    <a:lumMod val="75000"/>
                  </a:schemeClr>
                </a:solidFill>
              </a:rPr>
              <a:t>Wideband Synthetic-Aperture </a:t>
            </a:r>
            <a:r>
              <a:rPr lang="en-GB" b="0" i="1" dirty="0" err="1">
                <a:solidFill>
                  <a:schemeClr val="accent6">
                    <a:lumMod val="75000"/>
                  </a:schemeClr>
                </a:solidFill>
              </a:rPr>
              <a:t>Millimeter</a:t>
            </a:r>
            <a:r>
              <a:rPr lang="en-GB" b="0" i="1" dirty="0">
                <a:solidFill>
                  <a:schemeClr val="accent6">
                    <a:lumMod val="75000"/>
                  </a:schemeClr>
                </a:solidFill>
              </a:rPr>
              <a:t>-Wave Spatial-Channel Reference System with Traceable Uncertainty Framework</a:t>
            </a:r>
            <a:r>
              <a:rPr lang="en-GB" b="0" dirty="0"/>
              <a:t>,” under review IEEE Transactions on Antennas and Propagation</a:t>
            </a:r>
          </a:p>
          <a:p>
            <a:pPr marL="457200" indent="-457200">
              <a:buFont typeface="Times New Roman" pitchFamily="16" charset="0"/>
              <a:buAutoNum type="arabicPeriod"/>
            </a:pP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new Synthetic Aperture Standards Committee (</a:t>
            </a:r>
            <a:r>
              <a:rPr lang="en-GB" dirty="0" err="1"/>
              <a:t>SynApSC</a:t>
            </a:r>
            <a:r>
              <a:rPr lang="en-GB" dirty="0"/>
              <a:t>) recently created under the auspices of the IEEE Signal Processing Society (SPS) and the IEEE Standards Association (SA) is inviting </a:t>
            </a:r>
            <a:r>
              <a:rPr lang="en-GB" dirty="0" smtClean="0"/>
              <a:t>802.15 </a:t>
            </a:r>
            <a:r>
              <a:rPr lang="en-GB" dirty="0"/>
              <a:t>members to join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provides an overview of synthetic apertures and describes applications to channel sounding and over-the-air calibration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Interested </a:t>
            </a:r>
            <a:r>
              <a:rPr lang="en-GB" dirty="0" smtClean="0"/>
              <a:t>802.15 </a:t>
            </a:r>
            <a:r>
              <a:rPr lang="en-GB" dirty="0"/>
              <a:t>members please contact Peter Vouras at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synthetic_aperture_twg@ieee.org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Synthetic Aperture?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xmlns="" id="{AE684DAF-5E61-43C6-906E-0453A9038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11680"/>
            <a:ext cx="4024894" cy="301752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F4C477BE-46E7-4354-AB64-B2AF377172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r="12923"/>
          <a:stretch/>
        </p:blipFill>
        <p:spPr>
          <a:xfrm>
            <a:off x="76200" y="2011680"/>
            <a:ext cx="4114800" cy="3017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21E1FBD-40B6-4800-86DB-2BC544FFB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11680"/>
            <a:ext cx="4023360" cy="30175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9B060E-1315-4A0D-B6BC-AD0BF29C4146}"/>
              </a:ext>
            </a:extLst>
          </p:cNvPr>
          <p:cNvSpPr txBox="1"/>
          <p:nvPr/>
        </p:nvSpPr>
        <p:spPr>
          <a:xfrm>
            <a:off x="51279" y="5486400"/>
            <a:ext cx="12064521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 synthetic aperture sequentially collects digitized signal samples across a spatial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In post-processing the samples are coherently combined to yield an image of signal sources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3E48C-B24E-4C32-9D5A-C2C45C96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and Delay Resolution Experiments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FEA305-47FD-40E4-A0E5-FC064701A2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1B7C83-F80C-4E29-B2FE-77E9AE6165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A335A2-CA0C-43AE-86DA-0A62ACF9FB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451A2D-59D2-4845-928D-5B371543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7526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1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51C12-D142-4BB0-BD67-BAD2EFD5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of Closely Spaced Objects in Delay and Angle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B9EBC9-90D6-4485-8AAF-C148D25A0C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AB944C-8E4B-4716-A99A-4F84CFFEF0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C42FE9-342E-48C9-A6F1-54B3F5CD13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1E070D9-6BBD-4554-80CD-E0F77151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21" y="1600200"/>
            <a:ext cx="5492779" cy="4114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9E3683B-F286-4072-A43B-367FE172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5305350" cy="41148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87726D9-0AD2-440E-AE7E-04B74A0FC949}"/>
              </a:ext>
            </a:extLst>
          </p:cNvPr>
          <p:cNvSpPr txBox="1"/>
          <p:nvPr/>
        </p:nvSpPr>
        <p:spPr>
          <a:xfrm>
            <a:off x="1245024" y="5782270"/>
            <a:ext cx="9717725" cy="923330"/>
          </a:xfrm>
          <a:prstGeom prst="rect">
            <a:avLst/>
          </a:prstGeom>
          <a:solidFill>
            <a:srgbClr val="E7E6E6"/>
          </a:solidFill>
          <a:ln w="3810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5 cylinders were configured on an optical table as shown on the left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Two of the cylinders (#4 and #5) reside in the same beamwidth and must be resolved using delay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i="1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Cylinders #2 and #3 are in the same delay bin but can be resolved in angle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2BB4BE1-D9FF-4B00-B788-34820B692553}"/>
              </a:ext>
            </a:extLst>
          </p:cNvPr>
          <p:cNvSpPr txBox="1"/>
          <p:nvPr/>
        </p:nvSpPr>
        <p:spPr>
          <a:xfrm>
            <a:off x="5958054" y="1943093"/>
            <a:ext cx="2520242" cy="646331"/>
          </a:xfrm>
          <a:prstGeom prst="rect">
            <a:avLst/>
          </a:prstGeom>
          <a:solidFill>
            <a:srgbClr val="E7E6E6">
              <a:lumMod val="90000"/>
            </a:srgbClr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4 peaks are visible here,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but there are 5 cylinders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2D7D34E7-D86A-4254-96D8-705AF2BFEC66}"/>
              </a:ext>
            </a:extLst>
          </p:cNvPr>
          <p:cNvCxnSpPr>
            <a:cxnSpLocks/>
          </p:cNvCxnSpPr>
          <p:nvPr/>
        </p:nvCxnSpPr>
        <p:spPr>
          <a:xfrm>
            <a:off x="6934200" y="2589424"/>
            <a:ext cx="1274087" cy="818515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1D330F9-C7FB-4AB9-8D9B-0F1CF35F83AB}"/>
              </a:ext>
            </a:extLst>
          </p:cNvPr>
          <p:cNvSpPr txBox="1"/>
          <p:nvPr/>
        </p:nvSpPr>
        <p:spPr>
          <a:xfrm>
            <a:off x="2289114" y="2057400"/>
            <a:ext cx="301686" cy="369332"/>
          </a:xfrm>
          <a:prstGeom prst="rect">
            <a:avLst/>
          </a:prstGeom>
          <a:solidFill>
            <a:srgbClr val="E7E6E6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7824555-EDCF-4C58-AD6A-325737F8329D}"/>
              </a:ext>
            </a:extLst>
          </p:cNvPr>
          <p:cNvSpPr txBox="1"/>
          <p:nvPr/>
        </p:nvSpPr>
        <p:spPr>
          <a:xfrm>
            <a:off x="3279714" y="4267200"/>
            <a:ext cx="301686" cy="369332"/>
          </a:xfrm>
          <a:prstGeom prst="rect">
            <a:avLst/>
          </a:prstGeom>
          <a:solidFill>
            <a:srgbClr val="E7E6E6"/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E9DCF5D-C64C-4527-A2D3-D2F3CDD0565A}"/>
              </a:ext>
            </a:extLst>
          </p:cNvPr>
          <p:cNvSpPr txBox="1"/>
          <p:nvPr/>
        </p:nvSpPr>
        <p:spPr>
          <a:xfrm>
            <a:off x="3965514" y="3657600"/>
            <a:ext cx="301686" cy="369332"/>
          </a:xfrm>
          <a:prstGeom prst="rect">
            <a:avLst/>
          </a:prstGeom>
          <a:solidFill>
            <a:srgbClr val="E7E6E6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1E1F54E-1AFD-4162-9F24-5782D9426D5A}"/>
              </a:ext>
            </a:extLst>
          </p:cNvPr>
          <p:cNvSpPr txBox="1"/>
          <p:nvPr/>
        </p:nvSpPr>
        <p:spPr>
          <a:xfrm>
            <a:off x="4727514" y="4278868"/>
            <a:ext cx="301686" cy="369332"/>
          </a:xfrm>
          <a:prstGeom prst="rect">
            <a:avLst/>
          </a:prstGeom>
          <a:solidFill>
            <a:srgbClr val="E7E6E6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A60008A-B7CF-4024-BB56-5E5958BF0431}"/>
              </a:ext>
            </a:extLst>
          </p:cNvPr>
          <p:cNvSpPr txBox="1"/>
          <p:nvPr/>
        </p:nvSpPr>
        <p:spPr>
          <a:xfrm>
            <a:off x="5410200" y="2602468"/>
            <a:ext cx="301686" cy="369332"/>
          </a:xfrm>
          <a:prstGeom prst="rect">
            <a:avLst/>
          </a:prstGeom>
          <a:solidFill>
            <a:srgbClr val="E7E6E6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5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AA402CB0-8107-45F0-9B86-33CAEC1D91C6}"/>
              </a:ext>
            </a:extLst>
          </p:cNvPr>
          <p:cNvCxnSpPr>
            <a:cxnSpLocks/>
          </p:cNvCxnSpPr>
          <p:nvPr/>
        </p:nvCxnSpPr>
        <p:spPr>
          <a:xfrm>
            <a:off x="5410200" y="4926634"/>
            <a:ext cx="735542" cy="50401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7A4C168-B9FE-4176-BCA8-FD6E3347599F}"/>
              </a:ext>
            </a:extLst>
          </p:cNvPr>
          <p:cNvSpPr txBox="1"/>
          <p:nvPr/>
        </p:nvSpPr>
        <p:spPr>
          <a:xfrm>
            <a:off x="6172200" y="5334000"/>
            <a:ext cx="425116" cy="369332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78C1114-B61E-43E9-8185-3CBADC1A5DD2}"/>
              </a:ext>
            </a:extLst>
          </p:cNvPr>
          <p:cNvSpPr txBox="1"/>
          <p:nvPr/>
        </p:nvSpPr>
        <p:spPr>
          <a:xfrm>
            <a:off x="1371600" y="4905172"/>
            <a:ext cx="1186543" cy="369332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RX at (0,0)</a:t>
            </a:r>
          </a:p>
        </p:txBody>
      </p:sp>
    </p:spTree>
    <p:extLst>
      <p:ext uri="{BB962C8B-B14F-4D97-AF65-F5344CB8AC3E}">
        <p14:creationId xmlns:p14="http://schemas.microsoft.com/office/powerpoint/2010/main" val="236998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6DDDC-70DC-45F0-B7BA-076392C2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Cylinders (4 and 5) in Same Beamwidth Resolved in Delay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D16A3A-59E8-4E36-9099-A6FD16EB3F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50FD42-EDD6-4E4F-8406-9FB5B9B73A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9C4A81-B296-47E9-999D-4B7FB98BF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F07EB360-4AD9-4557-83F6-771F22621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"/>
          <a:stretch/>
        </p:blipFill>
        <p:spPr>
          <a:xfrm>
            <a:off x="430758" y="1828800"/>
            <a:ext cx="3982150" cy="3200400"/>
          </a:xfrm>
          <a:prstGeom prst="rect">
            <a:avLst/>
          </a:prstGeom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8AA9D2A8-02D3-4467-8831-C581264E4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"/>
          <a:stretch/>
        </p:blipFill>
        <p:spPr>
          <a:xfrm>
            <a:off x="4817947" y="1524000"/>
            <a:ext cx="3077487" cy="2468880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2866489E-B2F8-415B-B174-4F3C2BBCE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47" y="3971925"/>
            <a:ext cx="3291839" cy="2468880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xmlns="" id="{A9F98783-9A0F-4C5E-8895-982AC0631C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"/>
          <a:stretch/>
        </p:blipFill>
        <p:spPr>
          <a:xfrm>
            <a:off x="8410136" y="1524000"/>
            <a:ext cx="3077487" cy="2468880"/>
          </a:xfrm>
          <a:prstGeom prst="rect">
            <a:avLst/>
          </a:prstGeom>
        </p:spPr>
      </p:pic>
      <p:pic>
        <p:nvPicPr>
          <p:cNvPr id="12" name="Picture 11" descr="A map of a person&#10;&#10;Description automatically generated">
            <a:extLst>
              <a:ext uri="{FF2B5EF4-FFF2-40B4-BE49-F238E27FC236}">
                <a16:creationId xmlns:a16="http://schemas.microsoft.com/office/drawing/2014/main" xmlns="" id="{2FDEF94F-0EE9-49DA-87B1-B60644FC43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"/>
          <a:stretch/>
        </p:blipFill>
        <p:spPr>
          <a:xfrm>
            <a:off x="8448674" y="3971925"/>
            <a:ext cx="3077487" cy="2468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928D82-61BA-4833-B5A7-4ECD736641F0}"/>
              </a:ext>
            </a:extLst>
          </p:cNvPr>
          <p:cNvSpPr txBox="1"/>
          <p:nvPr/>
        </p:nvSpPr>
        <p:spPr>
          <a:xfrm>
            <a:off x="5372955" y="2099846"/>
            <a:ext cx="1027845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EFD39A-D6A4-464F-B703-CC32F2B93EC5}"/>
              </a:ext>
            </a:extLst>
          </p:cNvPr>
          <p:cNvSpPr txBox="1"/>
          <p:nvPr/>
        </p:nvSpPr>
        <p:spPr>
          <a:xfrm>
            <a:off x="6781800" y="5050423"/>
            <a:ext cx="1311578" cy="338554"/>
          </a:xfrm>
          <a:prstGeom prst="rect">
            <a:avLst/>
          </a:prstGeom>
          <a:solidFill>
            <a:srgbClr val="92D050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Cylinders 2,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693EBC-9CC2-4899-80AB-9C5ABFD659AA}"/>
              </a:ext>
            </a:extLst>
          </p:cNvPr>
          <p:cNvSpPr txBox="1"/>
          <p:nvPr/>
        </p:nvSpPr>
        <p:spPr>
          <a:xfrm>
            <a:off x="10058400" y="2861846"/>
            <a:ext cx="1027845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0C8AFF-FD41-4BA0-BED0-A9F77866B726}"/>
              </a:ext>
            </a:extLst>
          </p:cNvPr>
          <p:cNvSpPr txBox="1"/>
          <p:nvPr/>
        </p:nvSpPr>
        <p:spPr>
          <a:xfrm>
            <a:off x="9220200" y="5050423"/>
            <a:ext cx="1027845" cy="338554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D80814-91BA-414D-8707-DB2057D1982A}"/>
              </a:ext>
            </a:extLst>
          </p:cNvPr>
          <p:cNvSpPr txBox="1"/>
          <p:nvPr/>
        </p:nvSpPr>
        <p:spPr>
          <a:xfrm>
            <a:off x="195466" y="5218093"/>
            <a:ext cx="4452734" cy="954107"/>
          </a:xfrm>
          <a:prstGeom prst="rect">
            <a:avLst/>
          </a:prstGeom>
          <a:solidFill>
            <a:srgbClr val="E7E6E6"/>
          </a:solidFill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Cylinders 4 and 5 in the same beamwidth are well resolved in delay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Cylinders 2 and 3 are 0.044 meters apart in delay and can be unambiguously resolved in angle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7508D3A-66FF-4A44-A901-360EA502FA80}"/>
              </a:ext>
            </a:extLst>
          </p:cNvPr>
          <p:cNvSpPr txBox="1">
            <a:spLocks/>
          </p:cNvSpPr>
          <p:nvPr/>
        </p:nvSpPr>
        <p:spPr>
          <a:xfrm>
            <a:off x="7101716" y="6008735"/>
            <a:ext cx="2423284" cy="392065"/>
          </a:xfrm>
          <a:prstGeom prst="rect">
            <a:avLst/>
          </a:prstGeom>
          <a:solidFill>
            <a:srgbClr val="FFC000"/>
          </a:solidFill>
          <a:ln w="38100">
            <a:solidFill>
              <a:sysClr val="windowText" lastClr="00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Power Delay Profiles</a:t>
            </a:r>
          </a:p>
        </p:txBody>
      </p:sp>
    </p:spTree>
    <p:extLst>
      <p:ext uri="{BB962C8B-B14F-4D97-AF65-F5344CB8AC3E}">
        <p14:creationId xmlns:p14="http://schemas.microsoft.com/office/powerpoint/2010/main" val="200350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0FA57E-B0EC-4D22-A96D-366760B35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9162"/>
          <a:stretch/>
        </p:blipFill>
        <p:spPr>
          <a:xfrm>
            <a:off x="8991600" y="2286000"/>
            <a:ext cx="3157548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B31F0A-E231-4858-B856-F51102E7E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9832"/>
          <a:stretch/>
        </p:blipFill>
        <p:spPr>
          <a:xfrm>
            <a:off x="6019800" y="2286000"/>
            <a:ext cx="3157548" cy="2743200"/>
          </a:xfrm>
          <a:prstGeom prst="rect">
            <a:avLst/>
          </a:prstGeom>
        </p:spPr>
      </p:pic>
      <p:pic>
        <p:nvPicPr>
          <p:cNvPr id="9" name="Picture 8" descr="A picture containing food, light&#10;&#10;Description automatically generated">
            <a:extLst>
              <a:ext uri="{FF2B5EF4-FFF2-40B4-BE49-F238E27FC236}">
                <a16:creationId xmlns:a16="http://schemas.microsoft.com/office/drawing/2014/main" xmlns="" id="{B6174A0F-F378-4CF8-8340-95B01858B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r="9162"/>
          <a:stretch/>
        </p:blipFill>
        <p:spPr>
          <a:xfrm>
            <a:off x="3074270" y="2286000"/>
            <a:ext cx="3157547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6DDDC-70DC-45F0-B7BA-076392C2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Cylinders in Same Delay Bin Resolved in Angle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D16A3A-59E8-4E36-9099-A6FD16EB3F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50FD42-EDD6-4E4F-8406-9FB5B9B73A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9C4A81-B296-47E9-999D-4B7FB98BF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C3888883-7A0E-491B-B8BA-DAC514EB11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8024"/>
          <a:stretch/>
        </p:blipFill>
        <p:spPr>
          <a:xfrm>
            <a:off x="76200" y="2286000"/>
            <a:ext cx="3157547" cy="274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24B519-7A7F-4A93-A0F1-663E435FD3DF}"/>
              </a:ext>
            </a:extLst>
          </p:cNvPr>
          <p:cNvSpPr txBox="1"/>
          <p:nvPr/>
        </p:nvSpPr>
        <p:spPr>
          <a:xfrm>
            <a:off x="1371600" y="5486400"/>
            <a:ext cx="9448800" cy="461665"/>
          </a:xfrm>
          <a:prstGeom prst="rect">
            <a:avLst/>
          </a:prstGeom>
          <a:solidFill>
            <a:srgbClr val="FFC000"/>
          </a:solidFill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Cylinders 2 and 3 are well separated in angle after taking delay slices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B1DBFB-4133-4DAF-9225-E1EF802E8CD4}"/>
              </a:ext>
            </a:extLst>
          </p:cNvPr>
          <p:cNvSpPr txBox="1"/>
          <p:nvPr/>
        </p:nvSpPr>
        <p:spPr>
          <a:xfrm>
            <a:off x="1371600" y="4233446"/>
            <a:ext cx="1027845" cy="338554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59735C-9413-4B0C-B76B-447D0CDA1CB9}"/>
              </a:ext>
            </a:extLst>
          </p:cNvPr>
          <p:cNvSpPr txBox="1"/>
          <p:nvPr/>
        </p:nvSpPr>
        <p:spPr>
          <a:xfrm>
            <a:off x="6629400" y="4233446"/>
            <a:ext cx="1027845" cy="338554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5340D4-4F6E-40B3-9AFC-F63DCEDA3A0B}"/>
              </a:ext>
            </a:extLst>
          </p:cNvPr>
          <p:cNvSpPr txBox="1"/>
          <p:nvPr/>
        </p:nvSpPr>
        <p:spPr>
          <a:xfrm>
            <a:off x="9563955" y="4233446"/>
            <a:ext cx="1027845" cy="338554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4AD1419-06A4-4FF4-B018-58BF67AC57A3}"/>
              </a:ext>
            </a:extLst>
          </p:cNvPr>
          <p:cNvSpPr txBox="1"/>
          <p:nvPr/>
        </p:nvSpPr>
        <p:spPr>
          <a:xfrm>
            <a:off x="3070927" y="1584834"/>
            <a:ext cx="3177473" cy="584775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2 on left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3 at (0, 0) is also visible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776B391-F9DB-459A-9D71-CA77D63163C6}"/>
              </a:ext>
            </a:extLst>
          </p:cNvPr>
          <p:cNvSpPr txBox="1"/>
          <p:nvPr/>
        </p:nvSpPr>
        <p:spPr>
          <a:xfrm>
            <a:off x="7662919" y="1584834"/>
            <a:ext cx="2907455" cy="584775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Cylinders 4, 5 are in same beam, different delay bins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2ADB9760-7248-40CB-8405-D1464D28D43E}"/>
              </a:ext>
            </a:extLst>
          </p:cNvPr>
          <p:cNvCxnSpPr>
            <a:cxnSpLocks/>
          </p:cNvCxnSpPr>
          <p:nvPr/>
        </p:nvCxnSpPr>
        <p:spPr bwMode="auto">
          <a:xfrm>
            <a:off x="7739052" y="2169609"/>
            <a:ext cx="38134" cy="1259391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3CEC0234-6B3A-4F1D-90EC-A8D9B31FD101}"/>
              </a:ext>
            </a:extLst>
          </p:cNvPr>
          <p:cNvCxnSpPr>
            <a:cxnSpLocks/>
          </p:cNvCxnSpPr>
          <p:nvPr/>
        </p:nvCxnSpPr>
        <p:spPr bwMode="auto">
          <a:xfrm>
            <a:off x="9982200" y="2169609"/>
            <a:ext cx="914400" cy="1299582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487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Channel Sounding Applications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2E7BF3A-B7F7-42AF-8A64-7CCA0E9DD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/>
        </p:blipFill>
        <p:spPr>
          <a:xfrm>
            <a:off x="8409275" y="1828800"/>
            <a:ext cx="3624147" cy="2926080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xmlns="" id="{7DD8F7C3-ABA5-4563-95F2-6CD186543E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/>
        </p:blipFill>
        <p:spPr>
          <a:xfrm>
            <a:off x="4683462" y="1828800"/>
            <a:ext cx="3624146" cy="2926080"/>
          </a:xfrm>
          <a:prstGeom prst="rect">
            <a:avLst/>
          </a:prstGeom>
        </p:spPr>
      </p:pic>
      <p:pic>
        <p:nvPicPr>
          <p:cNvPr id="16" name="Picture 15" descr="A picture containing indoor, device, equipment, cluttered&#10;&#10;Description automatically generated">
            <a:extLst>
              <a:ext uri="{FF2B5EF4-FFF2-40B4-BE49-F238E27FC236}">
                <a16:creationId xmlns:a16="http://schemas.microsoft.com/office/drawing/2014/main" xmlns="" id="{CA77542F-6110-41D7-B5E8-18CF68AAD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4389120" cy="2926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4078A5-82C7-4090-878F-61877FBB3829}"/>
              </a:ext>
            </a:extLst>
          </p:cNvPr>
          <p:cNvSpPr txBox="1"/>
          <p:nvPr/>
        </p:nvSpPr>
        <p:spPr>
          <a:xfrm>
            <a:off x="381000" y="3713104"/>
            <a:ext cx="1520096" cy="40011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tx1"/>
                </a:solidFill>
              </a:rPr>
              <a:t>Robotic Arm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404D480-7C40-4F9B-9F57-036DF0564F70}"/>
              </a:ext>
            </a:extLst>
          </p:cNvPr>
          <p:cNvCxnSpPr>
            <a:cxnSpLocks/>
          </p:cNvCxnSpPr>
          <p:nvPr/>
        </p:nvCxnSpPr>
        <p:spPr bwMode="auto">
          <a:xfrm>
            <a:off x="1905000" y="3886200"/>
            <a:ext cx="1371600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F6C01E-9F6D-4B4A-A093-429C8C053D7A}"/>
              </a:ext>
            </a:extLst>
          </p:cNvPr>
          <p:cNvSpPr txBox="1"/>
          <p:nvPr/>
        </p:nvSpPr>
        <p:spPr>
          <a:xfrm>
            <a:off x="533400" y="5265003"/>
            <a:ext cx="10856384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Synthetic apertures can provide high-resolution measurements in dense scattering environments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CF005-1BD5-4247-9913-6314B78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Aperture Standards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CF858C-404A-4973-854D-12D452C2B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scope of the Synthetic Aperture Standards Committee (</a:t>
            </a:r>
            <a:r>
              <a:rPr lang="en-US" dirty="0" err="1"/>
              <a:t>SynApSC</a:t>
            </a:r>
            <a:r>
              <a:rPr lang="en-US" dirty="0"/>
              <a:t>) is limited to the development, validation, and dissemination of technical standards that describe the processes, procedures, and hardware necessary to correctly perform synthetic aperture measurements in electromagnetic environments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SynApSC</a:t>
            </a:r>
            <a:r>
              <a:rPr lang="en-US" dirty="0"/>
              <a:t> is currently recruiting new members with an interest in synthetic aperture applications including channel sounding and radar.  Please contact Peter Vouras at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synthetic_aperture_twg@ieee.org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5F2A46-6B9F-4628-A513-9E61173463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5B54D1-9BE0-4533-BFB4-7A34E947C17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DFB5BF5-97F1-45D4-99DE-B739C11C62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90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221</TotalTime>
  <Words>712</Words>
  <Application>Microsoft Office PowerPoint</Application>
  <PresentationFormat>Widescreen</PresentationFormat>
  <Paragraphs>105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MS Gothic</vt:lpstr>
      <vt:lpstr>Arial</vt:lpstr>
      <vt:lpstr>Calibri</vt:lpstr>
      <vt:lpstr>Calibri Light</vt:lpstr>
      <vt:lpstr>Times New Roman</vt:lpstr>
      <vt:lpstr>Office Theme</vt:lpstr>
      <vt:lpstr>Document</vt:lpstr>
      <vt:lpstr>Invitation to Synthetic Aperture Standards Committee</vt:lpstr>
      <vt:lpstr>Abstract</vt:lpstr>
      <vt:lpstr>What is a Synthetic Aperture?</vt:lpstr>
      <vt:lpstr>Angle and Delay Resolution Experiments</vt:lpstr>
      <vt:lpstr>Resolution of Closely Spaced Objects in Delay and Angle</vt:lpstr>
      <vt:lpstr>Cylinders (4 and 5) in Same Beamwidth Resolved in Delay</vt:lpstr>
      <vt:lpstr>Cylinders in Same Delay Bin Resolved in Angle</vt:lpstr>
      <vt:lpstr>Channel Sounding Applications</vt:lpstr>
      <vt:lpstr>Synthetic Aperture Standards Committee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Synthetic Aperture Standards Committe</dc:title>
  <dc:creator>Vouras, Peter G. (Fed)</dc:creator>
  <cp:keywords>21/0473r0</cp:keywords>
  <cp:lastModifiedBy>Edward Au</cp:lastModifiedBy>
  <cp:revision>27</cp:revision>
  <cp:lastPrinted>1601-01-01T00:00:00Z</cp:lastPrinted>
  <dcterms:created xsi:type="dcterms:W3CDTF">2021-09-12T15:25:19Z</dcterms:created>
  <dcterms:modified xsi:type="dcterms:W3CDTF">2021-09-15T14:23:55Z</dcterms:modified>
</cp:coreProperties>
</file>