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4" r:id="rId3"/>
    <p:sldId id="423" r:id="rId4"/>
    <p:sldId id="608" r:id="rId5"/>
    <p:sldId id="708" r:id="rId6"/>
    <p:sldId id="754" r:id="rId7"/>
    <p:sldId id="560" r:id="rId8"/>
    <p:sldId id="846" r:id="rId9"/>
    <p:sldId id="852" r:id="rId10"/>
    <p:sldId id="828" r:id="rId11"/>
    <p:sldId id="857" r:id="rId12"/>
    <p:sldId id="858" r:id="rId13"/>
    <p:sldId id="856" r:id="rId14"/>
    <p:sldId id="851" r:id="rId15"/>
    <p:sldId id="859" r:id="rId16"/>
    <p:sldId id="860" r:id="rId17"/>
    <p:sldId id="85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63" d="100"/>
          <a:sy n="63" d="100"/>
        </p:scale>
        <p:origin x="1029"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-0462-03-0013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2021-09-15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0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	</a:t>
            </a:r>
          </a:p>
          <a:p>
            <a:pPr marL="457200" lvl="1" indent="0">
              <a:buNone/>
            </a:pPr>
            <a:r>
              <a:rPr lang="en-US" sz="1800" b="1" dirty="0" smtClean="0"/>
              <a:t>Second:	Kai Lennert Bober</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27 Sept. 2021</a:t>
            </a:r>
            <a:r>
              <a:rPr lang="de-DE" sz="2400" dirty="0"/>
              <a:t>, 11-13 CET (5-7 ET, </a:t>
            </a:r>
            <a:r>
              <a:rPr lang="de-DE" sz="2400" dirty="0" smtClean="0"/>
              <a:t>18-20 </a:t>
            </a:r>
            <a:r>
              <a:rPr lang="de-DE" sz="2400" dirty="0"/>
              <a:t>KT)</a:t>
            </a:r>
          </a:p>
          <a:p>
            <a:pPr marL="800100" lvl="1"/>
            <a:r>
              <a:rPr lang="de-DE" sz="2400" dirty="0" smtClean="0"/>
              <a:t>4 </a:t>
            </a:r>
            <a:r>
              <a:rPr lang="de-DE" sz="2400" dirty="0" err="1" smtClean="0"/>
              <a:t>Oct</a:t>
            </a:r>
            <a:r>
              <a:rPr lang="de-DE" sz="2400" dirty="0" smtClean="0"/>
              <a:t>. 2021</a:t>
            </a:r>
            <a:r>
              <a:rPr lang="de-DE" sz="2400" dirty="0"/>
              <a:t>, 11-13 CET (5-7 ET, </a:t>
            </a:r>
            <a:r>
              <a:rPr lang="de-DE" sz="2400" dirty="0" smtClean="0"/>
              <a:t>18-20 </a:t>
            </a:r>
            <a:r>
              <a:rPr lang="de-DE" sz="2400" dirty="0"/>
              <a:t>KT)</a:t>
            </a:r>
          </a:p>
          <a:p>
            <a:pPr marL="800100" lvl="1"/>
            <a:r>
              <a:rPr lang="de-DE" sz="2400" dirty="0" smtClean="0"/>
              <a:t>11 </a:t>
            </a:r>
            <a:r>
              <a:rPr lang="de-DE" sz="2400" dirty="0" err="1" smtClean="0"/>
              <a:t>Oct</a:t>
            </a:r>
            <a:r>
              <a:rPr lang="de-DE" sz="2400" dirty="0" smtClean="0"/>
              <a:t>. </a:t>
            </a:r>
            <a:r>
              <a:rPr lang="de-DE" sz="2400" dirty="0"/>
              <a:t>2021, 11-13 CET (5-7 ET, </a:t>
            </a:r>
            <a:r>
              <a:rPr lang="de-DE" sz="2400" dirty="0" smtClean="0"/>
              <a:t>18-20 </a:t>
            </a:r>
            <a:r>
              <a:rPr lang="de-DE" sz="2400" dirty="0"/>
              <a:t>KT)</a:t>
            </a:r>
          </a:p>
          <a:p>
            <a:pPr marL="800100" lvl="1"/>
            <a:r>
              <a:rPr lang="de-DE" sz="2400" dirty="0" smtClean="0"/>
              <a:t>18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25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p>
          <a:p>
            <a:pPr marL="800100" lvl="1"/>
            <a:r>
              <a:rPr lang="de-DE" sz="2400" dirty="0" smtClean="0"/>
              <a:t>01 Nov. 2021, </a:t>
            </a:r>
            <a:r>
              <a:rPr lang="de-DE" sz="2400" dirty="0"/>
              <a:t>11-13 CET (5-7 ET, </a:t>
            </a:r>
            <a:r>
              <a:rPr lang="de-DE" sz="2400" dirty="0" smtClean="0"/>
              <a:t>18-20 </a:t>
            </a:r>
            <a:r>
              <a:rPr lang="de-DE" sz="2400" dirty="0"/>
              <a:t>KT)</a:t>
            </a:r>
          </a:p>
          <a:p>
            <a:pPr marL="800100" lvl="1"/>
            <a:r>
              <a:rPr lang="de-DE" sz="2400" dirty="0" smtClean="0"/>
              <a:t>08 </a:t>
            </a:r>
            <a:r>
              <a:rPr lang="de-DE" sz="2400" dirty="0"/>
              <a:t>Nov. 2021, 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TG13 formally </a:t>
            </a:r>
            <a:r>
              <a:rPr lang="en-US" dirty="0" smtClean="0"/>
              <a:t>requests </a:t>
            </a:r>
            <a:r>
              <a:rPr lang="en-US" dirty="0"/>
              <a:t>that the 802.15 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Tuncer Baykas</a:t>
            </a:r>
          </a:p>
          <a:p>
            <a:pPr marL="0" indent="0">
              <a:buNone/>
            </a:pPr>
            <a:r>
              <a:rPr lang="en-US" dirty="0" smtClean="0"/>
              <a:t>Seconded by	Kai Lennert Bober</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095030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D5.0</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Recirculation has started today</a:t>
            </a:r>
          </a:p>
          <a:p>
            <a:r>
              <a:rPr lang="en-US" b="0" dirty="0" smtClean="0"/>
              <a:t>314 comments have been resolved </a:t>
            </a:r>
          </a:p>
          <a:p>
            <a:r>
              <a:rPr lang="en-US" b="0" dirty="0" smtClean="0"/>
              <a:t>112 technical, 193 editorial, 9 general</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FontTx/>
              <a:buNone/>
            </a:pPr>
            <a:r>
              <a:rPr lang="en-US" altLang="en-US" sz="3600" dirty="0" smtClean="0"/>
              <a:t>Tuesday, 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71472784"/>
              </p:ext>
            </p:extLst>
          </p:nvPr>
        </p:nvGraphicFramePr>
        <p:xfrm>
          <a:off x="685800" y="2362200"/>
          <a:ext cx="8229600" cy="377991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smtClean="0"/>
                        <a:t>Motion </a:t>
                      </a:r>
                      <a:r>
                        <a:rPr lang="de-DE" sz="1800" dirty="0" err="1" smtClean="0"/>
                        <a:t>to</a:t>
                      </a:r>
                      <a:r>
                        <a:rPr lang="de-DE" sz="1800" dirty="0" smtClean="0"/>
                        <a:t> </a:t>
                      </a:r>
                      <a:r>
                        <a:rPr lang="de-DE" sz="1800" dirty="0" err="1" smtClean="0"/>
                        <a:t>approve</a:t>
                      </a:r>
                      <a:r>
                        <a:rPr lang="de-DE" sz="1800" dirty="0" smtClean="0"/>
                        <a:t> ITU-R</a:t>
                      </a:r>
                      <a:r>
                        <a:rPr lang="de-DE" sz="1800" baseline="0" dirty="0" smtClean="0"/>
                        <a:t> </a:t>
                      </a:r>
                      <a:r>
                        <a:rPr lang="de-DE" sz="1800" baseline="0" dirty="0" err="1" smtClean="0"/>
                        <a:t>reply</a:t>
                      </a:r>
                      <a:r>
                        <a:rPr lang="de-DE" sz="1800" baseline="0" dirty="0" smtClean="0"/>
                        <a:t> in </a:t>
                      </a:r>
                      <a:r>
                        <a:rPr lang="de-DE" sz="1800" baseline="0" dirty="0" err="1" smtClean="0"/>
                        <a:t>doc</a:t>
                      </a:r>
                      <a:r>
                        <a:rPr lang="de-DE" sz="1800" baseline="0" dirty="0" smtClean="0"/>
                        <a:t>. </a:t>
                      </a:r>
                      <a:r>
                        <a:rPr lang="en-GB" sz="1800" kern="1200" dirty="0" smtClean="0">
                          <a:solidFill>
                            <a:schemeClr val="dk1"/>
                          </a:solidFill>
                          <a:effectLst/>
                          <a:latin typeface="+mn-lt"/>
                          <a:ea typeface="+mn-ea"/>
                          <a:cs typeface="+mn-cs"/>
                        </a:rPr>
                        <a:t>15-21/0434r1</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resolutions</a:t>
                      </a:r>
                      <a:r>
                        <a:rPr lang="de-DE" sz="1800" dirty="0" smtClean="0"/>
                        <a:t> on RAC </a:t>
                      </a:r>
                      <a:r>
                        <a:rPr lang="de-DE" sz="1800" dirty="0" err="1" smtClean="0"/>
                        <a:t>comments</a:t>
                      </a:r>
                      <a:r>
                        <a:rPr lang="de-DE" sz="1800" dirty="0" smtClean="0"/>
                        <a:t> in </a:t>
                      </a:r>
                      <a:r>
                        <a:rPr lang="de-DE" sz="1800" dirty="0" err="1" smtClean="0"/>
                        <a:t>doc</a:t>
                      </a:r>
                      <a:r>
                        <a:rPr lang="de-DE" sz="1800" dirty="0" smtClean="0"/>
                        <a:t>. 15-21/0033r29</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250464553"/>
                  </a:ext>
                </a:extLst>
              </a:tr>
              <a:tr h="365702">
                <a:tc>
                  <a:txBody>
                    <a:bodyPr/>
                    <a:lstStyle/>
                    <a:p>
                      <a:pPr marL="0" lvl="1" indent="0"/>
                      <a:r>
                        <a:rPr lang="en-GB" sz="1800" dirty="0" smtClean="0"/>
                        <a:t>Line coding for PM PHY doc. 15-21/0439r1 / working text </a:t>
                      </a:r>
                      <a:r>
                        <a:rPr lang="en-GB" sz="1800" dirty="0" err="1" smtClean="0"/>
                        <a:t>tbd</a:t>
                      </a:r>
                      <a:r>
                        <a:rPr lang="en-GB" sz="1800" dirty="0" smtClean="0"/>
                        <a:t>.</a:t>
                      </a:r>
                      <a:endParaRPr lang="de-DE" sz="1800" dirty="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246223726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MIMO pilots for PM-PHY </a:t>
                      </a:r>
                      <a:r>
                        <a:rPr lang="en-GB" sz="1800" dirty="0" smtClean="0"/>
                        <a:t>doc. 15-21/0507r0 / working text 15-21/0447r0</a:t>
                      </a:r>
                      <a:endParaRPr lang="de-DE" sz="180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1328158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Review </a:t>
                      </a:r>
                      <a:r>
                        <a:rPr lang="de-DE" sz="1800" dirty="0" err="1" smtClean="0"/>
                        <a:t>recirculation</a:t>
                      </a:r>
                      <a:r>
                        <a:rPr lang="de-DE" sz="1800" baseline="0" dirty="0" smtClean="0"/>
                        <a:t> </a:t>
                      </a:r>
                      <a:r>
                        <a:rPr lang="de-DE" sz="1800" baseline="0" dirty="0" err="1" smtClean="0"/>
                        <a:t>status</a:t>
                      </a:r>
                      <a:endParaRPr lang="de-DE"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7747824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Discussion</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timeline</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04177404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a:t>
            </a:r>
            <a:r>
              <a:rPr lang="de-DE" dirty="0" err="1" smtClean="0"/>
              <a:t>reply</a:t>
            </a:r>
            <a:r>
              <a:rPr lang="de-DE" dirty="0" smtClean="0"/>
              <a:t> </a:t>
            </a:r>
            <a:r>
              <a:rPr lang="de-DE" dirty="0" err="1" smtClean="0"/>
              <a:t>to</a:t>
            </a:r>
            <a:r>
              <a:rPr lang="de-DE" dirty="0" smtClean="0"/>
              <a:t> ITU-R </a:t>
            </a:r>
            <a:r>
              <a:rPr lang="de-DE" dirty="0" err="1" smtClean="0"/>
              <a:t>liaison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TG13 </a:t>
            </a:r>
            <a:r>
              <a:rPr lang="en-US" dirty="0" smtClean="0"/>
              <a:t>requests that 802.15 WG approves the reply to </a:t>
            </a:r>
            <a:r>
              <a:rPr lang="de-DE" dirty="0" smtClean="0"/>
              <a:t>ITU-R </a:t>
            </a:r>
            <a:r>
              <a:rPr lang="de-DE" dirty="0" err="1" smtClean="0"/>
              <a:t>liaison</a:t>
            </a:r>
            <a:r>
              <a:rPr lang="de-DE" dirty="0" smtClean="0"/>
              <a:t> in </a:t>
            </a:r>
            <a:r>
              <a:rPr lang="de-DE" dirty="0" err="1"/>
              <a:t>doc</a:t>
            </a:r>
            <a:r>
              <a:rPr lang="de-DE" dirty="0"/>
              <a:t>. </a:t>
            </a:r>
            <a:r>
              <a:rPr lang="en-GB" kern="1200" dirty="0">
                <a:solidFill>
                  <a:schemeClr val="dk1"/>
                </a:solidFill>
              </a:rPr>
              <a:t>15-21/0434r1</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572485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RAC </a:t>
            </a:r>
            <a:r>
              <a:rPr lang="de-DE" dirty="0" err="1" smtClean="0"/>
              <a:t>comments</a:t>
            </a:r>
            <a:endParaRPr lang="de-DE" dirty="0"/>
          </a:p>
        </p:txBody>
      </p:sp>
      <p:sp>
        <p:nvSpPr>
          <p:cNvPr id="3" name="Inhaltsplatzhalter 2"/>
          <p:cNvSpPr>
            <a:spLocks noGrp="1"/>
          </p:cNvSpPr>
          <p:nvPr>
            <p:ph idx="1"/>
          </p:nvPr>
        </p:nvSpPr>
        <p:spPr/>
        <p:txBody>
          <a:bodyPr/>
          <a:lstStyle/>
          <a:p>
            <a:pPr marL="0" indent="0">
              <a:buNone/>
            </a:pPr>
            <a:r>
              <a:rPr lang="en-US" dirty="0"/>
              <a:t>Move that TG13 requests that 802.15 WG approves </a:t>
            </a:r>
            <a:r>
              <a:rPr lang="de-DE" dirty="0" err="1" smtClean="0"/>
              <a:t>resolutions</a:t>
            </a:r>
            <a:r>
              <a:rPr lang="de-DE" dirty="0" smtClean="0"/>
              <a:t> </a:t>
            </a:r>
            <a:r>
              <a:rPr lang="de-DE" dirty="0"/>
              <a:t>on RAC </a:t>
            </a:r>
            <a:r>
              <a:rPr lang="de-DE" dirty="0" err="1"/>
              <a:t>comments</a:t>
            </a:r>
            <a:r>
              <a:rPr lang="de-DE" dirty="0"/>
              <a:t> in </a:t>
            </a:r>
            <a:r>
              <a:rPr lang="de-DE" dirty="0" err="1"/>
              <a:t>doc</a:t>
            </a:r>
            <a:r>
              <a:rPr lang="de-DE" dirty="0"/>
              <a:t>. 15-21/0033r29</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722063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smtClean="0"/>
              <a:t>1st  </a:t>
            </a:r>
            <a:r>
              <a:rPr lang="de-DE" dirty="0" err="1" smtClean="0"/>
              <a:t>recirc</a:t>
            </a:r>
            <a:r>
              <a:rPr lang="de-DE" dirty="0" smtClean="0"/>
              <a:t> </a:t>
            </a:r>
            <a:r>
              <a:rPr lang="de-DE" dirty="0" err="1" smtClean="0"/>
              <a:t>finishing</a:t>
            </a:r>
            <a:r>
              <a:rPr lang="de-DE" dirty="0" smtClean="0"/>
              <a:t> </a:t>
            </a:r>
            <a:r>
              <a:rPr lang="de-DE" dirty="0" smtClean="0"/>
              <a:t>25 </a:t>
            </a:r>
            <a:r>
              <a:rPr lang="de-DE" dirty="0" smtClean="0"/>
              <a:t>September</a:t>
            </a:r>
          </a:p>
          <a:p>
            <a:pPr marL="800100" lvl="1"/>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2nd </a:t>
            </a:r>
            <a:r>
              <a:rPr lang="de-DE" dirty="0" err="1" smtClean="0"/>
              <a:t>recirc</a:t>
            </a:r>
            <a:r>
              <a:rPr lang="de-DE" dirty="0" smtClean="0"/>
              <a:t> in November</a:t>
            </a:r>
          </a:p>
          <a:p>
            <a:pPr marL="800100" lvl="1"/>
            <a:r>
              <a:rPr lang="de-DE" dirty="0" err="1" smtClean="0"/>
              <a:t>hopefully</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endParaRPr lang="de-DE" dirty="0" smtClean="0"/>
          </a:p>
          <a:p>
            <a:pPr marL="800100" lvl="1"/>
            <a:r>
              <a:rPr lang="de-DE" dirty="0" smtClean="0"/>
              <a:t>3rd </a:t>
            </a:r>
            <a:r>
              <a:rPr lang="de-DE" dirty="0" err="1" smtClean="0"/>
              <a:t>recirculation</a:t>
            </a:r>
            <a:r>
              <a:rPr lang="de-DE" dirty="0" smtClean="0"/>
              <a:t> in </a:t>
            </a:r>
            <a:r>
              <a:rPr lang="de-DE" dirty="0" err="1" smtClean="0"/>
              <a:t>December</a:t>
            </a:r>
            <a:endParaRPr lang="de-DE" dirty="0" smtClean="0"/>
          </a:p>
          <a:p>
            <a:pPr marL="800100" lvl="1"/>
            <a:r>
              <a:rPr lang="de-DE" dirty="0" smtClean="0"/>
              <a:t>Go </a:t>
            </a:r>
            <a:r>
              <a:rPr lang="de-DE" dirty="0" err="1" smtClean="0"/>
              <a:t>to</a:t>
            </a:r>
            <a:r>
              <a:rPr lang="de-DE" dirty="0" smtClean="0"/>
              <a:t> NESCOM out </a:t>
            </a:r>
            <a:r>
              <a:rPr lang="de-DE" dirty="0" err="1" smtClean="0"/>
              <a:t>of</a:t>
            </a:r>
            <a:r>
              <a:rPr lang="de-DE" dirty="0" smtClean="0"/>
              <a:t> </a:t>
            </a:r>
            <a:r>
              <a:rPr lang="de-DE" dirty="0" err="1" smtClean="0"/>
              <a:t>January</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approved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September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15-21/0462r3</a:t>
            </a:r>
            <a:endParaRPr lang="de-DE" sz="2000" dirty="0" smtClean="0"/>
          </a:p>
          <a:p>
            <a:pPr marL="1028700" lvl="1"/>
            <a:r>
              <a:rPr lang="en-GB" sz="1800" dirty="0" smtClean="0"/>
              <a:t>D5.0 is in SA </a:t>
            </a:r>
            <a:r>
              <a:rPr lang="en-GB" sz="1800" dirty="0"/>
              <a:t>ballot </a:t>
            </a:r>
            <a:r>
              <a:rPr lang="en-GB" sz="1800" dirty="0" smtClean="0"/>
              <a:t>recirculation, send out reminder</a:t>
            </a:r>
            <a:r>
              <a:rPr lang="en-GB" sz="1800" dirty="0" smtClean="0"/>
              <a:t>,</a:t>
            </a:r>
            <a:endParaRPr lang="en-GB" sz="1800" dirty="0" smtClean="0"/>
          </a:p>
          <a:p>
            <a:pPr marL="1028700" lvl="1"/>
            <a:r>
              <a:rPr lang="en-GB" sz="1800" dirty="0" smtClean="0"/>
              <a:t>53 comments </a:t>
            </a:r>
            <a:r>
              <a:rPr lang="en-GB" sz="1800" dirty="0" smtClean="0"/>
              <a:t>with </a:t>
            </a:r>
            <a:r>
              <a:rPr lang="en-GB" sz="1800" dirty="0" smtClean="0"/>
              <a:t>no more MBS comments, </a:t>
            </a:r>
            <a:r>
              <a:rPr lang="en-GB" sz="1800" dirty="0" smtClean="0"/>
              <a:t>3 NO voters have been approached</a:t>
            </a:r>
            <a:endParaRPr lang="de-DE" sz="1600" dirty="0"/>
          </a:p>
          <a:p>
            <a:pPr marL="357188" indent="-357188"/>
            <a:r>
              <a:rPr lang="en-GB" sz="2000" dirty="0" smtClean="0"/>
              <a:t>Wednesday </a:t>
            </a:r>
            <a:r>
              <a:rPr lang="en-GB" sz="2000" dirty="0"/>
              <a:t>15 September 1-3 p.m.</a:t>
            </a:r>
            <a:endParaRPr lang="de-DE" sz="2000" dirty="0"/>
          </a:p>
          <a:p>
            <a:pPr marL="1028700" lvl="1"/>
            <a:r>
              <a:rPr lang="en-GB" sz="1800" dirty="0" smtClean="0"/>
              <a:t>TG Motion to start recirculation</a:t>
            </a:r>
          </a:p>
          <a:p>
            <a:pPr marL="1028700" lvl="1"/>
            <a:r>
              <a:rPr lang="en-GB" sz="1800" dirty="0" smtClean="0"/>
              <a:t>Reconfirm </a:t>
            </a:r>
            <a:r>
              <a:rPr lang="en-GB" sz="1800" dirty="0"/>
              <a:t>the CRG, announce teleconferences</a:t>
            </a:r>
            <a:endParaRPr lang="de-DE" sz="1800" dirty="0"/>
          </a:p>
          <a:p>
            <a:pPr marL="1028700" lvl="1"/>
            <a:r>
              <a:rPr lang="en-GB" sz="1800" dirty="0" smtClean="0"/>
              <a:t>Introduce </a:t>
            </a:r>
            <a:r>
              <a:rPr lang="en-GB" sz="1800" dirty="0"/>
              <a:t>the new draft D5.0 after SA ballot comment resolution</a:t>
            </a:r>
            <a:endParaRPr lang="de-DE" sz="1800" dirty="0"/>
          </a:p>
          <a:p>
            <a:pPr marL="357188" indent="-357188"/>
            <a:r>
              <a:rPr lang="de-DE" sz="2000" dirty="0" err="1" smtClean="0"/>
              <a:t>Tuesday</a:t>
            </a:r>
            <a:r>
              <a:rPr lang="de-DE" sz="2000" dirty="0" smtClean="0"/>
              <a:t> </a:t>
            </a:r>
            <a:r>
              <a:rPr lang="de-DE" sz="2000" dirty="0"/>
              <a:t>21 Sept. 1-3 </a:t>
            </a:r>
            <a:r>
              <a:rPr lang="de-DE" sz="2000" dirty="0" smtClean="0"/>
              <a:t>p.m.</a:t>
            </a:r>
            <a:endParaRPr lang="de-DE" sz="2000" dirty="0"/>
          </a:p>
          <a:p>
            <a:pPr marL="1028700" lvl="1"/>
            <a:r>
              <a:rPr lang="en-GB" sz="1800" dirty="0"/>
              <a:t>Contributions to close gaps in the draft</a:t>
            </a:r>
            <a:endParaRPr lang="de-DE" sz="1800" dirty="0"/>
          </a:p>
          <a:p>
            <a:pPr marL="1428750" lvl="2"/>
            <a:r>
              <a:rPr lang="en-GB" sz="1600" dirty="0"/>
              <a:t>Improved line coding for PM PHY doc. 15-21/0439r1</a:t>
            </a:r>
            <a:endParaRPr lang="de-DE" sz="1600" dirty="0"/>
          </a:p>
          <a:p>
            <a:pPr marL="1428750" lvl="2"/>
            <a:r>
              <a:rPr lang="en-GB" sz="1600" dirty="0"/>
              <a:t>MIMO pilots for PM PHY doc. </a:t>
            </a:r>
            <a:r>
              <a:rPr lang="en-GB" sz="1600" dirty="0" smtClean="0"/>
              <a:t>15-21/0447r1</a:t>
            </a:r>
            <a:endParaRPr lang="de-DE" sz="1600" dirty="0"/>
          </a:p>
          <a:p>
            <a:pPr marL="1028700" lvl="1"/>
            <a:r>
              <a:rPr lang="en-GB" sz="1800" dirty="0" smtClean="0"/>
              <a:t>Motions on ITU-R </a:t>
            </a:r>
            <a:r>
              <a:rPr lang="en-GB" sz="1800" dirty="0"/>
              <a:t>liaison </a:t>
            </a:r>
            <a:r>
              <a:rPr lang="en-GB" sz="1800" dirty="0" smtClean="0"/>
              <a:t>document </a:t>
            </a:r>
            <a:r>
              <a:rPr lang="en-GB" sz="1800" dirty="0" smtClean="0"/>
              <a:t>15-21/0434r1 in WG folder on Mentor</a:t>
            </a:r>
            <a:endParaRPr lang="en-GB" sz="1800" dirty="0"/>
          </a:p>
          <a:p>
            <a:pPr marL="1028700" lvl="1"/>
            <a:r>
              <a:rPr lang="en-GB" sz="1800" dirty="0" smtClean="0"/>
              <a:t>Discussion </a:t>
            </a:r>
            <a:r>
              <a:rPr lang="en-GB" sz="1800" dirty="0" smtClean="0"/>
              <a:t>about the timeline</a:t>
            </a:r>
            <a:endParaRPr lang="de-DE" sz="1800" dirty="0"/>
          </a:p>
          <a:p>
            <a:pPr marL="1028700" lvl="1" algn="just">
              <a:defRPr/>
            </a:pPr>
            <a:endParaRPr lang="de-DE"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15 Sept., </a:t>
            </a:r>
            <a:r>
              <a:rPr lang="de-DE" sz="3600" dirty="0"/>
              <a:t>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282001026"/>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July</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TG Motion to start recirculation</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4075356363"/>
                  </a:ext>
                </a:extLst>
              </a:tr>
              <a:tr h="333323">
                <a:tc>
                  <a:txBody>
                    <a:bodyPr/>
                    <a:lstStyle/>
                    <a:p>
                      <a:pPr marL="0" lvl="0" indent="0"/>
                      <a:r>
                        <a:rPr lang="en-GB" sz="1800" dirty="0" smtClean="0"/>
                        <a:t>Introduce the new draft D5.0 after SA ballot comment resolution</a:t>
                      </a:r>
                      <a:endParaRPr lang="de-DE" sz="1800" dirty="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September virtual meeting in doc. 15-21/0462r1.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Pat Kinney</a:t>
            </a:r>
          </a:p>
          <a:p>
            <a:pPr algn="just">
              <a:buFontTx/>
              <a:buNone/>
            </a:pPr>
            <a:r>
              <a:rPr lang="en-GB" altLang="en-US" dirty="0" smtClean="0">
                <a:sym typeface="Wingdings" panose="05000000000000000000" pitchFamily="2" charset="2"/>
              </a:rPr>
              <a:t>Seconded by	Tuncer Baykas</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July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15-21/0472r1</a:t>
            </a:r>
          </a:p>
          <a:p>
            <a:pPr marL="342900" indent="-342900" algn="just">
              <a:buFontTx/>
              <a:buChar char="-"/>
            </a:pPr>
            <a:r>
              <a:rPr lang="en-US" dirty="0" smtClean="0"/>
              <a:t>joint </a:t>
            </a:r>
            <a:r>
              <a:rPr lang="en-US" dirty="0"/>
              <a:t>meeting </a:t>
            </a:r>
            <a:r>
              <a:rPr lang="en-US" dirty="0" smtClean="0"/>
              <a:t>TG13/TG7a </a:t>
            </a:r>
            <a:r>
              <a:rPr lang="en-US" dirty="0"/>
              <a:t>on </a:t>
            </a:r>
            <a:r>
              <a:rPr lang="en-US" dirty="0" smtClean="0"/>
              <a:t>ITU-R </a:t>
            </a:r>
            <a:r>
              <a:rPr lang="en-GB" altLang="en-US" dirty="0" smtClean="0">
                <a:solidFill>
                  <a:srgbClr val="000000"/>
                </a:solidFill>
                <a:latin typeface="Times New Roman"/>
              </a:rPr>
              <a:t>in doc. 15-21/0436r0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Aug and September in 15-21/0476r1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p>
          <a:p>
            <a:pPr algn="just">
              <a:buFontTx/>
              <a:buNone/>
            </a:pPr>
            <a:r>
              <a:rPr lang="en-GB" altLang="en-US" dirty="0" smtClean="0">
                <a:sym typeface="Wingdings" panose="05000000000000000000" pitchFamily="2" charset="2"/>
              </a:rPr>
              <a:t>Seconded by	Tero Kivinen</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1250</Words>
  <Application>Microsoft Office PowerPoint</Application>
  <PresentationFormat>Bildschirmpräsentation (4:3)</PresentationFormat>
  <Paragraphs>248</Paragraphs>
  <Slides>17</Slides>
  <Notes>10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4" baseType="lpstr">
      <vt:lpstr>MS PGothic</vt:lpstr>
      <vt:lpstr>MS PGothic</vt:lpstr>
      <vt:lpstr>Arial</vt:lpstr>
      <vt:lpstr>Times New Roman</vt:lpstr>
      <vt:lpstr>Wingdings</vt:lpstr>
      <vt:lpstr>802-11-Submission</vt:lpstr>
      <vt:lpstr>Document</vt:lpstr>
      <vt:lpstr>IEEE 802.15 TG13  Multi-Gbit/s Optical Wireless Communication  September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TG13 Motion to start Recirculation</vt:lpstr>
      <vt:lpstr>TG13 Draft D5.0</vt:lpstr>
      <vt:lpstr>PowerPoint-Präsentation</vt:lpstr>
      <vt:lpstr>TG13 Motion to approve reply to ITU-R liaison</vt:lpstr>
      <vt:lpstr>TG13 Motion to approve RAC comments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5737</cp:revision>
  <cp:lastPrinted>2014-11-04T15:04:57Z</cp:lastPrinted>
  <dcterms:created xsi:type="dcterms:W3CDTF">2007-04-17T18:10:23Z</dcterms:created>
  <dcterms:modified xsi:type="dcterms:W3CDTF">2021-09-21T18:36:16Z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