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423" r:id="rId4"/>
    <p:sldId id="608" r:id="rId5"/>
    <p:sldId id="708" r:id="rId6"/>
    <p:sldId id="754" r:id="rId7"/>
    <p:sldId id="560" r:id="rId8"/>
    <p:sldId id="846" r:id="rId9"/>
    <p:sldId id="852" r:id="rId10"/>
    <p:sldId id="828" r:id="rId11"/>
    <p:sldId id="857" r:id="rId12"/>
    <p:sldId id="856" r:id="rId13"/>
    <p:sldId id="835" r:id="rId14"/>
    <p:sldId id="851" r:id="rId15"/>
    <p:sldId id="85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52" d="100"/>
          <a:sy n="52" d="100"/>
        </p:scale>
        <p:origin x="1337" y="4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-0462-00-0013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2021-09-15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6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27 Sept. </a:t>
            </a:r>
            <a:r>
              <a:rPr lang="de-DE" sz="2400" dirty="0" smtClean="0"/>
              <a:t>2021</a:t>
            </a:r>
            <a:r>
              <a:rPr lang="de-DE" sz="2400" dirty="0"/>
              <a:t>, 11-13 CET (5-7 ET, </a:t>
            </a:r>
            <a:r>
              <a:rPr lang="de-DE" sz="2400" dirty="0" smtClean="0"/>
              <a:t>18-20 </a:t>
            </a:r>
            <a:r>
              <a:rPr lang="de-DE" sz="2400" dirty="0"/>
              <a:t>KT)</a:t>
            </a:r>
          </a:p>
          <a:p>
            <a:pPr marL="800100" lvl="1"/>
            <a:r>
              <a:rPr lang="de-DE" sz="2400" dirty="0" smtClean="0"/>
              <a:t>4 </a:t>
            </a:r>
            <a:r>
              <a:rPr lang="de-DE" sz="2400" dirty="0" err="1" smtClean="0"/>
              <a:t>Oct</a:t>
            </a:r>
            <a:r>
              <a:rPr lang="de-DE" sz="2400" dirty="0" smtClean="0"/>
              <a:t>. </a:t>
            </a:r>
            <a:r>
              <a:rPr lang="de-DE" sz="2400" dirty="0" smtClean="0"/>
              <a:t>2021</a:t>
            </a:r>
            <a:r>
              <a:rPr lang="de-DE" sz="2400" dirty="0"/>
              <a:t>, 11-13 CET (5-7 ET, </a:t>
            </a:r>
            <a:r>
              <a:rPr lang="de-DE" sz="2400" dirty="0" smtClean="0"/>
              <a:t>18-20 </a:t>
            </a:r>
            <a:r>
              <a:rPr lang="de-DE" sz="2400" dirty="0"/>
              <a:t>KT)</a:t>
            </a:r>
          </a:p>
          <a:p>
            <a:pPr marL="800100" lvl="1"/>
            <a:r>
              <a:rPr lang="de-DE" sz="2400" dirty="0" smtClean="0"/>
              <a:t>11 </a:t>
            </a:r>
            <a:r>
              <a:rPr lang="de-DE" sz="2400" dirty="0" err="1" smtClean="0"/>
              <a:t>Oct</a:t>
            </a:r>
            <a:r>
              <a:rPr lang="de-DE" sz="2400" dirty="0" smtClean="0"/>
              <a:t>. </a:t>
            </a:r>
            <a:r>
              <a:rPr lang="de-DE" sz="2400" dirty="0"/>
              <a:t>2021, 11-13 CET (5-7 ET, </a:t>
            </a:r>
            <a:r>
              <a:rPr lang="de-DE" sz="2400" dirty="0" smtClean="0"/>
              <a:t>18-20 </a:t>
            </a:r>
            <a:r>
              <a:rPr lang="de-DE" sz="2400" dirty="0"/>
              <a:t>KT)</a:t>
            </a:r>
          </a:p>
          <a:p>
            <a:pPr marL="800100" lvl="1"/>
            <a:r>
              <a:rPr lang="de-DE" sz="2400" dirty="0" smtClean="0"/>
              <a:t>18 </a:t>
            </a:r>
            <a:r>
              <a:rPr lang="de-DE" sz="2400" dirty="0" err="1" smtClean="0"/>
              <a:t>Oct</a:t>
            </a:r>
            <a:r>
              <a:rPr lang="de-DE" sz="2400" dirty="0" smtClean="0"/>
              <a:t>. </a:t>
            </a:r>
            <a:r>
              <a:rPr lang="de-DE" sz="2400" dirty="0" smtClean="0"/>
              <a:t>2021</a:t>
            </a:r>
            <a:r>
              <a:rPr lang="de-DE" sz="2400" dirty="0"/>
              <a:t>, 11-13 CET (5-7 ET, </a:t>
            </a:r>
            <a:r>
              <a:rPr lang="de-DE" sz="2400" dirty="0" smtClean="0"/>
              <a:t>18-20 </a:t>
            </a:r>
            <a:r>
              <a:rPr lang="de-DE" sz="2400" dirty="0"/>
              <a:t>KT</a:t>
            </a:r>
            <a:r>
              <a:rPr lang="de-DE" sz="2400" dirty="0" smtClean="0"/>
              <a:t>)</a:t>
            </a:r>
            <a:endParaRPr lang="de-DE" sz="2400" dirty="0"/>
          </a:p>
          <a:p>
            <a:pPr marL="800100" lvl="1"/>
            <a:r>
              <a:rPr lang="de-DE" sz="2400" dirty="0" smtClean="0"/>
              <a:t>25 </a:t>
            </a:r>
            <a:r>
              <a:rPr lang="de-DE" sz="2400" dirty="0" err="1" smtClean="0"/>
              <a:t>Oct</a:t>
            </a:r>
            <a:r>
              <a:rPr lang="de-DE" sz="2400" dirty="0" smtClean="0"/>
              <a:t>. </a:t>
            </a:r>
            <a:r>
              <a:rPr lang="de-DE" sz="2400" dirty="0" smtClean="0"/>
              <a:t>2021</a:t>
            </a:r>
            <a:r>
              <a:rPr lang="de-DE" sz="2400" dirty="0"/>
              <a:t>, 11-13 CET (5-7 ET, </a:t>
            </a:r>
            <a:r>
              <a:rPr lang="de-DE" sz="2400" dirty="0" smtClean="0"/>
              <a:t>18-20 </a:t>
            </a:r>
            <a:r>
              <a:rPr lang="de-DE" sz="2400" dirty="0"/>
              <a:t>KT</a:t>
            </a:r>
            <a:r>
              <a:rPr lang="de-DE" sz="2400" dirty="0" smtClean="0"/>
              <a:t>)</a:t>
            </a:r>
          </a:p>
          <a:p>
            <a:pPr marL="800100" lvl="1"/>
            <a:r>
              <a:rPr lang="de-DE" sz="2400" dirty="0" smtClean="0"/>
              <a:t>01 Nov. </a:t>
            </a:r>
            <a:r>
              <a:rPr lang="de-DE" sz="2400" dirty="0" smtClean="0"/>
              <a:t>2021, </a:t>
            </a:r>
            <a:r>
              <a:rPr lang="de-DE" sz="2400" dirty="0"/>
              <a:t>11-13 CET (5-7 ET, </a:t>
            </a:r>
            <a:r>
              <a:rPr lang="de-DE" sz="2400" dirty="0" smtClean="0"/>
              <a:t>18-20 </a:t>
            </a:r>
            <a:r>
              <a:rPr lang="de-DE" sz="2400" dirty="0"/>
              <a:t>KT)</a:t>
            </a:r>
          </a:p>
          <a:p>
            <a:pPr marL="800100" lvl="1"/>
            <a:r>
              <a:rPr lang="de-DE" sz="2400" dirty="0" smtClean="0"/>
              <a:t>08 </a:t>
            </a:r>
            <a:r>
              <a:rPr lang="de-DE" sz="2400" dirty="0"/>
              <a:t>Nov. 2021, 11-13 CET (5-7 ET, 18-20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a:t>
            </a:r>
            <a:r>
              <a:rPr lang="de-DE" dirty="0" smtClean="0"/>
              <a:t>D5.0</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Recirculation has started today</a:t>
            </a:r>
          </a:p>
          <a:p>
            <a:r>
              <a:rPr lang="en-US" b="0" dirty="0" smtClean="0"/>
              <a:t>314 </a:t>
            </a:r>
            <a:r>
              <a:rPr lang="en-US" b="0" dirty="0" smtClean="0"/>
              <a:t>comments </a:t>
            </a:r>
            <a:r>
              <a:rPr lang="en-US" b="0" dirty="0" smtClean="0"/>
              <a:t>have been resolved </a:t>
            </a:r>
          </a:p>
          <a:p>
            <a:r>
              <a:rPr lang="en-US" b="0" dirty="0" smtClean="0"/>
              <a:t>112 </a:t>
            </a:r>
            <a:r>
              <a:rPr lang="en-US" b="0" dirty="0" smtClean="0"/>
              <a:t>technical, 193 editorial, 9 </a:t>
            </a:r>
            <a:r>
              <a:rPr lang="en-US" b="0" dirty="0" smtClean="0"/>
              <a:t>general</a:t>
            </a:r>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smtClean="0"/>
              <a:t>Thursday</a:t>
            </a:r>
            <a:r>
              <a:rPr lang="de-DE" sz="3600" dirty="0" smtClean="0"/>
              <a:t> 15 </a:t>
            </a:r>
            <a:r>
              <a:rPr lang="de-DE" sz="3600" dirty="0" err="1" smtClean="0"/>
              <a:t>July</a:t>
            </a:r>
            <a:r>
              <a:rPr lang="de-DE" sz="3600" dirty="0"/>
              <a:t>, </a:t>
            </a:r>
            <a:r>
              <a:rPr lang="de-DE" sz="3600" dirty="0" smtClean="0"/>
              <a:t>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05827680"/>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en-GB" sz="1800" dirty="0" smtClean="0"/>
                        <a:t>Improved line coding for PM PHY doc. 15-21/0439r1</a:t>
                      </a:r>
                      <a:endParaRPr lang="de-DE" sz="1800" dirty="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106010838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MIMO pilots for PM-PHY </a:t>
                      </a:r>
                      <a:r>
                        <a:rPr lang="en-GB" sz="1800" dirty="0" smtClean="0"/>
                        <a:t>doc. 15-21/0447r0</a:t>
                      </a:r>
                      <a:endParaRPr lang="de-DE" sz="180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78081442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2" name="Rechteck 1"/>
          <p:cNvSpPr/>
          <p:nvPr/>
        </p:nvSpPr>
        <p:spPr>
          <a:xfrm>
            <a:off x="1143000" y="5161481"/>
            <a:ext cx="4572000" cy="369332"/>
          </a:xfrm>
          <a:prstGeom prst="rect">
            <a:avLst/>
          </a:prstGeom>
        </p:spPr>
        <p:txBody>
          <a:bodyPr>
            <a:spAutoFit/>
          </a:bodyPr>
          <a:lstStyle/>
          <a:p>
            <a:pPr marL="1028700" lvl="1"/>
            <a:r>
              <a:rPr lang="en-GB" sz="1800" dirty="0" smtClean="0"/>
              <a:t>MIMO </a:t>
            </a:r>
            <a:r>
              <a:rPr lang="en-GB" sz="1800" dirty="0"/>
              <a:t>pilots for PM </a:t>
            </a:r>
            <a:r>
              <a:rPr lang="en-GB" sz="1800" dirty="0" smtClean="0"/>
              <a:t>PHY</a:t>
            </a:r>
            <a:endParaRPr lang="de-DE" sz="1800" dirty="0"/>
          </a:p>
        </p:txBody>
      </p:sp>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July 20, 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299086608"/>
              </p:ext>
            </p:extLst>
          </p:nvPr>
        </p:nvGraphicFramePr>
        <p:xfrm>
          <a:off x="685800" y="2362200"/>
          <a:ext cx="8229600" cy="304822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smtClean="0"/>
                        <a:t>Review </a:t>
                      </a:r>
                      <a:r>
                        <a:rPr lang="de-DE" sz="1800" dirty="0" err="1" smtClean="0"/>
                        <a:t>recirculation</a:t>
                      </a:r>
                      <a:r>
                        <a:rPr lang="de-DE" sz="1800" baseline="0" dirty="0" smtClean="0"/>
                        <a:t> </a:t>
                      </a:r>
                      <a:r>
                        <a:rPr lang="de-DE" sz="1800" baseline="0" dirty="0" err="1" smtClean="0"/>
                        <a:t>status</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7747824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Discussion</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timeline</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0417740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Start comment </a:t>
                      </a:r>
                      <a:r>
                        <a:rPr lang="en-US" altLang="en-US" sz="1800" baseline="0" dirty="0" smtClean="0"/>
                        <a:t>resolution</a:t>
                      </a:r>
                    </a:p>
                  </a:txBody>
                  <a:tcPr marT="45764" marB="45764"/>
                </a:tc>
                <a:tc>
                  <a:txBody>
                    <a:bodyPr/>
                    <a:lstStyle/>
                    <a:p>
                      <a:r>
                        <a:rPr lang="en-US" sz="1800" baseline="0" dirty="0" smtClean="0"/>
                        <a:t>85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a:t>
            </a:r>
            <a:r>
              <a:rPr lang="de-DE" dirty="0" smtClean="0"/>
              <a:t>in </a:t>
            </a:r>
            <a:r>
              <a:rPr lang="de-DE" dirty="0" err="1" smtClean="0"/>
              <a:t>recirculation</a:t>
            </a:r>
            <a:endParaRPr lang="de-DE" dirty="0" smtClean="0"/>
          </a:p>
          <a:p>
            <a:pPr marL="800100" lvl="1"/>
            <a:r>
              <a:rPr lang="de-DE" dirty="0" smtClean="0"/>
              <a:t>1st  </a:t>
            </a:r>
            <a:r>
              <a:rPr lang="de-DE" dirty="0" err="1" smtClean="0"/>
              <a:t>recirc</a:t>
            </a:r>
            <a:r>
              <a:rPr lang="de-DE" dirty="0" smtClean="0"/>
              <a:t> </a:t>
            </a:r>
            <a:r>
              <a:rPr lang="de-DE" dirty="0" err="1" smtClean="0"/>
              <a:t>finishing</a:t>
            </a:r>
            <a:r>
              <a:rPr lang="de-DE" dirty="0" smtClean="0"/>
              <a:t> end </a:t>
            </a:r>
            <a:r>
              <a:rPr lang="de-DE" dirty="0" err="1" smtClean="0"/>
              <a:t>of</a:t>
            </a:r>
            <a:r>
              <a:rPr lang="de-DE" dirty="0" smtClean="0"/>
              <a:t> </a:t>
            </a:r>
            <a:r>
              <a:rPr lang="de-DE" dirty="0" smtClean="0"/>
              <a:t>September</a:t>
            </a:r>
          </a:p>
          <a:p>
            <a:pPr marL="800100" lvl="1"/>
            <a:r>
              <a:rPr lang="de-DE" dirty="0" err="1" smtClean="0"/>
              <a:t>resolve</a:t>
            </a:r>
            <a:r>
              <a:rPr lang="de-DE" dirty="0" smtClean="0"/>
              <a:t> </a:t>
            </a:r>
            <a:r>
              <a:rPr lang="de-DE" dirty="0" err="1" smtClean="0"/>
              <a:t>comments</a:t>
            </a:r>
            <a:r>
              <a:rPr lang="de-DE" dirty="0" smtClean="0"/>
              <a:t> in </a:t>
            </a:r>
            <a:r>
              <a:rPr lang="de-DE" dirty="0" err="1" smtClean="0"/>
              <a:t>October</a:t>
            </a:r>
            <a:endParaRPr lang="de-DE" dirty="0" smtClean="0"/>
          </a:p>
          <a:p>
            <a:pPr marL="800100" lvl="1"/>
            <a:r>
              <a:rPr lang="de-DE" dirty="0" smtClean="0"/>
              <a:t>2nd </a:t>
            </a:r>
            <a:r>
              <a:rPr lang="de-DE" dirty="0" err="1" smtClean="0"/>
              <a:t>recirc</a:t>
            </a:r>
            <a:r>
              <a:rPr lang="de-DE" dirty="0" smtClean="0"/>
              <a:t> in </a:t>
            </a:r>
            <a:r>
              <a:rPr lang="de-DE" dirty="0" smtClean="0"/>
              <a:t>November</a:t>
            </a:r>
          </a:p>
          <a:p>
            <a:pPr marL="800100" lvl="1"/>
            <a:r>
              <a:rPr lang="de-DE" dirty="0" err="1" smtClean="0"/>
              <a:t>hopefully</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endParaRPr lang="de-DE" dirty="0" smtClean="0"/>
          </a:p>
          <a:p>
            <a:pPr marL="800100" lvl="1"/>
            <a:r>
              <a:rPr lang="de-DE" dirty="0" smtClean="0"/>
              <a:t>3rd </a:t>
            </a:r>
            <a:r>
              <a:rPr lang="de-DE" dirty="0" err="1" smtClean="0"/>
              <a:t>recirculation</a:t>
            </a:r>
            <a:r>
              <a:rPr lang="de-DE" dirty="0" smtClean="0"/>
              <a:t> in </a:t>
            </a:r>
            <a:r>
              <a:rPr lang="de-DE" dirty="0" err="1" smtClean="0"/>
              <a:t>December</a:t>
            </a:r>
            <a:endParaRPr lang="de-DE" dirty="0" smtClean="0"/>
          </a:p>
          <a:p>
            <a:pPr marL="800100" lvl="1"/>
            <a:r>
              <a:rPr lang="de-DE" dirty="0" smtClean="0"/>
              <a:t>Go </a:t>
            </a:r>
            <a:r>
              <a:rPr lang="de-DE" dirty="0" err="1" smtClean="0"/>
              <a:t>to</a:t>
            </a:r>
            <a:r>
              <a:rPr lang="de-DE" dirty="0" smtClean="0"/>
              <a:t> NESCOM out </a:t>
            </a:r>
            <a:r>
              <a:rPr lang="de-DE" dirty="0" err="1" smtClean="0"/>
              <a:t>of</a:t>
            </a:r>
            <a:r>
              <a:rPr lang="de-DE" dirty="0" smtClean="0"/>
              <a:t> </a:t>
            </a:r>
            <a:r>
              <a:rPr lang="de-DE" dirty="0" err="1" smtClean="0"/>
              <a:t>January</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approved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September </a:t>
            </a:r>
            <a:r>
              <a:rPr lang="en-US" altLang="en-US" dirty="0" smtClean="0"/>
              <a:t>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15-21/0462r0</a:t>
            </a:r>
            <a:endParaRPr lang="de-DE" sz="2000" dirty="0" smtClean="0"/>
          </a:p>
          <a:p>
            <a:pPr marL="1028700" lvl="1"/>
            <a:r>
              <a:rPr lang="en-GB" sz="1800" dirty="0" smtClean="0"/>
              <a:t>D5.0 is in SA </a:t>
            </a:r>
            <a:r>
              <a:rPr lang="en-GB" sz="1800" dirty="0"/>
              <a:t>ballot </a:t>
            </a:r>
            <a:r>
              <a:rPr lang="en-GB" sz="1800" dirty="0" smtClean="0"/>
              <a:t>recirculation</a:t>
            </a:r>
            <a:endParaRPr lang="de-DE" sz="1600" dirty="0"/>
          </a:p>
          <a:p>
            <a:pPr marL="357188" indent="-357188"/>
            <a:r>
              <a:rPr lang="en-GB" sz="2000" dirty="0" smtClean="0"/>
              <a:t>Wednesday </a:t>
            </a:r>
            <a:r>
              <a:rPr lang="en-GB" sz="2000" dirty="0"/>
              <a:t>15 September 1-3 p.m.</a:t>
            </a:r>
            <a:endParaRPr lang="de-DE" sz="2000" dirty="0"/>
          </a:p>
          <a:p>
            <a:pPr marL="1028700" lvl="1"/>
            <a:r>
              <a:rPr lang="en-GB" sz="1800" dirty="0" smtClean="0"/>
              <a:t>Reconfirm </a:t>
            </a:r>
            <a:r>
              <a:rPr lang="en-GB" sz="1800" dirty="0"/>
              <a:t>the CRG, announce teleconferences</a:t>
            </a:r>
            <a:endParaRPr lang="de-DE" sz="1800" dirty="0"/>
          </a:p>
          <a:p>
            <a:pPr marL="1028700" lvl="1"/>
            <a:r>
              <a:rPr lang="en-GB" sz="1800" dirty="0"/>
              <a:t>ITU-R liaison reply </a:t>
            </a:r>
            <a:r>
              <a:rPr lang="en-GB" sz="1800" dirty="0" smtClean="0"/>
              <a:t>document</a:t>
            </a:r>
          </a:p>
          <a:p>
            <a:pPr marL="1028700" lvl="1"/>
            <a:r>
              <a:rPr lang="en-GB" sz="1800" dirty="0"/>
              <a:t>Introduce the new draft D5.0 after SA ballot comment resolution</a:t>
            </a:r>
            <a:endParaRPr lang="de-DE" sz="1800" dirty="0"/>
          </a:p>
          <a:p>
            <a:pPr marL="357188" indent="-357188"/>
            <a:r>
              <a:rPr lang="en-GB" sz="2000" dirty="0" smtClean="0"/>
              <a:t>Thursday </a:t>
            </a:r>
            <a:r>
              <a:rPr lang="en-GB" sz="2000" dirty="0"/>
              <a:t>16 Sept. 1-3 p.m.</a:t>
            </a:r>
            <a:endParaRPr lang="de-DE" sz="2000" dirty="0"/>
          </a:p>
          <a:p>
            <a:pPr marL="1028700" lvl="1"/>
            <a:r>
              <a:rPr lang="en-GB" sz="1800" dirty="0" smtClean="0"/>
              <a:t>Contributions to close gaps in the draft</a:t>
            </a:r>
            <a:endParaRPr lang="de-DE" sz="1800" dirty="0"/>
          </a:p>
          <a:p>
            <a:pPr marL="1028700" lvl="1"/>
            <a:r>
              <a:rPr lang="en-GB" sz="1800" dirty="0"/>
              <a:t>Improved line </a:t>
            </a:r>
            <a:r>
              <a:rPr lang="en-GB" sz="1800" dirty="0" smtClean="0"/>
              <a:t>coding for PM PHY doc. 15-21/0439r1</a:t>
            </a:r>
            <a:endParaRPr lang="de-DE" sz="1800" dirty="0"/>
          </a:p>
          <a:p>
            <a:pPr marL="1028700" lvl="1"/>
            <a:r>
              <a:rPr lang="en-GB" sz="1800" dirty="0"/>
              <a:t>MIMO pilots for PM </a:t>
            </a:r>
            <a:r>
              <a:rPr lang="en-GB" sz="1800" dirty="0" smtClean="0"/>
              <a:t>PHY doc. 15-21/0447r0</a:t>
            </a:r>
            <a:endParaRPr lang="de-DE" sz="1800" dirty="0"/>
          </a:p>
          <a:p>
            <a:pPr marL="357188" indent="-357188"/>
            <a:r>
              <a:rPr lang="de-DE" sz="2000" dirty="0" err="1" smtClean="0"/>
              <a:t>Tuesday</a:t>
            </a:r>
            <a:r>
              <a:rPr lang="de-DE" sz="2000" dirty="0" smtClean="0"/>
              <a:t> </a:t>
            </a:r>
            <a:r>
              <a:rPr lang="de-DE" sz="2000" dirty="0"/>
              <a:t>21 Sept. 1-3 </a:t>
            </a:r>
            <a:r>
              <a:rPr lang="de-DE" sz="2000" dirty="0" smtClean="0"/>
              <a:t>p.m.</a:t>
            </a:r>
            <a:endParaRPr lang="de-DE" sz="2000" dirty="0"/>
          </a:p>
          <a:p>
            <a:pPr marL="1028700" lvl="1"/>
            <a:r>
              <a:rPr lang="en-GB" sz="1800" dirty="0" smtClean="0"/>
              <a:t>Check </a:t>
            </a:r>
            <a:r>
              <a:rPr lang="en-GB" sz="1800" dirty="0"/>
              <a:t>initial results from SA ballot recirculation</a:t>
            </a:r>
            <a:endParaRPr lang="de-DE" sz="1800" dirty="0"/>
          </a:p>
          <a:p>
            <a:pPr marL="1028700" lvl="1"/>
            <a:r>
              <a:rPr lang="en-GB" sz="1800" dirty="0"/>
              <a:t>Sort </a:t>
            </a:r>
            <a:r>
              <a:rPr lang="en-GB" sz="1800" dirty="0" smtClean="0"/>
              <a:t>comments </a:t>
            </a:r>
            <a:r>
              <a:rPr lang="en-GB" sz="1800" dirty="0"/>
              <a:t>and start to </a:t>
            </a:r>
            <a:r>
              <a:rPr lang="en-GB" sz="1800" dirty="0" smtClean="0"/>
              <a:t>resolving them</a:t>
            </a:r>
          </a:p>
          <a:p>
            <a:pPr marL="1028700" lvl="1"/>
            <a:r>
              <a:rPr lang="en-GB" sz="1800" dirty="0" smtClean="0"/>
              <a:t>Discussion about the timeline</a:t>
            </a:r>
            <a:endParaRPr lang="de-DE" sz="1800" dirty="0"/>
          </a:p>
          <a:p>
            <a:pPr marL="1028700" lvl="1" algn="just">
              <a:defRPr/>
            </a:pPr>
            <a:endParaRPr lang="de-DE"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a:t>
            </a:r>
            <a:r>
              <a:rPr lang="de-DE" sz="3600" dirty="0" smtClean="0"/>
              <a:t>15 Sept., </a:t>
            </a:r>
            <a:r>
              <a:rPr lang="de-DE" sz="3600" dirty="0"/>
              <a:t>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54235157"/>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a:t>
                      </a:r>
                      <a:r>
                        <a:rPr lang="de-DE" sz="1800" dirty="0" smtClean="0"/>
                        <a:t>on </a:t>
                      </a:r>
                      <a:r>
                        <a:rPr lang="de-DE" sz="1800" dirty="0" err="1" smtClean="0"/>
                        <a:t>agenda</a:t>
                      </a:r>
                      <a:r>
                        <a:rPr lang="de-DE" sz="1800" dirty="0" smtClean="0"/>
                        <a:t>, </a:t>
                      </a:r>
                      <a:r>
                        <a:rPr lang="de-DE" sz="1800" dirty="0" err="1" smtClean="0"/>
                        <a:t>July</a:t>
                      </a:r>
                      <a:r>
                        <a:rPr lang="de-DE" sz="1800" dirty="0" smtClean="0"/>
                        <a: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a:t>
                      </a:r>
                      <a:r>
                        <a:rPr lang="en-US" altLang="en-US" sz="1800" baseline="0" dirty="0" smtClean="0"/>
                        <a:t>CRG</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ITU-R reply document</a:t>
                      </a:r>
                      <a:endParaRPr lang="en-GB" altLang="en-US" sz="1800" dirty="0" smtClean="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1732425042"/>
                  </a:ext>
                </a:extLst>
              </a:tr>
              <a:tr h="333323">
                <a:tc>
                  <a:txBody>
                    <a:bodyPr/>
                    <a:lstStyle/>
                    <a:p>
                      <a:pPr marL="0" lvl="0" indent="0"/>
                      <a:r>
                        <a:rPr lang="en-GB" sz="1800" dirty="0" smtClean="0"/>
                        <a:t>Introduce the new draft D5.0 after SA ballot comment resolution</a:t>
                      </a:r>
                      <a:endParaRPr lang="de-DE" sz="1800" dirty="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a:t>
            </a:r>
            <a:r>
              <a:rPr lang="en-GB" altLang="en-US" dirty="0" smtClean="0">
                <a:sym typeface="Wingdings" panose="05000000000000000000" pitchFamily="2" charset="2"/>
              </a:rPr>
              <a:t>for September virtual meeting in </a:t>
            </a:r>
            <a:r>
              <a:rPr lang="en-GB" altLang="en-US" dirty="0" smtClean="0">
                <a:sym typeface="Wingdings" panose="05000000000000000000" pitchFamily="2" charset="2"/>
              </a:rPr>
              <a:t>doc. </a:t>
            </a:r>
            <a:r>
              <a:rPr lang="en-GB" altLang="en-US" dirty="0" smtClean="0">
                <a:sym typeface="Wingdings" panose="05000000000000000000" pitchFamily="2" charset="2"/>
              </a:rPr>
              <a:t>15-21/0462r1.</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endParaRPr lang="en-GB" altLang="en-US" dirty="0" smtClean="0">
              <a:sym typeface="Wingdings" panose="05000000000000000000" pitchFamily="2" charset="2"/>
            </a:endParaRPr>
          </a:p>
          <a:p>
            <a:pPr marL="342900" indent="-342900" algn="just">
              <a:buFontTx/>
              <a:buChar char="-"/>
            </a:pPr>
            <a:r>
              <a:rPr lang="en-GB" altLang="en-US" dirty="0" smtClean="0">
                <a:sym typeface="Wingdings" panose="05000000000000000000" pitchFamily="2" charset="2"/>
              </a:rPr>
              <a:t>meeting </a:t>
            </a:r>
            <a:r>
              <a:rPr lang="en-GB" altLang="en-US" dirty="0" smtClean="0">
                <a:sym typeface="Wingdings" panose="05000000000000000000" pitchFamily="2" charset="2"/>
              </a:rPr>
              <a:t>minutes from </a:t>
            </a:r>
            <a:r>
              <a:rPr lang="en-GB" altLang="en-US" dirty="0" smtClean="0">
                <a:sym typeface="Wingdings" panose="05000000000000000000" pitchFamily="2" charset="2"/>
              </a:rPr>
              <a:t>July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15-21/0xxxxr0</a:t>
            </a:r>
          </a:p>
          <a:p>
            <a:pPr marL="342900" indent="-342900" algn="just">
              <a:buFontTx/>
              <a:buChar char="-"/>
            </a:pPr>
            <a:r>
              <a:rPr lang="en-US" dirty="0" smtClean="0"/>
              <a:t>joint </a:t>
            </a:r>
            <a:r>
              <a:rPr lang="en-US" dirty="0"/>
              <a:t>meeting </a:t>
            </a:r>
            <a:r>
              <a:rPr lang="en-US" dirty="0" smtClean="0"/>
              <a:t>TG13/TG7a </a:t>
            </a:r>
            <a:r>
              <a:rPr lang="en-US" dirty="0"/>
              <a:t>on ITU-T </a:t>
            </a:r>
            <a:r>
              <a:rPr lang="en-GB" altLang="en-US" dirty="0" smtClean="0">
                <a:solidFill>
                  <a:srgbClr val="000000"/>
                </a:solidFill>
                <a:latin typeface="Times New Roman"/>
              </a:rPr>
              <a:t>in doc. 15-21/463r0</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July and September in 15-21/0xxxry</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1157</Words>
  <Application>Microsoft Office PowerPoint</Application>
  <PresentationFormat>Bildschirmpräsentation (4:3)</PresentationFormat>
  <Paragraphs>239</Paragraphs>
  <Slides>15</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finalization of TG13 Spec</vt:lpstr>
      <vt:lpstr>TG13 Draft D5.0</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5705</cp:revision>
  <cp:lastPrinted>2014-11-04T15:04:57Z</cp:lastPrinted>
  <dcterms:created xsi:type="dcterms:W3CDTF">2007-04-17T18:10:23Z</dcterms:created>
  <dcterms:modified xsi:type="dcterms:W3CDTF">2021-09-15T06:15:09Z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