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44" r:id="rId2"/>
    <p:sldMasterId id="2147483747" r:id="rId3"/>
  </p:sldMasterIdLst>
  <p:notesMasterIdLst>
    <p:notesMasterId r:id="rId17"/>
  </p:notesMasterIdLst>
  <p:sldIdLst>
    <p:sldId id="287" r:id="rId4"/>
    <p:sldId id="344" r:id="rId5"/>
    <p:sldId id="2074" r:id="rId6"/>
    <p:sldId id="2073" r:id="rId7"/>
    <p:sldId id="2075" r:id="rId8"/>
    <p:sldId id="2083" r:id="rId9"/>
    <p:sldId id="2076" r:id="rId10"/>
    <p:sldId id="2077" r:id="rId11"/>
    <p:sldId id="2078" r:id="rId12"/>
    <p:sldId id="2079" r:id="rId13"/>
    <p:sldId id="2080" r:id="rId14"/>
    <p:sldId id="2081" r:id="rId15"/>
    <p:sldId id="2082"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46" autoAdjust="0"/>
  </p:normalViewPr>
  <p:slideViewPr>
    <p:cSldViewPr>
      <p:cViewPr varScale="1">
        <p:scale>
          <a:sx n="122" d="100"/>
          <a:sy n="122" d="100"/>
        </p:scale>
        <p:origin x="128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F33BEF00-42D9-4225-9656-74514336F233}"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1D19F68A-143A-4BC6-A76F-0CC825C81D53}"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31AFB73-C54B-4141-A5D8-889609458DC2}"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S PGothic" panose="020B0600070205080204" pitchFamily="34" charset="-128"/>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charset="0"/>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endParaRPr>
          </a:p>
        </p:txBody>
      </p:sp>
    </p:spTree>
    <p:extLst>
      <p:ext uri="{BB962C8B-B14F-4D97-AF65-F5344CB8AC3E}">
        <p14:creationId xmlns:p14="http://schemas.microsoft.com/office/powerpoint/2010/main" val="137113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367110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779845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360518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128829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S PGothic" panose="020B0600070205080204" pitchFamily="34" charset="-128"/>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charset="0"/>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endParaRPr>
          </a:p>
        </p:txBody>
      </p:sp>
    </p:spTree>
    <p:extLst>
      <p:ext uri="{BB962C8B-B14F-4D97-AF65-F5344CB8AC3E}">
        <p14:creationId xmlns:p14="http://schemas.microsoft.com/office/powerpoint/2010/main" val="947953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S PGothic" panose="020B0600070205080204" pitchFamily="34" charset="-128"/>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charset="0"/>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endParaRPr>
          </a:p>
        </p:txBody>
      </p:sp>
    </p:spTree>
    <p:extLst>
      <p:ext uri="{BB962C8B-B14F-4D97-AF65-F5344CB8AC3E}">
        <p14:creationId xmlns:p14="http://schemas.microsoft.com/office/powerpoint/2010/main" val="241637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MS PGothic" panose="020B0600070205080204" pitchFamily="34" charset="-128"/>
                <a:cs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charset="0"/>
                <a:cs typeface="Arial" pitchFamily="34" charset="0"/>
              </a:rPr>
              <a:t>July 2010</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Peter Yee, NSA-CSD</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rPr>
              <a:t>Page </a:t>
            </a:r>
            <a:fld id="{8DD317A3-D690-4F17-9E83-74C2C73B6792}"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PGothic" panose="020B0600070205080204" pitchFamily="34" charset="-128"/>
              <a:cs typeface="+mn-cs"/>
            </a:endParaRPr>
          </a:p>
        </p:txBody>
      </p:sp>
    </p:spTree>
    <p:extLst>
      <p:ext uri="{BB962C8B-B14F-4D97-AF65-F5344CB8AC3E}">
        <p14:creationId xmlns:p14="http://schemas.microsoft.com/office/powerpoint/2010/main" val="136039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dirty="0"/>
              <a:t>Slide </a:t>
            </a:r>
            <a:fld id="{50C83FAC-7061-47E3-8B34-546EA1F1313E}" type="slidenum">
              <a:rPr lang="en-US" altLang="en-US" smtClean="0"/>
              <a:pPr>
                <a:defRPr/>
              </a:pPr>
              <a:t>‹#›</a:t>
            </a:fld>
            <a:endParaRPr lang="en-US" altLang="en-US" dirty="0"/>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dirty="0"/>
              <a:t>Slide </a:t>
            </a:r>
            <a:fld id="{D9D1A179-F821-4A8D-A04A-165EC1E138A3}" type="slidenum">
              <a:rPr lang="en-US" altLang="en-US" smtClean="0"/>
              <a:pPr>
                <a:defRPr/>
              </a:pPr>
              <a:t>‹#›</a:t>
            </a:fld>
            <a:endParaRPr lang="en-US" altLang="en-US" dirty="0"/>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dirty="0"/>
              <a:t>Slide </a:t>
            </a:r>
            <a:fld id="{A2F296E4-C80C-4616-AB4D-1E9490E26D1E}" type="slidenum">
              <a:rPr lang="en-US" altLang="en-US" smtClean="0"/>
              <a:pPr>
                <a:defRPr/>
              </a:pPr>
              <a:t>‹#›</a:t>
            </a:fld>
            <a:endParaRPr lang="en-US" altLang="en-US" dirty="0"/>
          </a:p>
        </p:txBody>
      </p:sp>
    </p:spTree>
    <p:extLst>
      <p:ext uri="{BB962C8B-B14F-4D97-AF65-F5344CB8AC3E}">
        <p14:creationId xmlns:p14="http://schemas.microsoft.com/office/powerpoint/2010/main" val="2879538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Peter Yee, NSA-CSD</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4012291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Peter Yee, NSA-CSD</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426382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358170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782947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dirty="0"/>
              <a:t>Slide </a:t>
            </a:r>
            <a:fld id="{F187470B-50EF-4A48-B024-330BF2280833}" type="slidenum">
              <a:rPr lang="en-US" altLang="en-US" smtClean="0"/>
              <a:pPr>
                <a:defRPr/>
              </a:pPr>
              <a:t>‹#›</a:t>
            </a:fld>
            <a:endParaRPr lang="en-US" altLang="en-US" dirty="0"/>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dirty="0"/>
              <a:t>Slide </a:t>
            </a:r>
            <a:fld id="{A4F93A1E-0EC3-45BF-AB9B-BEB974D014DF}" type="slidenum">
              <a:rPr lang="en-US" altLang="en-US" smtClean="0"/>
              <a:pPr>
                <a:defRPr/>
              </a:pPr>
              <a:t>‹#›</a:t>
            </a:fld>
            <a:endParaRPr lang="en-US" altLang="en-US" dirty="0"/>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dirty="0"/>
              <a:t>Slide </a:t>
            </a:r>
            <a:fld id="{3E6F861A-ECE9-40DC-8824-99AB8188EE7A}" type="slidenum">
              <a:rPr lang="en-US" altLang="en-US" smtClean="0"/>
              <a:pPr>
                <a:defRPr/>
              </a:pPr>
              <a:t>‹#›</a:t>
            </a:fld>
            <a:endParaRPr lang="en-US" altLang="en-US" dirty="0"/>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dirty="0"/>
              <a:t>Slide </a:t>
            </a:r>
            <a:fld id="{667EDA30-9F71-4BC3-81D1-F1FAB6E38F0B}" type="slidenum">
              <a:rPr lang="en-US" altLang="en-US" smtClean="0"/>
              <a:pPr>
                <a:defRPr/>
              </a:pPr>
              <a:t>‹#›</a:t>
            </a:fld>
            <a:endParaRPr lang="en-US" altLang="en-US" dirty="0"/>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dirty="0"/>
              <a:t>Slide </a:t>
            </a:r>
            <a:fld id="{19C68974-EEA2-4D2F-A1A8-D72DCE18A17D}" type="slidenum">
              <a:rPr lang="en-US" altLang="en-US" smtClean="0"/>
              <a:pPr>
                <a:defRPr/>
              </a:pPr>
              <a:t>‹#›</a:t>
            </a:fld>
            <a:endParaRPr lang="en-US" altLang="en-US" dirty="0"/>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B223389C-7FC9-4CDC-9216-560B2E2AA30A}" type="slidenum">
              <a:rPr lang="en-US" altLang="en-US" smtClean="0"/>
              <a:pPr>
                <a:defRPr/>
              </a:pPr>
              <a:t>‹#›</a:t>
            </a:fld>
            <a:endParaRPr lang="en-US" altLang="en-US" dirty="0"/>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dirty="0"/>
              <a:t>Slide </a:t>
            </a:r>
            <a:fld id="{44E57BA6-73D9-46BC-9601-C5871ADE566B}" type="slidenum">
              <a:rPr lang="en-US" altLang="en-US" smtClean="0"/>
              <a:pPr>
                <a:defRPr/>
              </a:pPr>
              <a:t>‹#›</a:t>
            </a:fld>
            <a:endParaRPr lang="en-US" altLang="en-US" dirty="0"/>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dirty="0"/>
              <a:t>Slide </a:t>
            </a:r>
            <a:fld id="{B9204739-805A-439F-9ECC-6C617845C270}" type="slidenum">
              <a:rPr lang="en-US" altLang="en-US" smtClean="0"/>
              <a:pPr>
                <a:defRPr/>
              </a:pPr>
              <a:t>‹#›</a:t>
            </a:fld>
            <a:endParaRPr lang="en-US" altLang="en-US" dirty="0"/>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15-21-0461-00-wng0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 Yee (NSA-CSD)</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28FAE075-7E69-4343-85A3-53F09785CD80}"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7100453" y="6475413"/>
            <a:ext cx="14434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Peter Yee, NSA-CSD</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802.11-21/1287r7</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80842"/>
            <a:ext cx="888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Sep 2021</a:t>
            </a:r>
          </a:p>
        </p:txBody>
      </p:sp>
    </p:spTree>
    <p:extLst>
      <p:ext uri="{BB962C8B-B14F-4D97-AF65-F5344CB8AC3E}">
        <p14:creationId xmlns:p14="http://schemas.microsoft.com/office/powerpoint/2010/main" val="90285482"/>
      </p:ext>
    </p:extLst>
  </p:cSld>
  <p:clrMap bg1="lt1" tx1="dk1" bg2="lt2" tx2="dk2" accent1="accent1" accent2="accent2" accent3="accent3" accent4="accent4" accent5="accent5" accent6="accent6" hlink="hlink" folHlink="folHlink"/>
  <p:sldLayoutIdLst>
    <p:sldLayoutId id="2147483745" r:id="rId1"/>
    <p:sldLayoutId id="2147483746"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802.11-21/1287r7</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80842"/>
            <a:ext cx="888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Sep 2021</a:t>
            </a:r>
          </a:p>
        </p:txBody>
      </p:sp>
    </p:spTree>
    <p:extLst>
      <p:ext uri="{BB962C8B-B14F-4D97-AF65-F5344CB8AC3E}">
        <p14:creationId xmlns:p14="http://schemas.microsoft.com/office/powerpoint/2010/main" val="1375217202"/>
      </p:ext>
    </p:extLst>
  </p:cSld>
  <p:clrMap bg1="lt1" tx1="dk1" bg2="lt2" tx2="dk2" accent1="accent1" accent2="accent2" accent3="accent3" accent4="accent4" accent5="accent5" accent6="accent6" hlink="hlink" folHlink="folHlink"/>
  <p:sldLayoutIdLst>
    <p:sldLayoutId id="2147483748" r:id="rId1"/>
    <p:sldLayoutId id="2147483749"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802psdo/FrontPage"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323528" y="762000"/>
            <a:ext cx="8568952"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8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15 September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Peter E. Yee (NSA-CSD)</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Hey, you!,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peter  @ akayla.com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Standing Committee Presentation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The PSDO Process Meeting Slides for the September 2021 WNG meeting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Greater dissemination of IEEE 802 standards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endParaRPr>
          </a:p>
        </p:txBody>
      </p:sp>
      <p:sp>
        <p:nvSpPr>
          <p:cNvPr id="13316" name="Rectangle 2"/>
          <p:cNvSpPr>
            <a:spLocks noGrp="1" noChangeArrowheads="1"/>
          </p:cNvSpPr>
          <p:nvPr>
            <p:ph type="title"/>
          </p:nvPr>
        </p:nvSpPr>
        <p:spPr/>
        <p:txBody>
          <a:bodyPr/>
          <a:lstStyle/>
          <a:p>
            <a:pPr algn="ctr"/>
            <a:r>
              <a:rPr lang="en-AU" dirty="0"/>
              <a:t>Getting a specification through the FDIS ballot</a:t>
            </a:r>
          </a:p>
        </p:txBody>
      </p:sp>
      <p:sp>
        <p:nvSpPr>
          <p:cNvPr id="13317" name="Rectangle 3"/>
          <p:cNvSpPr>
            <a:spLocks noGrp="1" noChangeArrowheads="1"/>
          </p:cNvSpPr>
          <p:nvPr>
            <p:ph type="body" idx="1"/>
          </p:nvPr>
        </p:nvSpPr>
        <p:spPr/>
        <p:txBody>
          <a:bodyPr/>
          <a:lstStyle/>
          <a:p>
            <a:pPr marL="307975" lvl="2" indent="-285750">
              <a:buFont typeface="Arial" panose="020B0604020202020204" pitchFamily="34" charset="0"/>
              <a:buChar char="•"/>
            </a:pPr>
            <a:r>
              <a:rPr lang="en-AU" dirty="0">
                <a:ea typeface="+mn-ea"/>
                <a:cs typeface="+mn-cs"/>
              </a:rPr>
              <a:t>Only happens when a specification has passed its 60-day pre-ballot and any comments have been responded to</a:t>
            </a:r>
          </a:p>
          <a:p>
            <a:pPr marL="307975" lvl="2" indent="-285750">
              <a:buFont typeface="Arial" panose="020B0604020202020204" pitchFamily="34" charset="0"/>
              <a:buChar char="•"/>
            </a:pPr>
            <a:r>
              <a:rPr lang="en-AU" dirty="0">
                <a:ea typeface="+mn-ea"/>
                <a:cs typeface="+mn-cs"/>
              </a:rPr>
              <a:t>The IEEE SA staff liaison may have to prod the ISO Secretariat to ensure the wheels turn and the FDIS ballot is initiated</a:t>
            </a:r>
          </a:p>
          <a:p>
            <a:pPr marL="307975" lvl="2" indent="-285750">
              <a:buFont typeface="Arial" panose="020B0604020202020204" pitchFamily="34" charset="0"/>
              <a:buChar char="•"/>
            </a:pPr>
            <a:r>
              <a:rPr lang="en-AU" dirty="0">
                <a:ea typeface="+mn-ea"/>
                <a:cs typeface="+mn-cs"/>
              </a:rPr>
              <a:t>Did I mention this ballot take 5 months to close after it starts?</a:t>
            </a:r>
          </a:p>
          <a:p>
            <a:pPr marL="307975" lvl="2" indent="-285750">
              <a:buFont typeface="Arial" panose="020B0604020202020204" pitchFamily="34" charset="0"/>
              <a:buChar char="•"/>
            </a:pPr>
            <a:r>
              <a:rPr lang="en-AU" dirty="0">
                <a:ea typeface="+mn-ea"/>
                <a:cs typeface="+mn-cs"/>
              </a:rPr>
              <a:t>Just like the pre-ballot, NBs can submit comments</a:t>
            </a:r>
          </a:p>
          <a:p>
            <a:pPr marL="307975" lvl="2" indent="-285750">
              <a:buFont typeface="Arial" panose="020B0604020202020204" pitchFamily="34" charset="0"/>
              <a:buChar char="•"/>
            </a:pPr>
            <a:r>
              <a:rPr lang="en-AU" dirty="0">
                <a:ea typeface="+mn-ea"/>
                <a:cs typeface="+mn-cs"/>
              </a:rPr>
              <a:t>Sometimes the same NBs submit the same comments because they weren’t satisfied with the pre-ballot comment response</a:t>
            </a: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375431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endParaRPr>
          </a:p>
        </p:txBody>
      </p:sp>
      <p:sp>
        <p:nvSpPr>
          <p:cNvPr id="13316" name="Rectangle 2"/>
          <p:cNvSpPr>
            <a:spLocks noGrp="1" noChangeArrowheads="1"/>
          </p:cNvSpPr>
          <p:nvPr>
            <p:ph type="title"/>
          </p:nvPr>
        </p:nvSpPr>
        <p:spPr/>
        <p:txBody>
          <a:bodyPr/>
          <a:lstStyle/>
          <a:p>
            <a:pPr algn="ctr"/>
            <a:r>
              <a:rPr lang="en-AU" dirty="0"/>
              <a:t>Responding to comments on an FDIS ballot</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Pretty much the same things as responding to comments on a 60-day pre-ballot</a:t>
            </a:r>
          </a:p>
          <a:p>
            <a:pPr marL="285750" indent="-285750">
              <a:buFont typeface="Arial" panose="020B0604020202020204" pitchFamily="34" charset="0"/>
              <a:buChar char="•"/>
            </a:pPr>
            <a:r>
              <a:rPr lang="en-AU" dirty="0"/>
              <a:t>As always, the JTC1 SC is here to help</a:t>
            </a:r>
          </a:p>
          <a:p>
            <a:pPr marL="307975" lvl="2" indent="-285750">
              <a:buFont typeface="Arial" panose="020B0604020202020204" pitchFamily="34" charset="0"/>
              <a:buChar char="•"/>
            </a:pPr>
            <a:endParaRPr lang="en-AU" dirty="0"/>
          </a:p>
          <a:p>
            <a:pPr marL="307975" lvl="2" indent="-285750">
              <a:buFont typeface="Arial" panose="020B0604020202020204" pitchFamily="34" charset="0"/>
              <a:buChar char="•"/>
            </a:pPr>
            <a:endParaRPr lang="en-AU" dirty="0"/>
          </a:p>
          <a:p>
            <a:pPr marL="654050" lvl="3" indent="-285750">
              <a:buFont typeface="Arial" panose="020B0604020202020204" pitchFamily="34" charset="0"/>
              <a:buChar char="•"/>
            </a:pP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664068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endParaRPr>
          </a:p>
        </p:txBody>
      </p:sp>
      <p:sp>
        <p:nvSpPr>
          <p:cNvPr id="13316" name="Rectangle 2"/>
          <p:cNvSpPr>
            <a:spLocks noGrp="1" noChangeArrowheads="1"/>
          </p:cNvSpPr>
          <p:nvPr>
            <p:ph type="title"/>
          </p:nvPr>
        </p:nvSpPr>
        <p:spPr/>
        <p:txBody>
          <a:bodyPr/>
          <a:lstStyle/>
          <a:p>
            <a:pPr algn="ctr"/>
            <a:r>
              <a:rPr lang="en-AU" dirty="0"/>
              <a:t>Next steps</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Assuming the ballot passed (enough countries voted in its </a:t>
            </a:r>
            <a:r>
              <a:rPr lang="en-US" dirty="0"/>
              <a:t>favor</a:t>
            </a:r>
            <a:r>
              <a:rPr lang="en-AU" dirty="0"/>
              <a:t>), the document will be published in the ISO/IEC/IEEE 8802 series.</a:t>
            </a:r>
          </a:p>
          <a:p>
            <a:pPr marL="285750" indent="-285750">
              <a:buFont typeface="Arial" panose="020B0604020202020204" pitchFamily="34" charset="0"/>
              <a:buChar char="•"/>
            </a:pPr>
            <a:r>
              <a:rPr lang="en-AU" dirty="0"/>
              <a:t>Every 5 years, ISO/IEC specifications are subject to a Systematic Review</a:t>
            </a:r>
          </a:p>
          <a:p>
            <a:pPr marL="285750" indent="-285750">
              <a:buFont typeface="Arial" panose="020B0604020202020204" pitchFamily="34" charset="0"/>
              <a:buChar char="•"/>
            </a:pPr>
            <a:r>
              <a:rPr lang="en-AU" dirty="0"/>
              <a:t>NBs consider whether a specification remains valid, should be updated, or should be withdrawn</a:t>
            </a:r>
          </a:p>
          <a:p>
            <a:pPr marL="285750" indent="-285750">
              <a:buFont typeface="Arial" panose="020B0604020202020204" pitchFamily="34" charset="0"/>
              <a:buChar char="•"/>
            </a:pPr>
            <a:r>
              <a:rPr lang="en-AU" dirty="0"/>
              <a:t>Used to prune old standards out of the catalogue</a:t>
            </a:r>
          </a:p>
          <a:p>
            <a:pPr marL="285750" indent="-285750">
              <a:buFont typeface="Arial" panose="020B0604020202020204" pitchFamily="34" charset="0"/>
              <a:buChar char="•"/>
            </a:pPr>
            <a:r>
              <a:rPr lang="en-AU" dirty="0"/>
              <a:t>This doesn’t typically cause much work for IEEE 802</a:t>
            </a:r>
          </a:p>
          <a:p>
            <a:pPr marL="307975" lvl="2" indent="-285750">
              <a:buFont typeface="Arial" panose="020B0604020202020204" pitchFamily="34" charset="0"/>
              <a:buChar char="•"/>
            </a:pPr>
            <a:endParaRPr lang="en-AU" dirty="0"/>
          </a:p>
          <a:p>
            <a:pPr marL="307975" lvl="2" indent="-285750">
              <a:buFont typeface="Arial" panose="020B0604020202020204" pitchFamily="34" charset="0"/>
              <a:buChar char="•"/>
            </a:pPr>
            <a:endParaRPr lang="en-AU" dirty="0"/>
          </a:p>
          <a:p>
            <a:pPr marL="654050" lvl="3" indent="-285750">
              <a:buFont typeface="Arial" panose="020B0604020202020204" pitchFamily="34" charset="0"/>
              <a:buChar char="•"/>
            </a:pP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1442425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a:ea typeface="MS PGothic" panose="020B0600070205080204" pitchFamily="34" charset="-128"/>
              <a:cs typeface="+mn-cs"/>
            </a:endParaRPr>
          </a:p>
        </p:txBody>
      </p:sp>
      <p:sp>
        <p:nvSpPr>
          <p:cNvPr id="13316" name="Rectangle 2"/>
          <p:cNvSpPr>
            <a:spLocks noGrp="1" noChangeArrowheads="1"/>
          </p:cNvSpPr>
          <p:nvPr>
            <p:ph type="title"/>
          </p:nvPr>
        </p:nvSpPr>
        <p:spPr/>
        <p:txBody>
          <a:bodyPr/>
          <a:lstStyle/>
          <a:p>
            <a:pPr algn="ctr"/>
            <a:r>
              <a:rPr lang="en-AU" dirty="0"/>
              <a:t>Notes</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US" dirty="0"/>
              <a:t>IEEE 802 retains copyright of IEEE standards</a:t>
            </a:r>
          </a:p>
          <a:p>
            <a:pPr marL="285750" indent="-285750">
              <a:buFont typeface="Arial" panose="020B0604020202020204" pitchFamily="34" charset="0"/>
              <a:buChar char="•"/>
            </a:pPr>
            <a:r>
              <a:rPr lang="en-US" dirty="0"/>
              <a:t>IEEE 802 is solely responsible for the revision and maintenance of standards originating with IEEE 802 that have been ratified under the PSDO agreement</a:t>
            </a:r>
          </a:p>
          <a:p>
            <a:pPr marL="285750" indent="-285750">
              <a:buFont typeface="Arial" panose="020B0604020202020204" pitchFamily="34" charset="0"/>
              <a:buChar char="•"/>
            </a:pPr>
            <a:r>
              <a:rPr lang="en-US" dirty="0"/>
              <a:t>JTC 1/SC 6 expert input is always welcomed, but so far we’ve never been able to get them to participate in our meetings*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0" indent="0"/>
            <a:r>
              <a:rPr lang="en-US" dirty="0"/>
              <a:t>* Well, there was that meeting in Geneva with a Swiss representative</a:t>
            </a:r>
            <a:endParaRPr lang="en-AU" dirty="0"/>
          </a:p>
          <a:p>
            <a:pPr marL="307975" lvl="2" indent="-285750">
              <a:buFont typeface="Arial" panose="020B0604020202020204" pitchFamily="34" charset="0"/>
              <a:buChar char="•"/>
            </a:pPr>
            <a:endParaRPr lang="en-AU" dirty="0"/>
          </a:p>
          <a:p>
            <a:pPr marL="307975" lvl="2" indent="-285750">
              <a:buFont typeface="Arial" panose="020B0604020202020204" pitchFamily="34" charset="0"/>
              <a:buChar char="•"/>
            </a:pPr>
            <a:endParaRPr lang="en-AU" dirty="0"/>
          </a:p>
          <a:p>
            <a:pPr marL="654050" lvl="3" indent="-285750">
              <a:buFont typeface="Arial" panose="020B0604020202020204" pitchFamily="34" charset="0"/>
              <a:buChar char="•"/>
            </a:pP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392496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316" name="Rectangle 2"/>
          <p:cNvSpPr>
            <a:spLocks noGrp="1" noChangeArrowheads="1"/>
          </p:cNvSpPr>
          <p:nvPr>
            <p:ph type="title"/>
          </p:nvPr>
        </p:nvSpPr>
        <p:spPr/>
        <p:txBody>
          <a:bodyPr/>
          <a:lstStyle/>
          <a:p>
            <a:pPr algn="ctr"/>
            <a:r>
              <a:rPr lang="en-AU" dirty="0"/>
              <a:t>The PSDO Process</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PSDO – Peer Standards Development Organization (agreement)</a:t>
            </a:r>
          </a:p>
          <a:p>
            <a:pPr marL="285750" indent="-285750">
              <a:buFont typeface="Arial" panose="020B0604020202020204" pitchFamily="34" charset="0"/>
              <a:buChar char="•"/>
            </a:pPr>
            <a:r>
              <a:rPr lang="en-AU" dirty="0"/>
              <a:t>Between IEEE 802 and ISO/IEC JTC 1/SC 6</a:t>
            </a:r>
          </a:p>
          <a:p>
            <a:pPr marL="285750" indent="-285750">
              <a:buFont typeface="Arial" panose="020B0604020202020204" pitchFamily="34" charset="0"/>
              <a:buChar char="•"/>
            </a:pPr>
            <a:r>
              <a:rPr lang="en-AU" dirty="0"/>
              <a:t>Who’s that?</a:t>
            </a:r>
          </a:p>
          <a:p>
            <a:pPr marL="654050" lvl="3" indent="-285750">
              <a:buFont typeface="Arial" panose="020B0604020202020204" pitchFamily="34" charset="0"/>
              <a:buChar char="•"/>
            </a:pPr>
            <a:r>
              <a:rPr lang="en-AU" dirty="0"/>
              <a:t>International Organization for Standardization/International Electrotechnical Commission Joint Technical Committee 1/Subcommittee 6</a:t>
            </a:r>
          </a:p>
          <a:p>
            <a:pPr marL="654050" lvl="3" indent="-285750">
              <a:buFont typeface="Arial" panose="020B0604020202020204" pitchFamily="34" charset="0"/>
              <a:buChar char="•"/>
            </a:pPr>
            <a:r>
              <a:rPr lang="en-AU" dirty="0"/>
              <a:t>JTC 1 covers “Information Technology”</a:t>
            </a:r>
          </a:p>
          <a:p>
            <a:pPr marL="654050" lvl="3" indent="-285750">
              <a:buFont typeface="Arial" panose="020B0604020202020204" pitchFamily="34" charset="0"/>
              <a:buChar char="•"/>
            </a:pPr>
            <a:r>
              <a:rPr lang="en-AU" dirty="0"/>
              <a:t>Subcommittee 6 covers “</a:t>
            </a:r>
            <a:r>
              <a:rPr lang="en-US" dirty="0"/>
              <a:t>Telecommunications and information exchange between systems”</a:t>
            </a:r>
          </a:p>
          <a:p>
            <a:pPr marL="654050" lvl="3" indent="-285750">
              <a:buFont typeface="Arial" panose="020B0604020202020204" pitchFamily="34" charset="0"/>
              <a:buChar char="•"/>
            </a:pPr>
            <a:r>
              <a:rPr lang="en-US" dirty="0"/>
              <a:t>There are many other subcommittee in JTC 1</a:t>
            </a:r>
          </a:p>
          <a:p>
            <a:pPr marL="654050" lvl="3" indent="-285750">
              <a:buFont typeface="Arial" panose="020B0604020202020204" pitchFamily="34" charset="0"/>
              <a:buChar char="•"/>
            </a:pPr>
            <a:r>
              <a:rPr lang="en-US" dirty="0"/>
              <a:t>Within SC 6 are three Working Groups</a:t>
            </a:r>
          </a:p>
          <a:p>
            <a:pPr marL="912813" lvl="4" indent="-285750">
              <a:buFont typeface="Arial" panose="020B0604020202020204" pitchFamily="34" charset="0"/>
              <a:buChar char="•"/>
            </a:pPr>
            <a:r>
              <a:rPr lang="en-US" dirty="0"/>
              <a:t>WG 1 –  Physical and Data Link Layers</a:t>
            </a:r>
          </a:p>
          <a:p>
            <a:pPr marL="912813" lvl="4" indent="-285750">
              <a:buFont typeface="Arial" panose="020B0604020202020204" pitchFamily="34" charset="0"/>
              <a:buChar char="•"/>
            </a:pPr>
            <a:r>
              <a:rPr lang="en-US" dirty="0"/>
              <a:t>WG 7 – Network, Transport and Future Network</a:t>
            </a:r>
          </a:p>
          <a:p>
            <a:pPr marL="912813" lvl="4" indent="-285750">
              <a:buFont typeface="Arial" panose="020B0604020202020204" pitchFamily="34" charset="0"/>
              <a:buChar char="•"/>
            </a:pPr>
            <a:r>
              <a:rPr lang="en-US" dirty="0"/>
              <a:t>WG 10 – Directory, ASN.1 and Registration</a:t>
            </a:r>
          </a:p>
          <a:p>
            <a:pPr marL="654050" lvl="3" indent="-285750">
              <a:buFont typeface="Arial" panose="020B0604020202020204" pitchFamily="34" charset="0"/>
              <a:buChar char="•"/>
            </a:pPr>
            <a:r>
              <a:rPr lang="en-US" dirty="0"/>
              <a:t>SC 6 membership is on a country basis; designated IEEE experts also participate</a:t>
            </a:r>
          </a:p>
          <a:p>
            <a:pPr marL="654050" lvl="3" indent="-285750">
              <a:buFont typeface="Arial" panose="020B0604020202020204" pitchFamily="34" charset="0"/>
              <a:buChar char="•"/>
            </a:pPr>
            <a:r>
              <a:rPr lang="en-US" dirty="0"/>
              <a:t>Face-to-face meetings are held roughly 9 months apart, but more often as of recently and virtually at that</a:t>
            </a:r>
          </a:p>
          <a:p>
            <a:pPr marL="912813" lvl="4" indent="-285750">
              <a:buFont typeface="Arial" panose="020B0604020202020204" pitchFamily="34" charset="0"/>
              <a:buChar char="•"/>
            </a:pP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316" name="Rectangle 2"/>
          <p:cNvSpPr>
            <a:spLocks noGrp="1" noChangeArrowheads="1"/>
          </p:cNvSpPr>
          <p:nvPr>
            <p:ph type="title"/>
          </p:nvPr>
        </p:nvSpPr>
        <p:spPr/>
        <p:txBody>
          <a:bodyPr/>
          <a:lstStyle/>
          <a:p>
            <a:pPr algn="ctr"/>
            <a:r>
              <a:rPr lang="en-AU" dirty="0"/>
              <a:t>The PSDO Process</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But why?</a:t>
            </a:r>
          </a:p>
          <a:p>
            <a:pPr marL="654050" lvl="3" indent="-285750">
              <a:buFont typeface="Arial" panose="020B0604020202020204" pitchFamily="34" charset="0"/>
              <a:buChar char="•"/>
            </a:pPr>
            <a:r>
              <a:rPr lang="en-AU" dirty="0"/>
              <a:t>Greater international recognition and acceptance of IEEE 802 standards</a:t>
            </a:r>
          </a:p>
          <a:p>
            <a:pPr marL="654050" lvl="3" indent="-285750">
              <a:buFont typeface="Arial" panose="020B0604020202020204" pitchFamily="34" charset="0"/>
              <a:buChar char="•"/>
            </a:pPr>
            <a:r>
              <a:rPr lang="en-AU" dirty="0"/>
              <a:t>Potentially valuable input from other experts (but not so often)</a:t>
            </a:r>
          </a:p>
          <a:p>
            <a:pPr marL="307975" lvl="2" indent="-285750">
              <a:buFont typeface="Arial" panose="020B0604020202020204" pitchFamily="34" charset="0"/>
              <a:buChar char="•"/>
            </a:pPr>
            <a:r>
              <a:rPr lang="en-AU" b="1" dirty="0">
                <a:ea typeface="+mn-ea"/>
                <a:cs typeface="+mn-cs"/>
              </a:rPr>
              <a:t>So how do we use the process?</a:t>
            </a:r>
          </a:p>
          <a:p>
            <a:pPr lvl="3" indent="-342900">
              <a:buFont typeface="+mj-lt"/>
              <a:buAutoNum type="arabicPeriod"/>
            </a:pPr>
            <a:r>
              <a:rPr lang="en-AU" dirty="0">
                <a:ea typeface="+mn-ea"/>
                <a:cs typeface="+mn-cs"/>
              </a:rPr>
              <a:t>Send a draft specification to SC 6 for informational purposes</a:t>
            </a:r>
          </a:p>
          <a:p>
            <a:pPr lvl="3" indent="-342900">
              <a:buFont typeface="+mj-lt"/>
              <a:buAutoNum type="arabicPeriod"/>
            </a:pPr>
            <a:r>
              <a:rPr lang="en-AU" dirty="0">
                <a:ea typeface="+mn-ea"/>
                <a:cs typeface="+mn-cs"/>
              </a:rPr>
              <a:t>Send a published specification to SC 6 for a 60-day pre-ballot</a:t>
            </a:r>
          </a:p>
          <a:p>
            <a:pPr lvl="4" indent="-342900">
              <a:buFont typeface="+mj-lt"/>
              <a:buAutoNum type="alphaLcPeriod"/>
            </a:pPr>
            <a:r>
              <a:rPr lang="en-AU" dirty="0">
                <a:ea typeface="+mn-ea"/>
                <a:cs typeface="+mn-cs"/>
              </a:rPr>
              <a:t>Is this standard needed?</a:t>
            </a:r>
          </a:p>
          <a:p>
            <a:pPr lvl="4" indent="-342900">
              <a:buFont typeface="+mj-lt"/>
              <a:buAutoNum type="alphaLcPeriod"/>
            </a:pPr>
            <a:r>
              <a:rPr lang="en-AU" dirty="0">
                <a:ea typeface="+mn-ea"/>
                <a:cs typeface="+mn-cs"/>
              </a:rPr>
              <a:t>Is it ready for an FDIS ballot?</a:t>
            </a:r>
          </a:p>
          <a:p>
            <a:pPr lvl="3" indent="-342900">
              <a:buFont typeface="+mj-lt"/>
              <a:buAutoNum type="arabicPeriod"/>
            </a:pPr>
            <a:r>
              <a:rPr lang="en-AU" dirty="0">
                <a:ea typeface="+mn-ea"/>
                <a:cs typeface="+mn-cs"/>
              </a:rPr>
              <a:t>Respond to comments received during the 60-day pre-ballot</a:t>
            </a:r>
          </a:p>
          <a:p>
            <a:pPr lvl="3" indent="-342900">
              <a:buFont typeface="+mj-lt"/>
              <a:buAutoNum type="arabicPeriod"/>
            </a:pPr>
            <a:r>
              <a:rPr lang="en-AU" dirty="0">
                <a:ea typeface="+mn-ea"/>
                <a:cs typeface="+mn-cs"/>
              </a:rPr>
              <a:t>A 5-month FDIS (Final Draft International Standard) ballot is then initiated</a:t>
            </a:r>
          </a:p>
          <a:p>
            <a:pPr lvl="3" indent="-342900">
              <a:buFont typeface="+mj-lt"/>
              <a:buAutoNum type="arabicPeriod"/>
            </a:pPr>
            <a:r>
              <a:rPr lang="en-AU" dirty="0">
                <a:ea typeface="+mn-ea"/>
                <a:cs typeface="+mn-cs"/>
              </a:rPr>
              <a:t>Respond to comments received during the 5-month FDIS ballot (90 days for corrigenda)</a:t>
            </a:r>
          </a:p>
          <a:p>
            <a:pPr lvl="2" indent="-342900">
              <a:buFont typeface="Arial" panose="020B0604020202020204" pitchFamily="34" charset="0"/>
              <a:buChar char="•"/>
            </a:pPr>
            <a:r>
              <a:rPr lang="en-AU" b="1" dirty="0">
                <a:ea typeface="+mn-ea"/>
                <a:cs typeface="+mn-cs"/>
              </a:rPr>
              <a:t>That sounds involved</a:t>
            </a:r>
          </a:p>
          <a:p>
            <a:pPr lvl="3" indent="-342900">
              <a:buFont typeface="Arial" panose="020B0604020202020204" pitchFamily="34" charset="0"/>
              <a:buChar char="•"/>
            </a:pPr>
            <a:r>
              <a:rPr lang="en-AU" dirty="0">
                <a:ea typeface="+mn-ea"/>
                <a:cs typeface="+mn-cs"/>
              </a:rPr>
              <a:t>The IEEE 802 JTC1 Standing Committee is here to help you!</a:t>
            </a:r>
          </a:p>
          <a:p>
            <a:pPr lvl="3" indent="-342900">
              <a:buFont typeface="Arial" panose="020B0604020202020204" pitchFamily="34" charset="0"/>
              <a:buChar char="•"/>
            </a:pPr>
            <a:r>
              <a:rPr lang="en-AU" dirty="0">
                <a:ea typeface="+mn-ea"/>
                <a:cs typeface="+mn-cs"/>
              </a:rPr>
              <a:t>Handy info site: </a:t>
            </a:r>
            <a:r>
              <a:rPr lang="en-AU" dirty="0">
                <a:ea typeface="+mn-ea"/>
                <a:cs typeface="+mn-cs"/>
                <a:hlinkClick r:id="rId3"/>
              </a:rPr>
              <a:t>https://ieee-sa.imeetcentral.com/802psdo/FrontPage</a:t>
            </a: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426287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has sent 73 standards through the PSDO adoption process, with 44 in-process</a:t>
            </a:r>
          </a:p>
        </p:txBody>
      </p:sp>
      <p:graphicFrame>
        <p:nvGraphicFramePr>
          <p:cNvPr id="6" name="Content Placeholder 5"/>
          <p:cNvGraphicFramePr>
            <a:graphicFrameLocks noGrp="1"/>
          </p:cNvGraphicFramePr>
          <p:nvPr>
            <p:ph idx="1"/>
          </p:nvPr>
        </p:nvGraphicFramePr>
        <p:xfrm>
          <a:off x="1714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35</a:t>
                      </a:r>
                    </a:p>
                  </a:txBody>
                  <a:tcPr/>
                </a:tc>
                <a:tc>
                  <a:txBody>
                    <a:bodyPr/>
                    <a:lstStyle/>
                    <a:p>
                      <a:pPr algn="ctr"/>
                      <a:r>
                        <a:rPr lang="en-AU" dirty="0"/>
                        <a:t>19</a:t>
                      </a:r>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17</a:t>
                      </a:r>
                    </a:p>
                  </a:txBody>
                  <a:tcPr/>
                </a:tc>
                <a:tc>
                  <a:txBody>
                    <a:bodyPr/>
                    <a:lstStyle/>
                    <a:p>
                      <a:pPr algn="ctr"/>
                      <a:r>
                        <a:rPr lang="en-AU" dirty="0"/>
                        <a:t>15</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2187709932"/>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a:t>All</a:t>
                      </a:r>
                    </a:p>
                  </a:txBody>
                  <a:tcPr/>
                </a:tc>
                <a:tc>
                  <a:txBody>
                    <a:bodyPr/>
                    <a:lstStyle/>
                    <a:p>
                      <a:pPr algn="ctr"/>
                      <a:r>
                        <a:rPr lang="en-AU" b="1" dirty="0"/>
                        <a:t>73</a:t>
                      </a:r>
                    </a:p>
                  </a:txBody>
                  <a:tcPr>
                    <a:lnT w="12700" cap="flat" cmpd="sng" algn="ctr">
                      <a:solidFill>
                        <a:schemeClr val="tx1"/>
                      </a:solidFill>
                      <a:prstDash val="solid"/>
                      <a:round/>
                      <a:headEnd type="none" w="med" len="med"/>
                      <a:tailEnd type="none" w="med" len="med"/>
                    </a:lnT>
                  </a:tcPr>
                </a:tc>
                <a:tc>
                  <a:txBody>
                    <a:bodyPr/>
                    <a:lstStyle/>
                    <a:p>
                      <a:pPr algn="ctr"/>
                      <a:r>
                        <a:rPr lang="en-AU" b="1" dirty="0"/>
                        <a:t>44</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a:xfrm>
            <a:off x="7100452" y="6475413"/>
            <a:ext cx="1443473"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5" name="Slide Number Placeholder 4"/>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EF4002E7-DB4D-4CC3-8382-1939D19420D8}"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976921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sent three standards  completely through the PSDO adoption process</a:t>
            </a:r>
          </a:p>
        </p:txBody>
      </p:sp>
      <p:sp>
        <p:nvSpPr>
          <p:cNvPr id="4" name="Footer Placeholder 3"/>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Andrew Myles, Cisco</a:t>
            </a:r>
          </a:p>
        </p:txBody>
      </p:sp>
      <p:sp>
        <p:nvSpPr>
          <p:cNvPr id="5" name="Slide Number Placeholder 4"/>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EF4002E7-DB4D-4CC3-8382-1939D19420D8}"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graphicFrame>
        <p:nvGraphicFramePr>
          <p:cNvPr id="6" name="Content Placeholder 5"/>
          <p:cNvGraphicFramePr>
            <a:graphicFrameLocks noGrp="1"/>
          </p:cNvGraphicFramePr>
          <p:nvPr>
            <p:ph idx="1"/>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a:t>IEEE 802</a:t>
                      </a:r>
                      <a:br>
                        <a:rPr lang="en-AU" sz="1600" dirty="0"/>
                      </a:br>
                      <a:r>
                        <a:rPr lang="en-AU" sz="1600" dirty="0"/>
                        <a:t>standard</a:t>
                      </a:r>
                    </a:p>
                  </a:txBody>
                  <a:tcPr marL="115147" marR="115147"/>
                </a:tc>
                <a:tc>
                  <a:txBody>
                    <a:bodyPr/>
                    <a:lstStyle/>
                    <a:p>
                      <a:pPr algn="ctr"/>
                      <a:r>
                        <a:rPr lang="en-US" sz="1600" dirty="0"/>
                        <a:t>60-day</a:t>
                      </a:r>
                      <a:br>
                        <a:rPr lang="en-AU" sz="1600" dirty="0"/>
                      </a:br>
                      <a:r>
                        <a:rPr lang="en-AU" sz="1600" dirty="0"/>
                        <a:t>pre-ballot</a:t>
                      </a:r>
                    </a:p>
                  </a:txBody>
                  <a:tcPr marL="115147" marR="115147"/>
                </a:tc>
                <a:tc>
                  <a:txBody>
                    <a:bodyPr/>
                    <a:lstStyle/>
                    <a:p>
                      <a:pPr algn="ctr"/>
                      <a:r>
                        <a:rPr lang="en-AU" sz="1600" dirty="0"/>
                        <a:t>5-month</a:t>
                      </a:r>
                      <a:br>
                        <a:rPr lang="en-AU" sz="1600" dirty="0"/>
                      </a:br>
                      <a:r>
                        <a:rPr lang="en-AU" sz="1600" dirty="0"/>
                        <a:t>FDIS ballot</a:t>
                      </a:r>
                    </a:p>
                  </a:txBody>
                  <a:tcPr marL="115147" marR="115147"/>
                </a:tc>
                <a:tc>
                  <a:txBody>
                    <a:bodyPr/>
                    <a:lstStyle/>
                    <a:p>
                      <a:pPr algn="ctr"/>
                      <a:r>
                        <a:rPr lang="en-AU" sz="1600" dirty="0"/>
                        <a:t>Comments</a:t>
                      </a:r>
                      <a:r>
                        <a:rPr lang="en-AU" sz="1600" baseline="0" dirty="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a:latin typeface="+mj-lt"/>
                          <a:cs typeface="Arial" panose="020B0604020202020204" pitchFamily="34" charset="0"/>
                        </a:rPr>
                        <a:t>802.15.3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a:latin typeface="+mj-lt"/>
                          <a:cs typeface="Arial" panose="020B0604020202020204" pitchFamily="34" charset="0"/>
                        </a:rPr>
                        <a:t>802.15.4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a:solidFill>
                            <a:srgbClr val="00B050"/>
                          </a:solidFill>
                        </a:rPr>
                        <a:t>n/a</a:t>
                      </a:r>
                    </a:p>
                  </a:txBody>
                  <a:tcPr marL="115147" marR="115147"/>
                </a:tc>
                <a:extLst>
                  <a:ext uri="{0D108BD9-81ED-4DB2-BD59-A6C34878D82A}">
                    <a16:rowId xmlns:a16="http://schemas.microsoft.com/office/drawing/2014/main" val="2448534767"/>
                  </a:ext>
                </a:extLst>
              </a:tr>
              <a:tr h="351837">
                <a:tc>
                  <a:txBody>
                    <a:bodyPr/>
                    <a:lstStyle/>
                    <a:p>
                      <a:r>
                        <a:rPr lang="en-AU" sz="1600" b="0" dirty="0">
                          <a:latin typeface="+mj-lt"/>
                          <a:cs typeface="Arial" panose="020B0604020202020204" pitchFamily="34" charset="0"/>
                        </a:rPr>
                        <a:t>802.15.6</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latin typeface="+mj-lt"/>
                        </a:rPr>
                        <a:t>23 Nov 16</a:t>
                      </a: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dirty="0">
                          <a:solidFill>
                            <a:srgbClr val="00B050"/>
                          </a:solidFill>
                          <a:latin typeface="+mj-lt"/>
                        </a:rPr>
                        <a:t>7</a:t>
                      </a:r>
                      <a:r>
                        <a:rPr lang="en-AU" sz="1600" b="0" baseline="0" dirty="0">
                          <a:solidFill>
                            <a:srgbClr val="00B050"/>
                          </a:solidFill>
                          <a:latin typeface="+mj-lt"/>
                        </a:rPr>
                        <a:t> </a:t>
                      </a:r>
                      <a:r>
                        <a:rPr lang="en-AU" sz="1600" b="0" dirty="0">
                          <a:solidFill>
                            <a:srgbClr val="00B050"/>
                          </a:solidFill>
                          <a:latin typeface="+mj-lt"/>
                        </a:rPr>
                        <a:t>Sep</a:t>
                      </a:r>
                      <a:r>
                        <a:rPr lang="en-AU" sz="1600" b="0" baseline="0" dirty="0">
                          <a:solidFill>
                            <a:srgbClr val="00B050"/>
                          </a:solidFill>
                          <a:latin typeface="+mj-lt"/>
                        </a:rPr>
                        <a:t> 17</a:t>
                      </a: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mn-cs"/>
                        </a:rPr>
                        <a:t>Jul 19</a:t>
                      </a:r>
                      <a:endParaRPr lang="en-AU" sz="1600" b="0" baseline="0" dirty="0">
                        <a:solidFill>
                          <a:srgbClr val="00B050"/>
                        </a:solidFill>
                      </a:endParaRPr>
                    </a:p>
                  </a:txBody>
                  <a:tcPr marL="115147" marR="115147"/>
                </a:tc>
                <a:extLst>
                  <a:ext uri="{0D108BD9-81ED-4DB2-BD59-A6C34878D82A}">
                    <a16:rowId xmlns:a16="http://schemas.microsoft.com/office/drawing/2014/main" val="4262288897"/>
                  </a:ext>
                </a:extLst>
              </a:tr>
            </a:tbl>
          </a:graphicData>
        </a:graphic>
      </p:graphicFrame>
    </p:spTree>
    <p:extLst>
      <p:ext uri="{BB962C8B-B14F-4D97-AF65-F5344CB8AC3E}">
        <p14:creationId xmlns:p14="http://schemas.microsoft.com/office/powerpoint/2010/main" val="48180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might be nice to add rows for</a:t>
            </a:r>
          </a:p>
        </p:txBody>
      </p:sp>
      <p:sp>
        <p:nvSpPr>
          <p:cNvPr id="4" name="Footer Placeholder 3"/>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Andrew Myles, Cisco</a:t>
            </a:r>
          </a:p>
        </p:txBody>
      </p:sp>
      <p:sp>
        <p:nvSpPr>
          <p:cNvPr id="5" name="Slide Number Placeholder 4"/>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EF4002E7-DB4D-4CC3-8382-1939D19420D8}"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35451168"/>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577753">
                  <a:extLst>
                    <a:ext uri="{9D8B030D-6E8A-4147-A177-3AD203B41FA5}">
                      <a16:colId xmlns:a16="http://schemas.microsoft.com/office/drawing/2014/main" val="20000"/>
                    </a:ext>
                  </a:extLst>
                </a:gridCol>
                <a:gridCol w="1858051">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a:t>IEEE 802</a:t>
                      </a:r>
                      <a:br>
                        <a:rPr lang="en-AU" sz="1600" dirty="0"/>
                      </a:br>
                      <a:r>
                        <a:rPr lang="en-AU" sz="1600" dirty="0"/>
                        <a:t>standard</a:t>
                      </a:r>
                    </a:p>
                  </a:txBody>
                  <a:tcPr marL="115147" marR="115147"/>
                </a:tc>
                <a:tc>
                  <a:txBody>
                    <a:bodyPr/>
                    <a:lstStyle/>
                    <a:p>
                      <a:pPr algn="ctr"/>
                      <a:r>
                        <a:rPr lang="en-US" sz="1600" dirty="0"/>
                        <a:t>60-day</a:t>
                      </a:r>
                      <a:br>
                        <a:rPr lang="en-AU" sz="1600" dirty="0"/>
                      </a:br>
                      <a:r>
                        <a:rPr lang="en-AU" sz="1600" dirty="0"/>
                        <a:t>pre-ballot</a:t>
                      </a:r>
                    </a:p>
                  </a:txBody>
                  <a:tcPr marL="115147" marR="115147"/>
                </a:tc>
                <a:tc>
                  <a:txBody>
                    <a:bodyPr/>
                    <a:lstStyle/>
                    <a:p>
                      <a:pPr algn="ctr"/>
                      <a:r>
                        <a:rPr lang="en-AU" sz="1600" dirty="0"/>
                        <a:t>5-month</a:t>
                      </a:r>
                      <a:br>
                        <a:rPr lang="en-AU" sz="1600" dirty="0"/>
                      </a:br>
                      <a:r>
                        <a:rPr lang="en-AU" sz="1600" dirty="0"/>
                        <a:t>FDIS ballot</a:t>
                      </a:r>
                    </a:p>
                  </a:txBody>
                  <a:tcPr marL="115147" marR="115147"/>
                </a:tc>
                <a:tc>
                  <a:txBody>
                    <a:bodyPr/>
                    <a:lstStyle/>
                    <a:p>
                      <a:pPr algn="ctr"/>
                      <a:r>
                        <a:rPr lang="en-AU" sz="1600" dirty="0"/>
                        <a:t>Comments</a:t>
                      </a:r>
                      <a:r>
                        <a:rPr lang="en-AU" sz="1600" baseline="0" dirty="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a:latin typeface="+mj-lt"/>
                          <a:cs typeface="Arial" panose="020B0604020202020204" pitchFamily="34" charset="0"/>
                        </a:rPr>
                        <a:t>802.15.3d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351876640"/>
                  </a:ext>
                </a:extLst>
              </a:tr>
              <a:tr h="351837">
                <a:tc>
                  <a:txBody>
                    <a:bodyPr/>
                    <a:lstStyle/>
                    <a:p>
                      <a:r>
                        <a:rPr lang="en-AU" sz="1600" b="0" dirty="0">
                          <a:latin typeface="+mj-lt"/>
                          <a:cs typeface="Arial" panose="020B0604020202020204" pitchFamily="34" charset="0"/>
                        </a:rPr>
                        <a:t>802.15.4-2020</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2448534767"/>
                  </a:ext>
                </a:extLst>
              </a:tr>
              <a:tr h="351837">
                <a:tc>
                  <a:txBody>
                    <a:bodyPr/>
                    <a:lstStyle/>
                    <a:p>
                      <a:r>
                        <a:rPr lang="en-AU" sz="1600" b="0" dirty="0">
                          <a:latin typeface="+mj-lt"/>
                          <a:cs typeface="Arial" panose="020B0604020202020204" pitchFamily="34" charset="0"/>
                        </a:rPr>
                        <a:t>802.15.4w</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4262288897"/>
                  </a:ext>
                </a:extLst>
              </a:tr>
              <a:tr h="351837">
                <a:tc>
                  <a:txBody>
                    <a:bodyPr/>
                    <a:lstStyle/>
                    <a:p>
                      <a:r>
                        <a:rPr lang="en-AU" sz="1600" b="0" dirty="0">
                          <a:latin typeface="+mj-lt"/>
                          <a:cs typeface="Arial" panose="020B0604020202020204" pitchFamily="34" charset="0"/>
                        </a:rPr>
                        <a:t>802.15.4y</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3509574692"/>
                  </a:ext>
                </a:extLst>
              </a:tr>
              <a:tr h="351837">
                <a:tc>
                  <a:txBody>
                    <a:bodyPr/>
                    <a:lstStyle/>
                    <a:p>
                      <a:r>
                        <a:rPr lang="en-AU" sz="1600" b="0" dirty="0">
                          <a:latin typeface="+mj-lt"/>
                          <a:cs typeface="Arial" panose="020B0604020202020204" pitchFamily="34" charset="0"/>
                        </a:rPr>
                        <a:t>802.15.4z</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775762071"/>
                  </a:ext>
                </a:extLst>
              </a:tr>
              <a:tr h="351837">
                <a:tc>
                  <a:txBody>
                    <a:bodyPr/>
                    <a:lstStyle/>
                    <a:p>
                      <a:r>
                        <a:rPr lang="en-AU" sz="1600" b="0" dirty="0">
                          <a:latin typeface="+mj-lt"/>
                          <a:cs typeface="Arial" panose="020B0604020202020204" pitchFamily="34" charset="0"/>
                        </a:rPr>
                        <a:t>Others?</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dirty="0">
                        <a:solidFill>
                          <a:srgbClr val="00B050"/>
                        </a:solidFill>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a:solidFill>
                          <a:srgbClr val="00B050"/>
                        </a:solidFill>
                      </a:endParaRPr>
                    </a:p>
                  </a:txBody>
                  <a:tcPr marL="115147" marR="115147"/>
                </a:tc>
                <a:extLst>
                  <a:ext uri="{0D108BD9-81ED-4DB2-BD59-A6C34878D82A}">
                    <a16:rowId xmlns:a16="http://schemas.microsoft.com/office/drawing/2014/main" val="1876340906"/>
                  </a:ext>
                </a:extLst>
              </a:tr>
            </a:tbl>
          </a:graphicData>
        </a:graphic>
      </p:graphicFrame>
    </p:spTree>
    <p:extLst>
      <p:ext uri="{BB962C8B-B14F-4D97-AF65-F5344CB8AC3E}">
        <p14:creationId xmlns:p14="http://schemas.microsoft.com/office/powerpoint/2010/main" val="2447477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316" name="Rectangle 2"/>
          <p:cNvSpPr>
            <a:spLocks noGrp="1" noChangeArrowheads="1"/>
          </p:cNvSpPr>
          <p:nvPr>
            <p:ph type="title"/>
          </p:nvPr>
        </p:nvSpPr>
        <p:spPr/>
        <p:txBody>
          <a:bodyPr/>
          <a:lstStyle/>
          <a:p>
            <a:pPr algn="ctr"/>
            <a:r>
              <a:rPr lang="en-AU" dirty="0"/>
              <a:t>Sending a draft specification</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Sending a draft specification for informational purposes</a:t>
            </a:r>
          </a:p>
          <a:p>
            <a:pPr marL="654050" lvl="3" indent="-285750">
              <a:buFont typeface="Arial" panose="020B0604020202020204" pitchFamily="34" charset="0"/>
              <a:buChar char="•"/>
            </a:pPr>
            <a:r>
              <a:rPr lang="en-AU" dirty="0">
                <a:ea typeface="+mn-ea"/>
                <a:cs typeface="+mn-cs"/>
              </a:rPr>
              <a:t>Typically done when a draft enters the IEEE SA ballot stage</a:t>
            </a:r>
          </a:p>
          <a:p>
            <a:pPr marL="654050" lvl="3" indent="-285750">
              <a:buFont typeface="Arial" panose="020B0604020202020204" pitchFamily="34" charset="0"/>
              <a:buChar char="•"/>
            </a:pPr>
            <a:r>
              <a:rPr lang="en-AU" dirty="0">
                <a:ea typeface="+mn-ea"/>
                <a:cs typeface="+mn-cs"/>
              </a:rPr>
              <a:t>Ask the IEEE 802 JTC1 SC for help and coordination if desired (we’ve been doing this for years)</a:t>
            </a:r>
          </a:p>
          <a:p>
            <a:pPr marL="654050" lvl="3" indent="-285750">
              <a:buFont typeface="Arial" panose="020B0604020202020204" pitchFamily="34" charset="0"/>
              <a:buChar char="•"/>
            </a:pPr>
            <a:r>
              <a:rPr lang="en-AU" dirty="0">
                <a:ea typeface="+mn-ea"/>
                <a:cs typeface="+mn-cs"/>
              </a:rPr>
              <a:t>Get WG approval to send the specification</a:t>
            </a:r>
          </a:p>
          <a:p>
            <a:pPr marL="654050" lvl="3" indent="-285750">
              <a:buFont typeface="Arial" panose="020B0604020202020204" pitchFamily="34" charset="0"/>
              <a:buChar char="•"/>
            </a:pPr>
            <a:r>
              <a:rPr lang="en-AU" dirty="0">
                <a:ea typeface="+mn-ea"/>
                <a:cs typeface="+mn-cs"/>
              </a:rPr>
              <a:t>Get IEEE 802 EC approval (WG motion template available)</a:t>
            </a:r>
          </a:p>
          <a:p>
            <a:pPr marL="654050" lvl="3" indent="-285750">
              <a:buFont typeface="Arial" panose="020B0604020202020204" pitchFamily="34" charset="0"/>
              <a:buChar char="•"/>
            </a:pPr>
            <a:r>
              <a:rPr lang="en-AU" dirty="0">
                <a:ea typeface="+mn-ea"/>
                <a:cs typeface="+mn-cs"/>
              </a:rPr>
              <a:t>WG chair sends notification to the SC 6 Committee Manager that a document is available for informational purposes along with necessary credentials to access the members private area for the WG</a:t>
            </a:r>
          </a:p>
          <a:p>
            <a:pPr marL="654050" lvl="3" indent="-285750">
              <a:buFont typeface="Arial" panose="020B0604020202020204" pitchFamily="34" charset="0"/>
              <a:buChar char="•"/>
            </a:pPr>
            <a:r>
              <a:rPr lang="en-AU" dirty="0">
                <a:ea typeface="+mn-ea"/>
                <a:cs typeface="+mn-cs"/>
              </a:rPr>
              <a:t>SC 6 Committee Manager downloads the document and adds it to the SC 6 document repository with an SC 6 number (6NXXXXX)</a:t>
            </a:r>
          </a:p>
          <a:p>
            <a:pPr marL="654050" lvl="3" indent="-285750">
              <a:buFont typeface="Arial" panose="020B0604020202020204" pitchFamily="34" charset="0"/>
              <a:buChar char="•"/>
            </a:pPr>
            <a:r>
              <a:rPr lang="en-AU" dirty="0">
                <a:ea typeface="+mn-ea"/>
                <a:cs typeface="+mn-cs"/>
              </a:rPr>
              <a:t>SC 6 Committee Manager sends a notification to SC 6 members about the availability of the new document</a:t>
            </a:r>
          </a:p>
          <a:p>
            <a:pPr marL="654050" lvl="3" indent="-285750">
              <a:buFont typeface="Arial" panose="020B0604020202020204" pitchFamily="34" charset="0"/>
              <a:buChar char="•"/>
            </a:pPr>
            <a:r>
              <a:rPr lang="en-AU" dirty="0">
                <a:ea typeface="+mn-ea"/>
                <a:cs typeface="+mn-cs"/>
              </a:rPr>
              <a:t>Generally this stage does not result in any response from SC 6 to IEEE 802</a:t>
            </a:r>
          </a:p>
          <a:p>
            <a:pPr marL="654050" lvl="3" indent="-285750">
              <a:buFont typeface="Arial" panose="020B0604020202020204" pitchFamily="34" charset="0"/>
              <a:buChar char="•"/>
            </a:pP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3679167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316" name="Rectangle 2"/>
          <p:cNvSpPr>
            <a:spLocks noGrp="1" noChangeArrowheads="1"/>
          </p:cNvSpPr>
          <p:nvPr>
            <p:ph type="title"/>
          </p:nvPr>
        </p:nvSpPr>
        <p:spPr/>
        <p:txBody>
          <a:bodyPr/>
          <a:lstStyle/>
          <a:p>
            <a:pPr algn="ctr"/>
            <a:r>
              <a:rPr lang="en-AU" dirty="0"/>
              <a:t>Sending a specification for 60-day pre-ballot</a:t>
            </a:r>
          </a:p>
        </p:txBody>
      </p:sp>
      <p:sp>
        <p:nvSpPr>
          <p:cNvPr id="13317" name="Rectangle 3"/>
          <p:cNvSpPr>
            <a:spLocks noGrp="1" noChangeArrowheads="1"/>
          </p:cNvSpPr>
          <p:nvPr>
            <p:ph type="body" idx="1"/>
          </p:nvPr>
        </p:nvSpPr>
        <p:spPr/>
        <p:txBody>
          <a:bodyPr/>
          <a:lstStyle/>
          <a:p>
            <a:pPr marL="307975" lvl="2" indent="-285750">
              <a:buFont typeface="Arial" panose="020B0604020202020204" pitchFamily="34" charset="0"/>
              <a:buChar char="•"/>
            </a:pPr>
            <a:r>
              <a:rPr lang="en-AU" dirty="0">
                <a:ea typeface="+mn-ea"/>
                <a:cs typeface="+mn-cs"/>
              </a:rPr>
              <a:t>Typically done when a specification has been published by IEEE</a:t>
            </a:r>
          </a:p>
          <a:p>
            <a:pPr marL="307975" lvl="2" indent="-285750">
              <a:buFont typeface="Arial" panose="020B0604020202020204" pitchFamily="34" charset="0"/>
              <a:buChar char="•"/>
            </a:pPr>
            <a:r>
              <a:rPr lang="en-AU" dirty="0">
                <a:ea typeface="+mn-ea"/>
                <a:cs typeface="+mn-cs"/>
              </a:rPr>
              <a:t>When the WG agrees to submit a specification for ratification by SC 6, the WG should coordinate with the IEEE 802 JTC1 SC – we meet Tuesday PM1 for all face-to-face meetings and Tuesday PM2 for all virtual meetings, so far</a:t>
            </a:r>
          </a:p>
          <a:p>
            <a:pPr marL="307975" lvl="2" indent="-285750">
              <a:buFont typeface="Arial" panose="020B0604020202020204" pitchFamily="34" charset="0"/>
              <a:buChar char="•"/>
            </a:pPr>
            <a:r>
              <a:rPr lang="en-AU" dirty="0">
                <a:ea typeface="+mn-ea"/>
                <a:cs typeface="+mn-cs"/>
              </a:rPr>
              <a:t>The WG must approve the submission</a:t>
            </a:r>
          </a:p>
          <a:p>
            <a:pPr marL="307975" lvl="2" indent="-285750">
              <a:buFont typeface="Arial" panose="020B0604020202020204" pitchFamily="34" charset="0"/>
              <a:buChar char="•"/>
            </a:pPr>
            <a:r>
              <a:rPr lang="en-AU" dirty="0">
                <a:ea typeface="+mn-ea"/>
                <a:cs typeface="+mn-cs"/>
              </a:rPr>
              <a:t>The IEEE 802 EC must approve the submission (WG motion template available)</a:t>
            </a:r>
          </a:p>
          <a:p>
            <a:pPr marL="307975" lvl="2" indent="-285750">
              <a:buFont typeface="Arial" panose="020B0604020202020204" pitchFamily="34" charset="0"/>
              <a:buChar char="•"/>
            </a:pPr>
            <a:r>
              <a:rPr lang="en-AU" dirty="0">
                <a:ea typeface="+mn-ea"/>
                <a:cs typeface="+mn-cs"/>
              </a:rPr>
              <a:t>The WG chair requests the IEEE SA staff liaison to arrange for submission of the document for the purpose of a 60-day pre-ballot</a:t>
            </a:r>
          </a:p>
          <a:p>
            <a:pPr marL="307975" lvl="2" indent="-285750">
              <a:buFont typeface="Arial" panose="020B0604020202020204" pitchFamily="34" charset="0"/>
              <a:buChar char="•"/>
            </a:pPr>
            <a:r>
              <a:rPr lang="en-AU" dirty="0">
                <a:ea typeface="+mn-ea"/>
                <a:cs typeface="+mn-cs"/>
              </a:rPr>
              <a:t>Jodi Haasz is the current IEEE SA staff liaison</a:t>
            </a:r>
          </a:p>
          <a:p>
            <a:pPr marL="654050" lvl="3" indent="-285750">
              <a:buFont typeface="Arial" panose="020B0604020202020204" pitchFamily="34" charset="0"/>
              <a:buChar char="•"/>
            </a:pPr>
            <a:r>
              <a:rPr lang="en-AU" dirty="0">
                <a:ea typeface="+mn-ea"/>
                <a:cs typeface="+mn-cs"/>
              </a:rPr>
              <a:t>She’s awesome and knows her ISO/IEC JTC 1 rules and regulations inside out</a:t>
            </a:r>
          </a:p>
          <a:p>
            <a:pPr marL="307975" lvl="2" indent="-285750">
              <a:buFont typeface="Arial" panose="020B0604020202020204" pitchFamily="34" charset="0"/>
              <a:buChar char="•"/>
            </a:pPr>
            <a:r>
              <a:rPr lang="en-AU" dirty="0">
                <a:ea typeface="+mn-ea"/>
                <a:cs typeface="+mn-cs"/>
              </a:rPr>
              <a:t>At least two months later, the result of the 60-day pre-ballot will be announced by the SC 6 Committee Manager</a:t>
            </a:r>
          </a:p>
          <a:p>
            <a:pPr marL="307975" lvl="2" indent="-285750">
              <a:buFont typeface="Arial" panose="020B0604020202020204" pitchFamily="34" charset="0"/>
              <a:buChar char="•"/>
            </a:pPr>
            <a:r>
              <a:rPr lang="en-AU" dirty="0">
                <a:ea typeface="+mn-ea"/>
                <a:cs typeface="+mn-cs"/>
              </a:rPr>
              <a:t>Sometimes it takes longer, depending on gating factors, vacations, and vagaries of the weather</a:t>
            </a:r>
          </a:p>
          <a:p>
            <a:pPr marL="307975" lvl="2" indent="-285750">
              <a:buFont typeface="Arial" panose="020B0604020202020204" pitchFamily="34" charset="0"/>
              <a:buChar char="•"/>
            </a:pPr>
            <a:r>
              <a:rPr lang="en-AU" dirty="0">
                <a:ea typeface="+mn-ea"/>
                <a:cs typeface="+mn-cs"/>
              </a:rPr>
              <a:t>Sometimes the voting results also include comments from the National Bodies</a:t>
            </a: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3561082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7100453" y="6475413"/>
            <a:ext cx="1443472"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Peter Yee, NSA-CSD</a:t>
            </a:r>
          </a:p>
        </p:txBody>
      </p:sp>
      <p:sp>
        <p:nvSpPr>
          <p:cNvPr id="6" name="Slide Number Placeholder 5"/>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Slide </a:t>
            </a:r>
            <a:fld id="{B776D292-FC0B-44FB-BBF2-3B2FCC45F9DC}" type="slidenum">
              <a:rPr kumimoji="0" lang="en-US" sz="1200" b="0" i="0" u="none" strike="noStrike" kern="1200" cap="none" spc="0" normalizeH="0" baseline="0" noProof="0" smtClean="0">
                <a:ln>
                  <a:noFill/>
                </a:ln>
                <a:solidFill>
                  <a:srgbClr val="000000"/>
                </a:solidFill>
                <a:effectLst/>
                <a:uLnTx/>
                <a:uFillTx/>
                <a:latin typeface="Arial"/>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3316" name="Rectangle 2"/>
          <p:cNvSpPr>
            <a:spLocks noGrp="1" noChangeArrowheads="1"/>
          </p:cNvSpPr>
          <p:nvPr>
            <p:ph type="title"/>
          </p:nvPr>
        </p:nvSpPr>
        <p:spPr/>
        <p:txBody>
          <a:bodyPr/>
          <a:lstStyle/>
          <a:p>
            <a:pPr algn="ctr"/>
            <a:r>
              <a:rPr lang="en-AU" dirty="0"/>
              <a:t>Responding to comments on a 60-day pre-ballot</a:t>
            </a:r>
          </a:p>
        </p:txBody>
      </p:sp>
      <p:sp>
        <p:nvSpPr>
          <p:cNvPr id="13317" name="Rectangle 3"/>
          <p:cNvSpPr>
            <a:spLocks noGrp="1" noChangeArrowheads="1"/>
          </p:cNvSpPr>
          <p:nvPr>
            <p:ph type="body" idx="1"/>
          </p:nvPr>
        </p:nvSpPr>
        <p:spPr/>
        <p:txBody>
          <a:bodyPr/>
          <a:lstStyle/>
          <a:p>
            <a:pPr marL="285750" indent="-285750">
              <a:buFont typeface="Arial" panose="020B0604020202020204" pitchFamily="34" charset="0"/>
              <a:buChar char="•"/>
            </a:pPr>
            <a:r>
              <a:rPr lang="en-AU" dirty="0"/>
              <a:t>The WG is responsible for generating the response to the comments</a:t>
            </a:r>
          </a:p>
          <a:p>
            <a:pPr marL="654050" lvl="3" indent="-285750">
              <a:buFont typeface="Arial" panose="020B0604020202020204" pitchFamily="34" charset="0"/>
              <a:buChar char="•"/>
            </a:pPr>
            <a:r>
              <a:rPr lang="en-AU" dirty="0"/>
              <a:t>Comments are available as part of the Summary of Voting</a:t>
            </a:r>
          </a:p>
          <a:p>
            <a:pPr marL="654050" lvl="3" indent="-285750">
              <a:buFont typeface="Arial" panose="020B0604020202020204" pitchFamily="34" charset="0"/>
              <a:buChar char="•"/>
            </a:pPr>
            <a:r>
              <a:rPr lang="en-AU" dirty="0"/>
              <a:t>Yes, a response is expected under the terms of the PSDO agreement</a:t>
            </a:r>
          </a:p>
          <a:p>
            <a:pPr marL="654050" lvl="3" indent="-285750">
              <a:buFont typeface="Arial" panose="020B0604020202020204" pitchFamily="34" charset="0"/>
              <a:buChar char="•"/>
            </a:pPr>
            <a:r>
              <a:rPr lang="en-AU" dirty="0"/>
              <a:t>No, that doesn’t mean we have to agree to particular changes requested in a comment</a:t>
            </a:r>
          </a:p>
          <a:p>
            <a:pPr marL="654050" lvl="3" indent="-285750">
              <a:buFont typeface="Arial" panose="020B0604020202020204" pitchFamily="34" charset="0"/>
              <a:buChar char="•"/>
            </a:pPr>
            <a:r>
              <a:rPr lang="en-AU" dirty="0"/>
              <a:t>But we should explain our rationale for our response to each comment</a:t>
            </a:r>
          </a:p>
          <a:p>
            <a:pPr marL="307975" lvl="2" indent="-285750">
              <a:buFont typeface="Arial" panose="020B0604020202020204" pitchFamily="34" charset="0"/>
              <a:buChar char="•"/>
            </a:pPr>
            <a:r>
              <a:rPr lang="en-AU" b="1" dirty="0"/>
              <a:t>The JTC1 SC can be a great help in generating the response</a:t>
            </a:r>
          </a:p>
          <a:p>
            <a:pPr marL="654050" lvl="3" indent="-285750">
              <a:buFont typeface="Arial" panose="020B0604020202020204" pitchFamily="34" charset="0"/>
              <a:buChar char="•"/>
            </a:pPr>
            <a:r>
              <a:rPr lang="en-AU" dirty="0"/>
              <a:t>Certain NBs can be counted on to submit the same comments on certain bugaboos</a:t>
            </a:r>
          </a:p>
          <a:p>
            <a:pPr marL="654050" lvl="3" indent="-285750">
              <a:buFont typeface="Arial" panose="020B0604020202020204" pitchFamily="34" charset="0"/>
              <a:buChar char="•"/>
            </a:pPr>
            <a:r>
              <a:rPr lang="en-AU" dirty="0"/>
              <a:t>We are good at refining the non-technical aspects of the responses (“political considerations”)</a:t>
            </a:r>
          </a:p>
          <a:p>
            <a:pPr marL="307975" lvl="2" indent="-285750">
              <a:buFont typeface="Arial" panose="020B0604020202020204" pitchFamily="34" charset="0"/>
              <a:buChar char="•"/>
            </a:pPr>
            <a:r>
              <a:rPr lang="en-AU" b="1" dirty="0"/>
              <a:t>The approval process is the same for submitting the comment response</a:t>
            </a:r>
          </a:p>
          <a:p>
            <a:pPr marL="654050" lvl="3" indent="-285750">
              <a:buFont typeface="Arial" panose="020B0604020202020204" pitchFamily="34" charset="0"/>
              <a:buChar char="•"/>
            </a:pPr>
            <a:r>
              <a:rPr lang="en-AU" dirty="0"/>
              <a:t>WG approval</a:t>
            </a:r>
          </a:p>
          <a:p>
            <a:pPr marL="654050" lvl="3" indent="-285750">
              <a:buFont typeface="Arial" panose="020B0604020202020204" pitchFamily="34" charset="0"/>
              <a:buChar char="•"/>
            </a:pPr>
            <a:r>
              <a:rPr lang="en-AU" dirty="0"/>
              <a:t>IEEE 802 EC approval</a:t>
            </a:r>
          </a:p>
          <a:p>
            <a:pPr marL="307975" lvl="2" indent="-285750">
              <a:buFont typeface="Arial" panose="020B0604020202020204" pitchFamily="34" charset="0"/>
              <a:buChar char="•"/>
            </a:pPr>
            <a:r>
              <a:rPr lang="en-AU" b="1" dirty="0"/>
              <a:t>Submission of responses is direct</a:t>
            </a:r>
          </a:p>
          <a:p>
            <a:pPr marL="654050" lvl="3" indent="-285750">
              <a:buFont typeface="Arial" panose="020B0604020202020204" pitchFamily="34" charset="0"/>
              <a:buChar char="•"/>
            </a:pPr>
            <a:r>
              <a:rPr lang="en-AU" dirty="0"/>
              <a:t>WG chair informs the SC 6 Committee Manager with a link to document on Mentor</a:t>
            </a:r>
          </a:p>
          <a:p>
            <a:pPr marL="654050" lvl="3" indent="-285750">
              <a:buFont typeface="Arial" panose="020B0604020202020204" pitchFamily="34" charset="0"/>
              <a:buChar char="•"/>
            </a:pPr>
            <a:r>
              <a:rPr lang="en-AU" dirty="0"/>
              <a:t>WG chair informs the IEEE SA staff liaison of the submission</a:t>
            </a:r>
          </a:p>
          <a:p>
            <a:pPr marL="654050" lvl="3" indent="-285750">
              <a:buFont typeface="Arial" panose="020B0604020202020204" pitchFamily="34" charset="0"/>
              <a:buChar char="•"/>
            </a:pPr>
            <a:r>
              <a:rPr lang="en-AU" dirty="0"/>
              <a:t>Staff liaison updates the internal status register</a:t>
            </a:r>
          </a:p>
          <a:p>
            <a:pPr marL="307975" lvl="2" indent="-285750">
              <a:buFont typeface="Arial" panose="020B0604020202020204" pitchFamily="34" charset="0"/>
              <a:buChar char="•"/>
            </a:pPr>
            <a:endParaRPr lang="en-AU" dirty="0"/>
          </a:p>
          <a:p>
            <a:pPr marL="307975" lvl="2" indent="-285750">
              <a:buFont typeface="Arial" panose="020B0604020202020204" pitchFamily="34" charset="0"/>
              <a:buChar char="•"/>
            </a:pPr>
            <a:endParaRPr lang="en-AU" dirty="0"/>
          </a:p>
          <a:p>
            <a:pPr marL="654050" lvl="3" indent="-285750">
              <a:buFont typeface="Arial" panose="020B0604020202020204" pitchFamily="34" charset="0"/>
              <a:buChar char="•"/>
            </a:pPr>
            <a:endParaRPr lang="en-AU" dirty="0">
              <a:ea typeface="+mn-ea"/>
              <a:cs typeface="+mn-cs"/>
            </a:endParaRPr>
          </a:p>
          <a:p>
            <a:pPr lvl="2" indent="-342900">
              <a:buFont typeface="Arial" panose="020B0604020202020204" pitchFamily="34" charset="0"/>
              <a:buChar char="•"/>
            </a:pPr>
            <a:endParaRPr lang="en-AU" b="1" dirty="0">
              <a:ea typeface="+mn-ea"/>
              <a:cs typeface="+mn-cs"/>
            </a:endParaRPr>
          </a:p>
          <a:p>
            <a:pPr marL="912813" lvl="4" indent="-285750">
              <a:buFont typeface="Arial" panose="020B0604020202020204" pitchFamily="34" charset="0"/>
              <a:buChar char="•"/>
            </a:pPr>
            <a:endParaRPr lang="en-AU" dirty="0"/>
          </a:p>
        </p:txBody>
      </p:sp>
    </p:spTree>
    <p:extLst>
      <p:ext uri="{BB962C8B-B14F-4D97-AF65-F5344CB8AC3E}">
        <p14:creationId xmlns:p14="http://schemas.microsoft.com/office/powerpoint/2010/main" val="20988588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8665</TotalTime>
  <Words>1527</Words>
  <Application>Microsoft Office PowerPoint</Application>
  <PresentationFormat>On-screen Show (4:3)</PresentationFormat>
  <Paragraphs>238</Paragraphs>
  <Slides>13</Slides>
  <Notes>10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13</vt:i4>
      </vt:variant>
    </vt:vector>
  </HeadingPairs>
  <TitlesOfParts>
    <vt:vector size="18" baseType="lpstr">
      <vt:lpstr>Arial</vt:lpstr>
      <vt:lpstr>Times New Roman</vt:lpstr>
      <vt:lpstr>Office Theme</vt:lpstr>
      <vt:lpstr>802-11-Submission</vt:lpstr>
      <vt:lpstr>1_802-11-Submission</vt:lpstr>
      <vt:lpstr>PowerPoint Presentation</vt:lpstr>
      <vt:lpstr>The PSDO Process</vt:lpstr>
      <vt:lpstr>The PSDO Process</vt:lpstr>
      <vt:lpstr>IEEE 802 has sent 73 standards through the PSDO adoption process, with 44 in-process</vt:lpstr>
      <vt:lpstr>IEEE 802.15 WG has sent three standards  completely through the PSDO adoption process</vt:lpstr>
      <vt:lpstr>It might be nice to add rows for</vt:lpstr>
      <vt:lpstr>Sending a draft specification</vt:lpstr>
      <vt:lpstr>Sending a specification for 60-day pre-ballot</vt:lpstr>
      <vt:lpstr>Responding to comments on a 60-day pre-ballot</vt:lpstr>
      <vt:lpstr>Getting a specification through the FDIS ballot</vt:lpstr>
      <vt:lpstr>Responding to comments on an FDIS ballot</vt:lpstr>
      <vt:lpstr>Next steps</vt:lpstr>
      <vt:lpstr>Notes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Peter Yee</cp:lastModifiedBy>
  <cp:revision>79</cp:revision>
  <cp:lastPrinted>2000-03-07T00:55:37Z</cp:lastPrinted>
  <dcterms:created xsi:type="dcterms:W3CDTF">2016-01-17T22:48:36Z</dcterms:created>
  <dcterms:modified xsi:type="dcterms:W3CDTF">2021-09-15T04:00:27Z</dcterms:modified>
  <cp:category/>
</cp:coreProperties>
</file>