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87" r:id="rId2"/>
    <p:sldId id="300" r:id="rId3"/>
    <p:sldId id="290" r:id="rId4"/>
    <p:sldId id="304" r:id="rId5"/>
    <p:sldId id="317" r:id="rId6"/>
    <p:sldId id="329" r:id="rId7"/>
    <p:sldId id="340" r:id="rId8"/>
    <p:sldId id="332" r:id="rId9"/>
    <p:sldId id="315" r:id="rId10"/>
    <p:sldId id="390" r:id="rId11"/>
    <p:sldId id="386" r:id="rId12"/>
    <p:sldId id="321" r:id="rId13"/>
    <p:sldId id="338" r:id="rId14"/>
    <p:sldId id="339" r:id="rId15"/>
    <p:sldId id="341" r:id="rId16"/>
    <p:sldId id="296" r:id="rId1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8" autoAdjust="0"/>
    <p:restoredTop sz="94646" autoAdjust="0"/>
  </p:normalViewPr>
  <p:slideViewPr>
    <p:cSldViewPr>
      <p:cViewPr varScale="1">
        <p:scale>
          <a:sx n="68" d="100"/>
          <a:sy n="68" d="100"/>
        </p:scale>
        <p:origin x="42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21</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8260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11</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21</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11</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8988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15-21-0460-05-0014</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69528"/>
            <a:ext cx="1752600" cy="2540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Clint Powell (Facebook)</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802.15/dcn/21/15-21-0321-00-0014-sg14-may-2021-interim-mtg-mins.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ntor.ieee.org/802.15/documents?is_dcn=274&amp;is_group=0014" TargetMode="External"/><Relationship Id="rId2" Type="http://schemas.openxmlformats.org/officeDocument/2006/relationships/hyperlink" Target="https://mentor.ieee.org/802.15/documents?is_dcn=278&amp;is_group=001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Specialty Networks (WSN)</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SG14 Opening Report, Meeting Slides, Closing Report – Sept. 2021 Mtg</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September 22,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Clint Powell (Facebook)</a:t>
            </a:r>
          </a:p>
          <a:p>
            <a:pPr eaLnBrk="1" hangingPunct="1">
              <a:spcBef>
                <a:spcPct val="0"/>
              </a:spcBef>
              <a:buClrTx/>
              <a:buFontTx/>
              <a:buNone/>
              <a:defRPr/>
            </a:pPr>
            <a:r>
              <a:rPr lang="en-US" altLang="en-US" sz="1600" b="1" dirty="0">
                <a:latin typeface="Times New Roman" panose="02020603050405020304" pitchFamily="18" charset="0"/>
              </a:rPr>
              <a:t>Contact:	</a:t>
            </a:r>
            <a:r>
              <a:rPr lang="en-US" altLang="en-US" sz="1600" dirty="0">
                <a:latin typeface="Times New Roman" panose="02020603050405020304" pitchFamily="18" charset="0"/>
              </a:rPr>
              <a:t>SAA</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cpowell@ieee.org</a:t>
            </a: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+1 480 586-8457</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14: UWB-AHN (</a:t>
            </a:r>
            <a:r>
              <a:rPr lang="en-US" altLang="en-US" sz="1600" b="1" dirty="0" err="1">
                <a:latin typeface="Times New Roman" panose="02020603050405020304" pitchFamily="18" charset="0"/>
              </a:rPr>
              <a:t>p.k.a</a:t>
            </a:r>
            <a:r>
              <a:rPr lang="en-US" altLang="en-US" sz="1600" b="1" dirty="0">
                <a:latin typeface="Times New Roman" panose="02020603050405020304" pitchFamily="18" charset="0"/>
              </a:rPr>
              <a:t>. NS-UWB)</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Working Slide Deck for September Interim Mtg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5"/>
          <p:cNvSpPr>
            <a:spLocks noChangeArrowheads="1"/>
          </p:cNvSpPr>
          <p:nvPr/>
        </p:nvSpPr>
        <p:spPr bwMode="auto">
          <a:xfrm>
            <a:off x="1387316" y="1714500"/>
            <a:ext cx="6426518" cy="358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fontAlgn="b">
              <a:buClr>
                <a:srgbClr val="FF0000"/>
              </a:buClr>
              <a:tabLst>
                <a:tab pos="3810000" algn="l"/>
              </a:tabLst>
            </a:pPr>
            <a:r>
              <a:rPr lang="en-US" sz="1400" dirty="0">
                <a:solidFill>
                  <a:schemeClr val="tx1"/>
                </a:solidFill>
                <a:latin typeface="Calibri" panose="020F0502020204030204" pitchFamily="34" charset="0"/>
                <a:cs typeface="Calibri" panose="020F0502020204030204" pitchFamily="34" charset="0"/>
              </a:rPr>
              <a:t>Subject: Call for Chair Nominations for </a:t>
            </a:r>
            <a:r>
              <a:rPr lang="en-US" sz="1400" dirty="0">
                <a:solidFill>
                  <a:schemeClr val="tx1"/>
                </a:solidFill>
                <a:highlight>
                  <a:srgbClr val="FFFF00"/>
                </a:highlight>
                <a:latin typeface="Calibri" panose="020F0502020204030204" pitchFamily="34" charset="0"/>
                <a:cs typeface="Calibri" panose="020F0502020204030204" pitchFamily="34" charset="0"/>
              </a:rPr>
              <a:t>TG14</a:t>
            </a:r>
          </a:p>
          <a:p>
            <a:pPr fontAlgn="b">
              <a:buClr>
                <a:srgbClr val="FF0000"/>
              </a:buClr>
              <a:tabLst>
                <a:tab pos="3810000" algn="l"/>
              </a:tabLst>
            </a:pPr>
            <a:endParaRPr lang="en-US" sz="1400" dirty="0">
              <a:solidFill>
                <a:schemeClr val="tx1"/>
              </a:solidFill>
              <a:latin typeface="Calibri" panose="020F0502020204030204" pitchFamily="34" charset="0"/>
              <a:cs typeface="Calibri" panose="020F0502020204030204" pitchFamily="34" charset="0"/>
            </a:endParaRPr>
          </a:p>
          <a:p>
            <a:pPr fontAlgn="b">
              <a:buClr>
                <a:srgbClr val="FF0000"/>
              </a:buClr>
              <a:tabLst>
                <a:tab pos="3810000" algn="l"/>
              </a:tabLst>
            </a:pP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In accordance with the 802.15 Operations Manual, (</a:t>
            </a:r>
            <a:r>
              <a:rPr lang="en-US" sz="1400" dirty="0">
                <a:solidFill>
                  <a:schemeClr val="tx1"/>
                </a:solidFill>
                <a:latin typeface="Calibri" panose="020F0502020204030204" pitchFamily="34" charset="0"/>
                <a:cs typeface="Calibri" panose="020F0502020204030204" pitchFamily="34" charset="0"/>
              </a:rPr>
              <a:t>doc #: IEEE 802.15</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-10-0235 )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TG14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is calling for nominations for Chair.</a:t>
            </a:r>
          </a:p>
          <a:p>
            <a:pPr fontAlgn="b">
              <a:buClr>
                <a:srgbClr val="FF0000"/>
              </a:buClr>
              <a:tabLst>
                <a:tab pos="3810000" algn="l"/>
              </a:tabLst>
            </a:pPr>
            <a:b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b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The nominations period will open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[today] dd-MMM-</a:t>
            </a:r>
            <a:r>
              <a:rPr lang="en-US" altLang="en-US" sz="1400" dirty="0" err="1">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yyyy</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and close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dd-MMM-</a:t>
            </a:r>
            <a:r>
              <a:rPr lang="en-US" altLang="en-US" sz="1400" dirty="0" err="1">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yyyy</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23:59 </a:t>
            </a:r>
            <a:r>
              <a:rPr lang="en-US" altLang="en-US" sz="1400" dirty="0" err="1">
                <a:solidFill>
                  <a:schemeClr val="tx1"/>
                </a:solidFill>
                <a:latin typeface="Calibri" panose="020F0502020204030204" pitchFamily="34" charset="0"/>
                <a:ea typeface="Yu Gothic" panose="020B0400000000000000" pitchFamily="34" charset="-128"/>
                <a:cs typeface="Calibri" panose="020F0502020204030204" pitchFamily="34" charset="0"/>
              </a:rPr>
              <a:t>AoE</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(anywhere on Earth). </a:t>
            </a:r>
          </a:p>
          <a:p>
            <a:pPr defTabSz="6858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defTabSz="68580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All nominations shall be sent to the 802.15 WG Chair and cc’d to 802.15 Vice-Chairs.</a:t>
            </a:r>
          </a:p>
          <a:p>
            <a:pPr defTabSz="6858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defTabSz="68580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The 802.15 Operations Manual describes the responsibilities of the SG/TG Chair and the procedure for appointment. </a:t>
            </a:r>
          </a:p>
          <a:p>
            <a:pPr defTabSz="6858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fontAlgn="b">
              <a:tabLst>
                <a:tab pos="3810000" algn="l"/>
              </a:tabLst>
            </a:pP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If you have any questions, please contact the 802.15 WG Chair or Vice Chairs.</a:t>
            </a:r>
          </a:p>
          <a:p>
            <a:pPr fontAlgn="b">
              <a:tabLst>
                <a:tab pos="3810000" algn="l"/>
              </a:tabLst>
            </a:pPr>
            <a:endPar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fontAlgn="b">
              <a:tabLst>
                <a:tab pos="3810000" algn="l"/>
              </a:tabLst>
            </a:pP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Regards,</a:t>
            </a:r>
            <a:r>
              <a:rPr 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 [name] [ affiliation]</a:t>
            </a:r>
            <a:endParaRPr lang="en-US" sz="1400" dirty="0">
              <a:solidFill>
                <a:schemeClr val="tx1"/>
              </a:solidFill>
              <a:highlight>
                <a:srgbClr val="FFFF00"/>
              </a:highlight>
              <a:latin typeface="Calibri" panose="020F0502020204030204" pitchFamily="34" charset="0"/>
              <a:cs typeface="Calibri" panose="020F0502020204030204" pitchFamily="34" charset="0"/>
            </a:endParaRPr>
          </a:p>
          <a:p>
            <a:pPr fontAlgn="b">
              <a:tabLst>
                <a:tab pos="3810000" algn="l"/>
              </a:tabLst>
            </a:pPr>
            <a:endParaRPr lang="en-US" sz="1050" dirty="0">
              <a:solidFill>
                <a:schemeClr val="tx1"/>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DB3FFD24-3144-4415-BAE9-1EBF6A5F7D08}"/>
              </a:ext>
            </a:extLst>
          </p:cNvPr>
          <p:cNvSpPr txBox="1">
            <a:spLocks/>
          </p:cNvSpPr>
          <p:nvPr/>
        </p:nvSpPr>
        <p:spPr>
          <a:xfrm>
            <a:off x="762000" y="685800"/>
            <a:ext cx="7764463" cy="75406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Call for Subgroup Chair</a:t>
            </a:r>
          </a:p>
        </p:txBody>
      </p:sp>
      <p:sp>
        <p:nvSpPr>
          <p:cNvPr id="4" name="Slide Number Placeholder 3">
            <a:extLst>
              <a:ext uri="{FF2B5EF4-FFF2-40B4-BE49-F238E27FC236}">
                <a16:creationId xmlns:a16="http://schemas.microsoft.com/office/drawing/2014/main" id="{BEDDBD76-6A41-461D-B480-3B495A66DFED}"/>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10</a:t>
            </a:fld>
            <a:endParaRPr lang="en-US" altLang="en-US" dirty="0">
              <a:solidFill>
                <a:schemeClr val="tx1"/>
              </a:solidFill>
            </a:endParaRPr>
          </a:p>
        </p:txBody>
      </p:sp>
    </p:spTree>
    <p:extLst>
      <p:ext uri="{BB962C8B-B14F-4D97-AF65-F5344CB8AC3E}">
        <p14:creationId xmlns:p14="http://schemas.microsoft.com/office/powerpoint/2010/main" val="3344466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5"/>
          <p:cNvSpPr>
            <a:spLocks noChangeArrowheads="1"/>
          </p:cNvSpPr>
          <p:nvPr/>
        </p:nvSpPr>
        <p:spPr bwMode="auto">
          <a:xfrm>
            <a:off x="1358741" y="1439863"/>
            <a:ext cx="6426518" cy="511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fontAlgn="b">
              <a:buClr>
                <a:srgbClr val="FF0000"/>
              </a:buClr>
              <a:tabLst>
                <a:tab pos="3810000" algn="l"/>
              </a:tabLst>
            </a:pPr>
            <a:r>
              <a:rPr lang="en-US" sz="1400" dirty="0">
                <a:solidFill>
                  <a:schemeClr val="tx1"/>
                </a:solidFill>
                <a:latin typeface="Calibri" panose="020F0502020204030204" pitchFamily="34" charset="0"/>
                <a:cs typeface="Calibri" panose="020F0502020204030204" pitchFamily="34" charset="0"/>
              </a:rPr>
              <a:t>Subject: Call for Officer Nominations for </a:t>
            </a:r>
            <a:r>
              <a:rPr lang="en-US" sz="1400" dirty="0">
                <a:solidFill>
                  <a:schemeClr val="tx1"/>
                </a:solidFill>
                <a:highlight>
                  <a:srgbClr val="FFFF00"/>
                </a:highlight>
                <a:latin typeface="Calibri" panose="020F0502020204030204" pitchFamily="34" charset="0"/>
                <a:cs typeface="Calibri" panose="020F0502020204030204" pitchFamily="34" charset="0"/>
              </a:rPr>
              <a:t>TG14</a:t>
            </a:r>
          </a:p>
          <a:p>
            <a:pPr fontAlgn="b">
              <a:buClr>
                <a:srgbClr val="FF0000"/>
              </a:buClr>
              <a:tabLst>
                <a:tab pos="3810000" algn="l"/>
              </a:tabLst>
            </a:pPr>
            <a:endParaRPr lang="en-US" sz="1400" dirty="0">
              <a:solidFill>
                <a:schemeClr val="tx1"/>
              </a:solidFill>
              <a:latin typeface="Calibri" panose="020F0502020204030204" pitchFamily="34" charset="0"/>
              <a:cs typeface="Calibri" panose="020F0502020204030204" pitchFamily="34" charset="0"/>
            </a:endParaRPr>
          </a:p>
          <a:p>
            <a:pPr fontAlgn="b">
              <a:buClr>
                <a:srgbClr val="FF0000"/>
              </a:buClr>
              <a:tabLst>
                <a:tab pos="3810000" algn="l"/>
              </a:tabLst>
            </a:pP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In accordance with the 802.15 Operations Manual, (</a:t>
            </a:r>
            <a:r>
              <a:rPr lang="en-US" sz="1400" dirty="0">
                <a:solidFill>
                  <a:schemeClr val="tx1"/>
                </a:solidFill>
                <a:latin typeface="Calibri" panose="020F0502020204030204" pitchFamily="34" charset="0"/>
                <a:cs typeface="Calibri" panose="020F0502020204030204" pitchFamily="34" charset="0"/>
              </a:rPr>
              <a:t>doc #: IEEE 802.15</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-10-0235)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TG14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is calling for nominations for officers for the following roles:</a:t>
            </a:r>
          </a:p>
          <a:p>
            <a:pPr fontAlgn="b">
              <a:buClr>
                <a:srgbClr val="FF0000"/>
              </a:buClr>
              <a:tabLst>
                <a:tab pos="3810000" algn="l"/>
              </a:tabLst>
            </a:pPr>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marL="257175" indent="-257175" fontAlgn="b">
              <a:buFont typeface="Arial" panose="020B0604020202020204" pitchFamily="34" charset="0"/>
              <a:buChar char="•"/>
              <a:tabLst>
                <a:tab pos="3810000" algn="l"/>
              </a:tabLst>
            </a:pPr>
            <a:r>
              <a:rPr lang="en-US" sz="1400" dirty="0">
                <a:solidFill>
                  <a:schemeClr val="tx1"/>
                </a:solidFill>
                <a:highlight>
                  <a:srgbClr val="FFFF00"/>
                </a:highlight>
                <a:latin typeface="Calibri" panose="020F0502020204030204" pitchFamily="34" charset="0"/>
                <a:cs typeface="Calibri" panose="020F0502020204030204" pitchFamily="34" charset="0"/>
              </a:rPr>
              <a:t>Vice-Chair(s)</a:t>
            </a:r>
          </a:p>
          <a:p>
            <a:pPr marL="257175" indent="-257175" fontAlgn="b">
              <a:buFont typeface="Arial" panose="020B0604020202020204" pitchFamily="34" charset="0"/>
              <a:buChar char="•"/>
              <a:tabLst>
                <a:tab pos="3810000" algn="l"/>
              </a:tabLst>
            </a:pPr>
            <a:r>
              <a:rPr lang="en-US" sz="1400" dirty="0">
                <a:solidFill>
                  <a:schemeClr val="tx1"/>
                </a:solidFill>
                <a:highlight>
                  <a:srgbClr val="FFFF00"/>
                </a:highlight>
                <a:latin typeface="Calibri" panose="020F0502020204030204" pitchFamily="34" charset="0"/>
                <a:cs typeface="Calibri" panose="020F0502020204030204" pitchFamily="34" charset="0"/>
              </a:rPr>
              <a:t>Secretary</a:t>
            </a:r>
          </a:p>
          <a:p>
            <a:pPr marL="257175" indent="-257175" fontAlgn="b">
              <a:buFont typeface="Arial" panose="020B0604020202020204" pitchFamily="34" charset="0"/>
              <a:buChar char="•"/>
              <a:tabLst>
                <a:tab pos="3810000" algn="l"/>
              </a:tabLst>
            </a:pPr>
            <a:r>
              <a:rPr lang="en-US" sz="1400" dirty="0">
                <a:solidFill>
                  <a:schemeClr val="tx1"/>
                </a:solidFill>
                <a:highlight>
                  <a:srgbClr val="FFFF00"/>
                </a:highlight>
                <a:latin typeface="Calibri" panose="020F0502020204030204" pitchFamily="34" charset="0"/>
                <a:cs typeface="Calibri" panose="020F0502020204030204" pitchFamily="34" charset="0"/>
              </a:rPr>
              <a:t>Technical Editor(s)</a:t>
            </a:r>
            <a:endParaRPr 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endParaRPr>
          </a:p>
          <a:p>
            <a:pPr defTabSz="685800"/>
            <a:b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b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The nominations period will open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[today] dd-MMM-</a:t>
            </a:r>
            <a:r>
              <a:rPr lang="en-US" altLang="en-US" sz="1400" dirty="0" err="1">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yyyy</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and close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dd-MMM-</a:t>
            </a:r>
            <a:r>
              <a:rPr lang="en-US" altLang="en-US" sz="1400" dirty="0" err="1">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yyyy</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23:59 </a:t>
            </a:r>
            <a:r>
              <a:rPr lang="en-US" altLang="en-US" sz="1400" dirty="0" err="1">
                <a:solidFill>
                  <a:schemeClr val="tx1"/>
                </a:solidFill>
                <a:latin typeface="Calibri" panose="020F0502020204030204" pitchFamily="34" charset="0"/>
                <a:ea typeface="Yu Gothic" panose="020B0400000000000000" pitchFamily="34" charset="-128"/>
                <a:cs typeface="Calibri" panose="020F0502020204030204" pitchFamily="34" charset="0"/>
              </a:rPr>
              <a:t>AoE</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(anywhere on Earth).</a:t>
            </a:r>
          </a:p>
          <a:p>
            <a:pPr defTabSz="68580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 </a:t>
            </a:r>
          </a:p>
          <a:p>
            <a:pPr eaLnBrk="0" hangingPunct="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All nominations shall be sent to the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TG14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Chair </a:t>
            </a:r>
            <a:r>
              <a:rPr lang="en-US" altLang="en-US" sz="1400" i="1"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[insert name here]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 [OR] </a:t>
            </a:r>
            <a:r>
              <a:rPr 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802.15 WG Chair and Vice Chairs</a:t>
            </a: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a:t>
            </a:r>
          </a:p>
          <a:p>
            <a:pPr defTabSz="6858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defTabSz="6858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defTabSz="685800"/>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The 802.15 Operations Manual describes the responsibilities of these officer roles and the procedure for appointment of these officers. </a:t>
            </a:r>
          </a:p>
          <a:p>
            <a:pPr defTabSz="685800"/>
            <a:endPar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fontAlgn="b">
              <a:tabLst>
                <a:tab pos="3810000" algn="l"/>
              </a:tabLst>
            </a:pP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If you have any questions, please contact the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TG14 </a:t>
            </a:r>
            <a:r>
              <a:rPr lang="en-US" alt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Chair </a:t>
            </a:r>
            <a:r>
              <a:rPr lang="en-US" alt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[and/or] </a:t>
            </a: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802.15 WG Chair or Vice Chairs.</a:t>
            </a:r>
          </a:p>
          <a:p>
            <a:pPr fontAlgn="b">
              <a:tabLst>
                <a:tab pos="3810000" algn="l"/>
              </a:tabLst>
            </a:pPr>
            <a:endPar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endParaRPr>
          </a:p>
          <a:p>
            <a:pPr fontAlgn="b">
              <a:tabLst>
                <a:tab pos="3810000" algn="l"/>
              </a:tabLst>
            </a:pPr>
            <a:r>
              <a:rPr lang="en-US" sz="1400" dirty="0">
                <a:solidFill>
                  <a:schemeClr val="tx1"/>
                </a:solidFill>
                <a:latin typeface="Calibri" panose="020F0502020204030204" pitchFamily="34" charset="0"/>
                <a:ea typeface="Yu Gothic" panose="020B0400000000000000" pitchFamily="34" charset="-128"/>
                <a:cs typeface="Calibri" panose="020F0502020204030204" pitchFamily="34" charset="0"/>
              </a:rPr>
              <a:t>Regards, </a:t>
            </a:r>
            <a:r>
              <a:rPr lang="en-US" sz="1400" dirty="0">
                <a:solidFill>
                  <a:schemeClr val="tx1"/>
                </a:solidFill>
                <a:highlight>
                  <a:srgbClr val="FFFF00"/>
                </a:highlight>
                <a:latin typeface="Calibri" panose="020F0502020204030204" pitchFamily="34" charset="0"/>
                <a:ea typeface="Yu Gothic" panose="020B0400000000000000" pitchFamily="34" charset="-128"/>
                <a:cs typeface="Calibri" panose="020F0502020204030204" pitchFamily="34" charset="0"/>
              </a:rPr>
              <a:t>[name] [ affiliation]</a:t>
            </a:r>
            <a:endParaRPr lang="en-US" sz="1400" dirty="0">
              <a:solidFill>
                <a:schemeClr val="tx1"/>
              </a:solidFill>
              <a:highlight>
                <a:srgbClr val="FFFF00"/>
              </a:highlight>
              <a:latin typeface="Calibri" panose="020F0502020204030204" pitchFamily="34" charset="0"/>
              <a:cs typeface="Calibri" panose="020F0502020204030204" pitchFamily="34" charset="0"/>
            </a:endParaRPr>
          </a:p>
          <a:p>
            <a:pPr fontAlgn="b">
              <a:tabLst>
                <a:tab pos="3810000" algn="l"/>
              </a:tabLst>
            </a:pPr>
            <a:endParaRPr lang="en-US" sz="1050" dirty="0">
              <a:solidFill>
                <a:schemeClr val="tx1"/>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95AA0556-C68C-49BE-9FA2-B6ECFFEC2106}"/>
              </a:ext>
            </a:extLst>
          </p:cNvPr>
          <p:cNvSpPr txBox="1">
            <a:spLocks/>
          </p:cNvSpPr>
          <p:nvPr/>
        </p:nvSpPr>
        <p:spPr>
          <a:xfrm>
            <a:off x="762000" y="685800"/>
            <a:ext cx="7764463" cy="75406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Call for Officers</a:t>
            </a:r>
          </a:p>
        </p:txBody>
      </p:sp>
      <p:sp>
        <p:nvSpPr>
          <p:cNvPr id="7" name="Slide Number Placeholder 3">
            <a:extLst>
              <a:ext uri="{FF2B5EF4-FFF2-40B4-BE49-F238E27FC236}">
                <a16:creationId xmlns:a16="http://schemas.microsoft.com/office/drawing/2014/main" id="{96B823E3-8693-4618-843E-7764C2005C09}"/>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11</a:t>
            </a:fld>
            <a:endParaRPr lang="en-US" altLang="en-US" dirty="0">
              <a:solidFill>
                <a:schemeClr val="tx1"/>
              </a:solidFill>
            </a:endParaRPr>
          </a:p>
        </p:txBody>
      </p:sp>
    </p:spTree>
    <p:extLst>
      <p:ext uri="{BB962C8B-B14F-4D97-AF65-F5344CB8AC3E}">
        <p14:creationId xmlns:p14="http://schemas.microsoft.com/office/powerpoint/2010/main" val="313914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C01C108-77CF-4E02-8BEE-35CA624E8B96}"/>
              </a:ext>
            </a:extLst>
          </p:cNvPr>
          <p:cNvSpPr txBox="1">
            <a:spLocks noChangeArrowheads="1"/>
          </p:cNvSpPr>
          <p:nvPr/>
        </p:nvSpPr>
        <p:spPr bwMode="auto">
          <a:xfrm>
            <a:off x="689768" y="1635716"/>
            <a:ext cx="7764463" cy="43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120" tIns="34560" rIns="69120" bIns="3456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spcBef>
                <a:spcPts val="0"/>
              </a:spcBef>
              <a:buSzPts val="1000"/>
              <a:tabLst>
                <a:tab pos="342900" algn="l"/>
              </a:tabLst>
            </a:pPr>
            <a:r>
              <a:rPr lang="en-GB" sz="1400" b="1" kern="0" dirty="0">
                <a:solidFill>
                  <a:schemeClr val="tx1"/>
                </a:solidFill>
                <a:latin typeface="Calibri" panose="020F0502020204030204" pitchFamily="34" charset="0"/>
                <a:ea typeface="Yu Gothic" panose="020B0400000000000000" pitchFamily="34" charset="-128"/>
              </a:rPr>
              <a:t>Proposed Email:</a:t>
            </a:r>
          </a:p>
          <a:p>
            <a:pPr marL="0" indent="0">
              <a:spcBef>
                <a:spcPts val="0"/>
              </a:spcBef>
              <a:buSzPts val="1000"/>
              <a:tabLst>
                <a:tab pos="342900" algn="l"/>
              </a:tabLst>
            </a:pPr>
            <a:endParaRPr lang="en-GB" sz="1050" kern="0" dirty="0">
              <a:solidFill>
                <a:schemeClr val="tx1"/>
              </a:solidFill>
              <a:ea typeface="Times New Roman" panose="02020603050405020304" pitchFamily="18" charset="0"/>
            </a:endParaRPr>
          </a:p>
          <a:p>
            <a:pPr marL="0" indent="0">
              <a:spcBef>
                <a:spcPts val="0"/>
              </a:spcBef>
              <a:buSzPts val="1000"/>
              <a:tabLst>
                <a:tab pos="342900" algn="l"/>
              </a:tabLst>
            </a:pPr>
            <a:r>
              <a:rPr lang="en-GB" sz="1050" kern="0" dirty="0">
                <a:solidFill>
                  <a:schemeClr val="tx1"/>
                </a:solidFill>
                <a:ea typeface="Times New Roman" panose="02020603050405020304" pitchFamily="18" charset="0"/>
              </a:rPr>
              <a:t>Subject: Call for Participation in IEEE 802.15 TG14</a:t>
            </a:r>
          </a:p>
          <a:p>
            <a:pPr marL="0" indent="0">
              <a:spcBef>
                <a:spcPts val="0"/>
              </a:spcBef>
              <a:buSzPts val="1000"/>
              <a:tabLst>
                <a:tab pos="342900" algn="l"/>
              </a:tabLst>
            </a:pPr>
            <a:endParaRPr lang="en-GB" sz="1050" kern="0" dirty="0">
              <a:solidFill>
                <a:schemeClr val="tx1"/>
              </a:solidFill>
              <a:ea typeface="Yu Gothic" panose="020B0400000000000000" pitchFamily="34" charset="-128"/>
            </a:endParaRPr>
          </a:p>
          <a:p>
            <a:pPr marL="0" indent="0">
              <a:spcBef>
                <a:spcPts val="0"/>
              </a:spcBef>
              <a:buSzPts val="1000"/>
              <a:tabLst>
                <a:tab pos="342900" algn="l"/>
              </a:tabLst>
            </a:pPr>
            <a:r>
              <a:rPr lang="en-GB" sz="1050" kern="0" dirty="0">
                <a:solidFill>
                  <a:schemeClr val="tx1"/>
                </a:solidFill>
                <a:ea typeface="Yu Gothic" panose="020B0400000000000000" pitchFamily="34" charset="-128"/>
              </a:rPr>
              <a:t>Dear [name],</a:t>
            </a:r>
          </a:p>
          <a:p>
            <a:pPr marL="0" indent="0">
              <a:spcBef>
                <a:spcPts val="0"/>
              </a:spcBef>
              <a:buSzPts val="1000"/>
              <a:tabLst>
                <a:tab pos="342900" algn="l"/>
              </a:tabLst>
            </a:pPr>
            <a:r>
              <a:rPr lang="en-GB" sz="1050" kern="0" dirty="0">
                <a:solidFill>
                  <a:schemeClr val="tx1"/>
                </a:solidFill>
                <a:ea typeface="Yu Gothic" panose="020B0400000000000000" pitchFamily="34" charset="-128"/>
              </a:rPr>
              <a:t>As you may be aware, IEEE </a:t>
            </a:r>
            <a:r>
              <a:rPr lang="en-GB" sz="1050" kern="0" dirty="0" err="1">
                <a:solidFill>
                  <a:schemeClr val="tx1"/>
                </a:solidFill>
                <a:ea typeface="Yu Gothic" panose="020B0400000000000000" pitchFamily="34" charset="-128"/>
              </a:rPr>
              <a:t>NesCom</a:t>
            </a:r>
            <a:r>
              <a:rPr lang="en-GB" sz="1050" kern="0" dirty="0">
                <a:solidFill>
                  <a:schemeClr val="tx1"/>
                </a:solidFill>
                <a:ea typeface="Yu Gothic" panose="020B0400000000000000" pitchFamily="34" charset="-128"/>
              </a:rPr>
              <a:t> has recently approved Projects IEEE P802.15.4ab, P802.15.14 and P802.15.15. The Project Authorization Requests are available here [link].</a:t>
            </a:r>
          </a:p>
          <a:p>
            <a:pPr marL="0" indent="0"/>
            <a:r>
              <a:rPr lang="en-GB" sz="1050" kern="0" dirty="0">
                <a:solidFill>
                  <a:schemeClr val="tx1"/>
                </a:solidFill>
                <a:ea typeface="Yu Gothic" panose="020B0400000000000000" pitchFamily="34" charset="-128"/>
              </a:rPr>
              <a:t>As described in the 802.15.14 PAR, “</a:t>
            </a:r>
            <a:r>
              <a:rPr lang="en-GB" sz="1050" dirty="0"/>
              <a:t>802.15.4-2020 has become extremely difficult to understand, amend or enhance. Recently it has become clear that the impulse radio ultra wideband wireless ad hoc network functionality and features have become increasingly complex to support inside the framework of 802.15.4-2020”.</a:t>
            </a:r>
          </a:p>
          <a:p>
            <a:pPr marL="0" indent="0"/>
            <a:r>
              <a:rPr lang="en-GB" sz="1050" kern="0" dirty="0">
                <a:solidFill>
                  <a:schemeClr val="tx1"/>
                </a:solidFill>
                <a:ea typeface="Yu Gothic" panose="020B0400000000000000" pitchFamily="34" charset="-128"/>
              </a:rPr>
              <a:t>The goal for 802.15 TG14 is to 1) identify functionality from IEEE 802.15.4-2020 which is currently in use or intended for use in impulse radio ultra wideband wireless ad hoc networks, either in derived standards, or in specifications adopted by industry consortia, and 2) to create a new standard that references, in a structured way, only the relevant impulse radio ultra wideband functionality from IEEE 802.15.4-2020.</a:t>
            </a:r>
          </a:p>
          <a:p>
            <a:pPr marL="0" indent="0"/>
            <a:r>
              <a:rPr lang="en-GB" sz="1050" kern="0" dirty="0">
                <a:solidFill>
                  <a:schemeClr val="tx1"/>
                </a:solidFill>
                <a:ea typeface="Yu Gothic" panose="020B0400000000000000" pitchFamily="34" charset="-128"/>
              </a:rPr>
              <a:t>At the IEEE 802 virtual Plenary Session in November 2021, IEEE 802.15 TG14 will focus on identifying the relevant content and discuss how best to present this in the final specification to improve the ease of use.  We would welcome the participation of all stakeholders who are using 802.15.4 impulse radio ultra wideband functionality, as their contributions will help to make 802.15.14 a clearer, more concise and more easily implementable standard.  IEEE 802 participation is by individual, so we would be grateful if you would share this Call for Participation with your members.</a:t>
            </a:r>
          </a:p>
          <a:p>
            <a:pPr marL="0" indent="0"/>
            <a:r>
              <a:rPr lang="en-GB" sz="1050" kern="0" dirty="0">
                <a:solidFill>
                  <a:schemeClr val="tx1"/>
                </a:solidFill>
                <a:ea typeface="Yu Gothic" panose="020B0400000000000000" pitchFamily="34" charset="-128"/>
              </a:rPr>
              <a:t>Interested parties may wish to subscribe to the 802.15 TG14 mailing list [here] to receive additional information and announcements of conference calls etc.</a:t>
            </a:r>
          </a:p>
          <a:p>
            <a:pPr marL="0" indent="0">
              <a:spcBef>
                <a:spcPts val="0"/>
              </a:spcBef>
              <a:buSzPts val="1000"/>
              <a:tabLst>
                <a:tab pos="342900" algn="l"/>
              </a:tabLst>
            </a:pPr>
            <a:endParaRPr lang="en-GB" sz="1050" kern="0" dirty="0">
              <a:solidFill>
                <a:schemeClr val="tx1"/>
              </a:solidFill>
              <a:ea typeface="Yu Gothic" panose="020B0400000000000000" pitchFamily="34" charset="-128"/>
            </a:endParaRPr>
          </a:p>
          <a:p>
            <a:pPr marL="0" indent="0">
              <a:spcBef>
                <a:spcPts val="0"/>
              </a:spcBef>
              <a:buSzPts val="1000"/>
              <a:tabLst>
                <a:tab pos="342900" algn="l"/>
              </a:tabLst>
            </a:pPr>
            <a:r>
              <a:rPr lang="en-GB" sz="1050" kern="0" dirty="0">
                <a:solidFill>
                  <a:schemeClr val="tx1"/>
                </a:solidFill>
                <a:ea typeface="Yu Gothic" panose="020B0400000000000000" pitchFamily="34" charset="-128"/>
              </a:rPr>
              <a:t>Please do not hesitate to contact me if you or members of your organizations have any questions, or plan to contribute to the November Session.</a:t>
            </a:r>
          </a:p>
          <a:p>
            <a:pPr marL="0" indent="0">
              <a:spcBef>
                <a:spcPts val="0"/>
              </a:spcBef>
              <a:buSzPts val="1000"/>
              <a:tabLst>
                <a:tab pos="342900" algn="l"/>
              </a:tabLst>
            </a:pPr>
            <a:endParaRPr lang="en-GB" sz="1050" kern="0" dirty="0">
              <a:solidFill>
                <a:schemeClr val="tx1"/>
              </a:solidFill>
              <a:ea typeface="Yu Gothic" panose="020B0400000000000000" pitchFamily="34" charset="-128"/>
            </a:endParaRPr>
          </a:p>
        </p:txBody>
      </p:sp>
      <p:sp>
        <p:nvSpPr>
          <p:cNvPr id="7" name="Title 1">
            <a:extLst>
              <a:ext uri="{FF2B5EF4-FFF2-40B4-BE49-F238E27FC236}">
                <a16:creationId xmlns:a16="http://schemas.microsoft.com/office/drawing/2014/main" id="{BDAD327B-53CB-49E1-8272-536AE4059D00}"/>
              </a:ext>
            </a:extLst>
          </p:cNvPr>
          <p:cNvSpPr txBox="1">
            <a:spLocks/>
          </p:cNvSpPr>
          <p:nvPr/>
        </p:nvSpPr>
        <p:spPr>
          <a:xfrm>
            <a:off x="762000" y="685800"/>
            <a:ext cx="7764463" cy="75406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Outreach for TG14</a:t>
            </a:r>
          </a:p>
        </p:txBody>
      </p:sp>
      <p:sp>
        <p:nvSpPr>
          <p:cNvPr id="5" name="Slide Number Placeholder 3">
            <a:extLst>
              <a:ext uri="{FF2B5EF4-FFF2-40B4-BE49-F238E27FC236}">
                <a16:creationId xmlns:a16="http://schemas.microsoft.com/office/drawing/2014/main" id="{77BCEFFA-0ECD-4B6D-AB17-F3058BFF4BFA}"/>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12</a:t>
            </a:fld>
            <a:endParaRPr lang="en-US" altLang="en-US" dirty="0">
              <a:solidFill>
                <a:schemeClr val="tx1"/>
              </a:solidFill>
            </a:endParaRPr>
          </a:p>
        </p:txBody>
      </p:sp>
    </p:spTree>
    <p:extLst>
      <p:ext uri="{BB962C8B-B14F-4D97-AF65-F5344CB8AC3E}">
        <p14:creationId xmlns:p14="http://schemas.microsoft.com/office/powerpoint/2010/main" val="149330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Nov. Plenary Mtg. Goals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First official meeting as a TG</a:t>
            </a:r>
          </a:p>
          <a:p>
            <a:pPr marL="457200" indent="-457200">
              <a:buFont typeface="Arial" panose="020B0604020202020204" pitchFamily="34" charset="0"/>
              <a:buChar char="•"/>
            </a:pPr>
            <a:r>
              <a:rPr lang="en-US" dirty="0"/>
              <a:t>Continue with next steps</a:t>
            </a:r>
          </a:p>
          <a:p>
            <a:pPr marL="457200" indent="-457200">
              <a:buFont typeface="Arial" panose="020B0604020202020204" pitchFamily="34" charset="0"/>
              <a:buChar char="•"/>
            </a:pPr>
            <a:r>
              <a:rPr lang="en-US" dirty="0"/>
              <a:t>5 slots needed</a:t>
            </a:r>
          </a:p>
          <a:p>
            <a:pPr marL="857250" lvl="1" indent="-457200">
              <a:buFont typeface="Arial" panose="020B0604020202020204" pitchFamily="34" charset="0"/>
              <a:buChar char="•"/>
            </a:pPr>
            <a:r>
              <a:rPr lang="en-US" dirty="0"/>
              <a:t>≈ 1 administrivia</a:t>
            </a:r>
          </a:p>
          <a:p>
            <a:pPr marL="857250" lvl="1" indent="-457200">
              <a:buFont typeface="Arial" panose="020B0604020202020204" pitchFamily="34" charset="0"/>
              <a:buChar char="•"/>
            </a:pPr>
            <a:r>
              <a:rPr lang="en-US" dirty="0"/>
              <a:t>≈ 2 to work on content dev.</a:t>
            </a:r>
          </a:p>
          <a:p>
            <a:pPr marL="857250" lvl="1" indent="-457200">
              <a:buFont typeface="Arial" panose="020B0604020202020204" pitchFamily="34" charset="0"/>
              <a:buChar char="•"/>
            </a:pPr>
            <a:r>
              <a:rPr lang="en-US" dirty="0"/>
              <a:t>+ 1 joint session with .4ab/.15</a:t>
            </a:r>
          </a:p>
          <a:p>
            <a:pPr marL="857250" lvl="1" indent="-457200">
              <a:buFont typeface="Arial" panose="020B0604020202020204" pitchFamily="34" charset="0"/>
              <a:buChar char="•"/>
            </a:pPr>
            <a:r>
              <a:rPr lang="en-US" dirty="0"/>
              <a:t>+ 1 joint session with .4ab/.6a</a:t>
            </a:r>
          </a:p>
          <a:p>
            <a:pPr marL="857250" lvl="1" indent="-457200">
              <a:buFont typeface="Arial" panose="020B0604020202020204" pitchFamily="34" charset="0"/>
              <a:buChar char="•"/>
            </a:pPr>
            <a:endParaRPr lang="en-US" dirty="0"/>
          </a:p>
        </p:txBody>
      </p:sp>
      <p:sp>
        <p:nvSpPr>
          <p:cNvPr id="5" name="Slide Number Placeholder 3">
            <a:extLst>
              <a:ext uri="{FF2B5EF4-FFF2-40B4-BE49-F238E27FC236}">
                <a16:creationId xmlns:a16="http://schemas.microsoft.com/office/drawing/2014/main" id="{E84FA3D5-2AB2-4AA1-AB96-FD386D60348A}"/>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13</a:t>
            </a:fld>
            <a:endParaRPr lang="en-US" altLang="en-US" dirty="0">
              <a:solidFill>
                <a:schemeClr val="tx1"/>
              </a:solidFill>
            </a:endParaRPr>
          </a:p>
        </p:txBody>
      </p:sp>
    </p:spTree>
    <p:extLst>
      <p:ext uri="{BB962C8B-B14F-4D97-AF65-F5344CB8AC3E}">
        <p14:creationId xmlns:p14="http://schemas.microsoft.com/office/powerpoint/2010/main" val="2160862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Weekly Calls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Bi-weekly calls (placeholder):</a:t>
            </a:r>
          </a:p>
          <a:p>
            <a:pPr marL="857250" lvl="1" indent="-457200">
              <a:buFont typeface="Arial" panose="020B0604020202020204" pitchFamily="34" charset="0"/>
              <a:buChar char="•"/>
            </a:pPr>
            <a:r>
              <a:rPr lang="en-US" dirty="0"/>
              <a:t>Wed. 6</a:t>
            </a:r>
            <a:r>
              <a:rPr lang="en-US" baseline="30000" dirty="0"/>
              <a:t>th</a:t>
            </a:r>
            <a:r>
              <a:rPr lang="en-US" dirty="0"/>
              <a:t>, October @ 7am Pacific</a:t>
            </a:r>
          </a:p>
        </p:txBody>
      </p:sp>
      <p:sp>
        <p:nvSpPr>
          <p:cNvPr id="5" name="Slide Number Placeholder 3">
            <a:extLst>
              <a:ext uri="{FF2B5EF4-FFF2-40B4-BE49-F238E27FC236}">
                <a16:creationId xmlns:a16="http://schemas.microsoft.com/office/drawing/2014/main" id="{16757E3E-09C1-4ECD-AE33-147265377B3A}"/>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14</a:t>
            </a:fld>
            <a:endParaRPr lang="en-US" altLang="en-US" dirty="0">
              <a:solidFill>
                <a:schemeClr val="tx1"/>
              </a:solidFill>
            </a:endParaRPr>
          </a:p>
        </p:txBody>
      </p:sp>
    </p:spTree>
    <p:extLst>
      <p:ext uri="{BB962C8B-B14F-4D97-AF65-F5344CB8AC3E}">
        <p14:creationId xmlns:p14="http://schemas.microsoft.com/office/powerpoint/2010/main" val="269441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dirty="0"/>
              <a:t>Backup</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15</a:t>
            </a:fld>
            <a:endParaRPr lang="en-US" altLang="en-US">
              <a:solidFill>
                <a:schemeClr val="tx1"/>
              </a:solidFill>
            </a:endParaRPr>
          </a:p>
        </p:txBody>
      </p:sp>
    </p:spTree>
    <p:extLst>
      <p:ext uri="{BB962C8B-B14F-4D97-AF65-F5344CB8AC3E}">
        <p14:creationId xmlns:p14="http://schemas.microsoft.com/office/powerpoint/2010/main" val="3741998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water, tree, beach&#10;&#10;Description automatically generated">
            <a:extLst>
              <a:ext uri="{FF2B5EF4-FFF2-40B4-BE49-F238E27FC236}">
                <a16:creationId xmlns:a16="http://schemas.microsoft.com/office/drawing/2014/main" id="{0B4AA181-8FD4-4D1E-A45C-C9499A865F15}"/>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D6ED2D9-59E9-4793-8D79-7E60B73EA7BE}"/>
              </a:ext>
            </a:extLst>
          </p:cNvPr>
          <p:cNvSpPr/>
          <p:nvPr/>
        </p:nvSpPr>
        <p:spPr>
          <a:xfrm>
            <a:off x="3479393" y="1556792"/>
            <a:ext cx="2185214" cy="923330"/>
          </a:xfrm>
          <a:prstGeom prst="rect">
            <a:avLst/>
          </a:prstGeom>
          <a:noFill/>
        </p:spPr>
        <p:txBody>
          <a:bodyPr wrap="none" lIns="91440" tIns="45720" rIns="91440" bIns="45720">
            <a:prstTxWarp prst="textCanUp">
              <a:avLst>
                <a:gd name="adj" fmla="val 72049"/>
              </a:avLst>
            </a:prstTxWarp>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1">
                      <a:satMod val="175000"/>
                      <a:alpha val="40000"/>
                    </a:schemeClr>
                  </a:glow>
                  <a:innerShdw blurRad="177800">
                    <a:schemeClr val="accent3">
                      <a:lumMod val="50000"/>
                    </a:schemeClr>
                  </a:innerShdw>
                </a:effectLst>
              </a:rPr>
              <a:t>Aloha!</a:t>
            </a:r>
          </a:p>
        </p:txBody>
      </p:sp>
      <p:sp>
        <p:nvSpPr>
          <p:cNvPr id="2" name="TextBox 1">
            <a:extLst>
              <a:ext uri="{FF2B5EF4-FFF2-40B4-BE49-F238E27FC236}">
                <a16:creationId xmlns:a16="http://schemas.microsoft.com/office/drawing/2014/main" id="{0D55CB38-2300-48F0-A9B7-AE4E0995177A}"/>
              </a:ext>
            </a:extLst>
          </p:cNvPr>
          <p:cNvSpPr txBox="1"/>
          <p:nvPr/>
        </p:nvSpPr>
        <p:spPr>
          <a:xfrm>
            <a:off x="2218631" y="2636912"/>
            <a:ext cx="4706738" cy="1323439"/>
          </a:xfrm>
          <a:prstGeom prst="rect">
            <a:avLst/>
          </a:prstGeom>
          <a:noFill/>
        </p:spPr>
        <p:txBody>
          <a:bodyPr wrap="none" rtlCol="0">
            <a:spAutoFit/>
          </a:bodyPr>
          <a:lstStyle/>
          <a:p>
            <a:pPr algn="ctr"/>
            <a:r>
              <a:rPr lang="en-US" sz="4000" b="1" dirty="0">
                <a:solidFill>
                  <a:schemeClr val="accent1">
                    <a:lumMod val="60000"/>
                    <a:lumOff val="40000"/>
                  </a:schemeClr>
                </a:solidFill>
              </a:rPr>
              <a:t>to/from Hawaii</a:t>
            </a:r>
          </a:p>
          <a:p>
            <a:r>
              <a:rPr lang="en-US" sz="4000" b="1" dirty="0">
                <a:solidFill>
                  <a:schemeClr val="accent1">
                    <a:lumMod val="60000"/>
                    <a:lumOff val="40000"/>
                  </a:schemeClr>
                </a:solidFill>
              </a:rPr>
              <a:t>---Until Sept.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 tree, palm&#10;&#10;Description automatically generated">
            <a:extLst>
              <a:ext uri="{FF2B5EF4-FFF2-40B4-BE49-F238E27FC236}">
                <a16:creationId xmlns:a16="http://schemas.microsoft.com/office/drawing/2014/main" id="{48DEC5F7-A0E8-4D49-BA70-35797B627E8A}"/>
              </a:ext>
            </a:extLst>
          </p:cNvPr>
          <p:cNvPicPr>
            <a:picLocks noChangeAspect="1"/>
          </p:cNvPicPr>
          <p:nvPr/>
        </p:nvPicPr>
        <p:blipFill>
          <a:blip r:embed="rId2"/>
          <a:stretch>
            <a:fillRect/>
          </a:stretch>
        </p:blipFill>
        <p:spPr>
          <a:xfrm>
            <a:off x="0" y="-47847"/>
            <a:ext cx="9144000" cy="6858000"/>
          </a:xfrm>
          <a:prstGeom prst="rect">
            <a:avLst/>
          </a:prstGeom>
        </p:spPr>
      </p:pic>
      <p:sp>
        <p:nvSpPr>
          <p:cNvPr id="5" name="Rectangle 4">
            <a:extLst>
              <a:ext uri="{FF2B5EF4-FFF2-40B4-BE49-F238E27FC236}">
                <a16:creationId xmlns:a16="http://schemas.microsoft.com/office/drawing/2014/main" id="{2F6D7085-B551-45E8-B9DE-22EDFA799955}"/>
              </a:ext>
            </a:extLst>
          </p:cNvPr>
          <p:cNvSpPr/>
          <p:nvPr/>
        </p:nvSpPr>
        <p:spPr>
          <a:xfrm>
            <a:off x="3563888" y="260648"/>
            <a:ext cx="2185214" cy="923330"/>
          </a:xfrm>
          <a:prstGeom prst="rect">
            <a:avLst/>
          </a:prstGeom>
          <a:noFill/>
        </p:spPr>
        <p:txBody>
          <a:bodyPr wrap="none" lIns="91440" tIns="45720" rIns="91440" bIns="45720">
            <a:prstTxWarp prst="textCanUp">
              <a:avLst>
                <a:gd name="adj" fmla="val 72049"/>
              </a:avLst>
            </a:prstTxWarp>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1">
                      <a:satMod val="175000"/>
                      <a:alpha val="40000"/>
                    </a:schemeClr>
                  </a:glow>
                  <a:innerShdw blurRad="177800">
                    <a:schemeClr val="accent3">
                      <a:lumMod val="50000"/>
                    </a:schemeClr>
                  </a:innerShdw>
                </a:effectLst>
              </a:rPr>
              <a:t>Aloha!</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2451255"/>
            <a:ext cx="7764463" cy="1955490"/>
          </a:xfrm>
        </p:spPr>
        <p:txBody>
          <a:bodyPr/>
          <a:lstStyle/>
          <a:p>
            <a:pPr marL="0" marR="0" algn="ctr">
              <a:spcBef>
                <a:spcPts val="600"/>
              </a:spcBef>
              <a:spcAft>
                <a:spcPts val="0"/>
              </a:spcAft>
            </a:pPr>
            <a:r>
              <a:rPr lang="en-US" b="1" dirty="0">
                <a:solidFill>
                  <a:srgbClr val="FF0000"/>
                </a:solidFill>
                <a:effectLst/>
                <a:ea typeface="Times New Roman" panose="02020603050405020304" pitchFamily="18" charset="0"/>
              </a:rPr>
              <a:t>133</a:t>
            </a:r>
            <a:r>
              <a:rPr lang="en-US" b="1" baseline="30000" dirty="0">
                <a:solidFill>
                  <a:srgbClr val="FF0000"/>
                </a:solidFill>
                <a:ea typeface="Times New Roman" panose="02020603050405020304" pitchFamily="18" charset="0"/>
              </a:rPr>
              <a:t>rd</a:t>
            </a:r>
            <a:r>
              <a:rPr lang="en-US" b="1" dirty="0">
                <a:solidFill>
                  <a:srgbClr val="FF0000"/>
                </a:solidFill>
                <a:effectLst/>
                <a:ea typeface="Times New Roman" panose="02020603050405020304" pitchFamily="18" charset="0"/>
              </a:rPr>
              <a:t> IEEE 802.15 WSN MTG. </a:t>
            </a:r>
            <a:endParaRPr lang="en-US" dirty="0">
              <a:effectLst/>
              <a:ea typeface="Times New Roman" panose="02020603050405020304" pitchFamily="18" charset="0"/>
            </a:endParaRPr>
          </a:p>
          <a:p>
            <a:pPr marL="0" marR="0" algn="ctr">
              <a:spcBef>
                <a:spcPts val="600"/>
              </a:spcBef>
              <a:spcAft>
                <a:spcPts val="0"/>
              </a:spcAft>
            </a:pPr>
            <a:r>
              <a:rPr lang="en-US" b="1" dirty="0">
                <a:solidFill>
                  <a:srgbClr val="FF0000"/>
                </a:solidFill>
                <a:effectLst/>
                <a:ea typeface="Times New Roman" panose="02020603050405020304" pitchFamily="18" charset="0"/>
              </a:rPr>
              <a:t>Held Virtually via </a:t>
            </a:r>
            <a:r>
              <a:rPr lang="en-US" b="1" dirty="0" err="1">
                <a:solidFill>
                  <a:srgbClr val="FF0000"/>
                </a:solidFill>
                <a:effectLst/>
                <a:ea typeface="Times New Roman" panose="02020603050405020304" pitchFamily="18" charset="0"/>
              </a:rPr>
              <a:t>Webex</a:t>
            </a:r>
            <a:endParaRPr lang="en-US" b="1" dirty="0">
              <a:solidFill>
                <a:srgbClr val="FF0000"/>
              </a:solidFill>
              <a:ea typeface="Times New Roman" panose="02020603050405020304" pitchFamily="18" charset="0"/>
            </a:endParaRPr>
          </a:p>
          <a:p>
            <a:pPr marL="0" marR="0" algn="ctr">
              <a:spcBef>
                <a:spcPts val="600"/>
              </a:spcBef>
              <a:spcAft>
                <a:spcPts val="0"/>
              </a:spcAft>
            </a:pPr>
            <a:r>
              <a:rPr lang="en-US" b="1" dirty="0">
                <a:solidFill>
                  <a:srgbClr val="FF0000"/>
                </a:solidFill>
                <a:effectLst/>
                <a:ea typeface="Times New Roman" panose="02020603050405020304" pitchFamily="18" charset="0"/>
              </a:rPr>
              <a:t>Sept. 14</a:t>
            </a:r>
            <a:r>
              <a:rPr lang="en-US" b="1" baseline="30000" dirty="0">
                <a:solidFill>
                  <a:srgbClr val="FF0000"/>
                </a:solidFill>
                <a:effectLst/>
                <a:ea typeface="Times New Roman" panose="02020603050405020304" pitchFamily="18" charset="0"/>
              </a:rPr>
              <a:t>th</a:t>
            </a:r>
            <a:r>
              <a:rPr lang="en-US" b="1" dirty="0">
                <a:solidFill>
                  <a:srgbClr val="FF0000"/>
                </a:solidFill>
                <a:effectLst/>
                <a:ea typeface="Times New Roman" panose="02020603050405020304" pitchFamily="18" charset="0"/>
              </a:rPr>
              <a:t> – </a:t>
            </a:r>
            <a:r>
              <a:rPr lang="en-US" b="1" dirty="0">
                <a:solidFill>
                  <a:srgbClr val="FF0000"/>
                </a:solidFill>
                <a:ea typeface="Times New Roman" panose="02020603050405020304" pitchFamily="18" charset="0"/>
              </a:rPr>
              <a:t>22</a:t>
            </a:r>
            <a:r>
              <a:rPr lang="en-US" b="1" baseline="30000" dirty="0">
                <a:solidFill>
                  <a:srgbClr val="FF0000"/>
                </a:solidFill>
                <a:ea typeface="Times New Roman" panose="02020603050405020304" pitchFamily="18" charset="0"/>
              </a:rPr>
              <a:t>nd</a:t>
            </a:r>
            <a:r>
              <a:rPr lang="en-US" b="1" dirty="0">
                <a:solidFill>
                  <a:srgbClr val="FF0000"/>
                </a:solidFill>
                <a:effectLst/>
                <a:ea typeface="Times New Roman" panose="02020603050405020304" pitchFamily="18" charset="0"/>
              </a:rPr>
              <a:t>, 2021</a:t>
            </a:r>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3</a:t>
            </a:fld>
            <a:endParaRPr lang="en-US" alt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5043" y="1683559"/>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a:t>
            </a:r>
          </a:p>
          <a:p>
            <a:pPr marL="800100" lvl="2" indent="0"/>
            <a:r>
              <a:rPr lang="en-US" sz="3200" dirty="0">
                <a:cs typeface="DejaVu Sans" pitchFamily="34" charset="0"/>
              </a:rPr>
              <a:t>e.g.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0" indent="0"/>
            <a:r>
              <a:rPr lang="en-US" dirty="0">
                <a:cs typeface="DejaVu Sans" pitchFamily="34" charset="0"/>
              </a:rPr>
              <a:t>Most important:</a:t>
            </a: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Goals/Agenda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575547"/>
          </a:xfrm>
        </p:spPr>
        <p:txBody>
          <a:bodyPr/>
          <a:lstStyle/>
          <a:p>
            <a:pPr marL="514350" indent="-514350">
              <a:buFont typeface="Arial" panose="020B0604020202020204" pitchFamily="34" charset="0"/>
              <a:buAutoNum type="arabicPeriod"/>
            </a:pPr>
            <a:r>
              <a:rPr lang="en-US" altLang="en-US" sz="2400" dirty="0"/>
              <a:t>Opening and meeting preamble  </a:t>
            </a:r>
            <a:r>
              <a:rPr lang="en-US" altLang="en-US" dirty="0">
                <a:solidFill>
                  <a:srgbClr val="00B050"/>
                </a:solidFill>
                <a:sym typeface="Wingdings" panose="05000000000000000000" pitchFamily="2" charset="2"/>
              </a:rPr>
              <a:t></a:t>
            </a:r>
            <a:r>
              <a:rPr lang="en-US" altLang="en-US" sz="2400" dirty="0">
                <a:sym typeface="Wingdings" panose="05000000000000000000" pitchFamily="2" charset="2"/>
              </a:rPr>
              <a:t> </a:t>
            </a:r>
            <a:endParaRPr lang="en-US" altLang="en-US" sz="2400" dirty="0"/>
          </a:p>
          <a:p>
            <a:pPr marL="914400" lvl="1" indent="-514350">
              <a:buFont typeface="Arial" panose="020B0604020202020204" pitchFamily="34" charset="0"/>
              <a:buChar char="•"/>
            </a:pPr>
            <a:r>
              <a:rPr lang="en-US" altLang="en-US" sz="2000" dirty="0"/>
              <a:t>P&amp;P, schedule, agenda</a:t>
            </a:r>
          </a:p>
          <a:p>
            <a:pPr marL="514350" indent="-514350">
              <a:buFont typeface="Arial" panose="020B0604020202020204" pitchFamily="34" charset="0"/>
              <a:buAutoNum type="arabicPeriod"/>
            </a:pPr>
            <a:r>
              <a:rPr lang="en-US" altLang="en-US" sz="2400" dirty="0"/>
              <a:t>Approve July Minutes  </a:t>
            </a:r>
            <a:r>
              <a:rPr lang="en-US" altLang="en-US" dirty="0">
                <a:solidFill>
                  <a:srgbClr val="00B050"/>
                </a:solidFill>
                <a:sym typeface="Wingdings" panose="05000000000000000000" pitchFamily="2" charset="2"/>
              </a:rPr>
              <a:t></a:t>
            </a:r>
            <a:endParaRPr lang="en-US" altLang="en-US" sz="2400" dirty="0"/>
          </a:p>
          <a:p>
            <a:pPr marL="457200" lvl="1" indent="0">
              <a:spcBef>
                <a:spcPts val="800"/>
              </a:spcBef>
            </a:pPr>
            <a:r>
              <a:rPr lang="en-US" altLang="en-US" sz="1800" dirty="0">
                <a:hlinkClick r:id="rId2"/>
              </a:rPr>
              <a:t>https://mentor.ieee.org/802.15/documents?is_dcn=414&amp;is_year=2021</a:t>
            </a:r>
          </a:p>
          <a:p>
            <a:pPr marL="514350" indent="-514350">
              <a:buFont typeface="+mj-lt"/>
              <a:buAutoNum type="arabicPeriod"/>
            </a:pPr>
            <a:r>
              <a:rPr lang="en-US" altLang="en-US" sz="2400" dirty="0"/>
              <a:t>PAR overview  </a:t>
            </a:r>
            <a:r>
              <a:rPr lang="en-US" altLang="en-US" dirty="0">
                <a:solidFill>
                  <a:srgbClr val="00B050"/>
                </a:solidFill>
                <a:sym typeface="Wingdings" panose="05000000000000000000" pitchFamily="2" charset="2"/>
              </a:rPr>
              <a:t></a:t>
            </a:r>
            <a:endParaRPr lang="en-US" altLang="en-US" sz="2400" dirty="0"/>
          </a:p>
          <a:p>
            <a:pPr marL="514350" indent="-514350">
              <a:buFont typeface="+mj-lt"/>
              <a:buAutoNum type="arabicPeriod"/>
            </a:pPr>
            <a:r>
              <a:rPr lang="en-US" altLang="en-US" sz="2400" dirty="0"/>
              <a:t>Next Steps  </a:t>
            </a:r>
            <a:r>
              <a:rPr lang="en-US" altLang="en-US" dirty="0">
                <a:solidFill>
                  <a:srgbClr val="00B050"/>
                </a:solidFill>
                <a:sym typeface="Wingdings" panose="05000000000000000000" pitchFamily="2" charset="2"/>
              </a:rPr>
              <a:t></a:t>
            </a:r>
            <a:endParaRPr lang="en-US" altLang="en-US" sz="2400" dirty="0"/>
          </a:p>
          <a:p>
            <a:pPr marL="514350" indent="-514350">
              <a:buFont typeface="Arial" panose="020B0604020202020204" pitchFamily="34" charset="0"/>
              <a:buAutoNum type="arabicPeriod"/>
            </a:pPr>
            <a:r>
              <a:rPr lang="en-US" altLang="en-US" sz="2400" dirty="0"/>
              <a:t>Any other Business </a:t>
            </a:r>
            <a:r>
              <a:rPr lang="en-US" altLang="en-US" dirty="0">
                <a:solidFill>
                  <a:srgbClr val="00B050"/>
                </a:solidFill>
                <a:sym typeface="Wingdings" panose="05000000000000000000" pitchFamily="2" charset="2"/>
              </a:rPr>
              <a:t></a:t>
            </a:r>
            <a:endParaRPr lang="en-US" altLang="en-US" sz="2400"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57290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1235410"/>
          </a:xfrm>
        </p:spPr>
        <p:txBody>
          <a:bodyPr/>
          <a:lstStyle/>
          <a:p>
            <a:pPr marL="0" marR="0" algn="ctr">
              <a:spcBef>
                <a:spcPts val="600"/>
              </a:spcBef>
              <a:spcAft>
                <a:spcPts val="0"/>
              </a:spcAft>
            </a:pPr>
            <a:r>
              <a:rPr lang="en-US" altLang="en-US" sz="3200" dirty="0"/>
              <a:t>SG14 Meeting Slots</a:t>
            </a:r>
          </a:p>
          <a:p>
            <a:pPr marL="0" marR="0" algn="ctr">
              <a:spcBef>
                <a:spcPts val="600"/>
              </a:spcBef>
              <a:spcAft>
                <a:spcPts val="0"/>
              </a:spcAft>
            </a:pPr>
            <a:r>
              <a:rPr lang="en-US" altLang="en-US" dirty="0"/>
              <a:t>Sept.</a:t>
            </a:r>
            <a:r>
              <a:rPr lang="en-US" altLang="en-US" sz="3200" dirty="0"/>
              <a:t> 16</a:t>
            </a:r>
            <a:r>
              <a:rPr lang="en-US" altLang="en-US" sz="3200" baseline="30000" dirty="0"/>
              <a:t>th</a:t>
            </a:r>
            <a:r>
              <a:rPr lang="en-US" altLang="en-US" sz="3200" dirty="0"/>
              <a:t> – </a:t>
            </a:r>
            <a:r>
              <a:rPr lang="en-US" altLang="en-US" dirty="0"/>
              <a:t>21</a:t>
            </a:r>
            <a:r>
              <a:rPr lang="en-US" altLang="en-US" baseline="30000" dirty="0"/>
              <a:t>st</a:t>
            </a:r>
            <a:r>
              <a:rPr lang="en-US" altLang="en-US" sz="3200" dirty="0"/>
              <a:t>, 2021</a:t>
            </a:r>
            <a:endParaRPr lang="en-US" altLang="en-US" b="1"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7</a:t>
            </a:fld>
            <a:endParaRPr lang="en-US" altLang="en-US">
              <a:solidFill>
                <a:schemeClr val="tx1"/>
              </a:solidFill>
            </a:endParaRPr>
          </a:p>
        </p:txBody>
      </p:sp>
      <p:pic>
        <p:nvPicPr>
          <p:cNvPr id="3" name="Picture 2">
            <a:extLst>
              <a:ext uri="{FF2B5EF4-FFF2-40B4-BE49-F238E27FC236}">
                <a16:creationId xmlns:a16="http://schemas.microsoft.com/office/drawing/2014/main" id="{335AAC7E-2093-4E86-9F16-0560C184FBD2}"/>
              </a:ext>
            </a:extLst>
          </p:cNvPr>
          <p:cNvPicPr>
            <a:picLocks noChangeAspect="1"/>
          </p:cNvPicPr>
          <p:nvPr/>
        </p:nvPicPr>
        <p:blipFill>
          <a:blip r:embed="rId2"/>
          <a:stretch>
            <a:fillRect/>
          </a:stretch>
        </p:blipFill>
        <p:spPr>
          <a:xfrm>
            <a:off x="179512" y="2336656"/>
            <a:ext cx="8784976" cy="2405208"/>
          </a:xfrm>
          <a:prstGeom prst="rect">
            <a:avLst/>
          </a:prstGeom>
        </p:spPr>
      </p:pic>
      <p:pic>
        <p:nvPicPr>
          <p:cNvPr id="7" name="Picture 6">
            <a:extLst>
              <a:ext uri="{FF2B5EF4-FFF2-40B4-BE49-F238E27FC236}">
                <a16:creationId xmlns:a16="http://schemas.microsoft.com/office/drawing/2014/main" id="{1570E080-AF54-49E4-BE9A-AEBA6FAF0605}"/>
              </a:ext>
            </a:extLst>
          </p:cNvPr>
          <p:cNvPicPr>
            <a:picLocks noChangeAspect="1"/>
          </p:cNvPicPr>
          <p:nvPr/>
        </p:nvPicPr>
        <p:blipFill>
          <a:blip r:embed="rId3"/>
          <a:stretch>
            <a:fillRect/>
          </a:stretch>
        </p:blipFill>
        <p:spPr>
          <a:xfrm>
            <a:off x="827584" y="5160646"/>
            <a:ext cx="2522220" cy="487680"/>
          </a:xfrm>
          <a:prstGeom prst="rect">
            <a:avLst/>
          </a:prstGeom>
        </p:spPr>
      </p:pic>
      <p:sp>
        <p:nvSpPr>
          <p:cNvPr id="8" name="Oval 7">
            <a:extLst>
              <a:ext uri="{FF2B5EF4-FFF2-40B4-BE49-F238E27FC236}">
                <a16:creationId xmlns:a16="http://schemas.microsoft.com/office/drawing/2014/main" id="{AF26354F-999F-46C3-A052-FFB3A4651E8B}"/>
              </a:ext>
            </a:extLst>
          </p:cNvPr>
          <p:cNvSpPr/>
          <p:nvPr/>
        </p:nvSpPr>
        <p:spPr bwMode="auto">
          <a:xfrm>
            <a:off x="3974670" y="3646474"/>
            <a:ext cx="720080" cy="2993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1" name="Oval 10">
            <a:extLst>
              <a:ext uri="{FF2B5EF4-FFF2-40B4-BE49-F238E27FC236}">
                <a16:creationId xmlns:a16="http://schemas.microsoft.com/office/drawing/2014/main" id="{41BCCFAD-352F-4C37-AF30-1093EF43260D}"/>
              </a:ext>
            </a:extLst>
          </p:cNvPr>
          <p:cNvSpPr/>
          <p:nvPr/>
        </p:nvSpPr>
        <p:spPr bwMode="auto">
          <a:xfrm>
            <a:off x="3430506" y="3418367"/>
            <a:ext cx="720080" cy="2993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2" name="Oval 11">
            <a:extLst>
              <a:ext uri="{FF2B5EF4-FFF2-40B4-BE49-F238E27FC236}">
                <a16:creationId xmlns:a16="http://schemas.microsoft.com/office/drawing/2014/main" id="{FE3A386E-A90C-449B-97F8-3A585FFF6C0B}"/>
              </a:ext>
            </a:extLst>
          </p:cNvPr>
          <p:cNvSpPr/>
          <p:nvPr/>
        </p:nvSpPr>
        <p:spPr bwMode="auto">
          <a:xfrm>
            <a:off x="6448789" y="3646474"/>
            <a:ext cx="720080" cy="2993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A643E550-752F-41E2-BFFD-00B9D456106C}"/>
              </a:ext>
            </a:extLst>
          </p:cNvPr>
          <p:cNvSpPr/>
          <p:nvPr/>
        </p:nvSpPr>
        <p:spPr bwMode="auto">
          <a:xfrm>
            <a:off x="5364088" y="3646474"/>
            <a:ext cx="720080" cy="2993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59CF0390-8CFE-45F4-952A-2342835BA460}"/>
              </a:ext>
            </a:extLst>
          </p:cNvPr>
          <p:cNvSpPr/>
          <p:nvPr/>
        </p:nvSpPr>
        <p:spPr bwMode="auto">
          <a:xfrm>
            <a:off x="5366434" y="3189353"/>
            <a:ext cx="720080" cy="2993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8249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CSD and PAR</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sz="2400" dirty="0"/>
              <a:t>CSD </a:t>
            </a:r>
          </a:p>
          <a:p>
            <a:pPr marL="400050" lvl="1" indent="0"/>
            <a:r>
              <a:rPr lang="en-US" altLang="en-US" sz="2400" dirty="0"/>
              <a:t>15-21-0278-xx-0014-draft-csd-for-ns-uwb</a:t>
            </a:r>
          </a:p>
          <a:p>
            <a:pPr marL="800100" lvl="2" indent="0"/>
            <a:r>
              <a:rPr lang="en-US" altLang="en-US" sz="1800" dirty="0">
                <a:hlinkClick r:id="rId2"/>
              </a:rPr>
              <a:t>https://mentor.ieee.org/802.15/documents?is_dcn=278&amp;is_year=2021</a:t>
            </a:r>
          </a:p>
          <a:p>
            <a:pPr marL="0" indent="0">
              <a:spcBef>
                <a:spcPts val="1800"/>
              </a:spcBef>
            </a:pPr>
            <a:r>
              <a:rPr lang="en-US" altLang="en-US" sz="2400" dirty="0"/>
              <a:t>PAR</a:t>
            </a:r>
          </a:p>
          <a:p>
            <a:pPr marL="346075" indent="0"/>
            <a:r>
              <a:rPr lang="en-US" altLang="en-US" sz="2400" dirty="0"/>
              <a:t>15-21-0274-xx-0014-ns-uwb-par-working-draft</a:t>
            </a:r>
          </a:p>
          <a:p>
            <a:pPr marL="746125" lvl="1" indent="0"/>
            <a:r>
              <a:rPr lang="en-US" altLang="en-US" sz="1800" dirty="0">
                <a:hlinkClick r:id="rId3"/>
              </a:rPr>
              <a:t>https://mentor.ieee.org/802.15/documents?is_dcn=274&amp;is_year=2021</a:t>
            </a:r>
          </a:p>
          <a:p>
            <a:pPr marL="346075" indent="0"/>
            <a:endParaRPr lang="en-US" altLang="en-US" sz="1800" dirty="0"/>
          </a:p>
          <a:p>
            <a:pPr marL="346075" indent="0"/>
            <a:endParaRPr lang="en-US" altLang="en-US" sz="3200"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8</a:t>
            </a:fld>
            <a:endParaRPr lang="en-US" altLang="en-US" dirty="0">
              <a:solidFill>
                <a:schemeClr val="tx1"/>
              </a:solidFill>
            </a:endParaRPr>
          </a:p>
        </p:txBody>
      </p:sp>
    </p:spTree>
    <p:extLst>
      <p:ext uri="{BB962C8B-B14F-4D97-AF65-F5344CB8AC3E}">
        <p14:creationId xmlns:p14="http://schemas.microsoft.com/office/powerpoint/2010/main" val="88526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a:xfrm>
            <a:off x="609600" y="1371600"/>
            <a:ext cx="7916863" cy="4868863"/>
          </a:xfrm>
        </p:spPr>
        <p:txBody>
          <a:bodyPr>
            <a:normAutofit/>
          </a:bodyPr>
          <a:lstStyle/>
          <a:p>
            <a:pPr marL="457200" indent="-457200">
              <a:buFont typeface="Arial" panose="020B0604020202020204" pitchFamily="34" charset="0"/>
              <a:buChar char="•"/>
            </a:pPr>
            <a:r>
              <a:rPr lang="en-US" sz="2400" dirty="0"/>
              <a:t>Continue work as Study Group</a:t>
            </a:r>
          </a:p>
          <a:p>
            <a:pPr marL="857250" lvl="1" indent="-457200">
              <a:buFont typeface="Arial" panose="020B0604020202020204" pitchFamily="34" charset="0"/>
              <a:buChar char="•"/>
            </a:pPr>
            <a:r>
              <a:rPr lang="en-US" sz="2000" dirty="0"/>
              <a:t>Coordinate with SG15, SG4ab</a:t>
            </a:r>
          </a:p>
          <a:p>
            <a:pPr marL="857250" lvl="1" indent="-457200">
              <a:buFont typeface="Arial" panose="020B0604020202020204" pitchFamily="34" charset="0"/>
              <a:buChar char="•"/>
            </a:pPr>
            <a:r>
              <a:rPr lang="en-US" sz="2000" dirty="0"/>
              <a:t>Identify Content for 802.15.14</a:t>
            </a:r>
          </a:p>
          <a:p>
            <a:pPr marL="1257300" lvl="2" indent="-457200">
              <a:buFont typeface="Arial" panose="020B0604020202020204" pitchFamily="34" charset="0"/>
              <a:buChar char="•"/>
            </a:pPr>
            <a:r>
              <a:rPr lang="en-US" sz="1600" dirty="0"/>
              <a:t>SG15 is generating an example template to be used by .15 and .14 to identify relevant portions of 802.15.4 to include in their respective drafts</a:t>
            </a:r>
          </a:p>
          <a:p>
            <a:pPr marL="457200" indent="-457200">
              <a:buClrTx/>
              <a:buFont typeface="Arial" panose="020B0604020202020204" pitchFamily="34" charset="0"/>
              <a:buChar char="•"/>
            </a:pPr>
            <a:r>
              <a:rPr lang="en-US" sz="2400" dirty="0"/>
              <a:t>Issue a call for TG14 officers - once EC approves TG</a:t>
            </a:r>
          </a:p>
          <a:p>
            <a:pPr marL="457200" indent="-457200">
              <a:buClrTx/>
              <a:buFont typeface="Arial" panose="020B0604020202020204" pitchFamily="34" charset="0"/>
              <a:buChar char="•"/>
            </a:pPr>
            <a:r>
              <a:rPr lang="en-US" sz="2400" dirty="0"/>
              <a:t>Outreach to CCC, FiRa, UWBA, </a:t>
            </a:r>
            <a:r>
              <a:rPr lang="en-US" sz="2400" dirty="0" err="1"/>
              <a:t>omlox</a:t>
            </a:r>
            <a:r>
              <a:rPr lang="en-US" sz="2400" dirty="0"/>
              <a:t>, CSA, and ETSI UWB - once EC approves TG</a:t>
            </a:r>
          </a:p>
          <a:p>
            <a:pPr marL="857250" lvl="1" indent="-457200">
              <a:buClrTx/>
              <a:buFont typeface="Arial" panose="020B0604020202020204" pitchFamily="34" charset="0"/>
              <a:buChar char="•"/>
            </a:pPr>
            <a:r>
              <a:rPr lang="en-US" sz="2000" dirty="0"/>
              <a:t>Work on in 9/16 joint .4ab/, .14, .15 session</a:t>
            </a:r>
          </a:p>
          <a:p>
            <a:pPr marL="457200" indent="-457200">
              <a:buClrTx/>
              <a:buFont typeface="Arial" panose="020B0604020202020204" pitchFamily="34" charset="0"/>
              <a:buChar char="•"/>
            </a:pPr>
            <a:r>
              <a:rPr lang="en-US" sz="2400" dirty="0"/>
              <a:t>Work via Interim telecons and virtual interim/plenary meetings</a:t>
            </a:r>
          </a:p>
        </p:txBody>
      </p:sp>
      <p:sp>
        <p:nvSpPr>
          <p:cNvPr id="5" name="Slide Number Placeholder 3">
            <a:extLst>
              <a:ext uri="{FF2B5EF4-FFF2-40B4-BE49-F238E27FC236}">
                <a16:creationId xmlns:a16="http://schemas.microsoft.com/office/drawing/2014/main" id="{0FB263F6-EA94-4A5F-BD28-546DD374D4B7}"/>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9</a:t>
            </a:fld>
            <a:endParaRPr lang="en-US" altLang="en-US" dirty="0">
              <a:solidFill>
                <a:schemeClr val="tx1"/>
              </a:solidFill>
            </a:endParaRPr>
          </a:p>
        </p:txBody>
      </p:sp>
    </p:spTree>
    <p:extLst>
      <p:ext uri="{BB962C8B-B14F-4D97-AF65-F5344CB8AC3E}">
        <p14:creationId xmlns:p14="http://schemas.microsoft.com/office/powerpoint/2010/main" val="70832954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32094</TotalTime>
  <Words>1337</Words>
  <Application>Microsoft Office PowerPoint</Application>
  <PresentationFormat>On-screen Show (4:3)</PresentationFormat>
  <Paragraphs>162</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802.15 Study Group Meeting</vt:lpstr>
      <vt:lpstr>IEEE-SA Patent, Copyright, and Participation Policies</vt:lpstr>
      <vt:lpstr>IEEE 802 Ground Rules</vt:lpstr>
      <vt:lpstr>Goals/Agenda</vt:lpstr>
      <vt:lpstr>PowerPoint Presentation</vt:lpstr>
      <vt:lpstr>CSD and PAR</vt:lpstr>
      <vt:lpstr>Next Steps</vt:lpstr>
      <vt:lpstr>PowerPoint Presentation</vt:lpstr>
      <vt:lpstr>PowerPoint Presentation</vt:lpstr>
      <vt:lpstr>PowerPoint Presentation</vt:lpstr>
      <vt:lpstr>Nov. Plenary Mtg. Goals</vt:lpstr>
      <vt:lpstr>Weekly Calls</vt:lpstr>
      <vt:lpstr>Backup</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Clint Powell2</cp:lastModifiedBy>
  <cp:revision>396</cp:revision>
  <cp:lastPrinted>2000-03-07T00:55:37Z</cp:lastPrinted>
  <dcterms:created xsi:type="dcterms:W3CDTF">2016-01-17T22:48:36Z</dcterms:created>
  <dcterms:modified xsi:type="dcterms:W3CDTF">2021-09-22T13:53:24Z</dcterms:modified>
  <cp:category/>
</cp:coreProperties>
</file>