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5"/>
  </p:notesMasterIdLst>
  <p:sldIdLst>
    <p:sldId id="287" r:id="rId2"/>
    <p:sldId id="300" r:id="rId3"/>
    <p:sldId id="290" r:id="rId4"/>
    <p:sldId id="304" r:id="rId5"/>
    <p:sldId id="317" r:id="rId6"/>
    <p:sldId id="329" r:id="rId7"/>
    <p:sldId id="340" r:id="rId8"/>
    <p:sldId id="332" r:id="rId9"/>
    <p:sldId id="315" r:id="rId10"/>
    <p:sldId id="341" r:id="rId11"/>
    <p:sldId id="338" r:id="rId12"/>
    <p:sldId id="339" r:id="rId13"/>
    <p:sldId id="296" r:id="rId1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8" autoAdjust="0"/>
    <p:restoredTop sz="94646" autoAdjust="0"/>
  </p:normalViewPr>
  <p:slideViewPr>
    <p:cSldViewPr>
      <p:cViewPr varScale="1">
        <p:scale>
          <a:sx n="77" d="100"/>
          <a:sy n="77" d="100"/>
        </p:scale>
        <p:origin x="398" y="6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15-21-0460-01-0014</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69528"/>
            <a:ext cx="1752600" cy="2540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September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(Facebook)</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1/15-21-0321-00-0014-sg14-may-2021-interim-mtg-mins.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ocuments?is_dcn=274&amp;is_group=0014" TargetMode="External"/><Relationship Id="rId2" Type="http://schemas.openxmlformats.org/officeDocument/2006/relationships/hyperlink" Target="https://mentor.ieee.org/802.15/documents?is_dcn=278&amp;is_group=001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SG14 Opening Report, Meeting Slides, Closing Report – Sept. 2021 Mtg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September 16,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(Facebook)</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14: UWB-AHN (</a:t>
            </a:r>
            <a:r>
              <a:rPr lang="en-US" altLang="en-US" sz="1600" b="1" dirty="0" err="1">
                <a:latin typeface="Times New Roman" panose="02020603050405020304" pitchFamily="18" charset="0"/>
              </a:rPr>
              <a:t>p.k.a</a:t>
            </a:r>
            <a:r>
              <a:rPr lang="en-US" altLang="en-US" sz="1600" b="1" dirty="0">
                <a:latin typeface="Times New Roman" panose="02020603050405020304" pitchFamily="18" charset="0"/>
              </a:rPr>
              <a:t>. NS-UWB)</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September Interim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dirty="0"/>
              <a:t>Backup</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10</a:t>
            </a:fld>
            <a:endParaRPr lang="en-US" altLang="en-US">
              <a:solidFill>
                <a:schemeClr val="tx1"/>
              </a:solidFill>
            </a:endParaRPr>
          </a:p>
        </p:txBody>
      </p:sp>
    </p:spTree>
    <p:extLst>
      <p:ext uri="{BB962C8B-B14F-4D97-AF65-F5344CB8AC3E}">
        <p14:creationId xmlns:p14="http://schemas.microsoft.com/office/powerpoint/2010/main" val="3741998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Nov. Plenary Mtg. Goals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First official meeting as a TG</a:t>
            </a:r>
          </a:p>
          <a:p>
            <a:pPr marL="457200" indent="-457200">
              <a:buFont typeface="Arial" panose="020B0604020202020204" pitchFamily="34" charset="0"/>
              <a:buChar char="•"/>
            </a:pPr>
            <a:r>
              <a:rPr lang="en-US" dirty="0"/>
              <a:t>Continue with next steps</a:t>
            </a:r>
          </a:p>
          <a:p>
            <a:pPr marL="457200" indent="-457200">
              <a:buFont typeface="Arial" panose="020B0604020202020204" pitchFamily="34" charset="0"/>
              <a:buChar char="•"/>
            </a:pPr>
            <a:r>
              <a:rPr lang="en-US" dirty="0"/>
              <a:t>5 slots needed</a:t>
            </a:r>
          </a:p>
          <a:p>
            <a:pPr marL="857250" lvl="1" indent="-457200">
              <a:buFont typeface="Arial" panose="020B0604020202020204" pitchFamily="34" charset="0"/>
              <a:buChar char="•"/>
            </a:pPr>
            <a:r>
              <a:rPr lang="en-US" dirty="0"/>
              <a:t>≈ 1 administrivia</a:t>
            </a:r>
          </a:p>
          <a:p>
            <a:pPr marL="857250" lvl="1" indent="-457200">
              <a:buFont typeface="Arial" panose="020B0604020202020204" pitchFamily="34" charset="0"/>
              <a:buChar char="•"/>
            </a:pPr>
            <a:r>
              <a:rPr lang="en-US" dirty="0"/>
              <a:t>≈ 2 to work on content dev.</a:t>
            </a:r>
          </a:p>
          <a:p>
            <a:pPr marL="857250" lvl="1" indent="-457200">
              <a:buFont typeface="Arial" panose="020B0604020202020204" pitchFamily="34" charset="0"/>
              <a:buChar char="•"/>
            </a:pPr>
            <a:r>
              <a:rPr lang="en-US" dirty="0"/>
              <a:t>+ 1 joint session with .4ab/.15</a:t>
            </a:r>
          </a:p>
          <a:p>
            <a:pPr marL="857250" lvl="1" indent="-457200">
              <a:buFont typeface="Arial" panose="020B0604020202020204" pitchFamily="34" charset="0"/>
              <a:buChar char="•"/>
            </a:pPr>
            <a:r>
              <a:rPr lang="en-US" dirty="0"/>
              <a:t>+ 1 joint session with .4ab/.6a</a:t>
            </a:r>
          </a:p>
          <a:p>
            <a:pPr marL="857250" lvl="1" indent="-457200">
              <a:buFont typeface="Arial" panose="020B0604020202020204" pitchFamily="34" charset="0"/>
              <a:buChar char="•"/>
            </a:pPr>
            <a:endParaRPr lang="en-US" dirty="0"/>
          </a:p>
        </p:txBody>
      </p:sp>
      <p:sp>
        <p:nvSpPr>
          <p:cNvPr id="5" name="Slide Number Placeholder 3">
            <a:extLst>
              <a:ext uri="{FF2B5EF4-FFF2-40B4-BE49-F238E27FC236}">
                <a16:creationId xmlns:a16="http://schemas.microsoft.com/office/drawing/2014/main" id="{E84FA3D5-2AB2-4AA1-AB96-FD386D60348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2160862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Weekly Calls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Weekly calls starting:</a:t>
            </a:r>
          </a:p>
          <a:p>
            <a:pPr marL="857250" lvl="1" indent="-457200">
              <a:buFont typeface="Arial" panose="020B0604020202020204" pitchFamily="34" charset="0"/>
              <a:buChar char="•"/>
            </a:pPr>
            <a:r>
              <a:rPr lang="en-US" dirty="0"/>
              <a:t>Wed. 6</a:t>
            </a:r>
            <a:r>
              <a:rPr lang="en-US" baseline="30000" dirty="0"/>
              <a:t>th</a:t>
            </a:r>
            <a:r>
              <a:rPr lang="en-US" dirty="0"/>
              <a:t>, October @ 7am Pacific</a:t>
            </a:r>
          </a:p>
        </p:txBody>
      </p:sp>
      <p:sp>
        <p:nvSpPr>
          <p:cNvPr id="5" name="Slide Number Placeholder 3">
            <a:extLst>
              <a:ext uri="{FF2B5EF4-FFF2-40B4-BE49-F238E27FC236}">
                <a16:creationId xmlns:a16="http://schemas.microsoft.com/office/drawing/2014/main" id="{16757E3E-09C1-4ECD-AE33-147265377B3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2694411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13</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2451255"/>
            <a:ext cx="7764463" cy="1955490"/>
          </a:xfrm>
        </p:spPr>
        <p:txBody>
          <a:bodyPr/>
          <a:lstStyle/>
          <a:p>
            <a:pPr marL="0" marR="0" algn="ctr">
              <a:spcBef>
                <a:spcPts val="600"/>
              </a:spcBef>
              <a:spcAft>
                <a:spcPts val="0"/>
              </a:spcAft>
            </a:pPr>
            <a:r>
              <a:rPr lang="en-US" b="1" dirty="0">
                <a:solidFill>
                  <a:srgbClr val="FF0000"/>
                </a:solidFill>
                <a:effectLst/>
                <a:ea typeface="Times New Roman" panose="02020603050405020304" pitchFamily="18" charset="0"/>
              </a:rPr>
              <a:t>133</a:t>
            </a:r>
            <a:r>
              <a:rPr lang="en-US" b="1" baseline="30000" dirty="0">
                <a:solidFill>
                  <a:srgbClr val="FF0000"/>
                </a:solidFill>
                <a:ea typeface="Times New Roman" panose="02020603050405020304" pitchFamily="18" charset="0"/>
              </a:rPr>
              <a:t>rd</a:t>
            </a:r>
            <a:r>
              <a:rPr lang="en-US" b="1" dirty="0">
                <a:solidFill>
                  <a:srgbClr val="FF0000"/>
                </a:solidFill>
                <a:effectLst/>
                <a:ea typeface="Times New Roman" panose="02020603050405020304" pitchFamily="18" charset="0"/>
              </a:rPr>
              <a:t> IEEE 802.15 WSN MTG. </a:t>
            </a:r>
            <a:endParaRPr lang="en-US" dirty="0">
              <a:effectLst/>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Held Virtually via </a:t>
            </a:r>
            <a:r>
              <a:rPr lang="en-US" b="1" dirty="0" err="1">
                <a:solidFill>
                  <a:srgbClr val="FF0000"/>
                </a:solidFill>
                <a:effectLst/>
                <a:ea typeface="Times New Roman" panose="02020603050405020304" pitchFamily="18" charset="0"/>
              </a:rPr>
              <a:t>Webex</a:t>
            </a:r>
            <a:endParaRPr lang="en-US" b="1" dirty="0">
              <a:solidFill>
                <a:srgbClr val="FF0000"/>
              </a:solidFill>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Sept. 14</a:t>
            </a:r>
            <a:r>
              <a:rPr lang="en-US" b="1" baseline="30000" dirty="0">
                <a:solidFill>
                  <a:srgbClr val="FF0000"/>
                </a:solidFill>
                <a:effectLst/>
                <a:ea typeface="Times New Roman" panose="02020603050405020304" pitchFamily="18" charset="0"/>
              </a:rPr>
              <a:t>th</a:t>
            </a:r>
            <a:r>
              <a:rPr lang="en-US" b="1" dirty="0">
                <a:solidFill>
                  <a:srgbClr val="FF0000"/>
                </a:solidFill>
                <a:effectLst/>
                <a:ea typeface="Times New Roman" panose="02020603050405020304" pitchFamily="18" charset="0"/>
              </a:rPr>
              <a:t> – </a:t>
            </a:r>
            <a:r>
              <a:rPr lang="en-US" b="1" dirty="0">
                <a:solidFill>
                  <a:srgbClr val="FF0000"/>
                </a:solidFill>
                <a:ea typeface="Times New Roman" panose="02020603050405020304" pitchFamily="18" charset="0"/>
              </a:rPr>
              <a:t>22</a:t>
            </a:r>
            <a:r>
              <a:rPr lang="en-US" b="1" baseline="30000" dirty="0">
                <a:solidFill>
                  <a:srgbClr val="FF0000"/>
                </a:solidFill>
                <a:ea typeface="Times New Roman" panose="02020603050405020304" pitchFamily="18" charset="0"/>
              </a:rPr>
              <a:t>nd</a:t>
            </a:r>
            <a:r>
              <a:rPr lang="en-US" b="1" dirty="0">
                <a:solidFill>
                  <a:srgbClr val="FF0000"/>
                </a:solidFill>
                <a:effectLst/>
                <a:ea typeface="Times New Roman" panose="02020603050405020304" pitchFamily="18" charset="0"/>
              </a:rPr>
              <a:t>, 2021</a:t>
            </a:r>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916832"/>
            <a:ext cx="7993062" cy="4323631"/>
          </a:xfrm>
        </p:spPr>
        <p:txBody>
          <a:bodyPr>
            <a:normAutofit/>
          </a:bodyPr>
          <a:lstStyle/>
          <a:p>
            <a:pPr marL="0" indent="0" algn="ctr">
              <a:defRPr/>
            </a:pPr>
            <a:r>
              <a:rPr lang="en-US" b="1" dirty="0"/>
              <a:t>Pre-PAR Activity Rules for Study Group</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Voting: everyone present can vote</a:t>
            </a:r>
          </a:p>
          <a:p>
            <a:pPr marL="457200" indent="-457200">
              <a:buFont typeface="Arial" panose="020B0604020202020204" pitchFamily="34" charset="0"/>
              <a:buChar char="•"/>
              <a:defRPr/>
            </a:pPr>
            <a:r>
              <a:rPr lang="en-US" dirty="0"/>
              <a:t>Please identify yourself with your name and affiliation when you first speak</a:t>
            </a:r>
          </a:p>
          <a:p>
            <a:pPr marL="457200" indent="-457200">
              <a:buFont typeface="Arial" panose="020B0604020202020204" pitchFamily="34" charset="0"/>
              <a:buChar char="•"/>
              <a:defRPr/>
            </a:pPr>
            <a:r>
              <a:rPr lang="en-US" dirty="0"/>
              <a:t>Participation: is by individual</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8887CC0-1342-41C8-8706-B4801E242C15}" type="slidenum">
              <a:rPr lang="en-US" altLang="en-US" smtClean="0">
                <a:solidFill>
                  <a:schemeClr val="tx1"/>
                </a:solidFill>
              </a:rPr>
              <a:pPr/>
              <a:t>3</a:t>
            </a:fld>
            <a:endParaRPr lang="en-US" altLang="en-US"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5</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AutoNum type="arabicPeriod"/>
            </a:pPr>
            <a:r>
              <a:rPr lang="en-US" altLang="en-US" sz="2400" dirty="0"/>
              <a:t>Opening and meeting preamble</a:t>
            </a:r>
          </a:p>
          <a:p>
            <a:pPr marL="914400" lvl="1" indent="-514350">
              <a:buFont typeface="Arial" panose="020B0604020202020204" pitchFamily="34" charset="0"/>
              <a:buChar char="•"/>
            </a:pPr>
            <a:r>
              <a:rPr lang="en-US" altLang="en-US" sz="2000" dirty="0"/>
              <a:t>P&amp;P, schedule, agenda</a:t>
            </a:r>
          </a:p>
          <a:p>
            <a:pPr marL="514350" indent="-514350">
              <a:buFont typeface="Arial" panose="020B0604020202020204" pitchFamily="34" charset="0"/>
              <a:buAutoNum type="arabicPeriod"/>
            </a:pPr>
            <a:r>
              <a:rPr lang="en-US" altLang="en-US" sz="2400" dirty="0"/>
              <a:t>Approve July Minutes</a:t>
            </a:r>
          </a:p>
          <a:p>
            <a:pPr marL="457200" lvl="1" indent="0">
              <a:spcBef>
                <a:spcPts val="800"/>
              </a:spcBef>
            </a:pPr>
            <a:r>
              <a:rPr lang="en-US" altLang="en-US" sz="1800" dirty="0">
                <a:hlinkClick r:id="rId2"/>
              </a:rPr>
              <a:t>https://mentor.ieee.org/802.15/documents?is_dcn=414&amp;is_year=2021</a:t>
            </a:r>
          </a:p>
          <a:p>
            <a:pPr marL="514350" indent="-514350">
              <a:buFont typeface="+mj-lt"/>
              <a:buAutoNum type="arabicPeriod"/>
            </a:pPr>
            <a:r>
              <a:rPr lang="en-US" altLang="en-US" sz="2400" dirty="0"/>
              <a:t>PAR overview</a:t>
            </a:r>
          </a:p>
          <a:p>
            <a:pPr marL="514350" indent="-514350">
              <a:buFont typeface="+mj-lt"/>
              <a:buAutoNum type="arabicPeriod"/>
            </a:pPr>
            <a:r>
              <a:rPr lang="en-US" altLang="en-US" sz="2400" dirty="0"/>
              <a:t>Next Steps</a:t>
            </a:r>
          </a:p>
          <a:p>
            <a:pPr marL="514350" indent="-514350">
              <a:buFont typeface="Arial" panose="020B0604020202020204" pitchFamily="34" charset="0"/>
              <a:buAutoNum type="arabicPeriod"/>
            </a:pPr>
            <a:r>
              <a:rPr lang="en-US" altLang="en-US" sz="2400" dirty="0"/>
              <a:t>Any other Business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572907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sz="3200" dirty="0"/>
              <a:t>SG14 Meeting Slots</a:t>
            </a:r>
          </a:p>
          <a:p>
            <a:pPr marL="0" marR="0" algn="ctr">
              <a:spcBef>
                <a:spcPts val="600"/>
              </a:spcBef>
              <a:spcAft>
                <a:spcPts val="0"/>
              </a:spcAft>
            </a:pPr>
            <a:r>
              <a:rPr lang="en-US" altLang="en-US" dirty="0"/>
              <a:t>Sept.</a:t>
            </a:r>
            <a:r>
              <a:rPr lang="en-US" altLang="en-US" sz="3200" dirty="0"/>
              <a:t> 16</a:t>
            </a:r>
            <a:r>
              <a:rPr lang="en-US" altLang="en-US" sz="3200" baseline="30000" dirty="0"/>
              <a:t>th</a:t>
            </a:r>
            <a:r>
              <a:rPr lang="en-US" altLang="en-US" sz="3200" dirty="0"/>
              <a:t> – </a:t>
            </a:r>
            <a:r>
              <a:rPr lang="en-US" altLang="en-US" dirty="0"/>
              <a:t>21</a:t>
            </a:r>
            <a:r>
              <a:rPr lang="en-US" altLang="en-US" baseline="30000" dirty="0"/>
              <a:t>st</a:t>
            </a:r>
            <a:r>
              <a:rPr lang="en-US" altLang="en-US" sz="3200" dirty="0"/>
              <a:t>, 2021</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7</a:t>
            </a:fld>
            <a:endParaRPr lang="en-US" altLang="en-US">
              <a:solidFill>
                <a:schemeClr val="tx1"/>
              </a:solidFill>
            </a:endParaRPr>
          </a:p>
        </p:txBody>
      </p:sp>
      <p:pic>
        <p:nvPicPr>
          <p:cNvPr id="3" name="Picture 2">
            <a:extLst>
              <a:ext uri="{FF2B5EF4-FFF2-40B4-BE49-F238E27FC236}">
                <a16:creationId xmlns:a16="http://schemas.microsoft.com/office/drawing/2014/main" id="{335AAC7E-2093-4E86-9F16-0560C184FBD2}"/>
              </a:ext>
            </a:extLst>
          </p:cNvPr>
          <p:cNvPicPr>
            <a:picLocks noChangeAspect="1"/>
          </p:cNvPicPr>
          <p:nvPr/>
        </p:nvPicPr>
        <p:blipFill>
          <a:blip r:embed="rId2"/>
          <a:stretch>
            <a:fillRect/>
          </a:stretch>
        </p:blipFill>
        <p:spPr>
          <a:xfrm>
            <a:off x="179512" y="2336656"/>
            <a:ext cx="8784976" cy="2405208"/>
          </a:xfrm>
          <a:prstGeom prst="rect">
            <a:avLst/>
          </a:prstGeom>
        </p:spPr>
      </p:pic>
      <p:pic>
        <p:nvPicPr>
          <p:cNvPr id="7" name="Picture 6">
            <a:extLst>
              <a:ext uri="{FF2B5EF4-FFF2-40B4-BE49-F238E27FC236}">
                <a16:creationId xmlns:a16="http://schemas.microsoft.com/office/drawing/2014/main" id="{1570E080-AF54-49E4-BE9A-AEBA6FAF0605}"/>
              </a:ext>
            </a:extLst>
          </p:cNvPr>
          <p:cNvPicPr>
            <a:picLocks noChangeAspect="1"/>
          </p:cNvPicPr>
          <p:nvPr/>
        </p:nvPicPr>
        <p:blipFill>
          <a:blip r:embed="rId3"/>
          <a:stretch>
            <a:fillRect/>
          </a:stretch>
        </p:blipFill>
        <p:spPr>
          <a:xfrm>
            <a:off x="827584" y="5160646"/>
            <a:ext cx="2522220" cy="487680"/>
          </a:xfrm>
          <a:prstGeom prst="rect">
            <a:avLst/>
          </a:prstGeom>
        </p:spPr>
      </p:pic>
      <p:sp>
        <p:nvSpPr>
          <p:cNvPr id="8" name="Oval 7">
            <a:extLst>
              <a:ext uri="{FF2B5EF4-FFF2-40B4-BE49-F238E27FC236}">
                <a16:creationId xmlns:a16="http://schemas.microsoft.com/office/drawing/2014/main" id="{AF26354F-999F-46C3-A052-FFB3A4651E8B}"/>
              </a:ext>
            </a:extLst>
          </p:cNvPr>
          <p:cNvSpPr/>
          <p:nvPr/>
        </p:nvSpPr>
        <p:spPr bwMode="auto">
          <a:xfrm>
            <a:off x="3974670" y="3646474"/>
            <a:ext cx="720080" cy="299306"/>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1" name="Oval 10">
            <a:extLst>
              <a:ext uri="{FF2B5EF4-FFF2-40B4-BE49-F238E27FC236}">
                <a16:creationId xmlns:a16="http://schemas.microsoft.com/office/drawing/2014/main" id="{41BCCFAD-352F-4C37-AF30-1093EF43260D}"/>
              </a:ext>
            </a:extLst>
          </p:cNvPr>
          <p:cNvSpPr/>
          <p:nvPr/>
        </p:nvSpPr>
        <p:spPr bwMode="auto">
          <a:xfrm>
            <a:off x="3430506" y="3418367"/>
            <a:ext cx="720080" cy="299306"/>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2" name="Oval 11">
            <a:extLst>
              <a:ext uri="{FF2B5EF4-FFF2-40B4-BE49-F238E27FC236}">
                <a16:creationId xmlns:a16="http://schemas.microsoft.com/office/drawing/2014/main" id="{FE3A386E-A90C-449B-97F8-3A585FFF6C0B}"/>
              </a:ext>
            </a:extLst>
          </p:cNvPr>
          <p:cNvSpPr/>
          <p:nvPr/>
        </p:nvSpPr>
        <p:spPr bwMode="auto">
          <a:xfrm>
            <a:off x="6448789" y="3646474"/>
            <a:ext cx="720080" cy="299306"/>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3" name="Oval 12">
            <a:extLst>
              <a:ext uri="{FF2B5EF4-FFF2-40B4-BE49-F238E27FC236}">
                <a16:creationId xmlns:a16="http://schemas.microsoft.com/office/drawing/2014/main" id="{A643E550-752F-41E2-BFFD-00B9D456106C}"/>
              </a:ext>
            </a:extLst>
          </p:cNvPr>
          <p:cNvSpPr/>
          <p:nvPr/>
        </p:nvSpPr>
        <p:spPr bwMode="auto">
          <a:xfrm>
            <a:off x="5364088" y="3646474"/>
            <a:ext cx="720080" cy="299306"/>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4" name="Oval 13">
            <a:extLst>
              <a:ext uri="{FF2B5EF4-FFF2-40B4-BE49-F238E27FC236}">
                <a16:creationId xmlns:a16="http://schemas.microsoft.com/office/drawing/2014/main" id="{59CF0390-8CFE-45F4-952A-2342835BA460}"/>
              </a:ext>
            </a:extLst>
          </p:cNvPr>
          <p:cNvSpPr/>
          <p:nvPr/>
        </p:nvSpPr>
        <p:spPr bwMode="auto">
          <a:xfrm>
            <a:off x="5366434" y="3189353"/>
            <a:ext cx="720080" cy="299306"/>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582497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sz="2400" dirty="0"/>
              <a:t>CSD </a:t>
            </a:r>
          </a:p>
          <a:p>
            <a:pPr marL="400050" lvl="1" indent="0"/>
            <a:r>
              <a:rPr lang="en-US" altLang="en-US" sz="2400" dirty="0"/>
              <a:t>15-21-0278-xx-0014-draft-csd-for-ns-uwb</a:t>
            </a:r>
          </a:p>
          <a:p>
            <a:pPr marL="800100" lvl="2" indent="0"/>
            <a:r>
              <a:rPr lang="en-US" altLang="en-US" sz="1800" dirty="0">
                <a:hlinkClick r:id="rId2"/>
              </a:rPr>
              <a:t>https://mentor.ieee.org/802.15/documents?is_dcn=278&amp;is_year=2021</a:t>
            </a:r>
          </a:p>
          <a:p>
            <a:pPr marL="0" indent="0">
              <a:spcBef>
                <a:spcPts val="1800"/>
              </a:spcBef>
            </a:pPr>
            <a:r>
              <a:rPr lang="en-US" altLang="en-US" sz="2400" dirty="0"/>
              <a:t>PAR</a:t>
            </a:r>
          </a:p>
          <a:p>
            <a:pPr marL="346075" indent="0"/>
            <a:r>
              <a:rPr lang="en-US" altLang="en-US" sz="2400" dirty="0"/>
              <a:t>15-21-0274-xx-0014-ns-uwb-par-working-draft</a:t>
            </a:r>
          </a:p>
          <a:p>
            <a:pPr marL="746125" lvl="1" indent="0"/>
            <a:r>
              <a:rPr lang="en-US" altLang="en-US" sz="1800" dirty="0">
                <a:hlinkClick r:id="rId3"/>
              </a:rPr>
              <a:t>https://mentor.ieee.org/802.15/documents?is_dcn=274&amp;is_year=2021</a:t>
            </a:r>
          </a:p>
          <a:p>
            <a:pPr marL="346075" indent="0"/>
            <a:endParaRPr lang="en-US" altLang="en-US" sz="1800" dirty="0"/>
          </a:p>
          <a:p>
            <a:pPr marL="346075" indent="0"/>
            <a:endParaRPr lang="en-US" altLang="en-US" sz="32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7916863" cy="4868863"/>
          </a:xfrm>
        </p:spPr>
        <p:txBody>
          <a:bodyPr>
            <a:normAutofit/>
          </a:bodyPr>
          <a:lstStyle/>
          <a:p>
            <a:pPr marL="457200" indent="-457200">
              <a:buFont typeface="Arial" panose="020B0604020202020204" pitchFamily="34" charset="0"/>
              <a:buChar char="•"/>
            </a:pPr>
            <a:r>
              <a:rPr lang="en-US" sz="2400" dirty="0"/>
              <a:t>Continue work as Study Group</a:t>
            </a:r>
          </a:p>
          <a:p>
            <a:pPr marL="857250" lvl="1" indent="-457200">
              <a:buFont typeface="Arial" panose="020B0604020202020204" pitchFamily="34" charset="0"/>
              <a:buChar char="•"/>
            </a:pPr>
            <a:r>
              <a:rPr lang="en-US" sz="2000" dirty="0"/>
              <a:t>Coordinate with SG15, SG4ab</a:t>
            </a:r>
          </a:p>
          <a:p>
            <a:pPr marL="857250" lvl="1" indent="-457200">
              <a:buFont typeface="Arial" panose="020B0604020202020204" pitchFamily="34" charset="0"/>
              <a:buChar char="•"/>
            </a:pPr>
            <a:r>
              <a:rPr lang="en-US" sz="2000" dirty="0"/>
              <a:t>Identify Content for 802.15.14</a:t>
            </a:r>
          </a:p>
          <a:p>
            <a:pPr marL="1257300" lvl="2" indent="-457200">
              <a:buFont typeface="Arial" panose="020B0604020202020204" pitchFamily="34" charset="0"/>
              <a:buChar char="•"/>
            </a:pPr>
            <a:r>
              <a:rPr lang="en-US" sz="1600" dirty="0"/>
              <a:t>SG15 is generating an example template to be used by .15 and .14 to identify relevant portions of 802.15.4 to include in their respective drafts</a:t>
            </a:r>
          </a:p>
          <a:p>
            <a:pPr marL="457200" indent="-457200">
              <a:buClrTx/>
              <a:buFont typeface="Arial" panose="020B0604020202020204" pitchFamily="34" charset="0"/>
              <a:buChar char="•"/>
            </a:pPr>
            <a:r>
              <a:rPr lang="en-US" sz="2400" dirty="0"/>
              <a:t>Issue a call for TG14 officers - once EC approves TG</a:t>
            </a:r>
          </a:p>
          <a:p>
            <a:pPr marL="457200" indent="-457200">
              <a:buClrTx/>
              <a:buFont typeface="Arial" panose="020B0604020202020204" pitchFamily="34" charset="0"/>
              <a:buChar char="•"/>
            </a:pPr>
            <a:r>
              <a:rPr lang="en-US" sz="2400" dirty="0"/>
              <a:t>Outreach to CCC, FiRa, UWBA, </a:t>
            </a:r>
            <a:r>
              <a:rPr lang="en-US" sz="2400" dirty="0" err="1"/>
              <a:t>omlox</a:t>
            </a:r>
            <a:r>
              <a:rPr lang="en-US" sz="2400" dirty="0"/>
              <a:t>, CSA, and ETSI UWB</a:t>
            </a:r>
          </a:p>
          <a:p>
            <a:pPr marL="857250" lvl="1" indent="-457200">
              <a:buClrTx/>
              <a:buFont typeface="Arial" panose="020B0604020202020204" pitchFamily="34" charset="0"/>
              <a:buChar char="•"/>
            </a:pPr>
            <a:r>
              <a:rPr lang="en-US" sz="2000" dirty="0"/>
              <a:t>Work on in 9/16 joint .4ab/, .14, .15 session</a:t>
            </a:r>
          </a:p>
          <a:p>
            <a:pPr marL="457200" indent="-457200">
              <a:buClrTx/>
              <a:buFont typeface="Arial" panose="020B0604020202020204" pitchFamily="34" charset="0"/>
              <a:buChar char="•"/>
            </a:pPr>
            <a:r>
              <a:rPr lang="en-US" sz="2400" dirty="0"/>
              <a:t>Work via Interim telecons and virtual interim/plenary meetings</a:t>
            </a:r>
          </a:p>
        </p:txBody>
      </p:sp>
      <p:sp>
        <p:nvSpPr>
          <p:cNvPr id="5" name="Slide Number Placeholder 3">
            <a:extLst>
              <a:ext uri="{FF2B5EF4-FFF2-40B4-BE49-F238E27FC236}">
                <a16:creationId xmlns:a16="http://schemas.microsoft.com/office/drawing/2014/main" id="{0FB263F6-EA94-4A5F-BD28-546DD374D4B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7083295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31846</TotalTime>
  <Words>698</Words>
  <Application>Microsoft Office PowerPoint</Application>
  <PresentationFormat>On-screen Show (4:3)</PresentationFormat>
  <Paragraphs>103</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Times New Roman</vt:lpstr>
      <vt:lpstr>Office Theme</vt:lpstr>
      <vt:lpstr>PowerPoint Presentation</vt:lpstr>
      <vt:lpstr>PowerPoint Presentation</vt:lpstr>
      <vt:lpstr>802.15 Study Group Meeting</vt:lpstr>
      <vt:lpstr>IEEE-SA Patent, Copyright, and Participation Policies</vt:lpstr>
      <vt:lpstr>IEEE 802 Ground Rules</vt:lpstr>
      <vt:lpstr>Goals/Agenda</vt:lpstr>
      <vt:lpstr>PowerPoint Presentation</vt:lpstr>
      <vt:lpstr>CSD and PAR</vt:lpstr>
      <vt:lpstr>Next Steps</vt:lpstr>
      <vt:lpstr>Backup</vt:lpstr>
      <vt:lpstr>Nov. Plenary Mtg. Goals</vt:lpstr>
      <vt:lpstr>Weekly Calls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371</cp:revision>
  <cp:lastPrinted>2000-03-07T00:55:37Z</cp:lastPrinted>
  <dcterms:created xsi:type="dcterms:W3CDTF">2016-01-17T22:48:36Z</dcterms:created>
  <dcterms:modified xsi:type="dcterms:W3CDTF">2021-09-16T22:03:15Z</dcterms:modified>
  <cp:category/>
</cp:coreProperties>
</file>