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514" r:id="rId3"/>
    <p:sldId id="515" r:id="rId4"/>
    <p:sldId id="516" r:id="rId5"/>
    <p:sldId id="517" r:id="rId6"/>
    <p:sldId id="774" r:id="rId7"/>
    <p:sldId id="775" r:id="rId8"/>
    <p:sldId id="777" r:id="rId9"/>
    <p:sldId id="776" r:id="rId10"/>
  </p:sldIdLst>
  <p:sldSz cx="12192000" cy="6858000"/>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49" autoAdjust="0"/>
    <p:restoredTop sz="96220" autoAdjust="0"/>
  </p:normalViewPr>
  <p:slideViewPr>
    <p:cSldViewPr>
      <p:cViewPr varScale="1">
        <p:scale>
          <a:sx n="111" d="100"/>
          <a:sy n="111" d="100"/>
        </p:scale>
        <p:origin x="120"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22-Sep-21</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433388" y="709613"/>
            <a:ext cx="623411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urldefense.com/v3/__https:/ieeesa.webex.com/ieeesa/j.php?MTID=m71c898f1df9619f32b38df489f270811__;!!F7jv3iA!nC444dexkCSUty4R_T0EQklXorZajQk6T8wBZRahPAuhpwKnB9l1agW4Y3Qez7jrHA$"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803788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200" b="0" dirty="0">
                <a:solidFill>
                  <a:srgbClr val="000000"/>
                </a:solidFill>
                <a:effectLst/>
                <a:ea typeface="Calibri" panose="020F0502020204030204" pitchFamily="34" charset="0"/>
              </a:rPr>
              <a:t> </a:t>
            </a:r>
            <a:r>
              <a:rPr lang="en-US" sz="1200" b="0" u="sng" dirty="0">
                <a:solidFill>
                  <a:srgbClr val="000000"/>
                </a:solidFill>
                <a:effectLst/>
                <a:ea typeface="Calibri" panose="020F0502020204030204" pitchFamily="34" charset="0"/>
              </a:rPr>
              <a:t>Background</a:t>
            </a:r>
            <a:r>
              <a:rPr lang="en-US" sz="12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200" dirty="0">
                <a:solidFill>
                  <a:srgbClr val="000000"/>
                </a:solidFill>
                <a:effectLst/>
                <a:ea typeface="Calibri" panose="020F0502020204030204" pitchFamily="34" charset="0"/>
              </a:rPr>
              <a:t>the 57-71 GHz band. </a:t>
            </a:r>
            <a:r>
              <a:rPr lang="en-US" sz="1200" b="0" dirty="0">
                <a:solidFill>
                  <a:srgbClr val="000000"/>
                </a:solidFill>
                <a:effectLst/>
                <a:ea typeface="Calibri" panose="020F0502020204030204" pitchFamily="34" charset="0"/>
              </a:rPr>
              <a:t>Unlicensed devices that operate here generally include indoor/outdoor communication devices such as </a:t>
            </a:r>
            <a:r>
              <a:rPr lang="en-US" sz="1200" b="0" dirty="0" err="1">
                <a:solidFill>
                  <a:srgbClr val="000000"/>
                </a:solidFill>
                <a:effectLst/>
                <a:ea typeface="Calibri" panose="020F0502020204030204" pitchFamily="34" charset="0"/>
              </a:rPr>
              <a:t>WiGig</a:t>
            </a:r>
            <a:r>
              <a:rPr lang="en-US" sz="12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2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548143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Wednesday, September 22, 2021 5:00 PM  |  (UTC-04:00) Eastern Time (US &amp; Canada)  |  1 </a:t>
            </a:r>
            <a:r>
              <a:rPr lang="en-US" sz="18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8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 Join from the meeting link</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https://ieeesa.webex.com/ieeesa/j.php?MTID=m71c898f1df9619f32b38df489f270811</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2334 621 5162 </a:t>
            </a: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Meeting password: 15freqtable</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728742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588001" y="6475414"/>
            <a:ext cx="9101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22sep21</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6" y="333375"/>
            <a:ext cx="293158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22sep21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4" y="6475413"/>
            <a:ext cx="1383392"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802.18 Liaison 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doc.:15-21/0458r00 </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portal.etsi.org/tb.aspx?tbid=287&amp;SubTB=287"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cept.org/ecc/groups/ecc/wg-se/se-24/client/introductio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c.gc.ca/eic/site/smt-gst.nsf/eng/sf11717.html" TargetMode="External"/><Relationship Id="rId2" Type="http://schemas.openxmlformats.org/officeDocument/2006/relationships/hyperlink" Target="https://www.mcmc.gov.my/skmmgovmy/media/General/pdf/PC_WiFi.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8/dcn/21/18-21-0058-00-0000-request-for-input-itu-r-m-1801-2.docx" TargetMode="External"/><Relationship Id="rId2" Type="http://schemas.openxmlformats.org/officeDocument/2006/relationships/hyperlink" Target="https://mentor.ieee.org/802.18/dcn/21/18-21-0059-00-0000-request-for-input-itu-r-m-2121-its.docx" TargetMode="External"/><Relationship Id="rId1" Type="http://schemas.openxmlformats.org/officeDocument/2006/relationships/slideLayout" Target="../slideLayouts/slideLayout1.xml"/><Relationship Id="rId6" Type="http://schemas.openxmlformats.org/officeDocument/2006/relationships/hyperlink" Target="https://mentor.ieee.org/802.18/dcn/21/18-21-0109-00-0000-liaison-response-to-itu-r-wp-1a-on-vlc-standards.docx" TargetMode="External"/><Relationship Id="rId5" Type="http://schemas.openxmlformats.org/officeDocument/2006/relationships/hyperlink" Target="https://mentor.ieee.org/802.18/dcn/21/18-21-0080-00-0000-request-for-information-itu-r-wp-1a.docx" TargetMode="External"/><Relationship Id="rId4" Type="http://schemas.openxmlformats.org/officeDocument/2006/relationships/hyperlink" Target="https://mentor.ieee.org/802.18/dcn/21/18-21-0057-00-0000-request-for-input-itu-r-m-1450-5.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18/dcn/21/18-21-0110-00-0000-reply-comments-of-ieee-802-60-ghz-motion-sensing-fcc-nprm-et-21-264.docx" TargetMode="External"/><Relationship Id="rId5" Type="http://schemas.openxmlformats.org/officeDocument/2006/relationships/hyperlink" Target="https://mentor.ieee.org/802.11/dcn/21/11-21-1089-00-coex-coexistence-between-radars-and-communication-systems-in-the-60ghz-band-u-s-update.ppt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8/dcn/21/18-21-0036-07-0000-frequency-table-template.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fcc.gov/document/spectrum-requirements-internet-things" TargetMode="External"/><Relationship Id="rId2" Type="http://schemas.openxmlformats.org/officeDocument/2006/relationships/hyperlink" Target="https://www.fcc.gov/news-events/events/2021/09/september-2021-open-commission-meeting" TargetMode="External"/><Relationship Id="rId1" Type="http://schemas.openxmlformats.org/officeDocument/2006/relationships/slideLayout" Target="../slideLayouts/slideLayout1.xml"/><Relationship Id="rId5" Type="http://schemas.openxmlformats.org/officeDocument/2006/relationships/hyperlink" Target="https://mentor.ieee.org/802.18/dcn/21/18-21-0108-00-0000-fcc-pn-on-spectrum-for-the-internet-of-things.docx" TargetMode="External"/><Relationship Id="rId4" Type="http://schemas.openxmlformats.org/officeDocument/2006/relationships/hyperlink" Target="https://docs.fcc.gov/public/attachments/DOC-375610A1.pdf"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ieeesa.webex.com/ieeesa/j.php?MTID=mb227025e23b552d59ce66c69fe99c16c"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4645"/>
            <a:ext cx="2303451" cy="273050"/>
          </a:xfrm>
        </p:spPr>
        <p:txBody>
          <a:bodyPr/>
          <a:lstStyle/>
          <a:p>
            <a:r>
              <a:rPr lang="en-US"/>
              <a:t>22sep21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90678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latin typeface="+mn-lt"/>
              </a:rPr>
              <a:t>IEEE 802.18 RR-TAG</a:t>
            </a:r>
            <a:br>
              <a:rPr lang="en-US" sz="2400" dirty="0">
                <a:latin typeface="+mn-lt"/>
              </a:rPr>
            </a:br>
            <a:r>
              <a:rPr lang="en-US" sz="2400" dirty="0"/>
              <a:t>Electronic Wireless Interim</a:t>
            </a:r>
            <a:br>
              <a:rPr lang="en-US" sz="2400" dirty="0"/>
            </a:br>
            <a:r>
              <a:rPr lang="en-GB" sz="2400" dirty="0"/>
              <a:t>Liaison  from 802.18 to 802.15</a:t>
            </a:r>
            <a:endParaRPr lang="en-GB" sz="2400" dirty="0">
              <a:latin typeface="+mn-lt"/>
            </a:endParaRPr>
          </a:p>
        </p:txBody>
      </p:sp>
      <p:sp>
        <p:nvSpPr>
          <p:cNvPr id="3074" name="Rectangle 2"/>
          <p:cNvSpPr>
            <a:spLocks noGrp="1" noChangeArrowheads="1"/>
          </p:cNvSpPr>
          <p:nvPr>
            <p:ph type="body" idx="1"/>
          </p:nvPr>
        </p:nvSpPr>
        <p:spPr>
          <a:xfrm>
            <a:off x="2209800" y="1889126"/>
            <a:ext cx="90678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22  September 2021</a:t>
            </a:r>
          </a:p>
        </p:txBody>
      </p:sp>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 </a:t>
            </a:r>
            <a:endParaRPr lang="en-GB" sz="2000" dirty="0">
              <a:solidFill>
                <a:srgbClr val="000000"/>
              </a:solidFill>
            </a:endParaRPr>
          </a:p>
        </p:txBody>
      </p:sp>
      <p:graphicFrame>
        <p:nvGraphicFramePr>
          <p:cNvPr id="9" name="Object 3">
            <a:extLst>
              <a:ext uri="{FF2B5EF4-FFF2-40B4-BE49-F238E27FC236}">
                <a16:creationId xmlns:a16="http://schemas.microsoft.com/office/drawing/2014/main" id="{A9943946-CAC7-4B5F-A0AD-61A516AFFB3A}"/>
              </a:ext>
            </a:extLst>
          </p:cNvPr>
          <p:cNvGraphicFramePr>
            <a:graphicFrameLocks noChangeAspect="1"/>
          </p:cNvGraphicFramePr>
          <p:nvPr>
            <p:extLst>
              <p:ext uri="{D42A27DB-BD31-4B8C-83A1-F6EECF244321}">
                <p14:modId xmlns:p14="http://schemas.microsoft.com/office/powerpoint/2010/main" val="3763194650"/>
              </p:ext>
            </p:extLst>
          </p:nvPr>
        </p:nvGraphicFramePr>
        <p:xfrm>
          <a:off x="1600200" y="3365500"/>
          <a:ext cx="9636124" cy="1739901"/>
        </p:xfrm>
        <a:graphic>
          <a:graphicData uri="http://schemas.openxmlformats.org/presentationml/2006/ole">
            <mc:AlternateContent xmlns:mc="http://schemas.openxmlformats.org/markup-compatibility/2006">
              <mc:Choice xmlns:v="urn:schemas-microsoft-com:vml" Requires="v">
                <p:oleObj name="Document" r:id="rId3" imgW="8468318" imgH="1903886" progId="Word.Document.8">
                  <p:embed/>
                </p:oleObj>
              </mc:Choice>
              <mc:Fallback>
                <p:oleObj name="Document" r:id="rId3" imgW="8468318" imgH="1903886" progId="Word.Document.8">
                  <p:embed/>
                  <p:pic>
                    <p:nvPicPr>
                      <p:cNvPr id="9" name="Object 3">
                        <a:extLst>
                          <a:ext uri="{FF2B5EF4-FFF2-40B4-BE49-F238E27FC236}">
                            <a16:creationId xmlns:a16="http://schemas.microsoft.com/office/drawing/2014/main" id="{A9943946-CAC7-4B5F-A0AD-61A516AFFB3A}"/>
                          </a:ext>
                        </a:extLst>
                      </p:cNvPr>
                      <p:cNvPicPr>
                        <a:picLocks noChangeAspect="1" noChangeArrowheads="1"/>
                      </p:cNvPicPr>
                      <p:nvPr/>
                    </p:nvPicPr>
                    <p:blipFill>
                      <a:blip r:embed="rId4"/>
                      <a:srcRect/>
                      <a:stretch>
                        <a:fillRect/>
                      </a:stretch>
                    </p:blipFill>
                    <p:spPr bwMode="auto">
                      <a:xfrm>
                        <a:off x="1600200" y="3365500"/>
                        <a:ext cx="9636124" cy="1739901"/>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1891950" y="609602"/>
            <a:ext cx="8547450" cy="761999"/>
          </a:xfrm>
        </p:spPr>
        <p:txBody>
          <a:bodyPr/>
          <a:lstStyle/>
          <a:p>
            <a:pPr eaLnBrk="1" hangingPunct="1"/>
            <a:r>
              <a:rPr lang="en-US" sz="2400" dirty="0">
                <a:latin typeface="Times New Roman" charset="0"/>
              </a:rPr>
              <a:t>802.18 Radio Regulatory Technical Advisory Group – RR-TAG</a:t>
            </a:r>
          </a:p>
        </p:txBody>
      </p:sp>
      <p:sp>
        <p:nvSpPr>
          <p:cNvPr id="5123" name="Content Placeholder 2"/>
          <p:cNvSpPr>
            <a:spLocks noGrp="1"/>
          </p:cNvSpPr>
          <p:nvPr>
            <p:ph idx="1"/>
          </p:nvPr>
        </p:nvSpPr>
        <p:spPr>
          <a:xfrm>
            <a:off x="914400" y="1371600"/>
            <a:ext cx="10515600" cy="5103813"/>
          </a:xfrm>
        </p:spPr>
        <p:txBody>
          <a:bodyPr/>
          <a:lstStyle/>
          <a:p>
            <a:pPr>
              <a:buFont typeface="Arial" panose="020B0604020202020204" pitchFamily="34" charset="0"/>
              <a:buChar char="•"/>
            </a:pPr>
            <a:r>
              <a:rPr lang="en-US" altLang="en-US" sz="2000" dirty="0"/>
              <a:t>Number of voters:  38 (8 on LMSC)</a:t>
            </a:r>
            <a:r>
              <a:rPr lang="en-US" altLang="en-US" sz="2000" dirty="0">
                <a:solidFill>
                  <a:schemeClr val="tx1"/>
                </a:solidFill>
              </a:rPr>
              <a:t>;  Nearly Voters: 2;  Aspirant members: 10</a:t>
            </a:r>
          </a:p>
          <a:p>
            <a:pPr eaLnBrk="1" hangingPunct="1">
              <a:defRPr/>
            </a:pPr>
            <a:endParaRPr lang="en-US" sz="1000" dirty="0">
              <a:solidFill>
                <a:srgbClr val="FF0000"/>
              </a:solidFill>
            </a:endParaRPr>
          </a:p>
          <a:p>
            <a:pPr eaLnBrk="1" hangingPunct="1">
              <a:buFont typeface="Arial" panose="020B0604020202020204" pitchFamily="34" charset="0"/>
              <a:buChar char="•"/>
              <a:defRPr/>
            </a:pPr>
            <a:r>
              <a:rPr lang="en-US" sz="2000" dirty="0"/>
              <a:t>Officers or the RR-TAG / IEEE 802.18:</a:t>
            </a:r>
          </a:p>
          <a:p>
            <a:pPr lvl="1">
              <a:defRPr/>
            </a:pPr>
            <a:r>
              <a:rPr lang="en-US" sz="1800" dirty="0"/>
              <a:t>Chair is Jay Holcomb (Itron) </a:t>
            </a:r>
          </a:p>
          <a:p>
            <a:pPr lvl="1">
              <a:defRPr/>
            </a:pPr>
            <a:r>
              <a:rPr lang="en-US" sz="1800" dirty="0"/>
              <a:t>Co-Vice-chair  Stuart Kerry (OK-Brit, self)</a:t>
            </a:r>
          </a:p>
          <a:p>
            <a:pPr lvl="1">
              <a:defRPr/>
            </a:pPr>
            <a:r>
              <a:rPr lang="en-US" sz="1800" dirty="0"/>
              <a:t>Co-Vice-Chair Al Petrick (Skyworks Solutions) </a:t>
            </a:r>
          </a:p>
          <a:p>
            <a:pPr lvl="1">
              <a:defRPr/>
            </a:pPr>
            <a:r>
              <a:rPr lang="en-US" sz="1800" dirty="0"/>
              <a:t>Secretary is open –  </a:t>
            </a:r>
          </a:p>
          <a:p>
            <a:pPr lvl="1">
              <a:defRPr/>
            </a:pPr>
            <a:r>
              <a:rPr lang="en-US" sz="1600" dirty="0"/>
              <a:t>	</a:t>
            </a:r>
          </a:p>
          <a:p>
            <a:pPr marL="342900" lvl="1" indent="-342900">
              <a:spcBef>
                <a:spcPts val="600"/>
              </a:spcBef>
              <a:buFont typeface="Arial" panose="020B0604020202020204" pitchFamily="34" charset="0"/>
              <a:buChar char="•"/>
              <a:defRPr/>
            </a:pPr>
            <a:r>
              <a:rPr lang="en-US" b="1" dirty="0">
                <a:cs typeface="+mn-cs"/>
              </a:rPr>
              <a:t>Schedule this interim, same time slot as our normal weekly meetings </a:t>
            </a:r>
          </a:p>
          <a:p>
            <a:pPr marL="742950" lvl="2" indent="-342900">
              <a:spcBef>
                <a:spcPts val="600"/>
              </a:spcBef>
              <a:buFont typeface="Arial" panose="020B0604020202020204" pitchFamily="34" charset="0"/>
              <a:buChar char="•"/>
              <a:defRPr/>
            </a:pPr>
            <a:r>
              <a:rPr lang="en-US" dirty="0">
                <a:solidFill>
                  <a:schemeClr val="bg1">
                    <a:lumMod val="65000"/>
                  </a:schemeClr>
                </a:solidFill>
                <a:cs typeface="+mn-cs"/>
              </a:rPr>
              <a:t>Thursday 16</a:t>
            </a:r>
            <a:r>
              <a:rPr lang="en-US" baseline="30000" dirty="0">
                <a:solidFill>
                  <a:schemeClr val="bg1">
                    <a:lumMod val="65000"/>
                  </a:schemeClr>
                </a:solidFill>
                <a:cs typeface="+mn-cs"/>
              </a:rPr>
              <a:t>th</a:t>
            </a:r>
            <a:r>
              <a:rPr lang="en-US" dirty="0">
                <a:solidFill>
                  <a:schemeClr val="bg1">
                    <a:lumMod val="65000"/>
                  </a:schemeClr>
                </a:solidFill>
                <a:cs typeface="+mn-cs"/>
              </a:rPr>
              <a:t>  15:00et, 1hr, opening - done</a:t>
            </a:r>
          </a:p>
          <a:p>
            <a:pPr marL="742950" lvl="2" indent="-342900">
              <a:spcBef>
                <a:spcPts val="600"/>
              </a:spcBef>
              <a:buFont typeface="Arial" panose="020B0604020202020204" pitchFamily="34" charset="0"/>
              <a:buChar char="•"/>
              <a:defRPr/>
            </a:pPr>
            <a:r>
              <a:rPr lang="en-US" dirty="0">
                <a:cs typeface="+mn-cs"/>
              </a:rPr>
              <a:t>Thursday 23</a:t>
            </a:r>
            <a:r>
              <a:rPr lang="en-US" baseline="30000" dirty="0">
                <a:cs typeface="+mn-cs"/>
              </a:rPr>
              <a:t>rd</a:t>
            </a:r>
            <a:r>
              <a:rPr lang="en-US" dirty="0">
                <a:cs typeface="+mn-cs"/>
              </a:rPr>
              <a:t>  15:00et, 1hr, closing - tomorrow</a:t>
            </a:r>
          </a:p>
          <a:p>
            <a:pPr>
              <a:spcBef>
                <a:spcPts val="0"/>
              </a:spcBef>
              <a:buFont typeface="Arial" panose="020B0604020202020204" pitchFamily="34" charset="0"/>
              <a:buChar char="•"/>
            </a:pPr>
            <a:endParaRPr lang="en-US" sz="1600" dirty="0">
              <a:latin typeface="Times New Roman" pitchFamily="16" charset="0"/>
            </a:endParaRPr>
          </a:p>
          <a:p>
            <a:pPr>
              <a:spcBef>
                <a:spcPts val="0"/>
              </a:spcBef>
              <a:buFont typeface="Arial" panose="020B0604020202020204" pitchFamily="34" charset="0"/>
              <a:buChar char="•"/>
            </a:pPr>
            <a:r>
              <a:rPr lang="en-US" sz="1600" dirty="0">
                <a:latin typeface="Times New Roman" pitchFamily="16" charset="0"/>
              </a:rPr>
              <a:t>WEBEX MEETING</a:t>
            </a:r>
          </a:p>
          <a:p>
            <a:pPr>
              <a:spcBef>
                <a:spcPts val="0"/>
              </a:spcBef>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See IEEE 802 overall calendar ( &amp; under 802.18 calendar) </a:t>
            </a:r>
          </a:p>
          <a:p>
            <a:pPr>
              <a:spcBef>
                <a:spcPts val="0"/>
              </a:spcBef>
              <a:buFont typeface="Arial" panose="020B0604020202020204" pitchFamily="34" charset="0"/>
              <a:buChar char="•"/>
            </a:pPr>
            <a:r>
              <a:rPr lang="en-US" sz="1600" dirty="0">
                <a:latin typeface="Times New Roman" panose="02020603050405020304" pitchFamily="18" charset="0"/>
              </a:rPr>
              <a:t>Using same call-in as our weekly meetings. </a:t>
            </a:r>
            <a:endParaRPr lang="en-US" sz="1600" dirty="0">
              <a:latin typeface="Times New Roman" pitchFamily="16" charset="0"/>
            </a:endParaRPr>
          </a:p>
          <a:p>
            <a:pPr marL="742950" lvl="2" indent="-342900">
              <a:spcBef>
                <a:spcPts val="600"/>
              </a:spcBef>
              <a:buFont typeface="Arial" panose="020B0604020202020204" pitchFamily="34" charset="0"/>
              <a:buChar char="•"/>
              <a:defRPr/>
            </a:pPr>
            <a:endParaRPr lang="en-US" sz="1600" dirty="0"/>
          </a:p>
        </p:txBody>
      </p:sp>
      <p:sp>
        <p:nvSpPr>
          <p:cNvPr id="7" name="Date Placeholder 6"/>
          <p:cNvSpPr>
            <a:spLocks noGrp="1"/>
          </p:cNvSpPr>
          <p:nvPr>
            <p:ph type="dt" sz="quarter" idx="4294967295"/>
          </p:nvPr>
        </p:nvSpPr>
        <p:spPr>
          <a:xfrm>
            <a:off x="914400" y="333377"/>
            <a:ext cx="2198688" cy="276225"/>
          </a:xfrm>
          <a:prstGeom prst="rect">
            <a:avLst/>
          </a:prstGeom>
        </p:spPr>
        <p:txBody>
          <a:bodyPr/>
          <a:lstStyle/>
          <a:p>
            <a:pPr>
              <a:defRPr/>
            </a:pPr>
            <a:r>
              <a:rPr lang="en-US"/>
              <a:t>22sep21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6934200" y="6475414"/>
            <a:ext cx="3184520" cy="180975"/>
          </a:xfrm>
        </p:spPr>
        <p:txBody>
          <a:bodyPr/>
          <a:lstStyle/>
          <a:p>
            <a:r>
              <a:rPr lang="en-US"/>
              <a:t>Jay Holcomb (Itron)</a:t>
            </a:r>
            <a:endParaRPr lang="en-GB" dirty="0"/>
          </a:p>
        </p:txBody>
      </p:sp>
    </p:spTree>
    <p:extLst>
      <p:ext uri="{BB962C8B-B14F-4D97-AF65-F5344CB8AC3E}">
        <p14:creationId xmlns:p14="http://schemas.microsoft.com/office/powerpoint/2010/main" val="114094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381000"/>
            <a:ext cx="7770813" cy="838200"/>
          </a:xfrm>
        </p:spPr>
        <p:txBody>
          <a:bodyPr/>
          <a:lstStyle/>
          <a:p>
            <a:r>
              <a:rPr lang="en-US" altLang="en-US" sz="2400" dirty="0"/>
              <a:t>802.18 meeting discussion item</a:t>
            </a:r>
            <a:r>
              <a:rPr lang="en-US" altLang="en-US" sz="2000" dirty="0">
                <a:solidFill>
                  <a:schemeClr val="tx1"/>
                </a:solidFill>
              </a:rPr>
              <a:t>s – EU Standards</a:t>
            </a:r>
          </a:p>
        </p:txBody>
      </p:sp>
      <p:sp>
        <p:nvSpPr>
          <p:cNvPr id="31746" name="Content Placeholder 2"/>
          <p:cNvSpPr>
            <a:spLocks noGrp="1"/>
          </p:cNvSpPr>
          <p:nvPr>
            <p:ph idx="1"/>
          </p:nvPr>
        </p:nvSpPr>
        <p:spPr>
          <a:xfrm>
            <a:off x="914400" y="990601"/>
            <a:ext cx="10591800" cy="5484813"/>
          </a:xfrm>
        </p:spPr>
        <p:txBody>
          <a:bodyPr/>
          <a:lstStyle/>
          <a:p>
            <a:pPr marL="457200" lvl="1" indent="0">
              <a:spcBef>
                <a:spcPts val="0"/>
              </a:spcBef>
            </a:pPr>
            <a:r>
              <a:rPr lang="en-US" altLang="en-US" sz="1600" dirty="0"/>
              <a:t> </a:t>
            </a:r>
          </a:p>
          <a:p>
            <a:pPr>
              <a:spcBef>
                <a:spcPts val="0"/>
              </a:spcBef>
              <a:buFont typeface="Arial" panose="020B0604020202020204" pitchFamily="34" charset="0"/>
              <a:buChar char="•"/>
            </a:pPr>
            <a:r>
              <a:rPr lang="en-US" altLang="en-US" sz="2000" dirty="0"/>
              <a:t>Discussing what members have to share on EU activities in ETSI, CEPT, etc. </a:t>
            </a:r>
          </a:p>
          <a:p>
            <a:pPr marL="400050" lvl="1">
              <a:spcBef>
                <a:spcPts val="0"/>
              </a:spcBef>
              <a:spcAft>
                <a:spcPts val="0"/>
              </a:spcAft>
              <a:buFont typeface="Arial" panose="020B0604020202020204" pitchFamily="34" charset="0"/>
              <a:buChar char="•"/>
            </a:pPr>
            <a:endParaRPr lang="en-US" altLang="en-US" dirty="0"/>
          </a:p>
          <a:p>
            <a:pPr marL="400050" lvl="1">
              <a:spcBef>
                <a:spcPts val="0"/>
              </a:spcBef>
              <a:spcAft>
                <a:spcPts val="0"/>
              </a:spcAft>
              <a:buFont typeface="Arial" panose="020B0604020202020204" pitchFamily="34" charset="0"/>
              <a:buChar char="•"/>
            </a:pPr>
            <a:r>
              <a:rPr lang="en-US" altLang="en-US" dirty="0"/>
              <a:t>For ETSI </a:t>
            </a:r>
            <a:r>
              <a:rPr lang="en-US" altLang="en-US" sz="2000" b="0" dirty="0">
                <a:hlinkClick r:id="rId3"/>
              </a:rPr>
              <a:t>&lt;BRAN&gt;</a:t>
            </a:r>
            <a:r>
              <a:rPr lang="en-US" altLang="en-US" dirty="0"/>
              <a:t> – is very busy on TVWS, 5,  6 and 60GHz. </a:t>
            </a:r>
          </a:p>
          <a:p>
            <a:pPr lvl="1">
              <a:spcBef>
                <a:spcPts val="0"/>
              </a:spcBef>
              <a:buFont typeface="Arial" panose="020B0604020202020204" pitchFamily="34" charset="0"/>
              <a:buChar char="•"/>
            </a:pPr>
            <a:r>
              <a:rPr lang="en-US" b="0" dirty="0">
                <a:solidFill>
                  <a:schemeClr val="tx1"/>
                </a:solidFill>
                <a:effectLst/>
                <a:ea typeface="Calibri" panose="020F0502020204030204" pitchFamily="34" charset="0"/>
                <a:sym typeface="Wingdings" panose="05000000000000000000" pitchFamily="2" charset="2"/>
              </a:rPr>
              <a:t>EN 301 598–TVWS–approved,</a:t>
            </a:r>
            <a:r>
              <a:rPr lang="en-US" dirty="0">
                <a:solidFill>
                  <a:schemeClr val="tx1"/>
                </a:solidFill>
                <a:ea typeface="Calibri" panose="020F0502020204030204" pitchFamily="34" charset="0"/>
                <a:sym typeface="Wingdings" panose="05000000000000000000" pitchFamily="2" charset="2"/>
              </a:rPr>
              <a:t> </a:t>
            </a:r>
            <a:r>
              <a:rPr lang="en-US" b="0" dirty="0">
                <a:solidFill>
                  <a:schemeClr val="tx1"/>
                </a:solidFill>
                <a:effectLst/>
                <a:ea typeface="Calibri" panose="020F0502020204030204" pitchFamily="34" charset="0"/>
                <a:sym typeface="Wingdings" panose="05000000000000000000" pitchFamily="2" charset="2"/>
              </a:rPr>
              <a:t>next is EC assessment</a:t>
            </a:r>
            <a:r>
              <a:rPr lang="en-US" dirty="0">
                <a:solidFill>
                  <a:schemeClr val="tx1"/>
                </a:solidFill>
                <a:ea typeface="Calibri" panose="020F0502020204030204" pitchFamily="34" charset="0"/>
                <a:sym typeface="Wingdings" panose="05000000000000000000" pitchFamily="2" charset="2"/>
              </a:rPr>
              <a:t>, </a:t>
            </a:r>
            <a:r>
              <a:rPr lang="en-US" b="0" dirty="0">
                <a:solidFill>
                  <a:schemeClr val="tx1"/>
                </a:solidFill>
                <a:effectLst/>
                <a:ea typeface="Calibri" panose="020F0502020204030204" pitchFamily="34" charset="0"/>
                <a:sym typeface="Wingdings" panose="05000000000000000000" pitchFamily="2" charset="2"/>
              </a:rPr>
              <a:t>then ENAP and heading for the OJEU. </a:t>
            </a:r>
          </a:p>
          <a:p>
            <a:pPr lvl="1">
              <a:spcBef>
                <a:spcPts val="0"/>
              </a:spcBef>
              <a:buFont typeface="Arial" panose="020B0604020202020204" pitchFamily="34" charset="0"/>
              <a:buChar char="•"/>
            </a:pPr>
            <a:r>
              <a:rPr lang="en-US" b="0" dirty="0">
                <a:solidFill>
                  <a:schemeClr val="tx1"/>
                </a:solidFill>
                <a:effectLst/>
                <a:ea typeface="Calibri" panose="020F0502020204030204" pitchFamily="34" charset="0"/>
                <a:sym typeface="Wingdings" panose="05000000000000000000" pitchFamily="2" charset="2"/>
              </a:rPr>
              <a:t>EN 303 753, 1 of the 60GHz stds</a:t>
            </a:r>
            <a:r>
              <a:rPr lang="en-US" dirty="0">
                <a:solidFill>
                  <a:schemeClr val="tx1"/>
                </a:solidFill>
                <a:sym typeface="Wingdings" panose="05000000000000000000" pitchFamily="2" charset="2"/>
              </a:rPr>
              <a:t>, </a:t>
            </a:r>
            <a:r>
              <a:rPr lang="en-US" dirty="0">
                <a:solidFill>
                  <a:schemeClr val="tx1"/>
                </a:solidFill>
              </a:rPr>
              <a:t>WDTS for Mobile and Fixed Equipment in the 57 - 71 GHz </a:t>
            </a:r>
            <a:endParaRPr lang="en-US" dirty="0">
              <a:solidFill>
                <a:schemeClr val="tx1"/>
              </a:solidFill>
              <a:sym typeface="Wingdings" panose="05000000000000000000" pitchFamily="2" charset="2"/>
            </a:endParaRPr>
          </a:p>
          <a:p>
            <a:pPr lvl="2">
              <a:spcBef>
                <a:spcPts val="0"/>
              </a:spcBef>
              <a:buFont typeface="Arial" panose="020B0604020202020204" pitchFamily="34" charset="0"/>
              <a:buChar char="•"/>
            </a:pPr>
            <a:r>
              <a:rPr lang="en-US" sz="2000" dirty="0">
                <a:solidFill>
                  <a:schemeClr val="tx1"/>
                </a:solidFill>
                <a:ea typeface="Calibri" panose="020F0502020204030204" pitchFamily="34" charset="0"/>
                <a:sym typeface="Wingdings" panose="05000000000000000000" pitchFamily="2" charset="2"/>
              </a:rPr>
              <a:t>EN 303 722 another 60GHz standard</a:t>
            </a:r>
            <a:r>
              <a:rPr lang="en-US" sz="2000" dirty="0">
                <a:solidFill>
                  <a:schemeClr val="tx1"/>
                </a:solidFill>
                <a:sym typeface="Wingdings" panose="05000000000000000000" pitchFamily="2" charset="2"/>
              </a:rPr>
              <a:t>, </a:t>
            </a:r>
            <a:r>
              <a:rPr lang="en-US" sz="2000" dirty="0">
                <a:solidFill>
                  <a:schemeClr val="tx1"/>
                </a:solidFill>
              </a:rPr>
              <a:t>WDTS for Fixed Network </a:t>
            </a:r>
            <a:r>
              <a:rPr lang="en-US" sz="2000" dirty="0">
                <a:solidFill>
                  <a:schemeClr val="tx1"/>
                </a:solidFill>
                <a:sym typeface="Wingdings" panose="05000000000000000000" pitchFamily="2" charset="2"/>
              </a:rPr>
              <a:t>is waiting </a:t>
            </a:r>
            <a:r>
              <a:rPr lang="en-US" sz="2000" dirty="0">
                <a:solidFill>
                  <a:schemeClr val="tx1"/>
                </a:solidFill>
                <a:ea typeface="Calibri" panose="020F0502020204030204" pitchFamily="34" charset="0"/>
                <a:sym typeface="Wingdings" panose="05000000000000000000" pitchFamily="2" charset="2"/>
              </a:rPr>
              <a:t>on ENAP.</a:t>
            </a:r>
          </a:p>
          <a:p>
            <a:pPr lvl="2">
              <a:spcBef>
                <a:spcPts val="0"/>
              </a:spcBef>
              <a:buFont typeface="Arial" panose="020B0604020202020204" pitchFamily="34" charset="0"/>
              <a:buChar char="•"/>
            </a:pPr>
            <a:r>
              <a:rPr lang="en-US" sz="2000" dirty="0">
                <a:solidFill>
                  <a:schemeClr val="tx1"/>
                </a:solidFill>
              </a:rPr>
              <a:t>EN 302 567 another 60GHz standard, Multiple-Gigabit/s, (.11ad and .11ay) has passed 2</a:t>
            </a:r>
            <a:r>
              <a:rPr lang="en-US" sz="2000" baseline="30000" dirty="0">
                <a:solidFill>
                  <a:schemeClr val="tx1"/>
                </a:solidFill>
              </a:rPr>
              <a:t>nd</a:t>
            </a:r>
            <a:r>
              <a:rPr lang="en-US" sz="2000" dirty="0">
                <a:solidFill>
                  <a:schemeClr val="tx1"/>
                </a:solidFill>
              </a:rPr>
              <a:t> ENAP, it is now an approved standard, next is to EC to approve for the OJEU.</a:t>
            </a:r>
          </a:p>
          <a:p>
            <a:pPr lvl="1">
              <a:spcBef>
                <a:spcPts val="0"/>
              </a:spcBef>
              <a:buFont typeface="Arial" panose="020B0604020202020204" pitchFamily="34" charset="0"/>
              <a:buChar char="•"/>
            </a:pPr>
            <a:endParaRPr lang="en-US" b="0" dirty="0">
              <a:solidFill>
                <a:schemeClr val="tx1"/>
              </a:solidFill>
              <a:effectLst/>
              <a:ea typeface="Calibri" panose="020F0502020204030204" pitchFamily="34" charset="0"/>
              <a:sym typeface="Wingdings" panose="05000000000000000000" pitchFamily="2" charset="2"/>
            </a:endParaRPr>
          </a:p>
          <a:p>
            <a:pPr lvl="1">
              <a:spcBef>
                <a:spcPts val="0"/>
              </a:spcBef>
              <a:buFont typeface="Arial" panose="020B0604020202020204" pitchFamily="34" charset="0"/>
              <a:buChar char="•"/>
            </a:pPr>
            <a:r>
              <a:rPr lang="en-US" b="0" dirty="0">
                <a:solidFill>
                  <a:schemeClr val="tx1"/>
                </a:solidFill>
                <a:effectLst/>
                <a:ea typeface="Calibri" panose="020F0502020204030204" pitchFamily="34" charset="0"/>
                <a:sym typeface="Wingdings" panose="05000000000000000000" pitchFamily="2" charset="2"/>
              </a:rPr>
              <a:t>Next plenary #111 starts on 27sept</a:t>
            </a:r>
            <a:r>
              <a:rPr lang="en-US" dirty="0">
                <a:solidFill>
                  <a:schemeClr val="tx1"/>
                </a:solidFill>
                <a:ea typeface="Calibri" panose="020F0502020204030204" pitchFamily="34" charset="0"/>
                <a:sym typeface="Wingdings" panose="05000000000000000000" pitchFamily="2" charset="2"/>
              </a:rPr>
              <a:t>21 and agenda is posted</a:t>
            </a:r>
            <a:endParaRPr lang="en-US" b="0" dirty="0">
              <a:solidFill>
                <a:schemeClr val="tx1"/>
              </a:solidFill>
              <a:effectLst/>
              <a:ea typeface="Calibri" panose="020F0502020204030204" pitchFamily="34" charset="0"/>
              <a:sym typeface="Wingdings" panose="05000000000000000000" pitchFamily="2" charset="2"/>
            </a:endParaRPr>
          </a:p>
          <a:p>
            <a:pPr marL="400050" lvl="1">
              <a:spcBef>
                <a:spcPts val="0"/>
              </a:spcBef>
              <a:spcAft>
                <a:spcPts val="0"/>
              </a:spcAft>
              <a:buFont typeface="Arial" panose="020B0604020202020204" pitchFamily="34" charset="0"/>
              <a:buChar char="•"/>
            </a:pPr>
            <a:endParaRPr lang="en-US"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dirty="0">
                <a:effectLst/>
                <a:ea typeface="Calibri" panose="020F0502020204030204" pitchFamily="34" charset="0"/>
              </a:rPr>
              <a:t>CEPT – ECC </a:t>
            </a:r>
            <a:r>
              <a:rPr lang="en-US" sz="2000" b="0" dirty="0">
                <a:solidFill>
                  <a:schemeClr val="tx1"/>
                </a:solidFill>
                <a:hlinkClick r:id="rId4"/>
              </a:rPr>
              <a:t>&lt;SE24&gt;</a:t>
            </a:r>
            <a:r>
              <a:rPr lang="en-US" sz="2000" b="0" dirty="0">
                <a:solidFill>
                  <a:schemeClr val="tx1"/>
                </a:solidFill>
              </a:rPr>
              <a:t> </a:t>
            </a:r>
          </a:p>
          <a:p>
            <a:pPr marL="800100" lvl="2">
              <a:spcBef>
                <a:spcPts val="0"/>
              </a:spcBef>
              <a:spcAft>
                <a:spcPts val="0"/>
              </a:spcAft>
              <a:buFont typeface="Arial" panose="020B0604020202020204" pitchFamily="34" charset="0"/>
              <a:buChar char="•"/>
            </a:pPr>
            <a:r>
              <a:rPr lang="en-US" dirty="0">
                <a:solidFill>
                  <a:schemeClr val="tx1"/>
                </a:solidFill>
              </a:rPr>
              <a:t>ECC report 327, </a:t>
            </a:r>
            <a:r>
              <a:rPr lang="en-GB" dirty="0">
                <a:effectLst/>
                <a:ea typeface="Times New Roman" panose="02020603050405020304" pitchFamily="18" charset="0"/>
                <a:cs typeface="Times New Roman" panose="02020603050405020304" pitchFamily="18" charset="0"/>
              </a:rPr>
              <a:t>Technical studies for the update of the Ultra Wide Band (UWB) regulatory framework in the band 6.0 GHz to 8.5 GHz, </a:t>
            </a:r>
            <a:r>
              <a:rPr lang="en-US" dirty="0">
                <a:solidFill>
                  <a:schemeClr val="tx1"/>
                </a:solidFill>
              </a:rPr>
              <a:t>is back from public review and comment resolutions are available. </a:t>
            </a:r>
          </a:p>
          <a:p>
            <a:pPr marL="800100" lvl="2">
              <a:spcBef>
                <a:spcPts val="0"/>
              </a:spcBef>
              <a:spcAft>
                <a:spcPts val="0"/>
              </a:spcAft>
              <a:buFont typeface="Arial" panose="020B0604020202020204" pitchFamily="34" charset="0"/>
              <a:buChar char="•"/>
            </a:pPr>
            <a:r>
              <a:rPr lang="en-US" dirty="0">
                <a:solidFill>
                  <a:schemeClr val="tx1"/>
                </a:solidFill>
              </a:rPr>
              <a:t>Looking at UWB radiodetermination applications in 116 – 260GHz for vehicular use.</a:t>
            </a:r>
            <a:endParaRPr lang="en-US" dirty="0">
              <a:solidFill>
                <a:schemeClr val="bg1">
                  <a:lumMod val="65000"/>
                </a:schemeClr>
              </a:solidFill>
            </a:endParaRPr>
          </a:p>
          <a:p>
            <a:pPr marL="800100" lvl="2">
              <a:spcBef>
                <a:spcPts val="0"/>
              </a:spcBef>
              <a:spcAft>
                <a:spcPts val="0"/>
              </a:spcAft>
              <a:buFont typeface="Arial" panose="020B0604020202020204" pitchFamily="34" charset="0"/>
              <a:buChar char="•"/>
            </a:pPr>
            <a:endParaRPr lang="en-US" dirty="0">
              <a:effectLst/>
              <a:ea typeface="Calibri" panose="020F0502020204030204" pitchFamily="34" charset="0"/>
            </a:endParaRPr>
          </a:p>
        </p:txBody>
      </p:sp>
      <p:sp>
        <p:nvSpPr>
          <p:cNvPr id="7" name="Date Placeholder 6"/>
          <p:cNvSpPr>
            <a:spLocks noGrp="1"/>
          </p:cNvSpPr>
          <p:nvPr>
            <p:ph type="dt" sz="quarter" idx="4294967295"/>
          </p:nvPr>
        </p:nvSpPr>
        <p:spPr>
          <a:xfrm>
            <a:off x="914400" y="350839"/>
            <a:ext cx="2198688" cy="276225"/>
          </a:xfrm>
          <a:prstGeom prst="rect">
            <a:avLst/>
          </a:prstGeom>
        </p:spPr>
        <p:txBody>
          <a:bodyPr/>
          <a:lstStyle/>
          <a:p>
            <a:pPr>
              <a:defRPr/>
            </a:pPr>
            <a:r>
              <a:rPr lang="en-US"/>
              <a:t>22sep21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3664686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1752601" y="381000"/>
            <a:ext cx="8686800" cy="838200"/>
          </a:xfrm>
        </p:spPr>
        <p:txBody>
          <a:bodyPr/>
          <a:lstStyle/>
          <a:p>
            <a:r>
              <a:rPr lang="en-US" altLang="en-US" sz="2400" dirty="0"/>
              <a:t>802.18 meeting discussion item</a:t>
            </a:r>
            <a:r>
              <a:rPr lang="en-US" altLang="en-US" sz="2000" dirty="0">
                <a:solidFill>
                  <a:schemeClr val="tx1"/>
                </a:solidFill>
              </a:rPr>
              <a:t>s - </a:t>
            </a:r>
            <a:r>
              <a:rPr lang="en-US" altLang="en-US" sz="2000" dirty="0"/>
              <a:t>non-EU stds and USA activities</a:t>
            </a:r>
            <a:endParaRPr lang="en-US" altLang="en-US" sz="2000" dirty="0">
              <a:solidFill>
                <a:schemeClr val="tx1"/>
              </a:solidFill>
            </a:endParaRPr>
          </a:p>
        </p:txBody>
      </p:sp>
      <p:sp>
        <p:nvSpPr>
          <p:cNvPr id="31746" name="Content Placeholder 2"/>
          <p:cNvSpPr>
            <a:spLocks noGrp="1"/>
          </p:cNvSpPr>
          <p:nvPr>
            <p:ph idx="1"/>
          </p:nvPr>
        </p:nvSpPr>
        <p:spPr>
          <a:xfrm>
            <a:off x="914400" y="990601"/>
            <a:ext cx="10475384" cy="5484813"/>
          </a:xfrm>
        </p:spPr>
        <p:txBody>
          <a:bodyPr/>
          <a:lstStyle/>
          <a:p>
            <a:pPr marL="457200" lvl="1" indent="0">
              <a:spcBef>
                <a:spcPts val="0"/>
              </a:spcBef>
            </a:pPr>
            <a:r>
              <a:rPr lang="en-US" altLang="en-US" sz="1600" dirty="0"/>
              <a:t> </a:t>
            </a:r>
          </a:p>
          <a:p>
            <a:pPr marL="0" indent="0">
              <a:spcBef>
                <a:spcPts val="0"/>
              </a:spcBef>
            </a:pPr>
            <a:endParaRPr lang="en-US" altLang="en-US" sz="2000" dirty="0"/>
          </a:p>
          <a:p>
            <a:pPr>
              <a:spcBef>
                <a:spcPts val="0"/>
              </a:spcBef>
              <a:buFont typeface="Arial" panose="020B0604020202020204" pitchFamily="34" charset="0"/>
              <a:buChar char="•"/>
            </a:pPr>
            <a:r>
              <a:rPr lang="en-US" altLang="en-US" sz="2000" dirty="0"/>
              <a:t>Many countries working the 6 GHz license-exempt updates. e.g. 2 recent ones:  </a:t>
            </a:r>
          </a:p>
          <a:p>
            <a:pPr lvl="1">
              <a:spcBef>
                <a:spcPts val="0"/>
              </a:spcBef>
              <a:buFont typeface="Arial" panose="020B0604020202020204" pitchFamily="34" charset="0"/>
              <a:buChar char="•"/>
            </a:pPr>
            <a:endParaRPr lang="en-US" dirty="0">
              <a:effectLst/>
              <a:ea typeface="Calibri" panose="020F0502020204030204" pitchFamily="34" charset="0"/>
            </a:endParaRPr>
          </a:p>
          <a:p>
            <a:pPr lvl="1">
              <a:spcBef>
                <a:spcPts val="0"/>
              </a:spcBef>
              <a:buFont typeface="Arial" panose="020B0604020202020204" pitchFamily="34" charset="0"/>
              <a:buChar char="•"/>
            </a:pPr>
            <a:r>
              <a:rPr lang="en-US" dirty="0">
                <a:effectLst/>
                <a:ea typeface="Calibri" panose="020F0502020204030204" pitchFamily="34" charset="0"/>
              </a:rPr>
              <a:t>Malaysia MCMC has recently begun a public consultation that seeks public view on the possibility of allocating 6 GHz spectrum to unlicensed use.  One question, all 1200 MHz or just 500MHz. </a:t>
            </a:r>
            <a:r>
              <a:rPr lang="en-US" sz="2000" dirty="0">
                <a:solidFill>
                  <a:schemeClr val="tx1"/>
                </a:solidFill>
                <a:ea typeface="Times New Roman" panose="02020603050405020304" pitchFamily="18" charset="0"/>
                <a:cs typeface="Times New Roman" panose="02020603050405020304" pitchFamily="18" charset="0"/>
                <a:hlinkClick r:id="rId2"/>
              </a:rPr>
              <a:t>https://www.mcmc.gov.my/skmmgovmy/media/General/pdf/PC_WiFi.pdf</a:t>
            </a:r>
            <a:r>
              <a:rPr lang="en-US" sz="2000" dirty="0">
                <a:solidFill>
                  <a:schemeClr val="tx1"/>
                </a:solidFill>
                <a:ea typeface="Times New Roman" panose="02020603050405020304" pitchFamily="18" charset="0"/>
                <a:cs typeface="Times New Roman" panose="02020603050405020304" pitchFamily="18" charset="0"/>
              </a:rPr>
              <a:t> </a:t>
            </a:r>
            <a:endParaRPr lang="en-US" dirty="0">
              <a:ea typeface="Calibri" panose="020F0502020204030204" pitchFamily="34" charset="0"/>
            </a:endParaRPr>
          </a:p>
          <a:p>
            <a:pPr lvl="1">
              <a:spcBef>
                <a:spcPts val="0"/>
              </a:spcBef>
              <a:buFont typeface="Arial" panose="020B0604020202020204" pitchFamily="34" charset="0"/>
              <a:buChar char="•"/>
            </a:pPr>
            <a:endParaRPr lang="en-US" i="0" dirty="0">
              <a:solidFill>
                <a:srgbClr val="222222"/>
              </a:solidFill>
              <a:effectLst/>
            </a:endParaRPr>
          </a:p>
          <a:p>
            <a:pPr lvl="1">
              <a:spcBef>
                <a:spcPts val="0"/>
              </a:spcBef>
              <a:buFont typeface="Arial" panose="020B0604020202020204" pitchFamily="34" charset="0"/>
              <a:buChar char="•"/>
            </a:pPr>
            <a:r>
              <a:rPr lang="en-US" dirty="0">
                <a:solidFill>
                  <a:schemeClr val="tx1"/>
                </a:solidFill>
                <a:ea typeface="Times New Roman" panose="02020603050405020304" pitchFamily="18" charset="0"/>
                <a:cs typeface="Times New Roman" panose="02020603050405020304" pitchFamily="18" charset="0"/>
              </a:rPr>
              <a:t>Chile  and Mexico also opening 6GHz</a:t>
            </a:r>
            <a:endParaRPr lang="en-US" altLang="en-US" dirty="0"/>
          </a:p>
          <a:p>
            <a:pPr lvl="1">
              <a:spcBef>
                <a:spcPts val="0"/>
              </a:spcBef>
              <a:buFont typeface="Arial" panose="020B0604020202020204" pitchFamily="34" charset="0"/>
              <a:buChar char="•"/>
            </a:pPr>
            <a:endParaRPr lang="en-US" i="0" dirty="0">
              <a:solidFill>
                <a:srgbClr val="222222"/>
              </a:solidFill>
              <a:effectLst/>
            </a:endParaRPr>
          </a:p>
          <a:p>
            <a:pPr lvl="1">
              <a:spcBef>
                <a:spcPts val="0"/>
              </a:spcBef>
              <a:buFont typeface="Arial" panose="020B0604020202020204" pitchFamily="34" charset="0"/>
              <a:buChar char="•"/>
            </a:pPr>
            <a:endParaRPr lang="en-US" i="0" dirty="0">
              <a:solidFill>
                <a:srgbClr val="222222"/>
              </a:solidFill>
              <a:effectLst/>
            </a:endParaRPr>
          </a:p>
          <a:p>
            <a:pPr>
              <a:spcBef>
                <a:spcPts val="0"/>
              </a:spcBef>
              <a:buFont typeface="Arial" panose="020B0604020202020204" pitchFamily="34" charset="0"/>
              <a:buChar char="•"/>
            </a:pPr>
            <a:r>
              <a:rPr lang="en-US" sz="2000" i="0" dirty="0">
                <a:solidFill>
                  <a:srgbClr val="222222"/>
                </a:solidFill>
                <a:effectLst/>
              </a:rPr>
              <a:t>Then, other country regulatory activities, </a:t>
            </a:r>
          </a:p>
          <a:p>
            <a:pPr>
              <a:spcBef>
                <a:spcPts val="0"/>
              </a:spcBef>
              <a:buFont typeface="Arial" panose="020B0604020202020204" pitchFamily="34" charset="0"/>
              <a:buChar char="•"/>
            </a:pPr>
            <a:r>
              <a:rPr lang="en-US" sz="2000" dirty="0">
                <a:solidFill>
                  <a:srgbClr val="222222"/>
                </a:solidFill>
              </a:rPr>
              <a:t>e.g.  </a:t>
            </a:r>
            <a:r>
              <a:rPr lang="en-US" sz="2000" i="0" dirty="0">
                <a:solidFill>
                  <a:srgbClr val="222222"/>
                </a:solidFill>
                <a:effectLst/>
              </a:rPr>
              <a:t>Canada ISED is seeking comments on a new public consultation, entitled "Consultation on New Access Licensing Framework, </a:t>
            </a:r>
            <a:r>
              <a:rPr lang="en-US" sz="2000" b="0" i="0" dirty="0">
                <a:solidFill>
                  <a:srgbClr val="222222"/>
                </a:solidFill>
                <a:effectLst/>
              </a:rPr>
              <a:t>Changes to Subordinate Licensing and White Space to Support Rural and Remote Deployment“.</a:t>
            </a:r>
            <a:r>
              <a:rPr lang="en-US" sz="2000" b="0" i="0" dirty="0">
                <a:solidFill>
                  <a:srgbClr val="1155CC"/>
                </a:solidFill>
                <a:effectLst/>
                <a:hlinkClick r:id="rId3"/>
              </a:rPr>
              <a:t> </a:t>
            </a:r>
          </a:p>
          <a:p>
            <a:pPr lvl="1">
              <a:spcBef>
                <a:spcPts val="0"/>
              </a:spcBef>
              <a:buFont typeface="Arial" panose="020B0604020202020204" pitchFamily="34" charset="0"/>
              <a:buChar char="•"/>
            </a:pPr>
            <a:r>
              <a:rPr lang="en-US" sz="1600" b="0" i="0" dirty="0">
                <a:solidFill>
                  <a:srgbClr val="1155CC"/>
                </a:solidFill>
                <a:effectLst/>
                <a:hlinkClick r:id="rId3"/>
              </a:rPr>
              <a:t>https://www.ic.gc.ca/eic/site/smt-gst.nsf/eng/sf11717.html</a:t>
            </a:r>
            <a:endParaRPr lang="en-US" sz="1600" dirty="0"/>
          </a:p>
          <a:p>
            <a:pPr>
              <a:spcBef>
                <a:spcPts val="0"/>
              </a:spcBef>
              <a:buFont typeface="Arial" panose="020B0604020202020204" pitchFamily="34" charset="0"/>
              <a:buChar char="•"/>
            </a:pPr>
            <a:endParaRPr lang="en-US" sz="2000" b="0" i="0" dirty="0">
              <a:solidFill>
                <a:srgbClr val="222222"/>
              </a:solidFill>
              <a:effectLst/>
            </a:endParaRPr>
          </a:p>
        </p:txBody>
      </p:sp>
      <p:sp>
        <p:nvSpPr>
          <p:cNvPr id="7" name="Date Placeholder 6"/>
          <p:cNvSpPr>
            <a:spLocks noGrp="1"/>
          </p:cNvSpPr>
          <p:nvPr>
            <p:ph type="dt" sz="quarter" idx="4294967295"/>
          </p:nvPr>
        </p:nvSpPr>
        <p:spPr>
          <a:xfrm>
            <a:off x="914400" y="350839"/>
            <a:ext cx="2198688" cy="276225"/>
          </a:xfrm>
          <a:prstGeom prst="rect">
            <a:avLst/>
          </a:prstGeom>
        </p:spPr>
        <p:txBody>
          <a:bodyPr/>
          <a:lstStyle/>
          <a:p>
            <a:pPr>
              <a:defRPr/>
            </a:pPr>
            <a:r>
              <a:rPr lang="en-US"/>
              <a:t>22sep21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465530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381000"/>
            <a:ext cx="7770813" cy="838200"/>
          </a:xfrm>
        </p:spPr>
        <p:txBody>
          <a:bodyPr/>
          <a:lstStyle/>
          <a:p>
            <a:r>
              <a:rPr lang="en-US" altLang="en-US" sz="2400" dirty="0"/>
              <a:t>802.18 meeting discussion item</a:t>
            </a:r>
            <a:r>
              <a:rPr lang="en-US" altLang="en-US" sz="2000" dirty="0">
                <a:solidFill>
                  <a:schemeClr val="tx1"/>
                </a:solidFill>
              </a:rPr>
              <a:t>s – ITU-R </a:t>
            </a:r>
          </a:p>
        </p:txBody>
      </p:sp>
      <p:sp>
        <p:nvSpPr>
          <p:cNvPr id="31746" name="Content Placeholder 2"/>
          <p:cNvSpPr>
            <a:spLocks noGrp="1"/>
          </p:cNvSpPr>
          <p:nvPr>
            <p:ph idx="1"/>
          </p:nvPr>
        </p:nvSpPr>
        <p:spPr>
          <a:xfrm>
            <a:off x="914400" y="990601"/>
            <a:ext cx="10820400" cy="54848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Discussion this Wireless Interim was on the 4 liaisons from ITU-R</a:t>
            </a:r>
          </a:p>
          <a:p>
            <a:pPr>
              <a:spcBef>
                <a:spcPts val="0"/>
              </a:spcBef>
              <a:buFont typeface="Arial" panose="020B0604020202020204" pitchFamily="34" charset="0"/>
              <a:buChar char="•"/>
            </a:pPr>
            <a:endParaRPr lang="en-US" sz="1600" b="0" dirty="0"/>
          </a:p>
          <a:p>
            <a:pPr marL="514350" indent="-514350">
              <a:spcBef>
                <a:spcPts val="0"/>
              </a:spcBef>
              <a:buFont typeface="+mj-lt"/>
              <a:buAutoNum type="romanLcPeriod"/>
            </a:pPr>
            <a:r>
              <a:rPr lang="en-US" sz="1600" b="0" dirty="0"/>
              <a:t>Liaison from ITU-R WP5A re: M.2121 ITS, see </a:t>
            </a:r>
            <a:r>
              <a:rPr lang="en-US" sz="1600" b="0" dirty="0">
                <a:hlinkClick r:id="rId2"/>
              </a:rPr>
              <a:t>https://mentor.ieee.org/802.18/dcn/21/18-21-0059-00-0000-request-for-input-itu-r-m-2121-its.docx</a:t>
            </a:r>
            <a:r>
              <a:rPr lang="en-US" sz="1600" b="0" dirty="0"/>
              <a:t> </a:t>
            </a:r>
            <a:endParaRPr lang="en-US" sz="800" dirty="0"/>
          </a:p>
          <a:p>
            <a:pPr marL="514350" indent="-514350">
              <a:spcBef>
                <a:spcPts val="0"/>
              </a:spcBef>
              <a:buFont typeface="+mj-lt"/>
              <a:buAutoNum type="romanLcPeriod"/>
            </a:pPr>
            <a:r>
              <a:rPr lang="en-US" sz="1600" b="0" dirty="0"/>
              <a:t>Liaison from ITU-R WP5A re: M.1801-2, see </a:t>
            </a:r>
            <a:r>
              <a:rPr lang="en-US" sz="1600" b="0" dirty="0">
                <a:hlinkClick r:id="rId3"/>
              </a:rPr>
              <a:t>https://mentor.ieee.org/802.18/dcn/21/18-21-0058-00-0000-request-for-input-itu-r-m-1801-2.docx</a:t>
            </a:r>
            <a:r>
              <a:rPr lang="en-US" sz="1600" b="0" dirty="0"/>
              <a:t> </a:t>
            </a:r>
          </a:p>
          <a:p>
            <a:pPr marL="514350" indent="-514350">
              <a:spcBef>
                <a:spcPts val="0"/>
              </a:spcBef>
              <a:buFont typeface="+mj-lt"/>
              <a:buAutoNum type="romanLcPeriod"/>
            </a:pPr>
            <a:r>
              <a:rPr lang="en-US" sz="1600" b="0" dirty="0"/>
              <a:t>Liaison from ITU-R WP5A re: M.1450-5, see </a:t>
            </a:r>
            <a:r>
              <a:rPr lang="en-US" sz="1600" b="0" dirty="0">
                <a:hlinkClick r:id="rId4"/>
              </a:rPr>
              <a:t>https://mentor.ieee.org/802.18/dcn/21/18-21-0057-00-0000-request-for-input-itu-r-m-1450-5.docx</a:t>
            </a:r>
            <a:r>
              <a:rPr lang="en-US" sz="1600" b="0" dirty="0"/>
              <a:t> </a:t>
            </a:r>
          </a:p>
          <a:p>
            <a:pPr marL="2228850" lvl="4" indent="-514350">
              <a:spcBef>
                <a:spcPts val="0"/>
              </a:spcBef>
              <a:buFont typeface="+mj-lt"/>
              <a:buAutoNum type="romanLcPeriod"/>
            </a:pPr>
            <a:endParaRPr lang="en-US" sz="1200" dirty="0"/>
          </a:p>
          <a:p>
            <a:pPr marL="514350" indent="-514350">
              <a:spcBef>
                <a:spcPts val="0"/>
              </a:spcBef>
              <a:buFont typeface="+mj-lt"/>
              <a:buAutoNum type="romanLcPeriod"/>
            </a:pPr>
            <a:r>
              <a:rPr lang="en-US" sz="1600" dirty="0"/>
              <a:t>Liaison from ITU-R WP 1A re: Light Communications, see </a:t>
            </a:r>
            <a:r>
              <a:rPr lang="en-US" sz="1600" dirty="0">
                <a:hlinkClick r:id="rId5"/>
              </a:rPr>
              <a:t>https://mentor.ieee.org/802.18/dcn/21/18-21-0080-00-0000-request-for-information-itu-r-wp-1a.docx</a:t>
            </a:r>
            <a:r>
              <a:rPr lang="en-US" sz="1600" dirty="0"/>
              <a:t> </a:t>
            </a:r>
          </a:p>
          <a:p>
            <a:pPr marL="914400" lvl="1" indent="-514350">
              <a:spcBef>
                <a:spcPts val="0"/>
              </a:spcBef>
              <a:buFont typeface="+mj-lt"/>
              <a:buAutoNum type="romanLcPeriod"/>
            </a:pPr>
            <a:r>
              <a:rPr lang="en-US" sz="1600" dirty="0">
                <a:solidFill>
                  <a:schemeClr val="tx1"/>
                </a:solidFill>
              </a:rPr>
              <a:t>WP 1A next e-meeting is 03-12nov21: </a:t>
            </a:r>
            <a:r>
              <a:rPr lang="en-US" sz="1600" dirty="0"/>
              <a:t>To upload to WP1A 20oct21; </a:t>
            </a:r>
            <a:r>
              <a:rPr lang="en-US" sz="1600" b="1" u="sng" dirty="0"/>
              <a:t>best out of .18 – 30sep </a:t>
            </a:r>
            <a:r>
              <a:rPr lang="en-US" sz="1600" dirty="0"/>
              <a:t>for EC 10 day ballot.</a:t>
            </a:r>
          </a:p>
          <a:p>
            <a:pPr marL="914400" lvl="1" indent="-514350">
              <a:spcBef>
                <a:spcPts val="0"/>
              </a:spcBef>
              <a:buFont typeface="+mj-lt"/>
              <a:buAutoNum type="romanLcPeriod"/>
            </a:pPr>
            <a:r>
              <a:rPr lang="en-US" sz="1600" dirty="0">
                <a:ea typeface="Times New Roman" panose="02020603050405020304" pitchFamily="18" charset="0"/>
                <a:cs typeface="Times New Roman" panose="02020603050405020304" pitchFamily="18" charset="0"/>
              </a:rPr>
              <a:t>Review the document and develop recommended modifications to reflect the work underway for P802.11bb and 802.15.7a/802.15.13</a:t>
            </a:r>
            <a:r>
              <a:rPr lang="en-US" sz="1800" dirty="0">
                <a:ea typeface="Times New Roman" panose="02020603050405020304" pitchFamily="18" charset="0"/>
                <a:cs typeface="Times New Roman" panose="02020603050405020304" pitchFamily="18" charset="0"/>
              </a:rPr>
              <a:t>.</a:t>
            </a:r>
            <a:endParaRPr lang="en-US" altLang="en-US" sz="1600" dirty="0"/>
          </a:p>
          <a:p>
            <a:pPr marL="914400" lvl="1" indent="-514350">
              <a:buFont typeface="+mj-lt"/>
              <a:buAutoNum type="romanLcPeriod"/>
            </a:pPr>
            <a:r>
              <a:rPr lang="en-US" sz="1800" b="1" u="sng" dirty="0"/>
              <a:t>.15/.11 has worked on a draft response and it is now in .18 mentor: </a:t>
            </a:r>
            <a:r>
              <a:rPr lang="en-US" sz="1800" dirty="0">
                <a:hlinkClick r:id="rId6"/>
              </a:rPr>
              <a:t>https://mentor.ieee.org/802.18/dcn/21/18-21-0109-00-0000-liaison-response-to-itu-r-wp-1a-on-vlc-standards.docx</a:t>
            </a:r>
            <a:r>
              <a:rPr lang="en-US" sz="1800" dirty="0"/>
              <a:t> </a:t>
            </a:r>
          </a:p>
          <a:p>
            <a:pPr marL="1314450" lvl="2" indent="-514350">
              <a:buFont typeface="+mj-lt"/>
              <a:buAutoNum type="romanLcPeriod"/>
            </a:pPr>
            <a:r>
              <a:rPr lang="en-US" sz="1600" dirty="0"/>
              <a:t>Note, .15 and .11 are finishing up and it will come to .18 after that. </a:t>
            </a:r>
            <a:endParaRPr lang="en-US" altLang="en-US" sz="1800" b="0" dirty="0"/>
          </a:p>
        </p:txBody>
      </p:sp>
      <p:sp>
        <p:nvSpPr>
          <p:cNvPr id="7" name="Date Placeholder 6"/>
          <p:cNvSpPr>
            <a:spLocks noGrp="1"/>
          </p:cNvSpPr>
          <p:nvPr>
            <p:ph type="dt" sz="quarter" idx="4294967295"/>
          </p:nvPr>
        </p:nvSpPr>
        <p:spPr>
          <a:xfrm>
            <a:off x="914400" y="312829"/>
            <a:ext cx="2198688" cy="276225"/>
          </a:xfrm>
          <a:prstGeom prst="rect">
            <a:avLst/>
          </a:prstGeom>
        </p:spPr>
        <p:txBody>
          <a:bodyPr/>
          <a:lstStyle/>
          <a:p>
            <a:pPr>
              <a:defRPr/>
            </a:pPr>
            <a:r>
              <a:rPr lang="en-US"/>
              <a:t>22sep21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039230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648049"/>
            <a:ext cx="7770813" cy="464123"/>
          </a:xfrm>
        </p:spPr>
        <p:txBody>
          <a:bodyPr/>
          <a:lstStyle/>
          <a:p>
            <a:pPr marL="0" marR="0">
              <a:spcBef>
                <a:spcPts val="0"/>
              </a:spcBef>
              <a:spcAft>
                <a:spcPts val="0"/>
              </a:spcAft>
            </a:pPr>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p>
        </p:txBody>
      </p:sp>
      <p:sp>
        <p:nvSpPr>
          <p:cNvPr id="3" name="Content Placeholder 2"/>
          <p:cNvSpPr>
            <a:spLocks noGrp="1"/>
          </p:cNvSpPr>
          <p:nvPr>
            <p:ph idx="1"/>
          </p:nvPr>
        </p:nvSpPr>
        <p:spPr>
          <a:xfrm>
            <a:off x="929217" y="1082858"/>
            <a:ext cx="11049000" cy="5399403"/>
          </a:xfrm>
        </p:spPr>
        <p:txBody>
          <a:bodyPr/>
          <a:lstStyle/>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This NPRM is for allowing Expanded Flexibility and Opportunities for Radar Operation in the 57-64 GHz band</a:t>
            </a:r>
            <a:endParaRPr lang="en-US" sz="1400" b="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0" dirty="0">
                <a:solidFill>
                  <a:srgbClr val="191919"/>
                </a:solidFill>
                <a:effectLst/>
                <a:ea typeface="Calibri" panose="020F0502020204030204" pitchFamily="34" charset="0"/>
              </a:rPr>
              <a:t>Proceeding: </a:t>
            </a:r>
            <a:r>
              <a:rPr lang="en-US" sz="18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8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dirty="0">
                <a:solidFill>
                  <a:srgbClr val="191919"/>
                </a:solidFill>
                <a:ea typeface="Calibri" panose="020F0502020204030204" pitchFamily="34" charset="0"/>
              </a:rPr>
              <a:t>It is on Mentor:  r02 is the July OET versions (r01 is the later Federal Register version). Have not seen in Errata  on the OET version:   </a:t>
            </a:r>
            <a:r>
              <a:rPr lang="en-US" sz="18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800" dirty="0">
                <a:solidFill>
                  <a:srgbClr val="191919"/>
                </a:solidFill>
                <a:ea typeface="Calibri" panose="020F0502020204030204" pitchFamily="34" charset="0"/>
              </a:rPr>
              <a:t> </a:t>
            </a:r>
            <a:r>
              <a:rPr lang="en-US" sz="1600" dirty="0">
                <a:solidFill>
                  <a:srgbClr val="191919"/>
                </a:solidFill>
                <a:ea typeface="Calibri" panose="020F0502020204030204" pitchFamily="34" charset="0"/>
              </a:rPr>
              <a:t> 	</a:t>
            </a:r>
          </a:p>
          <a:p>
            <a:pPr marL="1257300" lvl="3">
              <a:spcBef>
                <a:spcPts val="0"/>
              </a:spcBef>
              <a:spcAft>
                <a:spcPts val="0"/>
              </a:spcAft>
              <a:buFont typeface="Arial" panose="020B0604020202020204" pitchFamily="34" charset="0"/>
              <a:buChar char="•"/>
            </a:pPr>
            <a:endParaRPr lang="en-US" sz="1400" b="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.11bf, is looking at the NPRM, and .11 </a:t>
            </a:r>
            <a:r>
              <a:rPr lang="en-US" sz="1800" b="0" dirty="0" err="1">
                <a:effectLst/>
                <a:ea typeface="Calibri" panose="020F0502020204030204" pitchFamily="34" charset="0"/>
              </a:rPr>
              <a:t>CoEx</a:t>
            </a:r>
            <a:r>
              <a:rPr lang="en-US" sz="1800" b="0" dirty="0">
                <a:effectLst/>
                <a:ea typeface="Calibri" panose="020F0502020204030204" pitchFamily="34" charset="0"/>
              </a:rPr>
              <a:t>, had a presentation in </a:t>
            </a:r>
            <a:r>
              <a:rPr lang="en-US" sz="1800" b="0" dirty="0">
                <a:ea typeface="Calibri" panose="020F0502020204030204" pitchFamily="34" charset="0"/>
              </a:rPr>
              <a:t>July</a:t>
            </a:r>
            <a:r>
              <a:rPr lang="en-US" sz="1800" b="0" dirty="0">
                <a:effectLst/>
                <a:ea typeface="Calibri" panose="020F0502020204030204" pitchFamily="34" charset="0"/>
              </a:rPr>
              <a:t> plenary,</a:t>
            </a:r>
          </a:p>
          <a:p>
            <a:pPr marL="400050" lvl="1">
              <a:spcBef>
                <a:spcPts val="0"/>
              </a:spcBef>
              <a:spcAft>
                <a:spcPts val="0"/>
              </a:spcAft>
              <a:buFont typeface="Arial" panose="020B0604020202020204" pitchFamily="34" charset="0"/>
              <a:buChar char="•"/>
            </a:pPr>
            <a:r>
              <a:rPr lang="en-US" sz="1600" b="0" dirty="0">
                <a:effectLst/>
                <a:ea typeface="Calibri" panose="020F0502020204030204" pitchFamily="34" charset="0"/>
                <a:hlinkClick r:id="rId5"/>
              </a:rPr>
              <a:t>https://mentor.ieee.org/802.11/dcn/21/11-21-1089-00-coex-coexistence-between-radars-and-communication-systems-in-the-60ghz-band-u-s-update.pptx</a:t>
            </a:r>
            <a:r>
              <a:rPr lang="en-US" sz="1600" b="0" dirty="0">
                <a:effectLst/>
                <a:ea typeface="Calibri" panose="020F0502020204030204" pitchFamily="34" charset="0"/>
              </a:rPr>
              <a:t>  and had some concerns on the proposed rules. </a:t>
            </a:r>
          </a:p>
          <a:p>
            <a:pPr marL="0">
              <a:spcBef>
                <a:spcPts val="0"/>
              </a:spcBef>
              <a:spcAft>
                <a:spcPts val="0"/>
              </a:spcAft>
              <a:buFont typeface="Arial" panose="020B0604020202020204" pitchFamily="34" charset="0"/>
              <a:buChar char="•"/>
            </a:pPr>
            <a:r>
              <a:rPr lang="en-US" sz="1800" b="0" dirty="0">
                <a:ea typeface="Calibri" panose="020F0502020204030204" pitchFamily="34" charset="0"/>
              </a:rPr>
              <a:t>  802.15.3 might have interest. </a:t>
            </a:r>
          </a:p>
          <a:p>
            <a:pPr marL="800100" lvl="2">
              <a:spcBef>
                <a:spcPts val="0"/>
              </a:spcBef>
              <a:spcAft>
                <a:spcPts val="0"/>
              </a:spcAft>
              <a:buFont typeface="Arial" panose="020B0604020202020204" pitchFamily="34" charset="0"/>
              <a:buChar char="•"/>
            </a:pPr>
            <a:endParaRPr lang="en-US" sz="1200" b="0" dirty="0">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Comments were due 20Sep21 (did not make it) =Reply comments due 18Oct21.  A draft is being worked on</a:t>
            </a: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On mentor:  </a:t>
            </a:r>
            <a:r>
              <a:rPr lang="en-US" sz="1600" dirty="0">
                <a:solidFill>
                  <a:schemeClr val="tx1"/>
                </a:solidFill>
                <a:ea typeface="Calibri" panose="020F0502020204030204" pitchFamily="34" charset="0"/>
                <a:hlinkClick r:id="rId6"/>
              </a:rPr>
              <a:t>https://mentor.ieee.org/802.18/dcn/21/18-21-0110-01-0000-reply-comments-of-ieee-802-60-ghz-motion-sensing-fcc-nprm-et-21-264.docx</a:t>
            </a:r>
            <a:r>
              <a:rPr lang="en-US" sz="1600" dirty="0">
                <a:solidFill>
                  <a:schemeClr val="tx1"/>
                </a:solidFill>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b="1" dirty="0">
                <a:ea typeface="Calibri" panose="020F0502020204030204" pitchFamily="34" charset="0"/>
              </a:rPr>
              <a:t>.15 does have standards at 60GHz also, so input and/or review would be appreciated from .15 </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Having 2 ad </a:t>
            </a:r>
            <a:r>
              <a:rPr lang="en-US" sz="1800" dirty="0" err="1">
                <a:ea typeface="Calibri" panose="020F0502020204030204" pitchFamily="34" charset="0"/>
              </a:rPr>
              <a:t>hocs</a:t>
            </a:r>
            <a:r>
              <a:rPr lang="en-US" sz="1800" dirty="0">
                <a:ea typeface="Calibri" panose="020F0502020204030204" pitchFamily="34" charset="0"/>
              </a:rPr>
              <a:t> this week to work on the draft, the next is today (22</a:t>
            </a:r>
            <a:r>
              <a:rPr lang="en-US" sz="1800" baseline="30000" dirty="0">
                <a:ea typeface="Calibri" panose="020F0502020204030204" pitchFamily="34" charset="0"/>
              </a:rPr>
              <a:t>nd</a:t>
            </a:r>
            <a:r>
              <a:rPr lang="en-US" sz="1800" dirty="0">
                <a:ea typeface="Calibri" panose="020F0502020204030204" pitchFamily="34" charset="0"/>
              </a:rPr>
              <a:t>) at 1500et.  </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Will be discussing in the weekly .18 calls.  </a:t>
            </a:r>
          </a:p>
          <a:p>
            <a:pPr marL="1714500" lvl="4">
              <a:spcBef>
                <a:spcPts val="0"/>
              </a:spcBef>
              <a:spcAft>
                <a:spcPts val="0"/>
              </a:spcAft>
              <a:buFont typeface="Arial" panose="020B0604020202020204" pitchFamily="34" charset="0"/>
              <a:buChar char="•"/>
            </a:pPr>
            <a:endParaRPr lang="en-US" sz="1400" b="0" dirty="0">
              <a:solidFill>
                <a:srgbClr val="000000"/>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rPr>
              <a:t>With reply comments due Monday 18oct, would be best to </a:t>
            </a:r>
            <a:r>
              <a:rPr lang="en-US" sz="1800" b="1" dirty="0">
                <a:solidFill>
                  <a:srgbClr val="000000"/>
                </a:solidFill>
                <a:effectLst/>
                <a:ea typeface="Calibri" panose="020F0502020204030204" pitchFamily="34" charset="0"/>
              </a:rPr>
              <a:t>approve in .18 </a:t>
            </a:r>
            <a:r>
              <a:rPr lang="en-US" sz="1800" b="1" dirty="0">
                <a:ea typeface="Calibri" panose="020F0502020204030204" pitchFamily="34" charset="0"/>
              </a:rPr>
              <a:t>by</a:t>
            </a:r>
            <a:r>
              <a:rPr lang="en-US" sz="1800" b="1" dirty="0">
                <a:solidFill>
                  <a:srgbClr val="000000"/>
                </a:solidFill>
                <a:effectLst/>
                <a:ea typeface="Calibri" panose="020F0502020204030204" pitchFamily="34" charset="0"/>
              </a:rPr>
              <a:t> 30sept21</a:t>
            </a:r>
            <a:r>
              <a:rPr lang="en-US" sz="1800" b="0" dirty="0">
                <a:solidFill>
                  <a:srgbClr val="000000"/>
                </a:solidFill>
                <a:effectLst/>
                <a:ea typeface="Calibri" panose="020F0502020204030204" pitchFamily="34" charset="0"/>
              </a:rPr>
              <a:t>.</a:t>
            </a:r>
            <a:r>
              <a:rPr lang="en-US" sz="1800" dirty="0">
                <a:ea typeface="Calibri" panose="020F0502020204030204" pitchFamily="34" charset="0"/>
              </a:rPr>
              <a:t> </a:t>
            </a:r>
            <a:endParaRPr lang="en-US" sz="1800" b="0" dirty="0">
              <a:solidFill>
                <a:srgbClr val="000000"/>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ffectLst/>
              <a:latin typeface="Times New Roman" panose="02020603050405020304" pitchFamily="18" charset="0"/>
              <a:ea typeface="SimSun" panose="02010600030101010101" pitchFamily="2" charset="-122"/>
            </a:endParaRPr>
          </a:p>
          <a:p>
            <a:pPr marL="400050" lvl="1">
              <a:spcBef>
                <a:spcPts val="0"/>
              </a:spcBef>
              <a:spcAft>
                <a:spcPts val="0"/>
              </a:spcAft>
              <a:buFont typeface="Arial" panose="020B0604020202020204" pitchFamily="34" charset="0"/>
              <a:buChar char="•"/>
            </a:pPr>
            <a:endParaRPr lang="en-US" sz="1600" b="0" dirty="0">
              <a:solidFill>
                <a:srgbClr val="000000"/>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400" dirty="0">
              <a:solidFill>
                <a:srgbClr val="191919"/>
              </a:solidFill>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6</a:t>
            </a:fld>
            <a:endParaRPr lang="en-US" altLang="en-US" dirty="0"/>
          </a:p>
        </p:txBody>
      </p:sp>
      <p:sp>
        <p:nvSpPr>
          <p:cNvPr id="7" name="Date Placeholder 6"/>
          <p:cNvSpPr>
            <a:spLocks noGrp="1"/>
          </p:cNvSpPr>
          <p:nvPr>
            <p:ph type="dt" idx="15"/>
          </p:nvPr>
        </p:nvSpPr>
        <p:spPr/>
        <p:txBody>
          <a:bodyPr/>
          <a:lstStyle/>
          <a:p>
            <a:r>
              <a:rPr lang="en-US"/>
              <a:t>22sep21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70367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381000"/>
            <a:ext cx="7770813" cy="838200"/>
          </a:xfrm>
        </p:spPr>
        <p:txBody>
          <a:bodyPr/>
          <a:lstStyle/>
          <a:p>
            <a:r>
              <a:rPr lang="en-US" altLang="en-US" sz="2400" dirty="0"/>
              <a:t>IEEE 802 Standards Table of Frequency Ranges</a:t>
            </a:r>
            <a:endParaRPr lang="en-US" altLang="en-US" sz="2000" dirty="0">
              <a:solidFill>
                <a:schemeClr val="tx1"/>
              </a:solidFill>
            </a:endParaRPr>
          </a:p>
        </p:txBody>
      </p:sp>
      <p:sp>
        <p:nvSpPr>
          <p:cNvPr id="31746" name="Content Placeholder 2"/>
          <p:cNvSpPr>
            <a:spLocks noGrp="1"/>
          </p:cNvSpPr>
          <p:nvPr>
            <p:ph idx="1"/>
          </p:nvPr>
        </p:nvSpPr>
        <p:spPr>
          <a:xfrm>
            <a:off x="920930" y="990601"/>
            <a:ext cx="10890069" cy="5484813"/>
          </a:xfrm>
        </p:spPr>
        <p:txBody>
          <a:bodyPr/>
          <a:lstStyle/>
          <a:p>
            <a:pPr>
              <a:spcBef>
                <a:spcPts val="0"/>
              </a:spcBef>
              <a:buFont typeface="Arial" panose="020B0604020202020204" pitchFamily="34" charset="0"/>
              <a:buChar char="•"/>
            </a:pPr>
            <a:r>
              <a:rPr lang="en-US" altLang="en-US" sz="2000" dirty="0"/>
              <a:t>General discussions include progress on IEEE 802 Wireless Standards - Table of Frequency Ranges</a:t>
            </a:r>
          </a:p>
          <a:p>
            <a:pPr lvl="1">
              <a:spcBef>
                <a:spcPts val="0"/>
              </a:spcBef>
              <a:buFont typeface="Arial" panose="020B0604020202020204" pitchFamily="34" charset="0"/>
              <a:buChar char="•"/>
            </a:pPr>
            <a:endParaRPr lang="en-US" altLang="en-US" sz="1400" dirty="0"/>
          </a:p>
          <a:p>
            <a:pPr>
              <a:spcBef>
                <a:spcPts val="0"/>
              </a:spcBef>
              <a:buFont typeface="Arial" panose="020B0604020202020204" pitchFamily="34" charset="0"/>
              <a:buChar char="•"/>
            </a:pPr>
            <a:r>
              <a:rPr lang="en-US" altLang="en-US" sz="2000" dirty="0"/>
              <a:t>This is a joint effort by 802.18 and 802.19</a:t>
            </a:r>
          </a:p>
          <a:p>
            <a:pPr lvl="1">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the 4</a:t>
            </a:r>
            <a:r>
              <a:rPr lang="en-US" sz="1800" baseline="30000" dirty="0">
                <a:solidFill>
                  <a:schemeClr val="tx1"/>
                </a:solidFill>
                <a:ea typeface="Times New Roman" panose="02020603050405020304" pitchFamily="18" charset="0"/>
              </a:rPr>
              <a:t>th</a:t>
            </a:r>
            <a:r>
              <a:rPr lang="en-US" sz="1800" dirty="0">
                <a:solidFill>
                  <a:schemeClr val="tx1"/>
                </a:solidFill>
                <a:ea typeface="Times New Roman" panose="02020603050405020304" pitchFamily="18" charset="0"/>
              </a:rPr>
              <a:t> Tuesday of the month, the next is 28Sept21, 15:00et. </a:t>
            </a:r>
          </a:p>
          <a:p>
            <a:pPr lvl="2">
              <a:spcBef>
                <a:spcPts val="0"/>
              </a:spcBef>
              <a:buFont typeface="Arial" panose="020B0604020202020204" pitchFamily="34" charset="0"/>
              <a:buChar char="•"/>
            </a:pPr>
            <a:endParaRPr lang="en-US" sz="1400" dirty="0">
              <a:solidFill>
                <a:srgbClr val="333333"/>
              </a:solidFill>
              <a:ea typeface="Times New Roman" panose="02020603050405020304" pitchFamily="18" charset="0"/>
            </a:endParaRPr>
          </a:p>
          <a:p>
            <a:pPr>
              <a:spcBef>
                <a:spcPts val="0"/>
              </a:spcBef>
              <a:buFont typeface="Arial" panose="020B0604020202020204" pitchFamily="34" charset="0"/>
              <a:buChar char="•"/>
            </a:pPr>
            <a:r>
              <a:rPr lang="en-US" sz="20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800" dirty="0">
                <a:ea typeface="Calibri" panose="020F0502020204030204" pitchFamily="34" charset="0"/>
              </a:rPr>
              <a:t>It is difficult for 802 wireless standards developers to quickly and </a:t>
            </a:r>
            <a:r>
              <a:rPr lang="en-US" sz="18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The primary application is to simplify identification of potential frequency bands for coexistence assessment</a:t>
            </a:r>
            <a:r>
              <a:rPr lang="en-US" sz="1800" dirty="0">
                <a:ea typeface="Calibri" panose="020F0502020204030204" pitchFamily="34" charset="0"/>
              </a:rPr>
              <a:t>.	</a:t>
            </a: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800" dirty="0">
                <a:solidFill>
                  <a:srgbClr val="333333"/>
                </a:solidFill>
                <a:ea typeface="Calibri" panose="020F0502020204030204" pitchFamily="34" charset="0"/>
              </a:rPr>
              <a:t>1) </a:t>
            </a:r>
            <a:r>
              <a:rPr lang="en-US" sz="18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2000"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dirty="0">
                <a:solidFill>
                  <a:srgbClr val="0070C0"/>
                </a:solidFill>
                <a:ea typeface="Times New Roman" panose="02020603050405020304" pitchFamily="18" charset="0"/>
                <a:hlinkClick r:id="rId3"/>
              </a:rPr>
              <a:t>https://mentor.ieee.org/802.18/dcn/21/18-21-0036-07-0000-frequency-table-template.xlsx</a:t>
            </a:r>
            <a:endParaRPr lang="en-US" dirty="0">
              <a:solidFill>
                <a:srgbClr val="0070C0"/>
              </a:solidFill>
              <a:ea typeface="Times New Roman" panose="02020603050405020304" pitchFamily="18" charset="0"/>
            </a:endParaRPr>
          </a:p>
          <a:p>
            <a:pPr lvl="3">
              <a:spcBef>
                <a:spcPts val="0"/>
              </a:spcBef>
              <a:buFont typeface="Arial" panose="020B0604020202020204" pitchFamily="34" charset="0"/>
              <a:buChar char="•"/>
            </a:pPr>
            <a:endParaRPr lang="en-US" altLang="en-US" sz="1400" dirty="0"/>
          </a:p>
          <a:p>
            <a:pPr>
              <a:spcBef>
                <a:spcPts val="0"/>
              </a:spcBef>
              <a:buFont typeface="Arial" panose="020B0604020202020204" pitchFamily="34" charset="0"/>
              <a:buChar char="•"/>
            </a:pPr>
            <a:r>
              <a:rPr lang="en-US" altLang="en-US" sz="2200" dirty="0"/>
              <a:t>Next ad hoc meeting is 28sept21 at 1500et, next week; call-in in the IEEE 802 calendar</a:t>
            </a:r>
          </a:p>
          <a:p>
            <a:pPr>
              <a:spcBef>
                <a:spcPts val="0"/>
              </a:spcBef>
              <a:buFont typeface="Arial" panose="020B0604020202020204" pitchFamily="34" charset="0"/>
              <a:buChar char="•"/>
            </a:pPr>
            <a:r>
              <a:rPr lang="en-US" altLang="en-US" sz="2200" dirty="0"/>
              <a:t>A few are on a call at 1700et today (22</a:t>
            </a:r>
            <a:r>
              <a:rPr lang="en-US" altLang="en-US" sz="2200" baseline="30000" dirty="0"/>
              <a:t>nd</a:t>
            </a:r>
            <a:r>
              <a:rPr lang="en-US" altLang="en-US" sz="2200" dirty="0"/>
              <a:t>) to work on the .15 frequency ranges.</a:t>
            </a:r>
          </a:p>
        </p:txBody>
      </p:sp>
      <p:sp>
        <p:nvSpPr>
          <p:cNvPr id="7" name="Date Placeholder 6"/>
          <p:cNvSpPr>
            <a:spLocks noGrp="1"/>
          </p:cNvSpPr>
          <p:nvPr>
            <p:ph type="dt" sz="quarter" idx="4294967295"/>
          </p:nvPr>
        </p:nvSpPr>
        <p:spPr>
          <a:xfrm>
            <a:off x="914400" y="297589"/>
            <a:ext cx="2198688" cy="276225"/>
          </a:xfrm>
          <a:prstGeom prst="rect">
            <a:avLst/>
          </a:prstGeom>
        </p:spPr>
        <p:txBody>
          <a:bodyPr/>
          <a:lstStyle/>
          <a:p>
            <a:pPr>
              <a:defRPr/>
            </a:pPr>
            <a:r>
              <a:rPr lang="en-US"/>
              <a:t>22sep21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266122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381000"/>
            <a:ext cx="7770813" cy="838200"/>
          </a:xfrm>
        </p:spPr>
        <p:txBody>
          <a:bodyPr/>
          <a:lstStyle/>
          <a:p>
            <a:r>
              <a:rPr lang="en-US" sz="2400" b="1" i="0" dirty="0">
                <a:solidFill>
                  <a:srgbClr val="1D2B3E"/>
                </a:solidFill>
                <a:effectLst/>
              </a:rPr>
              <a:t>September 2021 FCC open commission meeting – 30sep21</a:t>
            </a:r>
            <a:endParaRPr lang="en-US" altLang="en-US" sz="2000" dirty="0">
              <a:solidFill>
                <a:schemeClr val="tx1"/>
              </a:solidFill>
            </a:endParaRPr>
          </a:p>
        </p:txBody>
      </p:sp>
      <p:sp>
        <p:nvSpPr>
          <p:cNvPr id="31746" name="Content Placeholder 2"/>
          <p:cNvSpPr>
            <a:spLocks noGrp="1"/>
          </p:cNvSpPr>
          <p:nvPr>
            <p:ph idx="1"/>
          </p:nvPr>
        </p:nvSpPr>
        <p:spPr>
          <a:xfrm>
            <a:off x="914400" y="914400"/>
            <a:ext cx="10475384" cy="5561014"/>
          </a:xfrm>
        </p:spPr>
        <p:txBody>
          <a:bodyPr/>
          <a:lstStyle/>
          <a:p>
            <a:pPr marL="0">
              <a:spcBef>
                <a:spcPts val="0"/>
              </a:spcBef>
              <a:spcAft>
                <a:spcPts val="0"/>
              </a:spcAft>
              <a:buFont typeface="Arial" panose="020B0604020202020204" pitchFamily="34" charset="0"/>
              <a:buChar char="•"/>
            </a:pPr>
            <a:r>
              <a:rPr lang="en-US" sz="1800" b="1" i="0" dirty="0">
                <a:solidFill>
                  <a:srgbClr val="1D2B3E"/>
                </a:solidFill>
                <a:effectLst/>
              </a:rPr>
              <a:t>The September 2021 FCC open commission meeting looks to be full, here are 2 of note. </a:t>
            </a:r>
          </a:p>
          <a:p>
            <a:pPr marL="400050" lvl="1">
              <a:spcBef>
                <a:spcPts val="0"/>
              </a:spcBef>
              <a:spcAft>
                <a:spcPts val="0"/>
              </a:spcAft>
              <a:buFont typeface="Arial" panose="020B0604020202020204" pitchFamily="34" charset="0"/>
              <a:buChar char="•"/>
            </a:pPr>
            <a:r>
              <a:rPr lang="en-US" sz="1600" b="1" i="0" dirty="0">
                <a:solidFill>
                  <a:srgbClr val="1D2B3E"/>
                </a:solidFill>
                <a:effectLst/>
                <a:hlinkClick r:id="rId2"/>
              </a:rPr>
              <a:t>https://www.fcc.gov/news-events/events/2021/09/september-2021-open-commission-meeting</a:t>
            </a:r>
            <a:r>
              <a:rPr lang="en-US" sz="1600" b="1" i="0" dirty="0">
                <a:solidFill>
                  <a:srgbClr val="1D2B3E"/>
                </a:solidFill>
                <a:effectLst/>
              </a:rPr>
              <a:t> </a:t>
            </a:r>
          </a:p>
          <a:p>
            <a:pPr marL="800100" lvl="2">
              <a:spcBef>
                <a:spcPts val="0"/>
              </a:spcBef>
              <a:spcAft>
                <a:spcPts val="0"/>
              </a:spcAft>
              <a:buFont typeface="Arial" panose="020B0604020202020204" pitchFamily="34" charset="0"/>
              <a:buChar char="•"/>
            </a:pPr>
            <a:endParaRPr lang="en-US" sz="1000" dirty="0">
              <a:solidFill>
                <a:srgbClr val="1D2B3E"/>
              </a:solidFill>
            </a:endParaRPr>
          </a:p>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0">
              <a:spcBef>
                <a:spcPts val="0"/>
              </a:spcBef>
              <a:spcAft>
                <a:spcPts val="0"/>
              </a:spcAft>
              <a:buFont typeface="Arial" panose="020B0604020202020204" pitchFamily="34" charset="0"/>
              <a:buChar char="•"/>
            </a:pPr>
            <a:r>
              <a:rPr lang="en-US" sz="1600" dirty="0">
                <a:effectLst/>
                <a:ea typeface="Calibri" panose="020F0502020204030204" pitchFamily="34" charset="0"/>
              </a:rPr>
              <a:t> </a:t>
            </a:r>
            <a:r>
              <a:rPr lang="en-US" sz="1800" b="1" i="0" dirty="0">
                <a:solidFill>
                  <a:srgbClr val="1D2B3E"/>
                </a:solidFill>
                <a:effectLst/>
              </a:rPr>
              <a:t>Spectrum Requirements for the Internet of Things</a:t>
            </a:r>
            <a:endParaRPr lang="en-US" sz="1600" b="0" dirty="0">
              <a:solidFill>
                <a:srgbClr val="1D2B3E"/>
              </a:solidFill>
            </a:endParaRPr>
          </a:p>
          <a:p>
            <a:pPr marL="400050" lvl="1">
              <a:spcBef>
                <a:spcPts val="0"/>
              </a:spcBef>
              <a:spcAft>
                <a:spcPts val="0"/>
              </a:spcAft>
              <a:buFont typeface="Arial" panose="020B0604020202020204" pitchFamily="34" charset="0"/>
              <a:buChar char="•"/>
            </a:pPr>
            <a:r>
              <a:rPr lang="en-US" sz="1600" b="0" i="0" dirty="0">
                <a:solidFill>
                  <a:srgbClr val="1D2B3E"/>
                </a:solidFill>
                <a:effectLst/>
              </a:rPr>
              <a:t>The Commission will consider a </a:t>
            </a:r>
            <a:r>
              <a:rPr lang="en-US" sz="1600" b="0" i="0" u="none" strike="noStrike" dirty="0">
                <a:solidFill>
                  <a:srgbClr val="2C75D6"/>
                </a:solidFill>
                <a:effectLst/>
                <a:hlinkClick r:id="rId3"/>
              </a:rPr>
              <a:t>Notice of Inquiry</a:t>
            </a:r>
            <a:r>
              <a:rPr lang="en-US" sz="1600" b="0" i="0" dirty="0">
                <a:solidFill>
                  <a:srgbClr val="1D2B3E"/>
                </a:solidFill>
                <a:effectLst/>
              </a:rPr>
              <a:t> seeking comment on current and future spectrum needs to enable better connectivity relating to the Internet of Things (IoT). (ET Docket No. 21-353)</a:t>
            </a:r>
            <a:endParaRPr lang="en-US" sz="16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0" u="sng" dirty="0">
                <a:solidFill>
                  <a:srgbClr val="0000FF"/>
                </a:solidFill>
                <a:effectLst/>
                <a:ea typeface="Calibri" panose="020F0502020204030204" pitchFamily="34" charset="0"/>
                <a:hlinkClick r:id="rId4"/>
              </a:rPr>
              <a:t>https://docs.fcc.gov/public/attachments/DOC-375610A1.pdf</a:t>
            </a:r>
            <a:endParaRPr lang="en-US" sz="1600" b="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0" dirty="0">
                <a:ea typeface="Calibri" panose="020F0502020204030204" pitchFamily="34" charset="0"/>
              </a:rPr>
              <a:t>In mentor: </a:t>
            </a:r>
            <a:r>
              <a:rPr lang="en-US" sz="1600" b="0" u="sng" dirty="0">
                <a:solidFill>
                  <a:srgbClr val="0000FF"/>
                </a:solidFill>
                <a:effectLst/>
                <a:ea typeface="Calibri" panose="020F0502020204030204" pitchFamily="34" charset="0"/>
                <a:hlinkClick r:id="rId5"/>
              </a:rPr>
              <a:t>https://mentor.ieee.org/802.18/dcn/21/18-21-0108-00-0000-fcc-pn-on-spectrum-for-the-internet-of-things.docx</a:t>
            </a:r>
            <a:endParaRPr lang="en-US" sz="16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600" b="1"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1" dirty="0">
                <a:effectLst/>
                <a:ea typeface="Calibri" panose="020F0502020204030204" pitchFamily="34" charset="0"/>
              </a:rPr>
              <a:t>Some questions maybe of interest to IEEE 802, e.g.,</a:t>
            </a:r>
          </a:p>
          <a:p>
            <a:pPr marL="800100" lvl="2">
              <a:spcBef>
                <a:spcPts val="0"/>
              </a:spcBef>
              <a:spcAft>
                <a:spcPts val="0"/>
              </a:spcAft>
            </a:pPr>
            <a:r>
              <a:rPr lang="en-US" sz="1200" b="0" dirty="0">
                <a:effectLst/>
                <a:ea typeface="Calibri" panose="020F0502020204030204" pitchFamily="34" charset="0"/>
              </a:rPr>
              <a:t> </a:t>
            </a:r>
            <a:r>
              <a:rPr lang="en-US" sz="1600" b="0" dirty="0">
                <a:effectLst/>
                <a:ea typeface="Calibri" panose="020F0502020204030204" pitchFamily="34" charset="0"/>
              </a:rPr>
              <a:t>1)  please refer to portions of paragraph 6 re IEEE:</a:t>
            </a:r>
          </a:p>
          <a:p>
            <a:pPr marL="800100" lvl="2">
              <a:spcBef>
                <a:spcPts val="0"/>
              </a:spcBef>
              <a:spcAft>
                <a:spcPts val="0"/>
              </a:spcAft>
            </a:pPr>
            <a:r>
              <a:rPr lang="en-US" sz="1600" b="0" dirty="0">
                <a:effectLst/>
                <a:ea typeface="Calibri" panose="020F0502020204030204" pitchFamily="34" charset="0"/>
              </a:rPr>
              <a:t>	Standards groups such as 3GPP, IEEE, and others are also involved with IoT development. Are these standards providing sufficient guidance for IoT implementation in already existing spectrum bands? </a:t>
            </a:r>
          </a:p>
          <a:p>
            <a:pPr marL="800100" lvl="2">
              <a:spcBef>
                <a:spcPts val="0"/>
              </a:spcBef>
              <a:spcAft>
                <a:spcPts val="0"/>
              </a:spcAft>
            </a:pPr>
            <a:endParaRPr lang="en-US" sz="1600" b="0" dirty="0">
              <a:effectLst/>
              <a:ea typeface="Calibri" panose="020F0502020204030204" pitchFamily="34" charset="0"/>
            </a:endParaRPr>
          </a:p>
          <a:p>
            <a:pPr marL="800100" lvl="2">
              <a:spcBef>
                <a:spcPts val="0"/>
              </a:spcBef>
              <a:spcAft>
                <a:spcPts val="0"/>
              </a:spcAft>
            </a:pPr>
            <a:r>
              <a:rPr lang="en-US" sz="1600" b="0" dirty="0">
                <a:effectLst/>
                <a:ea typeface="Calibri" panose="020F0502020204030204" pitchFamily="34" charset="0"/>
              </a:rPr>
              <a:t>	If the growing need for IoT connectivity is not being met with the current and planned licensed spectrum resources, what steps can the Commission take to address this important use in the future? </a:t>
            </a:r>
          </a:p>
          <a:p>
            <a:pPr marL="800100" lvl="2">
              <a:spcBef>
                <a:spcPts val="0"/>
              </a:spcBef>
              <a:spcAft>
                <a:spcPts val="0"/>
              </a:spcAft>
            </a:pPr>
            <a:r>
              <a:rPr lang="en-US" sz="1600" b="0" dirty="0">
                <a:effectLst/>
                <a:ea typeface="Calibri" panose="020F0502020204030204" pitchFamily="34" charset="0"/>
              </a:rPr>
              <a:t> </a:t>
            </a:r>
          </a:p>
          <a:p>
            <a:pPr marL="800100" lvl="2">
              <a:spcBef>
                <a:spcPts val="0"/>
              </a:spcBef>
              <a:spcAft>
                <a:spcPts val="0"/>
              </a:spcAft>
            </a:pPr>
            <a:r>
              <a:rPr lang="en-US" sz="1600" b="0" dirty="0">
                <a:effectLst/>
                <a:ea typeface="Calibri" panose="020F0502020204030204" pitchFamily="34" charset="0"/>
              </a:rPr>
              <a:t>2) please refer to paragraphs 10 and 11 asking the role of unlicensed spectrum and whether additional unlicensed spectrum should be considered.</a:t>
            </a:r>
          </a:p>
          <a:p>
            <a:pPr marL="400050" lvl="1">
              <a:spcBef>
                <a:spcPts val="0"/>
              </a:spcBef>
              <a:spcAft>
                <a:spcPts val="0"/>
              </a:spcAft>
            </a:pPr>
            <a:endParaRPr lang="en-US" sz="1800" b="0" dirty="0">
              <a:effectLst/>
              <a:ea typeface="Calibri" panose="020F0502020204030204" pitchFamily="34" charset="0"/>
            </a:endParaRPr>
          </a:p>
        </p:txBody>
      </p:sp>
      <p:sp>
        <p:nvSpPr>
          <p:cNvPr id="7" name="Date Placeholder 6"/>
          <p:cNvSpPr>
            <a:spLocks noGrp="1"/>
          </p:cNvSpPr>
          <p:nvPr>
            <p:ph type="dt" sz="quarter" idx="4294967295"/>
          </p:nvPr>
        </p:nvSpPr>
        <p:spPr>
          <a:xfrm>
            <a:off x="914400" y="297589"/>
            <a:ext cx="2198688" cy="276225"/>
          </a:xfrm>
          <a:prstGeom prst="rect">
            <a:avLst/>
          </a:prstGeom>
        </p:spPr>
        <p:txBody>
          <a:bodyPr/>
          <a:lstStyle/>
          <a:p>
            <a:pPr>
              <a:defRPr/>
            </a:pPr>
            <a:r>
              <a:rPr lang="en-US"/>
              <a:t>22sep21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177541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7FEC4E-D58D-4A00-A290-A9FAA1966072}"/>
              </a:ext>
            </a:extLst>
          </p:cNvPr>
          <p:cNvSpPr>
            <a:spLocks noGrp="1"/>
          </p:cNvSpPr>
          <p:nvPr>
            <p:ph idx="1"/>
          </p:nvPr>
        </p:nvSpPr>
        <p:spPr>
          <a:xfrm>
            <a:off x="915458" y="990600"/>
            <a:ext cx="10361084" cy="5410200"/>
          </a:xfrm>
        </p:spPr>
        <p:txBody>
          <a:bodyPr/>
          <a:lstStyle/>
          <a:p>
            <a:r>
              <a:rPr lang="en-US" dirty="0"/>
              <a:t>Thank You</a:t>
            </a:r>
          </a:p>
          <a:p>
            <a:pPr marL="342900" lvl="1" indent="-342900">
              <a:spcBef>
                <a:spcPts val="600"/>
              </a:spcBef>
              <a:buFont typeface="Arial" panose="020B0604020202020204" pitchFamily="34" charset="0"/>
              <a:buChar char="•"/>
              <a:defRPr/>
            </a:pPr>
            <a:endParaRPr lang="en-US" b="1" dirty="0">
              <a:cs typeface="+mn-cs"/>
            </a:endParaRPr>
          </a:p>
          <a:p>
            <a:pPr marL="342900" lvl="1" indent="-342900">
              <a:spcBef>
                <a:spcPts val="600"/>
              </a:spcBef>
              <a:buFont typeface="Arial" panose="020B0604020202020204" pitchFamily="34" charset="0"/>
              <a:buChar char="•"/>
              <a:defRPr/>
            </a:pPr>
            <a:r>
              <a:rPr lang="en-US" b="1" dirty="0">
                <a:cs typeface="+mn-cs"/>
              </a:rPr>
              <a:t>Schedule this Wireless Interim </a:t>
            </a:r>
          </a:p>
          <a:p>
            <a:pPr marL="742950" lvl="2" indent="-342900">
              <a:spcBef>
                <a:spcPts val="600"/>
              </a:spcBef>
              <a:buFont typeface="Arial" panose="020B0604020202020204" pitchFamily="34" charset="0"/>
              <a:buChar char="•"/>
              <a:defRPr/>
            </a:pPr>
            <a:r>
              <a:rPr lang="en-US" dirty="0">
                <a:solidFill>
                  <a:schemeClr val="bg1">
                    <a:lumMod val="65000"/>
                  </a:schemeClr>
                </a:solidFill>
                <a:cs typeface="+mn-cs"/>
              </a:rPr>
              <a:t>Thursday 16</a:t>
            </a:r>
            <a:r>
              <a:rPr lang="en-US" baseline="30000" dirty="0">
                <a:solidFill>
                  <a:schemeClr val="bg1">
                    <a:lumMod val="65000"/>
                  </a:schemeClr>
                </a:solidFill>
                <a:cs typeface="+mn-cs"/>
              </a:rPr>
              <a:t>th</a:t>
            </a:r>
            <a:r>
              <a:rPr lang="en-US" dirty="0">
                <a:solidFill>
                  <a:schemeClr val="bg1">
                    <a:lumMod val="65000"/>
                  </a:schemeClr>
                </a:solidFill>
                <a:cs typeface="+mn-cs"/>
              </a:rPr>
              <a:t>  15:00et, 1hr, opening - done</a:t>
            </a:r>
          </a:p>
          <a:p>
            <a:pPr marL="742950" lvl="2" indent="-342900">
              <a:spcBef>
                <a:spcPts val="600"/>
              </a:spcBef>
              <a:buFont typeface="Arial" panose="020B0604020202020204" pitchFamily="34" charset="0"/>
              <a:buChar char="•"/>
              <a:defRPr/>
            </a:pPr>
            <a:r>
              <a:rPr lang="en-US" b="1" dirty="0">
                <a:cs typeface="+mn-cs"/>
              </a:rPr>
              <a:t>Thursday 23</a:t>
            </a:r>
            <a:r>
              <a:rPr lang="en-US" b="1" baseline="30000" dirty="0">
                <a:cs typeface="+mn-cs"/>
              </a:rPr>
              <a:t>rd</a:t>
            </a:r>
            <a:r>
              <a:rPr lang="en-US" b="1" dirty="0">
                <a:cs typeface="+mn-cs"/>
              </a:rPr>
              <a:t>  15:00et, 1hr, closing - tomorrow</a:t>
            </a:r>
          </a:p>
          <a:p>
            <a:pPr>
              <a:spcBef>
                <a:spcPts val="0"/>
              </a:spcBef>
              <a:buFont typeface="Arial" panose="020B0604020202020204" pitchFamily="34" charset="0"/>
              <a:buChar char="•"/>
            </a:pPr>
            <a:endParaRPr lang="en-US" sz="1600" dirty="0">
              <a:latin typeface="Times New Roman" pitchFamily="16" charset="0"/>
            </a:endParaRPr>
          </a:p>
          <a:p>
            <a:pPr>
              <a:spcBef>
                <a:spcPts val="0"/>
              </a:spcBef>
              <a:buFont typeface="Arial" panose="020B0604020202020204" pitchFamily="34" charset="0"/>
              <a:buChar char="•"/>
            </a:pPr>
            <a:r>
              <a:rPr lang="en-US" sz="1800" dirty="0"/>
              <a:t>WEBEX MEETING</a:t>
            </a:r>
          </a:p>
          <a:p>
            <a:pPr>
              <a:spcBef>
                <a:spcPts val="0"/>
              </a:spcBef>
              <a:buFont typeface="Arial" panose="020B0604020202020204" pitchFamily="34" charset="0"/>
              <a:buChar char="•"/>
            </a:pPr>
            <a:r>
              <a:rPr lang="en-US" sz="1800" dirty="0">
                <a:ea typeface="Times New Roman" panose="02020603050405020304" pitchFamily="18" charset="0"/>
              </a:rPr>
              <a:t>See 802.18 webpage or IEEE 802 overall calendar ( &amp; under 802.18 calendar)</a:t>
            </a:r>
          </a:p>
          <a:p>
            <a:pPr>
              <a:spcBef>
                <a:spcPts val="0"/>
              </a:spcBef>
              <a:buFont typeface="Arial" panose="020B0604020202020204" pitchFamily="34" charset="0"/>
              <a:buChar char="•"/>
            </a:pPr>
            <a:r>
              <a:rPr lang="en-US" sz="1800" dirty="0">
                <a:ea typeface="Times New Roman" panose="02020603050405020304" pitchFamily="18" charset="0"/>
              </a:rPr>
              <a:t>or : </a:t>
            </a:r>
            <a:r>
              <a:rPr lang="en-US" sz="1800" b="1" dirty="0">
                <a:solidFill>
                  <a:srgbClr val="000000"/>
                </a:solidFill>
                <a:effectLst/>
                <a:ea typeface="Times New Roman" panose="02020603050405020304" pitchFamily="18" charset="0"/>
                <a:cs typeface="Times New Roman" panose="02020603050405020304" pitchFamily="18" charset="0"/>
              </a:rPr>
              <a:t>Join from this meeting link</a:t>
            </a:r>
            <a:endParaRPr lang="en-US" sz="18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800" u="sng" dirty="0">
                <a:solidFill>
                  <a:srgbClr val="005E7D"/>
                </a:solidFill>
                <a:effectLst/>
                <a:ea typeface="Times New Roman" panose="02020603050405020304" pitchFamily="18" charset="0"/>
                <a:cs typeface="Times New Roman" panose="02020603050405020304" pitchFamily="18" charset="0"/>
                <a:hlinkClick r:id="rId2"/>
              </a:rPr>
              <a:t>https://ieeesa.webex.com/ieeesa/j.php?MTID=mb227025e23b552d59ce66c69fe99c16c</a:t>
            </a:r>
            <a:endParaRPr lang="en-US" sz="18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800" b="1" dirty="0">
                <a:solidFill>
                  <a:srgbClr val="000000"/>
                </a:solidFill>
                <a:effectLst/>
                <a:ea typeface="Times New Roman" panose="02020603050405020304" pitchFamily="18" charset="0"/>
                <a:cs typeface="Times New Roman" panose="02020603050405020304" pitchFamily="18" charset="0"/>
              </a:rPr>
              <a:t> </a:t>
            </a:r>
            <a:endParaRPr lang="en-US" sz="18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800" b="1" dirty="0">
                <a:solidFill>
                  <a:srgbClr val="000000"/>
                </a:solidFill>
                <a:effectLst/>
                <a:ea typeface="Times New Roman" panose="02020603050405020304" pitchFamily="18" charset="0"/>
                <a:cs typeface="Times New Roman" panose="02020603050405020304" pitchFamily="18" charset="0"/>
              </a:rPr>
              <a:t>Join by meeting number:		</a:t>
            </a:r>
            <a:r>
              <a:rPr lang="en-US" sz="1800" dirty="0">
                <a:effectLst/>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800" dirty="0">
                <a:effectLst/>
                <a:ea typeface="Times New Roman" panose="02020603050405020304" pitchFamily="18" charset="0"/>
                <a:cs typeface="Times New Roman" panose="02020603050405020304" pitchFamily="18" charset="0"/>
              </a:rPr>
              <a:t>							Meeting password: rrtag21c</a:t>
            </a:r>
          </a:p>
          <a:p>
            <a:r>
              <a:rPr lang="en-US" sz="1600" dirty="0"/>
              <a:t>(this is the call-in used for the weekly 802.18 call </a:t>
            </a:r>
            <a:r>
              <a:rPr lang="en-US" sz="1600" dirty="0" err="1"/>
              <a:t>thursday’s</a:t>
            </a:r>
            <a:r>
              <a:rPr lang="en-US" sz="1600" dirty="0"/>
              <a:t> at 1500et )  </a:t>
            </a:r>
          </a:p>
          <a:p>
            <a:r>
              <a:rPr lang="en-US" sz="1200" dirty="0"/>
              <a:t>	</a:t>
            </a:r>
          </a:p>
          <a:p>
            <a:r>
              <a:rPr lang="en-US" sz="2000" dirty="0"/>
              <a:t>******which btw all are welcomed at the .18 weekly meetings on Thursdays. ******</a:t>
            </a:r>
          </a:p>
        </p:txBody>
      </p:sp>
      <p:sp>
        <p:nvSpPr>
          <p:cNvPr id="4" name="Slide Number Placeholder 3">
            <a:extLst>
              <a:ext uri="{FF2B5EF4-FFF2-40B4-BE49-F238E27FC236}">
                <a16:creationId xmlns:a16="http://schemas.microsoft.com/office/drawing/2014/main" id="{F1A62BAE-8D0B-4B09-8E4E-60DDA402EDA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9131770-8B4D-40EC-9E24-EB5B54D59CEA}"/>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5B277190-09EE-41DC-AB47-FC11E978F360}"/>
              </a:ext>
            </a:extLst>
          </p:cNvPr>
          <p:cNvSpPr>
            <a:spLocks noGrp="1"/>
          </p:cNvSpPr>
          <p:nvPr>
            <p:ph type="dt" idx="15"/>
          </p:nvPr>
        </p:nvSpPr>
        <p:spPr>
          <a:xfrm>
            <a:off x="914401" y="304800"/>
            <a:ext cx="2655888" cy="273050"/>
          </a:xfrm>
        </p:spPr>
        <p:txBody>
          <a:bodyPr/>
          <a:lstStyle/>
          <a:p>
            <a:r>
              <a:rPr lang="en-US"/>
              <a:t>22sep21</a:t>
            </a:r>
            <a:endParaRPr lang="en-GB" dirty="0"/>
          </a:p>
        </p:txBody>
      </p:sp>
    </p:spTree>
    <p:extLst>
      <p:ext uri="{BB962C8B-B14F-4D97-AF65-F5344CB8AC3E}">
        <p14:creationId xmlns:p14="http://schemas.microsoft.com/office/powerpoint/2010/main" val="617769652"/>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67741</TotalTime>
  <Words>1986</Words>
  <Application>Microsoft Office PowerPoint</Application>
  <PresentationFormat>Widescreen</PresentationFormat>
  <Paragraphs>181</Paragraphs>
  <Slides>9</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Arial</vt:lpstr>
      <vt:lpstr>Calibri</vt:lpstr>
      <vt:lpstr>Times New Roman</vt:lpstr>
      <vt:lpstr>Office Theme</vt:lpstr>
      <vt:lpstr>Document</vt:lpstr>
      <vt:lpstr>IEEE 802.18 RR-TAG Electronic Wireless Interim Liaison  from 802.18 to 802.15</vt:lpstr>
      <vt:lpstr>802.18 Radio Regulatory Technical Advisory Group – RR-TAG</vt:lpstr>
      <vt:lpstr>802.18 meeting discussion items – EU Standards</vt:lpstr>
      <vt:lpstr>802.18 meeting discussion items - non-EU stds and USA activities</vt:lpstr>
      <vt:lpstr>802.18 meeting discussion items – ITU-R </vt:lpstr>
      <vt:lpstr>FCC NPRM on 60GHz on Radar Sensing Technology  </vt:lpstr>
      <vt:lpstr>IEEE 802 Standards Table of Frequency Ranges</vt:lpstr>
      <vt:lpstr>September 2021 FCC open commission meeting – 30sep21</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504</cp:revision>
  <cp:lastPrinted>2017-08-03T16:59:47Z</cp:lastPrinted>
  <dcterms:created xsi:type="dcterms:W3CDTF">2016-03-03T14:54:45Z</dcterms:created>
  <dcterms:modified xsi:type="dcterms:W3CDTF">2021-09-22T12:46:19Z</dcterms:modified>
</cp:coreProperties>
</file>