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514" r:id="rId3"/>
    <p:sldId id="515" r:id="rId4"/>
    <p:sldId id="516" r:id="rId5"/>
    <p:sldId id="517" r:id="rId6"/>
    <p:sldId id="774" r:id="rId7"/>
    <p:sldId id="775" r:id="rId8"/>
    <p:sldId id="777" r:id="rId9"/>
    <p:sldId id="776" r:id="rId10"/>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6220" autoAdjust="0"/>
  </p:normalViewPr>
  <p:slideViewPr>
    <p:cSldViewPr>
      <p:cViewPr varScale="1">
        <p:scale>
          <a:sx n="111" d="100"/>
          <a:sy n="111" d="100"/>
        </p:scale>
        <p:origin x="12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22-Sep-21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urldefense.com/v3/__https:/ieeesa.webex.com/ieeesa/j.php?MTID=m71c898f1df9619f32b38df489f270811__;!!F7jv3iA!nC444dexkCSUty4R_T0EQklXorZajQk6T8wBZRahPAuhpwKnB9l1agW4Y3Qez7jrH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80378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Wednesday, September 22, 2021 5:00 PM  |  (UTC-04:00) Eastern Time (US &amp; Canada)  |  1 </a:t>
            </a:r>
            <a:r>
              <a:rPr lang="en-US" sz="18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8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https://ieeesa.webex.com/ieeesa/j.php?MTID=m71c898f1df9619f32b38df489f270811</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2334 621 5162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15freqtable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2874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22sep21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22sep21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doc.:15-21/0458r00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cept.org/ecc/groups/ecc/wg-se/se-24/client/introduc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c.gc.ca/eic/site/smt-gst.nsf/eng/sf11717.html" TargetMode="External"/><Relationship Id="rId2" Type="http://schemas.openxmlformats.org/officeDocument/2006/relationships/hyperlink" Target="https://www.mcmc.gov.my/skmmgovmy/media/General/pdf/PC_WiFi.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1/18-21-0058-00-0000-request-for-input-itu-r-m-1801-2.docx" TargetMode="External"/><Relationship Id="rId2" Type="http://schemas.openxmlformats.org/officeDocument/2006/relationships/hyperlink" Target="https://mentor.ieee.org/802.18/dcn/21/18-21-0059-00-0000-request-for-input-itu-r-m-2121-its.docx" TargetMode="External"/><Relationship Id="rId1" Type="http://schemas.openxmlformats.org/officeDocument/2006/relationships/slideLayout" Target="../slideLayouts/slideLayout1.xml"/><Relationship Id="rId6" Type="http://schemas.openxmlformats.org/officeDocument/2006/relationships/hyperlink" Target="https://mentor.ieee.org/802.18/dcn/21/18-21-0109-00-0000-liaison-response-to-itu-r-wp-1a-on-vlc-standards.docx" TargetMode="External"/><Relationship Id="rId5" Type="http://schemas.openxmlformats.org/officeDocument/2006/relationships/hyperlink" Target="https://mentor.ieee.org/802.18/dcn/21/18-21-0080-00-0000-request-for-information-itu-r-wp-1a.docx" TargetMode="External"/><Relationship Id="rId4" Type="http://schemas.openxmlformats.org/officeDocument/2006/relationships/hyperlink" Target="https://mentor.ieee.org/802.18/dcn/21/18-21-0057-00-0000-request-for-input-itu-r-m-1450-5.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document/spectrum-requirements-internet-things" TargetMode="External"/><Relationship Id="rId2" Type="http://schemas.openxmlformats.org/officeDocument/2006/relationships/hyperlink" Target="https://www.fcc.gov/news-events/events/2021/09/september-2021-open-commission-meeting" TargetMode="External"/><Relationship Id="rId1" Type="http://schemas.openxmlformats.org/officeDocument/2006/relationships/slideLayout" Target="../slideLayouts/slideLayout1.xml"/><Relationship Id="rId5" Type="http://schemas.openxmlformats.org/officeDocument/2006/relationships/hyperlink" Target="https://mentor.ieee.org/802.18/dcn/21/18-21-0108-00-0000-fcc-pn-on-spectrum-for-the-internet-of-things.docx" TargetMode="External"/><Relationship Id="rId4" Type="http://schemas.openxmlformats.org/officeDocument/2006/relationships/hyperlink" Target="https://docs.fcc.gov/public/attachments/DOC-375610A1.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ieeesa.webex.com/ieeesa/j.php?MTID=mb227025e23b552d59ce66c69fe99c16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22sep21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802.15</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22  September 2021</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name="Document" r:id="rId3" imgW="8468318" imgH="1903886" progId="Word.Document.8">
                  <p:embed/>
                </p:oleObj>
              </mc:Choice>
              <mc:Fallback>
                <p:oleObj name="Document" r:id="rId3"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4"/>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38 (8 on LMSC)</a:t>
            </a:r>
            <a:r>
              <a:rPr lang="en-US" altLang="en-US" sz="2000" dirty="0">
                <a:solidFill>
                  <a:schemeClr val="tx1"/>
                </a:solidFill>
              </a:rPr>
              <a:t>;  Nearly Voters: 2;  Aspirant members: 10</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interim, same time slot as our normal weekly meetings </a:t>
            </a:r>
          </a:p>
          <a:p>
            <a:pPr marL="742950" lvl="2" indent="-342900">
              <a:spcBef>
                <a:spcPts val="600"/>
              </a:spcBef>
              <a:buFont typeface="Arial" panose="020B0604020202020204" pitchFamily="34" charset="0"/>
              <a:buChar char="•"/>
              <a:defRPr/>
            </a:pPr>
            <a:r>
              <a:rPr lang="en-US" dirty="0">
                <a:solidFill>
                  <a:schemeClr val="bg1">
                    <a:lumMod val="65000"/>
                  </a:schemeClr>
                </a:solidFill>
                <a:cs typeface="+mn-cs"/>
              </a:rPr>
              <a:t>Thursday 16</a:t>
            </a:r>
            <a:r>
              <a:rPr lang="en-US" baseline="30000" dirty="0">
                <a:solidFill>
                  <a:schemeClr val="bg1">
                    <a:lumMod val="65000"/>
                  </a:schemeClr>
                </a:solidFill>
                <a:cs typeface="+mn-cs"/>
              </a:rPr>
              <a:t>th</a:t>
            </a:r>
            <a:r>
              <a:rPr lang="en-US" dirty="0">
                <a:solidFill>
                  <a:schemeClr val="bg1">
                    <a:lumMod val="65000"/>
                  </a:schemeClr>
                </a:solidFill>
                <a:cs typeface="+mn-cs"/>
              </a:rPr>
              <a:t>  15:00et, 1hr, opening - done</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 - tomorrow</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Discussing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For ETSI </a:t>
            </a:r>
            <a:r>
              <a:rPr lang="en-US" altLang="en-US" sz="2000" b="0" dirty="0">
                <a:hlinkClick r:id="rId3"/>
              </a:rPr>
              <a:t>&lt;BRAN&gt;</a:t>
            </a:r>
            <a:r>
              <a:rPr lang="en-US" altLang="en-US" dirty="0"/>
              <a:t> – is very busy on TVWS, 5,  6 and 60GHz.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301 598–TVWS–approved,</a:t>
            </a:r>
            <a:r>
              <a:rPr lang="en-US" dirty="0">
                <a:solidFill>
                  <a:schemeClr val="tx1"/>
                </a:solidFill>
                <a:ea typeface="Calibri" panose="020F0502020204030204" pitchFamily="34" charset="0"/>
                <a:sym typeface="Wingdings" panose="05000000000000000000" pitchFamily="2" charset="2"/>
              </a:rPr>
              <a:t> </a:t>
            </a:r>
            <a:r>
              <a:rPr lang="en-US" b="0" dirty="0">
                <a:solidFill>
                  <a:schemeClr val="tx1"/>
                </a:solidFill>
                <a:effectLst/>
                <a:ea typeface="Calibri" panose="020F0502020204030204" pitchFamily="34" charset="0"/>
                <a:sym typeface="Wingdings" panose="05000000000000000000" pitchFamily="2" charset="2"/>
              </a:rPr>
              <a:t>next is EC assessment</a:t>
            </a:r>
            <a:r>
              <a:rPr lang="en-US" dirty="0">
                <a:solidFill>
                  <a:schemeClr val="tx1"/>
                </a:solidFill>
                <a:ea typeface="Calibri" panose="020F0502020204030204" pitchFamily="34" charset="0"/>
                <a:sym typeface="Wingdings" panose="05000000000000000000" pitchFamily="2" charset="2"/>
              </a:rPr>
              <a:t>, </a:t>
            </a:r>
            <a:r>
              <a:rPr lang="en-US" b="0" dirty="0">
                <a:solidFill>
                  <a:schemeClr val="tx1"/>
                </a:solidFill>
                <a:effectLst/>
                <a:ea typeface="Calibri" panose="020F0502020204030204" pitchFamily="34" charset="0"/>
                <a:sym typeface="Wingdings" panose="05000000000000000000" pitchFamily="2" charset="2"/>
              </a:rPr>
              <a:t>then ENAP and heading for the OJEU.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303 753, 1 of the 60GHz stds</a:t>
            </a:r>
            <a:r>
              <a:rPr lang="en-US" dirty="0">
                <a:solidFill>
                  <a:schemeClr val="tx1"/>
                </a:solidFill>
                <a:sym typeface="Wingdings" panose="05000000000000000000" pitchFamily="2" charset="2"/>
              </a:rPr>
              <a:t>, </a:t>
            </a:r>
            <a:r>
              <a:rPr lang="en-US" dirty="0">
                <a:solidFill>
                  <a:schemeClr val="tx1"/>
                </a:solidFill>
              </a:rPr>
              <a:t>WDTS for Mobile and Fixed Equipment in the 57 - 71 GHz </a:t>
            </a:r>
            <a:endParaRPr lang="en-US" dirty="0">
              <a:solidFill>
                <a:schemeClr val="tx1"/>
              </a:solidFill>
              <a:sym typeface="Wingdings" panose="05000000000000000000" pitchFamily="2" charset="2"/>
            </a:endParaRPr>
          </a:p>
          <a:p>
            <a:pPr lvl="2">
              <a:spcBef>
                <a:spcPts val="0"/>
              </a:spcBef>
              <a:buFont typeface="Arial" panose="020B0604020202020204" pitchFamily="34" charset="0"/>
              <a:buChar char="•"/>
            </a:pPr>
            <a:r>
              <a:rPr lang="en-US" sz="2000" dirty="0">
                <a:solidFill>
                  <a:schemeClr val="tx1"/>
                </a:solidFill>
                <a:ea typeface="Calibri" panose="020F0502020204030204" pitchFamily="34" charset="0"/>
                <a:sym typeface="Wingdings" panose="05000000000000000000" pitchFamily="2" charset="2"/>
              </a:rPr>
              <a:t>EN 303 722 another 60GHz standard</a:t>
            </a:r>
            <a:r>
              <a:rPr lang="en-US" sz="2000" dirty="0">
                <a:solidFill>
                  <a:schemeClr val="tx1"/>
                </a:solidFill>
                <a:sym typeface="Wingdings" panose="05000000000000000000" pitchFamily="2" charset="2"/>
              </a:rPr>
              <a:t>, </a:t>
            </a:r>
            <a:r>
              <a:rPr lang="en-US" sz="2000" dirty="0">
                <a:solidFill>
                  <a:schemeClr val="tx1"/>
                </a:solidFill>
              </a:rPr>
              <a:t>WDTS for Fixed Network </a:t>
            </a:r>
            <a:r>
              <a:rPr lang="en-US" sz="2000" dirty="0">
                <a:solidFill>
                  <a:schemeClr val="tx1"/>
                </a:solidFill>
                <a:sym typeface="Wingdings" panose="05000000000000000000" pitchFamily="2" charset="2"/>
              </a:rPr>
              <a:t>is waiting </a:t>
            </a:r>
            <a:r>
              <a:rPr lang="en-US" sz="2000" dirty="0">
                <a:solidFill>
                  <a:schemeClr val="tx1"/>
                </a:solidFill>
                <a:ea typeface="Calibri" panose="020F0502020204030204" pitchFamily="34" charset="0"/>
                <a:sym typeface="Wingdings" panose="05000000000000000000" pitchFamily="2" charset="2"/>
              </a:rPr>
              <a:t>on ENAP.</a:t>
            </a:r>
          </a:p>
          <a:p>
            <a:pPr lvl="2">
              <a:spcBef>
                <a:spcPts val="0"/>
              </a:spcBef>
              <a:buFont typeface="Arial" panose="020B0604020202020204" pitchFamily="34" charset="0"/>
              <a:buChar char="•"/>
            </a:pPr>
            <a:r>
              <a:rPr lang="en-US" sz="2000" dirty="0">
                <a:solidFill>
                  <a:schemeClr val="tx1"/>
                </a:solidFill>
              </a:rPr>
              <a:t>EN 302 567 another 60GHz standard, Multiple-Gigabit/s, (.11ad and .11ay) has passed 2</a:t>
            </a:r>
            <a:r>
              <a:rPr lang="en-US" sz="2000" baseline="30000" dirty="0">
                <a:solidFill>
                  <a:schemeClr val="tx1"/>
                </a:solidFill>
              </a:rPr>
              <a:t>nd</a:t>
            </a:r>
            <a:r>
              <a:rPr lang="en-US" sz="2000" dirty="0">
                <a:solidFill>
                  <a:schemeClr val="tx1"/>
                </a:solidFill>
              </a:rPr>
              <a:t> ENAP, it is now an approved standard, next is to EC to approve for the OJEU.</a:t>
            </a:r>
          </a:p>
          <a:p>
            <a:pPr lvl="1">
              <a:spcBef>
                <a:spcPts val="0"/>
              </a:spcBef>
              <a:buFont typeface="Arial" panose="020B0604020202020204" pitchFamily="34" charset="0"/>
              <a:buChar char="•"/>
            </a:pPr>
            <a:endParaRPr lang="en-US"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Next plenary #111 starts on 27sept</a:t>
            </a:r>
            <a:r>
              <a:rPr lang="en-US" dirty="0">
                <a:solidFill>
                  <a:schemeClr val="tx1"/>
                </a:solidFill>
                <a:ea typeface="Calibri" panose="020F0502020204030204" pitchFamily="34" charset="0"/>
                <a:sym typeface="Wingdings" panose="05000000000000000000" pitchFamily="2" charset="2"/>
              </a:rPr>
              <a:t>21 and agenda is posted</a:t>
            </a:r>
            <a:endParaRPr lang="en-US" b="0" dirty="0">
              <a:solidFill>
                <a:schemeClr val="tx1"/>
              </a:solidFill>
              <a:effectLst/>
              <a:ea typeface="Calibri" panose="020F0502020204030204" pitchFamily="34" charset="0"/>
              <a:sym typeface="Wingdings" panose="05000000000000000000" pitchFamily="2" charset="2"/>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ffectLst/>
                <a:ea typeface="Calibri" panose="020F0502020204030204" pitchFamily="34" charset="0"/>
              </a:rPr>
              <a:t>CEPT – ECC </a:t>
            </a:r>
            <a:r>
              <a:rPr lang="en-US" sz="2000" b="0" dirty="0">
                <a:solidFill>
                  <a:schemeClr val="tx1"/>
                </a:solidFill>
                <a:hlinkClick r:id="rId4"/>
              </a:rPr>
              <a:t>&lt;SE24&gt;</a:t>
            </a:r>
            <a:r>
              <a:rPr lang="en-US" sz="2000" b="0" dirty="0">
                <a:solidFill>
                  <a:schemeClr val="tx1"/>
                </a:solidFill>
              </a:rPr>
              <a:t> </a:t>
            </a:r>
          </a:p>
          <a:p>
            <a:pPr marL="800100" lvl="2">
              <a:spcBef>
                <a:spcPts val="0"/>
              </a:spcBef>
              <a:spcAft>
                <a:spcPts val="0"/>
              </a:spcAft>
              <a:buFont typeface="Arial" panose="020B0604020202020204" pitchFamily="34" charset="0"/>
              <a:buChar char="•"/>
            </a:pPr>
            <a:r>
              <a:rPr lang="en-US" dirty="0">
                <a:solidFill>
                  <a:schemeClr val="tx1"/>
                </a:solidFill>
              </a:rPr>
              <a:t>ECC report 327, </a:t>
            </a:r>
            <a:r>
              <a:rPr lang="en-GB" dirty="0">
                <a:effectLst/>
                <a:ea typeface="Times New Roman" panose="02020603050405020304" pitchFamily="18" charset="0"/>
                <a:cs typeface="Times New Roman" panose="02020603050405020304" pitchFamily="18" charset="0"/>
              </a:rPr>
              <a:t>Technical studies for the update of the Ultra Wide Band (UWB) regulatory framework in the band 6.0 GHz to 8.5 GHz, </a:t>
            </a:r>
            <a:r>
              <a:rPr lang="en-US" dirty="0">
                <a:solidFill>
                  <a:schemeClr val="tx1"/>
                </a:solidFill>
              </a:rPr>
              <a:t>is back from public review and comment resolutions are available. </a:t>
            </a:r>
          </a:p>
          <a:p>
            <a:pPr marL="800100" lvl="2">
              <a:spcBef>
                <a:spcPts val="0"/>
              </a:spcBef>
              <a:spcAft>
                <a:spcPts val="0"/>
              </a:spcAft>
              <a:buFont typeface="Arial" panose="020B0604020202020204" pitchFamily="34" charset="0"/>
              <a:buChar char="•"/>
            </a:pPr>
            <a:r>
              <a:rPr lang="en-US" dirty="0">
                <a:solidFill>
                  <a:schemeClr val="tx1"/>
                </a:solidFill>
              </a:rPr>
              <a:t>Looking at UWB radiodetermination applications in 116 – 260GHz for vehicular use.</a:t>
            </a:r>
            <a:endParaRPr lang="en-US" dirty="0">
              <a:solidFill>
                <a:schemeClr val="bg1">
                  <a:lumMod val="65000"/>
                </a:schemeClr>
              </a:solidFill>
            </a:endParaRP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marL="0" indent="0">
              <a:spcBef>
                <a:spcPts val="0"/>
              </a:spcBef>
            </a:pPr>
            <a:endParaRPr lang="en-US" altLang="en-US" sz="2000" dirty="0"/>
          </a:p>
          <a:p>
            <a:pPr>
              <a:spcBef>
                <a:spcPts val="0"/>
              </a:spcBef>
              <a:buFont typeface="Arial" panose="020B0604020202020204" pitchFamily="34" charset="0"/>
              <a:buChar char="•"/>
            </a:pPr>
            <a:r>
              <a:rPr lang="en-US" altLang="en-US" sz="2000" dirty="0"/>
              <a:t>Many countries working the 6 GHz license-exempt updates. e.g. 2 recent ones:  </a:t>
            </a:r>
          </a:p>
          <a:p>
            <a:pPr lvl="1">
              <a:spcBef>
                <a:spcPts val="0"/>
              </a:spcBef>
              <a:buFont typeface="Arial" panose="020B0604020202020204" pitchFamily="34" charset="0"/>
              <a:buChar char="•"/>
            </a:pPr>
            <a:endParaRPr lang="en-US" dirty="0">
              <a:effectLst/>
              <a:ea typeface="Calibri" panose="020F0502020204030204" pitchFamily="34" charset="0"/>
            </a:endParaRPr>
          </a:p>
          <a:p>
            <a:pPr lvl="1">
              <a:spcBef>
                <a:spcPts val="0"/>
              </a:spcBef>
              <a:buFont typeface="Arial" panose="020B0604020202020204" pitchFamily="34" charset="0"/>
              <a:buChar char="•"/>
            </a:pPr>
            <a:r>
              <a:rPr lang="en-US" dirty="0">
                <a:effectLst/>
                <a:ea typeface="Calibri" panose="020F0502020204030204" pitchFamily="34" charset="0"/>
              </a:rPr>
              <a:t>Malaysia MCMC has recently begun a public consultation that seeks public view on the possibility of allocating 6 GHz spectrum to unlicensed use.  One question, all 1200 MHz or just 500MHz. </a:t>
            </a:r>
            <a:r>
              <a:rPr lang="en-US" sz="2000" dirty="0">
                <a:solidFill>
                  <a:schemeClr val="tx1"/>
                </a:solidFill>
                <a:ea typeface="Times New Roman" panose="02020603050405020304" pitchFamily="18" charset="0"/>
                <a:cs typeface="Times New Roman" panose="02020603050405020304" pitchFamily="18" charset="0"/>
                <a:hlinkClick r:id="rId2"/>
              </a:rPr>
              <a:t>https://www.mcmc.gov.my/skmmgovmy/media/General/pdf/PC_WiFi.pdf</a:t>
            </a:r>
            <a:r>
              <a:rPr lang="en-US" sz="2000" dirty="0">
                <a:solidFill>
                  <a:schemeClr val="tx1"/>
                </a:solidFill>
                <a:ea typeface="Times New Roman" panose="02020603050405020304" pitchFamily="18" charset="0"/>
                <a:cs typeface="Times New Roman" panose="02020603050405020304" pitchFamily="18" charset="0"/>
              </a:rPr>
              <a:t> </a:t>
            </a:r>
            <a:endParaRPr lang="en-US" dirty="0">
              <a:ea typeface="Calibri" panose="020F0502020204030204" pitchFamily="34" charset="0"/>
            </a:endParaRPr>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r>
              <a:rPr lang="en-US" dirty="0">
                <a:solidFill>
                  <a:schemeClr val="tx1"/>
                </a:solidFill>
                <a:ea typeface="Times New Roman" panose="02020603050405020304" pitchFamily="18" charset="0"/>
                <a:cs typeface="Times New Roman" panose="02020603050405020304" pitchFamily="18" charset="0"/>
              </a:rPr>
              <a:t>Chile  and Mexico also opening 6GHz</a:t>
            </a:r>
            <a:endParaRPr lang="en-US" altLang="en-US" dirty="0"/>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endParaRPr lang="en-US" i="0" dirty="0">
              <a:solidFill>
                <a:srgbClr val="222222"/>
              </a:solidFill>
              <a:effectLst/>
            </a:endParaRPr>
          </a:p>
          <a:p>
            <a:pPr>
              <a:spcBef>
                <a:spcPts val="0"/>
              </a:spcBef>
              <a:buFont typeface="Arial" panose="020B0604020202020204" pitchFamily="34" charset="0"/>
              <a:buChar char="•"/>
            </a:pPr>
            <a:r>
              <a:rPr lang="en-US" sz="2000" i="0" dirty="0">
                <a:solidFill>
                  <a:srgbClr val="222222"/>
                </a:solidFill>
                <a:effectLst/>
              </a:rPr>
              <a:t>Then, other country regulatory activities, </a:t>
            </a:r>
          </a:p>
          <a:p>
            <a:pPr>
              <a:spcBef>
                <a:spcPts val="0"/>
              </a:spcBef>
              <a:buFont typeface="Arial" panose="020B0604020202020204" pitchFamily="34" charset="0"/>
              <a:buChar char="•"/>
            </a:pPr>
            <a:r>
              <a:rPr lang="en-US" sz="2000" dirty="0">
                <a:solidFill>
                  <a:srgbClr val="222222"/>
                </a:solidFill>
              </a:rPr>
              <a:t>e.g.  </a:t>
            </a:r>
            <a:r>
              <a:rPr lang="en-US" sz="2000" i="0" dirty="0">
                <a:solidFill>
                  <a:srgbClr val="222222"/>
                </a:solidFill>
                <a:effectLst/>
              </a:rPr>
              <a:t>Canada ISED is seeking comments on a new public consultation, entitled "Consultation on New Access Licensing Framework, </a:t>
            </a:r>
            <a:r>
              <a:rPr lang="en-US" sz="2000" b="0" i="0" dirty="0">
                <a:solidFill>
                  <a:srgbClr val="222222"/>
                </a:solidFill>
                <a:effectLst/>
              </a:rPr>
              <a:t>Changes to Subordinate Licensing and White Space to Support Rural and Remote Deployment“.</a:t>
            </a:r>
            <a:r>
              <a:rPr lang="en-US" sz="2000" b="0" i="0" dirty="0">
                <a:solidFill>
                  <a:srgbClr val="1155CC"/>
                </a:solidFill>
                <a:effectLst/>
                <a:hlinkClick r:id="rId3"/>
              </a:rPr>
              <a:t> </a:t>
            </a:r>
          </a:p>
          <a:p>
            <a:pPr lvl="1">
              <a:spcBef>
                <a:spcPts val="0"/>
              </a:spcBef>
              <a:buFont typeface="Arial" panose="020B0604020202020204" pitchFamily="34" charset="0"/>
              <a:buChar char="•"/>
            </a:pPr>
            <a:r>
              <a:rPr lang="en-US" sz="1600" b="0" i="0" dirty="0">
                <a:solidFill>
                  <a:srgbClr val="1155CC"/>
                </a:solidFill>
                <a:effectLst/>
                <a:hlinkClick r:id="rId3"/>
              </a:rPr>
              <a:t>https://www.ic.gc.ca/eic/site/smt-gst.nsf/eng/sf11717.html</a:t>
            </a:r>
            <a:endParaRPr lang="en-US" sz="1600" dirty="0"/>
          </a:p>
          <a:p>
            <a:pPr>
              <a:spcBef>
                <a:spcPts val="0"/>
              </a:spcBef>
              <a:buFont typeface="Arial" panose="020B0604020202020204" pitchFamily="34" charset="0"/>
              <a:buChar char="•"/>
            </a:pPr>
            <a:endParaRPr lang="en-US" sz="2000" b="0" i="0" dirty="0">
              <a:solidFill>
                <a:srgbClr val="222222"/>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8204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Discussion this Wireless Interim was on the 4 liaisons from ITU-R</a:t>
            </a:r>
          </a:p>
          <a:p>
            <a:pPr>
              <a:spcBef>
                <a:spcPts val="0"/>
              </a:spcBef>
              <a:buFont typeface="Arial" panose="020B0604020202020204" pitchFamily="34" charset="0"/>
              <a:buChar char="•"/>
            </a:pPr>
            <a:endParaRPr lang="en-US" sz="1600" b="0" dirty="0"/>
          </a:p>
          <a:p>
            <a:pPr marL="514350" indent="-514350">
              <a:spcBef>
                <a:spcPts val="0"/>
              </a:spcBef>
              <a:buFont typeface="+mj-lt"/>
              <a:buAutoNum type="romanLcPeriod"/>
            </a:pPr>
            <a:r>
              <a:rPr lang="en-US" sz="1600" b="0" dirty="0"/>
              <a:t>Liaison from ITU-R WP5A re: M.2121 ITS, see </a:t>
            </a:r>
            <a:r>
              <a:rPr lang="en-US" sz="1600" b="0" dirty="0">
                <a:hlinkClick r:id="rId2"/>
              </a:rPr>
              <a:t>https://mentor.ieee.org/802.18/dcn/21/18-21-0059-00-0000-request-for-input-itu-r-m-2121-its.docx</a:t>
            </a:r>
            <a:r>
              <a:rPr lang="en-US" sz="1600" b="0" dirty="0"/>
              <a:t> </a:t>
            </a:r>
            <a:endParaRPr lang="en-US" sz="800" dirty="0"/>
          </a:p>
          <a:p>
            <a:pPr marL="514350" indent="-514350">
              <a:spcBef>
                <a:spcPts val="0"/>
              </a:spcBef>
              <a:buFont typeface="+mj-lt"/>
              <a:buAutoNum type="romanLcPeriod"/>
            </a:pPr>
            <a:r>
              <a:rPr lang="en-US" sz="1600" b="0" dirty="0"/>
              <a:t>Liaison from ITU-R WP5A re: M.1801-2, see </a:t>
            </a:r>
            <a:r>
              <a:rPr lang="en-US" sz="1600" b="0" dirty="0">
                <a:hlinkClick r:id="rId3"/>
              </a:rPr>
              <a:t>https://mentor.ieee.org/802.18/dcn/21/18-21-0058-00-0000-request-for-input-itu-r-m-1801-2.docx</a:t>
            </a:r>
            <a:r>
              <a:rPr lang="en-US" sz="1600" b="0" dirty="0"/>
              <a:t> </a:t>
            </a:r>
          </a:p>
          <a:p>
            <a:pPr marL="514350" indent="-514350">
              <a:spcBef>
                <a:spcPts val="0"/>
              </a:spcBef>
              <a:buFont typeface="+mj-lt"/>
              <a:buAutoNum type="romanLcPeriod"/>
            </a:pPr>
            <a:r>
              <a:rPr lang="en-US" sz="1600" b="0" dirty="0"/>
              <a:t>Liaison from ITU-R WP5A re: M.1450-5, see </a:t>
            </a:r>
            <a:r>
              <a:rPr lang="en-US" sz="1600" b="0" dirty="0">
                <a:hlinkClick r:id="rId4"/>
              </a:rPr>
              <a:t>https://mentor.ieee.org/802.18/dcn/21/18-21-0057-00-0000-request-for-input-itu-r-m-1450-5.docx</a:t>
            </a:r>
            <a:r>
              <a:rPr lang="en-US" sz="1600" b="0" dirty="0"/>
              <a:t> </a:t>
            </a:r>
          </a:p>
          <a:p>
            <a:pPr marL="2228850" lvl="4" indent="-514350">
              <a:spcBef>
                <a:spcPts val="0"/>
              </a:spcBef>
              <a:buFont typeface="+mj-lt"/>
              <a:buAutoNum type="romanLcPeriod"/>
            </a:pPr>
            <a:endParaRPr lang="en-US" sz="1200" dirty="0"/>
          </a:p>
          <a:p>
            <a:pPr marL="514350" indent="-514350">
              <a:spcBef>
                <a:spcPts val="0"/>
              </a:spcBef>
              <a:buFont typeface="+mj-lt"/>
              <a:buAutoNum type="romanLcPeriod"/>
            </a:pPr>
            <a:r>
              <a:rPr lang="en-US" sz="1600" dirty="0"/>
              <a:t>Liaison from ITU-R WP 1A re: Light Communications, see </a:t>
            </a:r>
            <a:r>
              <a:rPr lang="en-US" sz="1600" dirty="0">
                <a:hlinkClick r:id="rId5"/>
              </a:rPr>
              <a:t>https://mentor.ieee.org/802.18/dcn/21/18-21-0080-00-0000-request-for-information-itu-r-wp-1a.docx</a:t>
            </a:r>
            <a:r>
              <a:rPr lang="en-US" sz="1600" dirty="0"/>
              <a:t> </a:t>
            </a:r>
          </a:p>
          <a:p>
            <a:pPr marL="914400" lvl="1" indent="-514350">
              <a:spcBef>
                <a:spcPts val="0"/>
              </a:spcBef>
              <a:buFont typeface="+mj-lt"/>
              <a:buAutoNum type="romanLcPeriod"/>
            </a:pPr>
            <a:r>
              <a:rPr lang="en-US" sz="1600" dirty="0">
                <a:solidFill>
                  <a:schemeClr val="tx1"/>
                </a:solidFill>
              </a:rPr>
              <a:t>WP 1A next e-meeting is 03-12nov21: </a:t>
            </a:r>
            <a:r>
              <a:rPr lang="en-US" sz="1600" dirty="0"/>
              <a:t>To upload to WP1A 20oct21; </a:t>
            </a:r>
            <a:r>
              <a:rPr lang="en-US" sz="1600" b="1" u="sng" dirty="0"/>
              <a:t>best out of .18 – 30sep </a:t>
            </a:r>
            <a:r>
              <a:rPr lang="en-US" sz="1600" dirty="0"/>
              <a:t>for EC 10 day ballot.</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Review the document and develop recommended modifications to reflect the work underway for P802.11bb and 802.15.7a/802.15.13</a:t>
            </a:r>
            <a:r>
              <a:rPr lang="en-US" sz="1800" dirty="0">
                <a:ea typeface="Times New Roman" panose="02020603050405020304" pitchFamily="18" charset="0"/>
                <a:cs typeface="Times New Roman" panose="02020603050405020304" pitchFamily="18" charset="0"/>
              </a:rPr>
              <a:t>.</a:t>
            </a:r>
            <a:endParaRPr lang="en-US" altLang="en-US" sz="1600" dirty="0"/>
          </a:p>
          <a:p>
            <a:pPr marL="914400" lvl="1" indent="-514350">
              <a:buFont typeface="+mj-lt"/>
              <a:buAutoNum type="romanLcPeriod"/>
            </a:pPr>
            <a:r>
              <a:rPr lang="en-US" sz="1800" b="1" u="sng" dirty="0"/>
              <a:t>.15/.11 has worked on a draft response and it is now in .18 mentor: </a:t>
            </a:r>
            <a:r>
              <a:rPr lang="en-US" sz="1800" dirty="0">
                <a:hlinkClick r:id="rId6"/>
              </a:rPr>
              <a:t>https://mentor.ieee.org/802.18/dcn/21/18-21-0109-00-0000-liaison-response-to-itu-r-wp-1a-on-vlc-standards.docx</a:t>
            </a:r>
            <a:r>
              <a:rPr lang="en-US" sz="1800" dirty="0"/>
              <a:t> </a:t>
            </a:r>
          </a:p>
          <a:p>
            <a:pPr marL="1314450" lvl="2" indent="-514350">
              <a:buFont typeface="+mj-lt"/>
              <a:buAutoNum type="romanLcPeriod"/>
            </a:pPr>
            <a:r>
              <a:rPr lang="en-US" sz="1600" dirty="0"/>
              <a:t>Note, .15 and .11 are finishing up and it will come to .18 after that. </a:t>
            </a: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648049"/>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29217" y="1082858"/>
            <a:ext cx="11049000" cy="5399403"/>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This NPRM is for allowing Expanded Flexibility and Opportunities for Radar Operation in the 57-64 GHz band</a:t>
            </a:r>
            <a:endParaRPr lang="en-US" sz="14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r>
              <a:rPr lang="en-US" sz="16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hlinkClick r:id="rId5"/>
              </a:rPr>
              <a:t>https://mentor.ieee.org/802.11/dcn/21/11-21-1089-00-coex-coexistence-between-radars-and-communication-systems-in-the-60ghz-band-u-s-update.pptx</a:t>
            </a:r>
            <a:r>
              <a:rPr lang="en-US" sz="1600" b="0" dirty="0">
                <a:effectLst/>
                <a:ea typeface="Calibri" panose="020F0502020204030204" pitchFamily="34" charset="0"/>
              </a:rPr>
              <a:t>  and had some concerns on the proposed rules. </a:t>
            </a:r>
          </a:p>
          <a:p>
            <a:pPr marL="0">
              <a:spcBef>
                <a:spcPts val="0"/>
              </a:spcBef>
              <a:spcAft>
                <a:spcPts val="0"/>
              </a:spcAft>
              <a:buFont typeface="Arial" panose="020B0604020202020204" pitchFamily="34" charset="0"/>
              <a:buChar char="•"/>
            </a:pPr>
            <a:r>
              <a:rPr lang="en-US" sz="1800" b="0" dirty="0">
                <a:ea typeface="Calibri" panose="020F0502020204030204" pitchFamily="34" charset="0"/>
              </a:rPr>
              <a:t>  802.15.3 might have interest.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were due 20Sep21 (did not make it) =Reply comments due 18Oct21.  A draft is being worked on</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.15 does have standards at 60GHz also, so input and/or review would be appreciated from .15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Having 2 ad </a:t>
            </a:r>
            <a:r>
              <a:rPr lang="en-US" sz="1800" dirty="0" err="1">
                <a:ea typeface="Calibri" panose="020F0502020204030204" pitchFamily="34" charset="0"/>
              </a:rPr>
              <a:t>hocs</a:t>
            </a:r>
            <a:r>
              <a:rPr lang="en-US" sz="1800" dirty="0">
                <a:ea typeface="Calibri" panose="020F0502020204030204" pitchFamily="34" charset="0"/>
              </a:rPr>
              <a:t> this week to work on the draft, the next is today (22</a:t>
            </a:r>
            <a:r>
              <a:rPr lang="en-US" sz="1800" baseline="30000" dirty="0">
                <a:ea typeface="Calibri" panose="020F0502020204030204" pitchFamily="34" charset="0"/>
              </a:rPr>
              <a:t>nd</a:t>
            </a:r>
            <a:r>
              <a:rPr lang="en-US" sz="1800" dirty="0">
                <a:ea typeface="Calibri" panose="020F0502020204030204" pitchFamily="34" charset="0"/>
              </a:rPr>
              <a:t>) at 1500et.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Will be discussing in the weekly .18 calls.  </a:t>
            </a:r>
          </a:p>
          <a:p>
            <a:pPr marL="1714500" lvl="4">
              <a:spcBef>
                <a:spcPts val="0"/>
              </a:spcBef>
              <a:spcAft>
                <a:spcPts val="0"/>
              </a:spcAft>
              <a:buFont typeface="Arial" panose="020B0604020202020204" pitchFamily="34" charset="0"/>
              <a:buChar char="•"/>
            </a:pPr>
            <a:endParaRPr lang="en-US" sz="14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With reply comments due Monday 18oct, would be best to </a:t>
            </a:r>
            <a:r>
              <a:rPr lang="en-US" sz="1800" b="1" dirty="0">
                <a:solidFill>
                  <a:srgbClr val="000000"/>
                </a:solidFill>
                <a:effectLst/>
                <a:ea typeface="Calibri" panose="020F0502020204030204" pitchFamily="34" charset="0"/>
              </a:rPr>
              <a:t>approve in .18 </a:t>
            </a:r>
            <a:r>
              <a:rPr lang="en-US" sz="1800" b="1" dirty="0">
                <a:ea typeface="Calibri" panose="020F0502020204030204" pitchFamily="34" charset="0"/>
              </a:rPr>
              <a:t>by</a:t>
            </a:r>
            <a:r>
              <a:rPr lang="en-US" sz="1800" b="1" dirty="0">
                <a:solidFill>
                  <a:srgbClr val="000000"/>
                </a:solidFill>
                <a:effectLst/>
                <a:ea typeface="Calibri" panose="020F0502020204030204" pitchFamily="34" charset="0"/>
              </a:rPr>
              <a:t> 30sept21</a:t>
            </a:r>
            <a:r>
              <a:rPr lang="en-US" sz="1800" b="0" dirty="0">
                <a:solidFill>
                  <a:srgbClr val="000000"/>
                </a:solidFill>
                <a:effectLst/>
                <a:ea typeface="Calibri" panose="020F0502020204030204" pitchFamily="34" charset="0"/>
              </a:rPr>
              <a:t>.</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22sep21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IEEE 802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20930" y="990601"/>
            <a:ext cx="10890069" cy="5484813"/>
          </a:xfrm>
        </p:spPr>
        <p:txBody>
          <a:bodyPr/>
          <a:lstStyle/>
          <a:p>
            <a:pPr>
              <a:spcBef>
                <a:spcPts val="0"/>
              </a:spcBef>
              <a:buFont typeface="Arial" panose="020B0604020202020204" pitchFamily="34" charset="0"/>
              <a:buChar char="•"/>
            </a:pPr>
            <a:r>
              <a:rPr lang="en-US" altLang="en-US" sz="20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This is a joint effort by 802.18 and 802.19</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the 4</a:t>
            </a:r>
            <a:r>
              <a:rPr lang="en-US" sz="1800" baseline="30000" dirty="0">
                <a:solidFill>
                  <a:schemeClr val="tx1"/>
                </a:solidFill>
                <a:ea typeface="Times New Roman" panose="02020603050405020304" pitchFamily="18" charset="0"/>
              </a:rPr>
              <a:t>th</a:t>
            </a:r>
            <a:r>
              <a:rPr lang="en-US" sz="1800" dirty="0">
                <a:solidFill>
                  <a:schemeClr val="tx1"/>
                </a:solidFill>
                <a:ea typeface="Times New Roman" panose="02020603050405020304" pitchFamily="18" charset="0"/>
              </a:rPr>
              <a:t> Tuesday of the month, the next is 28Sept21, 15:00et. </a:t>
            </a:r>
          </a:p>
          <a:p>
            <a:pPr lvl="2">
              <a:spcBef>
                <a:spcPts val="0"/>
              </a:spcBef>
              <a:buFont typeface="Arial" panose="020B0604020202020204" pitchFamily="34" charset="0"/>
              <a:buChar char="•"/>
            </a:pPr>
            <a:endParaRPr lang="en-US" sz="14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It is difficult for 802 wireless standards developers to quickly and </a:t>
            </a:r>
            <a:r>
              <a:rPr lang="en-US" sz="18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primary application is to simplify identification of potential frequency bands for coexistence assessment</a:t>
            </a:r>
            <a:r>
              <a:rPr lang="en-US" sz="1800" dirty="0">
                <a:ea typeface="Calibri" panose="020F0502020204030204" pitchFamily="34" charset="0"/>
              </a:rPr>
              <a:t>.	</a:t>
            </a: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800" dirty="0">
                <a:solidFill>
                  <a:srgbClr val="333333"/>
                </a:solidFill>
                <a:ea typeface="Calibri" panose="020F0502020204030204" pitchFamily="34" charset="0"/>
              </a:rPr>
              <a:t>1) </a:t>
            </a:r>
            <a:r>
              <a:rPr lang="en-US" sz="18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20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dirty="0">
                <a:solidFill>
                  <a:srgbClr val="0070C0"/>
                </a:solidFill>
                <a:ea typeface="Times New Roman" panose="02020603050405020304" pitchFamily="18" charset="0"/>
                <a:hlinkClick r:id="rId3"/>
              </a:rPr>
              <a:t>https://mentor.ieee.org/802.18/dcn/21/18-21-0036-07-0000-frequency-table-template.xlsx</a:t>
            </a:r>
            <a:endParaRPr lang="en-US" dirty="0">
              <a:solidFill>
                <a:srgbClr val="0070C0"/>
              </a:solidFill>
              <a:ea typeface="Times New Roman" panose="02020603050405020304" pitchFamily="18" charset="0"/>
            </a:endParaRPr>
          </a:p>
          <a:p>
            <a:pPr lvl="3">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200" dirty="0"/>
              <a:t>Next ad hoc meeting is 28sept21 at 1500et, next week; call-in in the IEEE 802 calendar</a:t>
            </a:r>
          </a:p>
          <a:p>
            <a:pPr>
              <a:spcBef>
                <a:spcPts val="0"/>
              </a:spcBef>
              <a:buFont typeface="Arial" panose="020B0604020202020204" pitchFamily="34" charset="0"/>
              <a:buChar char="•"/>
            </a:pPr>
            <a:r>
              <a:rPr lang="en-US" altLang="en-US" sz="2200" dirty="0"/>
              <a:t>A few are on a call at 1700et today (22</a:t>
            </a:r>
            <a:r>
              <a:rPr lang="en-US" altLang="en-US" sz="2200" baseline="30000" dirty="0"/>
              <a:t>nd</a:t>
            </a:r>
            <a:r>
              <a:rPr lang="en-US" altLang="en-US" sz="2200" dirty="0"/>
              <a:t>) to work on the .15 frequency ranges.</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sz="2400" b="1" i="0" dirty="0">
                <a:solidFill>
                  <a:srgbClr val="1D2B3E"/>
                </a:solidFill>
                <a:effectLst/>
              </a:rPr>
              <a:t>September 2021 FCC open commission meeting – 30sep21</a:t>
            </a:r>
            <a:endParaRPr lang="en-US" altLang="en-US" sz="2000" dirty="0">
              <a:solidFill>
                <a:schemeClr val="tx1"/>
              </a:solidFill>
            </a:endParaRPr>
          </a:p>
        </p:txBody>
      </p:sp>
      <p:sp>
        <p:nvSpPr>
          <p:cNvPr id="31746" name="Content Placeholder 2"/>
          <p:cNvSpPr>
            <a:spLocks noGrp="1"/>
          </p:cNvSpPr>
          <p:nvPr>
            <p:ph idx="1"/>
          </p:nvPr>
        </p:nvSpPr>
        <p:spPr>
          <a:xfrm>
            <a:off x="914400" y="914400"/>
            <a:ext cx="10475384" cy="5561014"/>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2"/>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3"/>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5"/>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p>
          <a:p>
            <a:pPr marL="400050" lvl="1">
              <a:spcBef>
                <a:spcPts val="0"/>
              </a:spcBef>
              <a:spcAft>
                <a:spcPts val="0"/>
              </a:spcAft>
            </a:pPr>
            <a:endParaRPr lang="en-US" sz="1800" b="0" dirty="0">
              <a:effectLst/>
              <a:ea typeface="Calibri" panose="020F0502020204030204" pitchFamily="34" charset="0"/>
            </a:endParaRP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22sep21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17754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pPr marL="342900" lvl="1" indent="-342900">
              <a:spcBef>
                <a:spcPts val="600"/>
              </a:spcBef>
              <a:buFont typeface="Arial" panose="020B0604020202020204" pitchFamily="34" charset="0"/>
              <a:buChar char="•"/>
              <a:defRPr/>
            </a:pPr>
            <a:endParaRPr lang="en-US" b="1" dirty="0">
              <a:cs typeface="+mn-cs"/>
            </a:endParaRP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solidFill>
                  <a:schemeClr val="bg1">
                    <a:lumMod val="65000"/>
                  </a:schemeClr>
                </a:solidFill>
                <a:cs typeface="+mn-cs"/>
              </a:rPr>
              <a:t>Thursday 16</a:t>
            </a:r>
            <a:r>
              <a:rPr lang="en-US" baseline="30000" dirty="0">
                <a:solidFill>
                  <a:schemeClr val="bg1">
                    <a:lumMod val="65000"/>
                  </a:schemeClr>
                </a:solidFill>
                <a:cs typeface="+mn-cs"/>
              </a:rPr>
              <a:t>th</a:t>
            </a:r>
            <a:r>
              <a:rPr lang="en-US" dirty="0">
                <a:solidFill>
                  <a:schemeClr val="bg1">
                    <a:lumMod val="65000"/>
                  </a:schemeClr>
                </a:solidFill>
                <a:cs typeface="+mn-cs"/>
              </a:rPr>
              <a:t>  15:00et, 1hr, opening - done</a:t>
            </a:r>
          </a:p>
          <a:p>
            <a:pPr marL="742950" lvl="2" indent="-342900">
              <a:spcBef>
                <a:spcPts val="600"/>
              </a:spcBef>
              <a:buFont typeface="Arial" panose="020B0604020202020204" pitchFamily="34" charset="0"/>
              <a:buChar char="•"/>
              <a:defRPr/>
            </a:pPr>
            <a:r>
              <a:rPr lang="en-US" b="1" dirty="0">
                <a:cs typeface="+mn-cs"/>
              </a:rPr>
              <a:t>Thursday 23</a:t>
            </a:r>
            <a:r>
              <a:rPr lang="en-US" b="1" baseline="30000" dirty="0">
                <a:cs typeface="+mn-cs"/>
              </a:rPr>
              <a:t>rd</a:t>
            </a:r>
            <a:r>
              <a:rPr lang="en-US" b="1" dirty="0">
                <a:cs typeface="+mn-cs"/>
              </a:rPr>
              <a:t>  15:00et, 1hr, closing - tomorrow</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https://ieeesa.webex.com/ieeesa/j.php?MTID=mb227025e23b552d59ce66c69fe99c16c</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Join by meeting number:		</a:t>
            </a:r>
            <a:r>
              <a:rPr lang="en-US" sz="1800" dirty="0">
                <a:effectLst/>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							Meeting password: rrtag21c</a:t>
            </a:r>
          </a:p>
          <a:p>
            <a:r>
              <a:rPr lang="en-US" sz="1600" dirty="0"/>
              <a:t>(this is the call-in used for the weekly 802.18 call </a:t>
            </a:r>
            <a:r>
              <a:rPr lang="en-US" sz="1600" dirty="0" err="1"/>
              <a:t>thursday’s</a:t>
            </a:r>
            <a:r>
              <a:rPr lang="en-US" sz="1600" dirty="0"/>
              <a:t> at 1500et )  </a:t>
            </a:r>
          </a:p>
          <a:p>
            <a:r>
              <a:rPr lang="en-US" sz="1200" dirty="0"/>
              <a:t>	</a:t>
            </a:r>
          </a:p>
          <a:p>
            <a:r>
              <a:rPr lang="en-US" sz="2000" dirty="0"/>
              <a:t>******which btw all are welcomed at the .18 weekly meetings on Thursdays.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22sep21</a:t>
            </a:r>
            <a:endParaRPr lang="en-GB" dirty="0"/>
          </a:p>
        </p:txBody>
      </p:sp>
    </p:spTree>
    <p:extLst>
      <p:ext uri="{BB962C8B-B14F-4D97-AF65-F5344CB8AC3E}">
        <p14:creationId xmlns:p14="http://schemas.microsoft.com/office/powerpoint/2010/main" val="61776965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67741</TotalTime>
  <Words>1986</Words>
  <Application>Microsoft Office PowerPoint</Application>
  <PresentationFormat>Widescreen</PresentationFormat>
  <Paragraphs>181</Paragraphs>
  <Slides>9</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Office Theme</vt:lpstr>
      <vt:lpstr>Document</vt:lpstr>
      <vt:lpstr>IEEE 802.18 RR-TAG Electronic Wireless Interim Liaison  from 802.18 to 802.15</vt:lpstr>
      <vt:lpstr>802.18 Radio Regulatory Technical Advisory Group – RR-TAG</vt:lpstr>
      <vt:lpstr>802.18 meeting discussion items – EU Standards</vt:lpstr>
      <vt:lpstr>802.18 meeting discussion items - non-EU stds and USA activities</vt:lpstr>
      <vt:lpstr>802.18 meeting discussion items – ITU-R </vt:lpstr>
      <vt:lpstr>FCC NPRM on 60GHz on Radar Sensing Technology  </vt:lpstr>
      <vt:lpstr>IEEE 802 Standards Table of Frequency Ranges</vt:lpstr>
      <vt:lpstr>September 2021 FCC open commission meeting – 30sep21</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504</cp:revision>
  <cp:lastPrinted>2017-08-03T16:59:47Z</cp:lastPrinted>
  <dcterms:created xsi:type="dcterms:W3CDTF">2016-03-03T14:54:45Z</dcterms:created>
  <dcterms:modified xsi:type="dcterms:W3CDTF">2021-09-22T12:46:19Z</dcterms:modified>
</cp:coreProperties>
</file>