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0"/>
  </p:notesMasterIdLst>
  <p:handoutMasterIdLst>
    <p:handoutMasterId r:id="rId31"/>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90" r:id="rId14"/>
    <p:sldId id="1015" r:id="rId15"/>
    <p:sldId id="1014" r:id="rId16"/>
    <p:sldId id="1016" r:id="rId17"/>
    <p:sldId id="1009" r:id="rId18"/>
    <p:sldId id="1017" r:id="rId19"/>
    <p:sldId id="1011" r:id="rId20"/>
    <p:sldId id="1013" r:id="rId21"/>
    <p:sldId id="1018" r:id="rId22"/>
    <p:sldId id="992" r:id="rId23"/>
    <p:sldId id="1003" r:id="rId24"/>
    <p:sldId id="256" r:id="rId25"/>
    <p:sldId id="1012" r:id="rId26"/>
    <p:sldId id="965" r:id="rId27"/>
    <p:sldId id="314" r:id="rId28"/>
    <p:sldId id="985" r:id="rId2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5" d="100"/>
          <a:sy n="125" d="100"/>
        </p:scale>
        <p:origin x="96" y="12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doc.:IEEE802.15-21-0457r2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ieee802.org/1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2021 Wireless Interim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2021-09-14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September_2021</a:t>
            </a:r>
          </a:p>
        </p:txBody>
      </p:sp>
      <p:graphicFrame>
        <p:nvGraphicFramePr>
          <p:cNvPr id="9" name="Table 8">
            <a:extLst>
              <a:ext uri="{FF2B5EF4-FFF2-40B4-BE49-F238E27FC236}">
                <a16:creationId xmlns:a16="http://schemas.microsoft.com/office/drawing/2014/main" id="{EBB1481E-DF1A-47BD-A83A-51E63A75C77A}"/>
              </a:ext>
            </a:extLst>
          </p:cNvPr>
          <p:cNvGraphicFramePr>
            <a:graphicFrameLocks noGrp="1"/>
          </p:cNvGraphicFramePr>
          <p:nvPr>
            <p:extLst>
              <p:ext uri="{D42A27DB-BD31-4B8C-83A1-F6EECF244321}">
                <p14:modId xmlns:p14="http://schemas.microsoft.com/office/powerpoint/2010/main" val="3551818639"/>
              </p:ext>
            </p:extLst>
          </p:nvPr>
        </p:nvGraphicFramePr>
        <p:xfrm>
          <a:off x="457200" y="2743200"/>
          <a:ext cx="10515600" cy="914400"/>
        </p:xfrm>
        <a:graphic>
          <a:graphicData uri="http://schemas.openxmlformats.org/drawingml/2006/table">
            <a:tbl>
              <a:tblPr/>
              <a:tblGrid>
                <a:gridCol w="1752600">
                  <a:extLst>
                    <a:ext uri="{9D8B030D-6E8A-4147-A177-3AD203B41FA5}">
                      <a16:colId xmlns:a16="http://schemas.microsoft.com/office/drawing/2014/main" val="3793099244"/>
                    </a:ext>
                  </a:extLst>
                </a:gridCol>
                <a:gridCol w="1752600">
                  <a:extLst>
                    <a:ext uri="{9D8B030D-6E8A-4147-A177-3AD203B41FA5}">
                      <a16:colId xmlns:a16="http://schemas.microsoft.com/office/drawing/2014/main" val="3773778142"/>
                    </a:ext>
                  </a:extLst>
                </a:gridCol>
                <a:gridCol w="1752600">
                  <a:extLst>
                    <a:ext uri="{9D8B030D-6E8A-4147-A177-3AD203B41FA5}">
                      <a16:colId xmlns:a16="http://schemas.microsoft.com/office/drawing/2014/main" val="2478768138"/>
                    </a:ext>
                  </a:extLst>
                </a:gridCol>
                <a:gridCol w="1752600">
                  <a:extLst>
                    <a:ext uri="{9D8B030D-6E8A-4147-A177-3AD203B41FA5}">
                      <a16:colId xmlns:a16="http://schemas.microsoft.com/office/drawing/2014/main" val="3512869179"/>
                    </a:ext>
                  </a:extLst>
                </a:gridCol>
                <a:gridCol w="1752600">
                  <a:extLst>
                    <a:ext uri="{9D8B030D-6E8A-4147-A177-3AD203B41FA5}">
                      <a16:colId xmlns:a16="http://schemas.microsoft.com/office/drawing/2014/main" val="3078752031"/>
                    </a:ext>
                  </a:extLst>
                </a:gridCol>
                <a:gridCol w="1752600">
                  <a:extLst>
                    <a:ext uri="{9D8B030D-6E8A-4147-A177-3AD203B41FA5}">
                      <a16:colId xmlns:a16="http://schemas.microsoft.com/office/drawing/2014/main" val="2892000849"/>
                    </a:ext>
                  </a:extLst>
                </a:gridCol>
              </a:tblGrid>
              <a:tr h="0">
                <a:tc>
                  <a:txBody>
                    <a:bodyPr/>
                    <a:lstStyle/>
                    <a:p>
                      <a:r>
                        <a:rPr lang="en-US" dirty="0"/>
                        <a:t>2021</a:t>
                      </a:r>
                    </a:p>
                  </a:txBody>
                  <a:tcPr anchor="ctr">
                    <a:lnL>
                      <a:noFill/>
                    </a:lnL>
                    <a:lnR>
                      <a:noFill/>
                    </a:lnR>
                    <a:lnT>
                      <a:noFill/>
                    </a:lnT>
                    <a:lnB>
                      <a:noFill/>
                    </a:lnB>
                  </a:tcPr>
                </a:tc>
                <a:tc>
                  <a:txBody>
                    <a:bodyPr/>
                    <a:lstStyle/>
                    <a:p>
                      <a:r>
                        <a:rPr lang="en-US"/>
                        <a:t>459</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Proposed Point-to-Point Implementation</a:t>
                      </a:r>
                    </a:p>
                  </a:txBody>
                  <a:tcPr anchor="ctr">
                    <a:lnL>
                      <a:noFill/>
                    </a:lnL>
                    <a:lnR>
                      <a:noFill/>
                    </a:lnR>
                    <a:lnT>
                      <a:noFill/>
                    </a:lnT>
                    <a:lnB>
                      <a:noFill/>
                    </a:lnB>
                  </a:tcPr>
                </a:tc>
                <a:tc>
                  <a:txBody>
                    <a:bodyPr/>
                    <a:lstStyle/>
                    <a:p>
                      <a:r>
                        <a:rPr lang="en-US" dirty="0"/>
                        <a:t>Menashe Shahar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451112694"/>
                  </a:ext>
                </a:extLst>
              </a:tr>
            </a:tbl>
          </a:graphicData>
        </a:graphic>
      </p:graphicFrame>
      <p:graphicFrame>
        <p:nvGraphicFramePr>
          <p:cNvPr id="11" name="Table 10">
            <a:extLst>
              <a:ext uri="{FF2B5EF4-FFF2-40B4-BE49-F238E27FC236}">
                <a16:creationId xmlns:a16="http://schemas.microsoft.com/office/drawing/2014/main" id="{05DBB8AB-1EF8-47DD-862C-784DCC69E3CA}"/>
              </a:ext>
            </a:extLst>
          </p:cNvPr>
          <p:cNvGraphicFramePr>
            <a:graphicFrameLocks noGrp="1"/>
          </p:cNvGraphicFramePr>
          <p:nvPr>
            <p:extLst>
              <p:ext uri="{D42A27DB-BD31-4B8C-83A1-F6EECF244321}">
                <p14:modId xmlns:p14="http://schemas.microsoft.com/office/powerpoint/2010/main" val="1583898823"/>
              </p:ext>
            </p:extLst>
          </p:nvPr>
        </p:nvGraphicFramePr>
        <p:xfrm>
          <a:off x="533400" y="1777068"/>
          <a:ext cx="10515600" cy="914400"/>
        </p:xfrm>
        <a:graphic>
          <a:graphicData uri="http://schemas.openxmlformats.org/drawingml/2006/table">
            <a:tbl>
              <a:tblPr/>
              <a:tblGrid>
                <a:gridCol w="1752600">
                  <a:extLst>
                    <a:ext uri="{9D8B030D-6E8A-4147-A177-3AD203B41FA5}">
                      <a16:colId xmlns:a16="http://schemas.microsoft.com/office/drawing/2014/main" val="2937496830"/>
                    </a:ext>
                  </a:extLst>
                </a:gridCol>
                <a:gridCol w="1752600">
                  <a:extLst>
                    <a:ext uri="{9D8B030D-6E8A-4147-A177-3AD203B41FA5}">
                      <a16:colId xmlns:a16="http://schemas.microsoft.com/office/drawing/2014/main" val="2488277458"/>
                    </a:ext>
                  </a:extLst>
                </a:gridCol>
                <a:gridCol w="1752600">
                  <a:extLst>
                    <a:ext uri="{9D8B030D-6E8A-4147-A177-3AD203B41FA5}">
                      <a16:colId xmlns:a16="http://schemas.microsoft.com/office/drawing/2014/main" val="60630928"/>
                    </a:ext>
                  </a:extLst>
                </a:gridCol>
                <a:gridCol w="1752600">
                  <a:extLst>
                    <a:ext uri="{9D8B030D-6E8A-4147-A177-3AD203B41FA5}">
                      <a16:colId xmlns:a16="http://schemas.microsoft.com/office/drawing/2014/main" val="3877715260"/>
                    </a:ext>
                  </a:extLst>
                </a:gridCol>
                <a:gridCol w="1752600">
                  <a:extLst>
                    <a:ext uri="{9D8B030D-6E8A-4147-A177-3AD203B41FA5}">
                      <a16:colId xmlns:a16="http://schemas.microsoft.com/office/drawing/2014/main" val="4233534361"/>
                    </a:ext>
                  </a:extLst>
                </a:gridCol>
                <a:gridCol w="1752600">
                  <a:extLst>
                    <a:ext uri="{9D8B030D-6E8A-4147-A177-3AD203B41FA5}">
                      <a16:colId xmlns:a16="http://schemas.microsoft.com/office/drawing/2014/main" val="1392615341"/>
                    </a:ext>
                  </a:extLst>
                </a:gridCol>
              </a:tblGrid>
              <a:tr h="0">
                <a:tc>
                  <a:txBody>
                    <a:bodyPr/>
                    <a:lstStyle/>
                    <a:p>
                      <a:r>
                        <a:rPr lang="en-US"/>
                        <a:t>021</a:t>
                      </a:r>
                    </a:p>
                  </a:txBody>
                  <a:tcPr anchor="ctr">
                    <a:lnL>
                      <a:noFill/>
                    </a:lnL>
                    <a:lnR>
                      <a:noFill/>
                    </a:lnR>
                    <a:lnT>
                      <a:noFill/>
                    </a:lnT>
                    <a:lnB>
                      <a:noFill/>
                    </a:lnB>
                  </a:tcPr>
                </a:tc>
                <a:tc>
                  <a:txBody>
                    <a:bodyPr/>
                    <a:lstStyle/>
                    <a:p>
                      <a:r>
                        <a:rPr lang="en-US" dirty="0"/>
                        <a:t>97</a:t>
                      </a:r>
                    </a:p>
                  </a:txBody>
                  <a:tcPr anchor="ctr">
                    <a:lnL>
                      <a:noFill/>
                    </a:lnL>
                    <a:lnR>
                      <a:noFill/>
                    </a:lnR>
                    <a:lnT>
                      <a:noFill/>
                    </a:lnT>
                    <a:lnB>
                      <a:noFill/>
                    </a:lnB>
                  </a:tcPr>
                </a:tc>
                <a:tc>
                  <a:txBody>
                    <a:bodyPr/>
                    <a:lstStyle/>
                    <a:p>
                      <a:r>
                        <a:rPr lang="en-US"/>
                        <a:t>13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dirty="0"/>
                        <a:t>Sarat Eruvuru (TTCI)</a:t>
                      </a:r>
                    </a:p>
                  </a:txBody>
                  <a:tcPr anchor="ctr">
                    <a:lnL>
                      <a:noFill/>
                    </a:lnL>
                    <a:lnR>
                      <a:noFill/>
                    </a:lnR>
                    <a:lnT>
                      <a:noFill/>
                    </a:lnT>
                    <a:lnB>
                      <a:noFill/>
                    </a:lnB>
                  </a:tcPr>
                </a:tc>
                <a:extLst>
                  <a:ext uri="{0D108BD9-81ED-4DB2-BD59-A6C34878D82A}">
                    <a16:rowId xmlns:a16="http://schemas.microsoft.com/office/drawing/2014/main" val="2082611853"/>
                  </a:ext>
                </a:extLst>
              </a:tr>
            </a:tbl>
          </a:graphicData>
        </a:graphic>
      </p:graphicFrame>
      <p:sp>
        <p:nvSpPr>
          <p:cNvPr id="3" name="TextBox 2">
            <a:extLst>
              <a:ext uri="{FF2B5EF4-FFF2-40B4-BE49-F238E27FC236}">
                <a16:creationId xmlns:a16="http://schemas.microsoft.com/office/drawing/2014/main" id="{FFFEDB14-3151-47FB-A52B-2B108C05C7B9}"/>
              </a:ext>
            </a:extLst>
          </p:cNvPr>
          <p:cNvSpPr txBox="1"/>
          <p:nvPr/>
        </p:nvSpPr>
        <p:spPr>
          <a:xfrm>
            <a:off x="152400" y="1447800"/>
            <a:ext cx="1741952" cy="369332"/>
          </a:xfrm>
          <a:prstGeom prst="rect">
            <a:avLst/>
          </a:prstGeom>
          <a:solidFill>
            <a:schemeClr val="accent2">
              <a:lumMod val="20000"/>
              <a:lumOff val="80000"/>
            </a:schemeClr>
          </a:solidFill>
        </p:spPr>
        <p:txBody>
          <a:bodyPr wrap="none" rtlCol="0">
            <a:spAutoFit/>
          </a:bodyPr>
          <a:lstStyle/>
          <a:p>
            <a:r>
              <a:rPr lang="en-US" dirty="0"/>
              <a:t>Tuesday, Sept 14</a:t>
            </a:r>
          </a:p>
        </p:txBody>
      </p:sp>
      <p:sp>
        <p:nvSpPr>
          <p:cNvPr id="10" name="TextBox 9">
            <a:extLst>
              <a:ext uri="{FF2B5EF4-FFF2-40B4-BE49-F238E27FC236}">
                <a16:creationId xmlns:a16="http://schemas.microsoft.com/office/drawing/2014/main" id="{5125F453-D604-43B3-99D2-BE4C08D78A60}"/>
              </a:ext>
            </a:extLst>
          </p:cNvPr>
          <p:cNvSpPr txBox="1"/>
          <p:nvPr/>
        </p:nvSpPr>
        <p:spPr>
          <a:xfrm>
            <a:off x="117764" y="4106408"/>
            <a:ext cx="1741952" cy="369332"/>
          </a:xfrm>
          <a:prstGeom prst="rect">
            <a:avLst/>
          </a:prstGeom>
          <a:solidFill>
            <a:schemeClr val="accent2">
              <a:lumMod val="20000"/>
              <a:lumOff val="80000"/>
            </a:schemeClr>
          </a:solidFill>
        </p:spPr>
        <p:txBody>
          <a:bodyPr wrap="none" rtlCol="0">
            <a:spAutoFit/>
          </a:bodyPr>
          <a:lstStyle/>
          <a:p>
            <a:r>
              <a:rPr lang="en-US" dirty="0"/>
              <a:t>Tuesday, Sept 21</a:t>
            </a:r>
          </a:p>
        </p:txBody>
      </p:sp>
      <p:graphicFrame>
        <p:nvGraphicFramePr>
          <p:cNvPr id="6" name="Table 5">
            <a:extLst>
              <a:ext uri="{FF2B5EF4-FFF2-40B4-BE49-F238E27FC236}">
                <a16:creationId xmlns:a16="http://schemas.microsoft.com/office/drawing/2014/main" id="{9E6279C8-FE11-4BA4-AA93-311FC08D4B7E}"/>
              </a:ext>
            </a:extLst>
          </p:cNvPr>
          <p:cNvGraphicFramePr>
            <a:graphicFrameLocks noGrp="1"/>
          </p:cNvGraphicFramePr>
          <p:nvPr>
            <p:extLst>
              <p:ext uri="{D42A27DB-BD31-4B8C-83A1-F6EECF244321}">
                <p14:modId xmlns:p14="http://schemas.microsoft.com/office/powerpoint/2010/main" val="3427758156"/>
              </p:ext>
            </p:extLst>
          </p:nvPr>
        </p:nvGraphicFramePr>
        <p:xfrm>
          <a:off x="304798" y="5251513"/>
          <a:ext cx="10744202" cy="1188720"/>
        </p:xfrm>
        <a:graphic>
          <a:graphicData uri="http://schemas.openxmlformats.org/drawingml/2006/table">
            <a:tbl>
              <a:tblPr/>
              <a:tblGrid>
                <a:gridCol w="1634990">
                  <a:extLst>
                    <a:ext uri="{9D8B030D-6E8A-4147-A177-3AD203B41FA5}">
                      <a16:colId xmlns:a16="http://schemas.microsoft.com/office/drawing/2014/main" val="452222590"/>
                    </a:ext>
                  </a:extLst>
                </a:gridCol>
                <a:gridCol w="1434782">
                  <a:extLst>
                    <a:ext uri="{9D8B030D-6E8A-4147-A177-3AD203B41FA5}">
                      <a16:colId xmlns:a16="http://schemas.microsoft.com/office/drawing/2014/main" val="2514218971"/>
                    </a:ext>
                  </a:extLst>
                </a:gridCol>
                <a:gridCol w="1534886">
                  <a:extLst>
                    <a:ext uri="{9D8B030D-6E8A-4147-A177-3AD203B41FA5}">
                      <a16:colId xmlns:a16="http://schemas.microsoft.com/office/drawing/2014/main" val="2675811750"/>
                    </a:ext>
                  </a:extLst>
                </a:gridCol>
                <a:gridCol w="1534886">
                  <a:extLst>
                    <a:ext uri="{9D8B030D-6E8A-4147-A177-3AD203B41FA5}">
                      <a16:colId xmlns:a16="http://schemas.microsoft.com/office/drawing/2014/main" val="1496607509"/>
                    </a:ext>
                  </a:extLst>
                </a:gridCol>
                <a:gridCol w="1534886">
                  <a:extLst>
                    <a:ext uri="{9D8B030D-6E8A-4147-A177-3AD203B41FA5}">
                      <a16:colId xmlns:a16="http://schemas.microsoft.com/office/drawing/2014/main" val="3224090886"/>
                    </a:ext>
                  </a:extLst>
                </a:gridCol>
                <a:gridCol w="1534886">
                  <a:extLst>
                    <a:ext uri="{9D8B030D-6E8A-4147-A177-3AD203B41FA5}">
                      <a16:colId xmlns:a16="http://schemas.microsoft.com/office/drawing/2014/main" val="1001231789"/>
                    </a:ext>
                  </a:extLst>
                </a:gridCol>
                <a:gridCol w="1534886">
                  <a:extLst>
                    <a:ext uri="{9D8B030D-6E8A-4147-A177-3AD203B41FA5}">
                      <a16:colId xmlns:a16="http://schemas.microsoft.com/office/drawing/2014/main" val="1092122331"/>
                    </a:ext>
                  </a:extLst>
                </a:gridCol>
              </a:tblGrid>
              <a:tr h="1188720">
                <a:tc>
                  <a:txBody>
                    <a:bodyPr/>
                    <a:lstStyle/>
                    <a:p>
                      <a:r>
                        <a:rPr lang="en-US" sz="1800" dirty="0"/>
                        <a:t>20-Sep-2021 ET</a:t>
                      </a:r>
                    </a:p>
                  </a:txBody>
                  <a:tcPr anchor="ctr">
                    <a:lnL>
                      <a:noFill/>
                    </a:lnL>
                    <a:lnR>
                      <a:noFill/>
                    </a:lnR>
                    <a:lnT>
                      <a:noFill/>
                    </a:lnT>
                    <a:lnB>
                      <a:noFill/>
                    </a:lnB>
                  </a:tcPr>
                </a:tc>
                <a:tc>
                  <a:txBody>
                    <a:bodyPr/>
                    <a:lstStyle/>
                    <a:p>
                      <a:r>
                        <a:rPr lang="en-US" sz="1800"/>
                        <a:t>2020</a:t>
                      </a:r>
                    </a:p>
                  </a:txBody>
                  <a:tcPr anchor="ctr">
                    <a:lnL>
                      <a:noFill/>
                    </a:lnL>
                    <a:lnR>
                      <a:noFill/>
                    </a:lnR>
                    <a:lnT>
                      <a:noFill/>
                    </a:lnT>
                    <a:lnB>
                      <a:noFill/>
                    </a:lnB>
                  </a:tcPr>
                </a:tc>
                <a:tc>
                  <a:txBody>
                    <a:bodyPr/>
                    <a:lstStyle/>
                    <a:p>
                      <a:r>
                        <a:rPr lang="en-US" sz="1800"/>
                        <a:t>213</a:t>
                      </a:r>
                    </a:p>
                  </a:txBody>
                  <a:tcPr anchor="ctr">
                    <a:lnL>
                      <a:noFill/>
                    </a:lnL>
                    <a:lnR>
                      <a:noFill/>
                    </a:lnR>
                    <a:lnT>
                      <a:noFill/>
                    </a:lnT>
                    <a:lnB>
                      <a:noFill/>
                    </a:lnB>
                  </a:tcPr>
                </a:tc>
                <a:tc>
                  <a:txBody>
                    <a:bodyPr/>
                    <a:lstStyle/>
                    <a:p>
                      <a:r>
                        <a:rPr lang="en-US" sz="1800" dirty="0"/>
                        <a:t>12</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IEEE 802.16t Use Cases</a:t>
                      </a:r>
                    </a:p>
                  </a:txBody>
                  <a:tcPr anchor="ctr">
                    <a:lnL>
                      <a:noFill/>
                    </a:lnL>
                    <a:lnR>
                      <a:noFill/>
                    </a:lnR>
                    <a:lnT>
                      <a:noFill/>
                    </a:lnT>
                    <a:lnB>
                      <a:noFill/>
                    </a:lnB>
                  </a:tcPr>
                </a:tc>
                <a:tc>
                  <a:txBody>
                    <a:bodyPr/>
                    <a:lstStyle/>
                    <a:p>
                      <a:r>
                        <a:rPr lang="en-US" sz="1800" dirty="0"/>
                        <a:t>Royce Connerley (Union Pacific Railroad)</a:t>
                      </a:r>
                    </a:p>
                  </a:txBody>
                  <a:tcPr anchor="ctr">
                    <a:lnL>
                      <a:noFill/>
                    </a:lnL>
                    <a:lnR>
                      <a:noFill/>
                    </a:lnR>
                    <a:lnT>
                      <a:noFill/>
                    </a:lnT>
                    <a:lnB>
                      <a:noFill/>
                    </a:lnB>
                  </a:tcPr>
                </a:tc>
                <a:extLst>
                  <a:ext uri="{0D108BD9-81ED-4DB2-BD59-A6C34878D82A}">
                    <a16:rowId xmlns:a16="http://schemas.microsoft.com/office/drawing/2014/main" val="1325306132"/>
                  </a:ext>
                </a:extLst>
              </a:tr>
            </a:tbl>
          </a:graphicData>
        </a:graphic>
      </p:graphicFrame>
      <p:graphicFrame>
        <p:nvGraphicFramePr>
          <p:cNvPr id="7" name="Table 6">
            <a:extLst>
              <a:ext uri="{FF2B5EF4-FFF2-40B4-BE49-F238E27FC236}">
                <a16:creationId xmlns:a16="http://schemas.microsoft.com/office/drawing/2014/main" id="{5030C996-1D7D-4370-B796-F5B98FA41044}"/>
              </a:ext>
            </a:extLst>
          </p:cNvPr>
          <p:cNvGraphicFramePr>
            <a:graphicFrameLocks noGrp="1"/>
          </p:cNvGraphicFramePr>
          <p:nvPr>
            <p:extLst>
              <p:ext uri="{D42A27DB-BD31-4B8C-83A1-F6EECF244321}">
                <p14:modId xmlns:p14="http://schemas.microsoft.com/office/powerpoint/2010/main" val="2566438021"/>
              </p:ext>
            </p:extLst>
          </p:nvPr>
        </p:nvGraphicFramePr>
        <p:xfrm>
          <a:off x="304798" y="4420996"/>
          <a:ext cx="10667999" cy="914400"/>
        </p:xfrm>
        <a:graphic>
          <a:graphicData uri="http://schemas.openxmlformats.org/drawingml/2006/table">
            <a:tbl>
              <a:tblPr/>
              <a:tblGrid>
                <a:gridCol w="1752602">
                  <a:extLst>
                    <a:ext uri="{9D8B030D-6E8A-4147-A177-3AD203B41FA5}">
                      <a16:colId xmlns:a16="http://schemas.microsoft.com/office/drawing/2014/main" val="1352862406"/>
                    </a:ext>
                  </a:extLst>
                </a:gridCol>
                <a:gridCol w="1295397">
                  <a:extLst>
                    <a:ext uri="{9D8B030D-6E8A-4147-A177-3AD203B41FA5}">
                      <a16:colId xmlns:a16="http://schemas.microsoft.com/office/drawing/2014/main" val="2413490021"/>
                    </a:ext>
                  </a:extLst>
                </a:gridCol>
                <a:gridCol w="1524000">
                  <a:extLst>
                    <a:ext uri="{9D8B030D-6E8A-4147-A177-3AD203B41FA5}">
                      <a16:colId xmlns:a16="http://schemas.microsoft.com/office/drawing/2014/main" val="142212393"/>
                    </a:ext>
                  </a:extLst>
                </a:gridCol>
                <a:gridCol w="1524000">
                  <a:extLst>
                    <a:ext uri="{9D8B030D-6E8A-4147-A177-3AD203B41FA5}">
                      <a16:colId xmlns:a16="http://schemas.microsoft.com/office/drawing/2014/main" val="2200151706"/>
                    </a:ext>
                  </a:extLst>
                </a:gridCol>
                <a:gridCol w="1524000">
                  <a:extLst>
                    <a:ext uri="{9D8B030D-6E8A-4147-A177-3AD203B41FA5}">
                      <a16:colId xmlns:a16="http://schemas.microsoft.com/office/drawing/2014/main" val="116072609"/>
                    </a:ext>
                  </a:extLst>
                </a:gridCol>
                <a:gridCol w="1524000">
                  <a:extLst>
                    <a:ext uri="{9D8B030D-6E8A-4147-A177-3AD203B41FA5}">
                      <a16:colId xmlns:a16="http://schemas.microsoft.com/office/drawing/2014/main" val="2137923855"/>
                    </a:ext>
                  </a:extLst>
                </a:gridCol>
                <a:gridCol w="1524000">
                  <a:extLst>
                    <a:ext uri="{9D8B030D-6E8A-4147-A177-3AD203B41FA5}">
                      <a16:colId xmlns:a16="http://schemas.microsoft.com/office/drawing/2014/main" val="3150897188"/>
                    </a:ext>
                  </a:extLst>
                </a:gridCol>
              </a:tblGrid>
              <a:tr h="0">
                <a:tc>
                  <a:txBody>
                    <a:bodyPr/>
                    <a:lstStyle/>
                    <a:p>
                      <a:r>
                        <a:rPr lang="en-US" dirty="0"/>
                        <a:t>17-Sep-2021 ET</a:t>
                      </a:r>
                    </a:p>
                  </a:txBody>
                  <a:tcPr anchor="ctr">
                    <a:lnL>
                      <a:noFill/>
                    </a:lnL>
                    <a:lnR>
                      <a:noFill/>
                    </a:lnR>
                    <a:lnT>
                      <a:noFill/>
                    </a:lnT>
                    <a:lnB>
                      <a:noFill/>
                    </a:lnB>
                  </a:tcPr>
                </a:tc>
                <a:tc>
                  <a:txBody>
                    <a:bodyPr/>
                    <a:lstStyle/>
                    <a:p>
                      <a:r>
                        <a:rPr lang="en-US" dirty="0"/>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14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dirty="0" err="1"/>
                        <a:t>Bivesh</a:t>
                      </a:r>
                      <a:r>
                        <a:rPr lang="en-US" dirty="0"/>
                        <a:t> </a:t>
                      </a:r>
                      <a:r>
                        <a:rPr lang="en-US" dirty="0" err="1"/>
                        <a:t>Paudyal</a:t>
                      </a:r>
                      <a:r>
                        <a:rPr lang="en-US" dirty="0"/>
                        <a:t> (TTCI)</a:t>
                      </a:r>
                    </a:p>
                  </a:txBody>
                  <a:tcPr anchor="ctr">
                    <a:lnL>
                      <a:noFill/>
                    </a:lnL>
                    <a:lnR>
                      <a:noFill/>
                    </a:lnR>
                    <a:lnT>
                      <a:noFill/>
                    </a:lnT>
                    <a:lnB>
                      <a:noFill/>
                    </a:lnB>
                  </a:tcPr>
                </a:tc>
                <a:extLst>
                  <a:ext uri="{0D108BD9-81ED-4DB2-BD59-A6C34878D82A}">
                    <a16:rowId xmlns:a16="http://schemas.microsoft.com/office/drawing/2014/main" val="2543966462"/>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CCF0-16A0-425E-B75F-0B4E5F852A3F}"/>
              </a:ext>
            </a:extLst>
          </p:cNvPr>
          <p:cNvSpPr>
            <a:spLocks noGrp="1"/>
          </p:cNvSpPr>
          <p:nvPr>
            <p:ph type="title"/>
          </p:nvPr>
        </p:nvSpPr>
        <p:spPr/>
        <p:txBody>
          <a:bodyPr/>
          <a:lstStyle/>
          <a:p>
            <a:r>
              <a:rPr lang="en-US" dirty="0"/>
              <a:t>Plan for Tuesday 9/21 meeting</a:t>
            </a:r>
          </a:p>
        </p:txBody>
      </p:sp>
      <p:sp>
        <p:nvSpPr>
          <p:cNvPr id="3" name="Content Placeholder 2">
            <a:extLst>
              <a:ext uri="{FF2B5EF4-FFF2-40B4-BE49-F238E27FC236}">
                <a16:creationId xmlns:a16="http://schemas.microsoft.com/office/drawing/2014/main" id="{E2F0962A-7517-439A-A683-658AD015DEDE}"/>
              </a:ext>
            </a:extLst>
          </p:cNvPr>
          <p:cNvSpPr>
            <a:spLocks noGrp="1"/>
          </p:cNvSpPr>
          <p:nvPr>
            <p:ph idx="1"/>
          </p:nvPr>
        </p:nvSpPr>
        <p:spPr/>
        <p:txBody>
          <a:bodyPr>
            <a:normAutofit fontScale="85000" lnSpcReduction="20000"/>
          </a:bodyPr>
          <a:lstStyle/>
          <a:p>
            <a:r>
              <a:rPr lang="en-US" dirty="0"/>
              <a:t>Use Cases:</a:t>
            </a:r>
          </a:p>
          <a:p>
            <a:pPr lvl="1"/>
            <a:r>
              <a:rPr lang="en-US" dirty="0"/>
              <a:t>Tim: Provide starting point goodput values for electric utility use case</a:t>
            </a:r>
          </a:p>
          <a:p>
            <a:pPr lvl="1"/>
            <a:r>
              <a:rPr lang="en-US" dirty="0"/>
              <a:t>Royce and others: Look at P2P use cases – or highlight existing use cases that need P2P</a:t>
            </a:r>
          </a:p>
          <a:p>
            <a:pPr lvl="1"/>
            <a:endParaRPr lang="en-US" dirty="0"/>
          </a:p>
          <a:p>
            <a:r>
              <a:rPr lang="en-US" dirty="0"/>
              <a:t>SRD </a:t>
            </a:r>
          </a:p>
          <a:p>
            <a:pPr lvl="1"/>
            <a:r>
              <a:rPr lang="en-US" dirty="0"/>
              <a:t>Action: Update (with glossary) to be posted by </a:t>
            </a:r>
            <a:r>
              <a:rPr lang="en-US" dirty="0" err="1"/>
              <a:t>Bivesh</a:t>
            </a:r>
            <a:r>
              <a:rPr lang="en-US" dirty="0"/>
              <a:t> and Sarat, to be reviewed and approved next Tuesday 9/21.  Post the commented version and a clean version as version N+1.   (by Thursday 9/16)</a:t>
            </a:r>
          </a:p>
          <a:p>
            <a:pPr lvl="1"/>
            <a:r>
              <a:rPr lang="en-US" dirty="0"/>
              <a:t>Royce </a:t>
            </a:r>
            <a:r>
              <a:rPr lang="en-US" dirty="0" err="1"/>
              <a:t>Bivesh</a:t>
            </a:r>
            <a:r>
              <a:rPr lang="en-US" dirty="0"/>
              <a:t> – propose text for P2P as a requirement. and include a clear definition of P2P</a:t>
            </a:r>
          </a:p>
          <a:p>
            <a:pPr lvl="1"/>
            <a:endParaRPr lang="en-US" dirty="0"/>
          </a:p>
          <a:p>
            <a:r>
              <a:rPr lang="en-US" dirty="0"/>
              <a:t>SDD</a:t>
            </a:r>
          </a:p>
          <a:p>
            <a:pPr lvl="1"/>
            <a:r>
              <a:rPr lang="en-US" dirty="0"/>
              <a:t>Incorporate Daoud’s comments. </a:t>
            </a:r>
          </a:p>
          <a:p>
            <a:pPr lvl="1"/>
            <a:r>
              <a:rPr lang="en-US" dirty="0"/>
              <a:t>Menashe will edit in P2P text in SDD for review. </a:t>
            </a:r>
          </a:p>
          <a:p>
            <a:pPr lvl="1"/>
            <a:r>
              <a:rPr lang="en-US" dirty="0"/>
              <a:t>Menashe will upload new version of SDD with these changes. </a:t>
            </a:r>
          </a:p>
          <a:p>
            <a:pPr lvl="1"/>
            <a:endParaRPr lang="en-US" dirty="0"/>
          </a:p>
          <a:p>
            <a:pPr lvl="1"/>
            <a:endParaRPr lang="en-US" dirty="0"/>
          </a:p>
        </p:txBody>
      </p:sp>
      <p:sp>
        <p:nvSpPr>
          <p:cNvPr id="4" name="Date Placeholder 3">
            <a:extLst>
              <a:ext uri="{FF2B5EF4-FFF2-40B4-BE49-F238E27FC236}">
                <a16:creationId xmlns:a16="http://schemas.microsoft.com/office/drawing/2014/main" id="{C0300CC8-E345-42CC-8C3F-FBAD9E8E55A1}"/>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8B47872F-45A3-4DB8-B8DE-BD167547B9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9D00BA-3A38-4927-8B2D-229FE013F271}"/>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453297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0CBC-0C7C-4E5D-8A62-E3B2B2D8173F}"/>
              </a:ext>
            </a:extLst>
          </p:cNvPr>
          <p:cNvSpPr>
            <a:spLocks noGrp="1"/>
          </p:cNvSpPr>
          <p:nvPr>
            <p:ph type="title"/>
          </p:nvPr>
        </p:nvSpPr>
        <p:spPr/>
        <p:txBody>
          <a:bodyPr>
            <a:normAutofit/>
          </a:bodyPr>
          <a:lstStyle/>
          <a:p>
            <a:r>
              <a:rPr lang="en-US" dirty="0"/>
              <a:t>Use Case Spreadsheet</a:t>
            </a:r>
          </a:p>
        </p:txBody>
      </p:sp>
      <p:sp>
        <p:nvSpPr>
          <p:cNvPr id="3" name="Content Placeholder 2">
            <a:extLst>
              <a:ext uri="{FF2B5EF4-FFF2-40B4-BE49-F238E27FC236}">
                <a16:creationId xmlns:a16="http://schemas.microsoft.com/office/drawing/2014/main" id="{58F5D7B1-CAB9-49E4-A1AD-152790F6083C}"/>
              </a:ext>
            </a:extLst>
          </p:cNvPr>
          <p:cNvSpPr>
            <a:spLocks noGrp="1"/>
          </p:cNvSpPr>
          <p:nvPr>
            <p:ph idx="1"/>
          </p:nvPr>
        </p:nvSpPr>
        <p:spPr>
          <a:xfrm>
            <a:off x="838200" y="1371600"/>
            <a:ext cx="10515600" cy="4805363"/>
          </a:xfrm>
        </p:spPr>
        <p:txBody>
          <a:bodyPr>
            <a:normAutofit fontScale="92500" lnSpcReduction="10000"/>
          </a:bodyPr>
          <a:lstStyle/>
          <a:p>
            <a:r>
              <a:rPr lang="en-US" dirty="0"/>
              <a:t>Interpretation of throughput</a:t>
            </a:r>
          </a:p>
          <a:p>
            <a:pPr lvl="1"/>
            <a:r>
              <a:rPr lang="en-US" dirty="0"/>
              <a:t>PHY Layer throughput is capacity without overhead</a:t>
            </a:r>
          </a:p>
          <a:p>
            <a:pPr lvl="1"/>
            <a:r>
              <a:rPr lang="en-US" dirty="0"/>
              <a:t>Goodput is the throughput delivered to the application</a:t>
            </a:r>
          </a:p>
          <a:p>
            <a:pPr lvl="1"/>
            <a:endParaRPr lang="en-US" dirty="0"/>
          </a:p>
          <a:p>
            <a:r>
              <a:rPr lang="en-US" dirty="0"/>
              <a:t>Ratio of PHY and Goodput is determined by many factors</a:t>
            </a:r>
          </a:p>
          <a:p>
            <a:pPr lvl="1"/>
            <a:r>
              <a:rPr lang="en-US" dirty="0"/>
              <a:t>Can’t be derived but could be arrived at by understanding the nature of the use case. </a:t>
            </a:r>
          </a:p>
          <a:p>
            <a:pPr lvl="1"/>
            <a:endParaRPr lang="en-US" dirty="0"/>
          </a:p>
          <a:p>
            <a:r>
              <a:rPr lang="en-US" dirty="0"/>
              <a:t>Focus on the need of the use case for Goodput value. </a:t>
            </a:r>
          </a:p>
          <a:p>
            <a:r>
              <a:rPr lang="en-US" dirty="0"/>
              <a:t>How can we find the goodput values? </a:t>
            </a:r>
          </a:p>
          <a:p>
            <a:r>
              <a:rPr lang="en-US" dirty="0"/>
              <a:t>Should any of the use cases be excluded as infeasible for this amendment?</a:t>
            </a:r>
          </a:p>
          <a:p>
            <a:r>
              <a:rPr lang="en-US" dirty="0"/>
              <a:t>Siemens Mobility used average of applications for goodput. </a:t>
            </a:r>
          </a:p>
          <a:p>
            <a:r>
              <a:rPr lang="en-US" dirty="0"/>
              <a:t>Tim will review open Goodput value for electric utility use cases </a:t>
            </a:r>
          </a:p>
          <a:p>
            <a:endParaRPr lang="en-US" dirty="0"/>
          </a:p>
        </p:txBody>
      </p:sp>
      <p:sp>
        <p:nvSpPr>
          <p:cNvPr id="4" name="Date Placeholder 3">
            <a:extLst>
              <a:ext uri="{FF2B5EF4-FFF2-40B4-BE49-F238E27FC236}">
                <a16:creationId xmlns:a16="http://schemas.microsoft.com/office/drawing/2014/main" id="{FF433104-8A7C-48BA-BC25-848B43C30F49}"/>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3AA46513-0AB5-492F-9CA6-8FD01561C3E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F27706D-3DA6-4670-B1FC-11B5E9F2580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11848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Discussion – Sept 21</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fontScale="92500" lnSpcReduction="20000"/>
          </a:bodyPr>
          <a:lstStyle/>
          <a:p>
            <a:r>
              <a:rPr lang="en-US" dirty="0"/>
              <a:t>802.15-21-0213r12</a:t>
            </a:r>
          </a:p>
          <a:p>
            <a:endParaRPr lang="en-US" dirty="0"/>
          </a:p>
          <a:p>
            <a:pPr lvl="1"/>
            <a:r>
              <a:rPr lang="en-US" dirty="0"/>
              <a:t>Endpoint for rail use cases for point to point – change endpoint to 1</a:t>
            </a:r>
          </a:p>
          <a:p>
            <a:pPr lvl="1"/>
            <a:r>
              <a:rPr lang="en-US" dirty="0"/>
              <a:t>Electric utility use cases – add goodput.</a:t>
            </a:r>
          </a:p>
          <a:p>
            <a:pPr marL="457200" lvl="1" indent="0">
              <a:buNone/>
            </a:pPr>
            <a:endParaRPr lang="en-US" dirty="0"/>
          </a:p>
          <a:p>
            <a:r>
              <a:rPr lang="en-US" dirty="0"/>
              <a:t>The identified improvements have been completed.</a:t>
            </a:r>
          </a:p>
          <a:p>
            <a:r>
              <a:rPr lang="en-US" dirty="0"/>
              <a:t>Discussion on Rail “On Board Sensor Network” like MOTES ()</a:t>
            </a:r>
          </a:p>
          <a:p>
            <a:pPr lvl="1"/>
            <a:r>
              <a:rPr lang="en-US" dirty="0"/>
              <a:t>Is this a relay network or a mesh network with multiple peer to peer clients?</a:t>
            </a:r>
          </a:p>
          <a:p>
            <a:pPr lvl="1"/>
            <a:r>
              <a:rPr lang="en-US" dirty="0" err="1"/>
              <a:t>Juha</a:t>
            </a:r>
            <a:r>
              <a:rPr lang="en-US" dirty="0"/>
              <a:t> – some type of self-organizing network is typical.  </a:t>
            </a:r>
          </a:p>
          <a:p>
            <a:pPr lvl="1"/>
            <a:r>
              <a:rPr lang="en-US" dirty="0"/>
              <a:t>Notate as “out of scope for 16t”</a:t>
            </a:r>
          </a:p>
          <a:p>
            <a:r>
              <a:rPr lang="en-US" dirty="0"/>
              <a:t>Clarification on Wayside app</a:t>
            </a:r>
          </a:p>
          <a:p>
            <a:r>
              <a:rPr lang="en-US" dirty="0"/>
              <a:t>Need Goodput value for </a:t>
            </a:r>
            <a:r>
              <a:rPr lang="en-US" sz="1800" b="0" i="0" u="none" strike="noStrike" dirty="0">
                <a:solidFill>
                  <a:srgbClr val="000000"/>
                </a:solidFill>
                <a:effectLst/>
                <a:latin typeface="Calibri" panose="020F0502020204030204" pitchFamily="34" charset="0"/>
              </a:rPr>
              <a:t>Drone Communication (command/control)</a:t>
            </a:r>
            <a:r>
              <a:rPr lang="en-US" dirty="0"/>
              <a:t> </a:t>
            </a:r>
          </a:p>
          <a:p>
            <a:endParaRPr lang="en-US" dirty="0"/>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Review of SRD Updates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fontScale="92500" lnSpcReduction="20000"/>
          </a:bodyPr>
          <a:lstStyle/>
          <a:p>
            <a:r>
              <a:rPr lang="en-US" dirty="0"/>
              <a:t>Updated version with modified use of “will” vs “shall” --- submitted on 8/31  as document 802.15-21-0097r13</a:t>
            </a:r>
          </a:p>
          <a:p>
            <a:endParaRPr lang="en-US" dirty="0"/>
          </a:p>
          <a:p>
            <a:r>
              <a:rPr lang="en-US" dirty="0"/>
              <a:t>Any further discussion or updates?</a:t>
            </a:r>
          </a:p>
          <a:p>
            <a:pPr lvl="1"/>
            <a:r>
              <a:rPr lang="en-US" dirty="0"/>
              <a:t>Advanced Antenna Systems:</a:t>
            </a:r>
          </a:p>
          <a:p>
            <a:pPr lvl="1"/>
            <a:r>
              <a:rPr lang="en-US" dirty="0"/>
              <a:t>The standard </a:t>
            </a:r>
            <a:r>
              <a:rPr lang="en-US" dirty="0">
                <a:highlight>
                  <a:srgbClr val="FFFF00"/>
                </a:highlight>
              </a:rPr>
              <a:t>will continue to </a:t>
            </a:r>
            <a:r>
              <a:rPr lang="en-US" dirty="0"/>
              <a:t>support  beam steering with one or multiple beams per base station. </a:t>
            </a:r>
          </a:p>
          <a:p>
            <a:pPr lvl="1"/>
            <a:endParaRPr lang="en-US" dirty="0"/>
          </a:p>
          <a:p>
            <a:endParaRPr lang="en-US" dirty="0"/>
          </a:p>
          <a:p>
            <a:r>
              <a:rPr lang="en-US" dirty="0"/>
              <a:t>Action: Update (with glossary) to be posted by </a:t>
            </a:r>
            <a:r>
              <a:rPr lang="en-US" dirty="0" err="1"/>
              <a:t>Bivesh</a:t>
            </a:r>
            <a:r>
              <a:rPr lang="en-US" dirty="0"/>
              <a:t> and Sarat, to be reviewed and approved next Tuesday 9/21.  Post the commented version and a clean version as version N+1. </a:t>
            </a:r>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Discussion – Sept 21</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lstStyle/>
          <a:p>
            <a:r>
              <a:rPr lang="en-US" dirty="0"/>
              <a:t>802.15-21-0097r14</a:t>
            </a:r>
          </a:p>
          <a:p>
            <a:endParaRPr lang="en-US" dirty="0"/>
          </a:p>
          <a:p>
            <a:pPr lvl="1"/>
            <a:r>
              <a:rPr lang="en-US" dirty="0"/>
              <a:t>Updates to Glossary</a:t>
            </a:r>
          </a:p>
          <a:p>
            <a:pPr lvl="1"/>
            <a:r>
              <a:rPr lang="en-US" dirty="0"/>
              <a:t>Update references</a:t>
            </a:r>
          </a:p>
          <a:p>
            <a:pPr lvl="1"/>
            <a:r>
              <a:rPr lang="en-US" dirty="0"/>
              <a:t>Add page numbers (section number TBD)</a:t>
            </a:r>
          </a:p>
          <a:p>
            <a:endParaRPr lang="en-US" dirty="0"/>
          </a:p>
          <a:p>
            <a:r>
              <a:rPr lang="en-US" dirty="0"/>
              <a:t>Intermediate update to be posted as 802.15-21-0097r15</a:t>
            </a:r>
          </a:p>
          <a:p>
            <a:r>
              <a:rPr lang="en-US" dirty="0" err="1"/>
              <a:t>Juha</a:t>
            </a:r>
            <a:r>
              <a:rPr lang="en-US" dirty="0"/>
              <a:t> – will update figure with throughput</a:t>
            </a:r>
          </a:p>
          <a:p>
            <a:pPr lvl="1"/>
            <a:r>
              <a:rPr lang="en-US" dirty="0"/>
              <a:t>To be posted as 802.15-21-0097r16</a:t>
            </a:r>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Notes August 31,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normAutofit/>
          </a:bodyPr>
          <a:lstStyle/>
          <a:p>
            <a:endParaRPr lang="en-US" dirty="0"/>
          </a:p>
          <a:p>
            <a:r>
              <a:rPr lang="en-US" dirty="0"/>
              <a:t>Daoud mentions re-use of established 2-way radio terminology that may be confusing.  </a:t>
            </a:r>
          </a:p>
          <a:p>
            <a:endParaRPr lang="en-US" dirty="0"/>
          </a:p>
          <a:p>
            <a:r>
              <a:rPr lang="en-US" dirty="0" err="1"/>
              <a:t>Sarat</a:t>
            </a:r>
            <a:r>
              <a:rPr lang="en-US" dirty="0"/>
              <a:t> – are any “Peer to peer” functionalities included? Menashe - It can be implemented in point to multipoint. Should be added in SDD. Menashe will make contribution. </a:t>
            </a:r>
          </a:p>
          <a:p>
            <a:endParaRPr lang="en-US" dirty="0"/>
          </a:p>
          <a:p>
            <a:r>
              <a:rPr lang="en-US" dirty="0"/>
              <a:t>Final review and edit of clean version 306r4 in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the Use Cases Spreadsheet</a:t>
            </a:r>
          </a:p>
          <a:p>
            <a:r>
              <a:rPr lang="en-US" dirty="0"/>
              <a:t>Review and approval of SRD updates</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58FE-0BD5-49F1-B3ED-D6D4BCE4C6C0}"/>
              </a:ext>
            </a:extLst>
          </p:cNvPr>
          <p:cNvSpPr>
            <a:spLocks noGrp="1"/>
          </p:cNvSpPr>
          <p:nvPr>
            <p:ph type="title"/>
          </p:nvPr>
        </p:nvSpPr>
        <p:spPr/>
        <p:txBody>
          <a:bodyPr/>
          <a:lstStyle/>
          <a:p>
            <a:r>
              <a:rPr lang="en-US" dirty="0"/>
              <a:t>September: Discussion on SDD</a:t>
            </a:r>
          </a:p>
        </p:txBody>
      </p:sp>
      <p:sp>
        <p:nvSpPr>
          <p:cNvPr id="3" name="Content Placeholder 2">
            <a:extLst>
              <a:ext uri="{FF2B5EF4-FFF2-40B4-BE49-F238E27FC236}">
                <a16:creationId xmlns:a16="http://schemas.microsoft.com/office/drawing/2014/main" id="{82CE5E55-4457-4876-9B5A-90758396B65B}"/>
              </a:ext>
            </a:extLst>
          </p:cNvPr>
          <p:cNvSpPr>
            <a:spLocks noGrp="1"/>
          </p:cNvSpPr>
          <p:nvPr>
            <p:ph idx="1"/>
          </p:nvPr>
        </p:nvSpPr>
        <p:spPr>
          <a:xfrm>
            <a:off x="838200" y="1371600"/>
            <a:ext cx="10515600" cy="4805363"/>
          </a:xfrm>
        </p:spPr>
        <p:txBody>
          <a:bodyPr>
            <a:normAutofit fontScale="77500" lnSpcReduction="20000"/>
          </a:bodyPr>
          <a:lstStyle/>
          <a:p>
            <a:r>
              <a:rPr lang="en-US" dirty="0"/>
              <a:t>Daoud mentions re-use of established 2-way radio terminology that may be confusing.  </a:t>
            </a:r>
          </a:p>
          <a:p>
            <a:pPr lvl="1"/>
            <a:r>
              <a:rPr lang="en-US" dirty="0"/>
              <a:t>Review notes from 9/14:</a:t>
            </a:r>
          </a:p>
          <a:p>
            <a:pPr lvl="2"/>
            <a:r>
              <a:rPr lang="en-US" dirty="0"/>
              <a:t>Remove “voice” from PLMR terminology definition. </a:t>
            </a:r>
          </a:p>
          <a:p>
            <a:pPr lvl="2"/>
            <a:r>
              <a:rPr lang="en-US" dirty="0"/>
              <a:t>PLMR Band – change “a few” to “some”</a:t>
            </a:r>
          </a:p>
          <a:p>
            <a:pPr lvl="2"/>
            <a:r>
              <a:rPr lang="en-US" dirty="0"/>
              <a:t>Can we quantify the 3.75 kHz subchannel BW?  Change to 5 kHz. May be different in other regulatory domains. </a:t>
            </a:r>
          </a:p>
          <a:p>
            <a:pPr lvl="2"/>
            <a:r>
              <a:rPr lang="en-US" dirty="0"/>
              <a:t>Change channel to “Effective Channel” for aggregation.</a:t>
            </a:r>
          </a:p>
          <a:p>
            <a:r>
              <a:rPr lang="en-US" dirty="0"/>
              <a:t>Peer to Peer for SDD –</a:t>
            </a:r>
          </a:p>
          <a:p>
            <a:pPr lvl="1"/>
            <a:r>
              <a:rPr lang="en-US" dirty="0"/>
              <a:t>Review of 459r0 </a:t>
            </a:r>
          </a:p>
          <a:p>
            <a:pPr lvl="2"/>
            <a:r>
              <a:rPr lang="en-US" dirty="0"/>
              <a:t>Peer to Peer mechanism for exactly 2 nodes. Would not co-exist with other pairs in same frequency/channel resource. </a:t>
            </a:r>
          </a:p>
          <a:p>
            <a:pPr lvl="2"/>
            <a:r>
              <a:rPr lang="en-US" dirty="0"/>
              <a:t>Is this mechanism a remote becoming a limited BS?  So it could accept additional terminals connecting? </a:t>
            </a:r>
          </a:p>
          <a:p>
            <a:pPr lvl="2"/>
            <a:r>
              <a:rPr lang="en-US" dirty="0"/>
              <a:t>Would this be dynamic in a mobile scenario.   </a:t>
            </a:r>
          </a:p>
          <a:p>
            <a:pPr lvl="2"/>
            <a:r>
              <a:rPr lang="en-US" dirty="0"/>
              <a:t>Would this include multi-hop relay? It could. </a:t>
            </a:r>
          </a:p>
          <a:p>
            <a:pPr lvl="1"/>
            <a:r>
              <a:rPr lang="en-US" dirty="0"/>
              <a:t>Should Peer to Peer be included in the SRD? </a:t>
            </a:r>
          </a:p>
          <a:p>
            <a:pPr lvl="2"/>
            <a:r>
              <a:rPr lang="en-US" dirty="0"/>
              <a:t>Should we add to the SRD?  Can we list out the use cases enabled by this mode? </a:t>
            </a:r>
          </a:p>
          <a:p>
            <a:pPr lvl="2"/>
            <a:r>
              <a:rPr lang="en-US" dirty="0"/>
              <a:t>Rail needs end of train communication in places where there is no infrastructure network. Requirement now or later?  There would need to be a dynamic switch over between P-P and infrastructure. </a:t>
            </a:r>
          </a:p>
          <a:p>
            <a:pPr lvl="2"/>
            <a:br>
              <a:rPr lang="en-US" dirty="0"/>
            </a:br>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1E3DE5F0-32DC-4440-82D7-7B2D177B2503}"/>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5A592398-EE4F-4124-A7CB-CFBC2234C1D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CB8259B-C223-4800-8ECA-A75D5384312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112037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Tuesday Sept 21 discussion on SDD</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fontScale="70000" lnSpcReduction="20000"/>
          </a:bodyPr>
          <a:lstStyle/>
          <a:p>
            <a:r>
              <a:rPr lang="en-US" dirty="0"/>
              <a:t>SDD</a:t>
            </a:r>
          </a:p>
          <a:p>
            <a:pPr lvl="1"/>
            <a:r>
              <a:rPr lang="en-US" dirty="0"/>
              <a:t>Incorporate Daoud’s comments. </a:t>
            </a:r>
          </a:p>
          <a:p>
            <a:pPr lvl="1"/>
            <a:r>
              <a:rPr lang="en-US" dirty="0"/>
              <a:t>Menashe will edit in peer to peer (</a:t>
            </a:r>
            <a:r>
              <a:rPr lang="en-US" dirty="0" err="1"/>
              <a:t>PtP</a:t>
            </a:r>
            <a:r>
              <a:rPr lang="en-US" dirty="0"/>
              <a:t>) text in SDD for review. </a:t>
            </a:r>
          </a:p>
          <a:p>
            <a:pPr lvl="1"/>
            <a:r>
              <a:rPr lang="en-US" dirty="0"/>
              <a:t>Menashe will upload new version of SDD with these changes. </a:t>
            </a:r>
          </a:p>
          <a:p>
            <a:endParaRPr lang="en-US" dirty="0"/>
          </a:p>
          <a:p>
            <a:r>
              <a:rPr lang="en-US" dirty="0"/>
              <a:t>Update will be uploaded as 306r5</a:t>
            </a:r>
          </a:p>
          <a:p>
            <a:pPr lvl="1"/>
            <a:r>
              <a:rPr lang="en-US" dirty="0"/>
              <a:t>Discussion on </a:t>
            </a:r>
            <a:r>
              <a:rPr lang="en-US" dirty="0" err="1"/>
              <a:t>PtP</a:t>
            </a:r>
            <a:r>
              <a:rPr lang="en-US" dirty="0"/>
              <a:t> mechanism</a:t>
            </a:r>
          </a:p>
          <a:p>
            <a:pPr lvl="1"/>
            <a:r>
              <a:rPr lang="en-US" dirty="0"/>
              <a:t>Sarat: Existing standard has 16n high reliability network with dynamic role to establish alternative paths. Could </a:t>
            </a:r>
            <a:r>
              <a:rPr lang="en-US" dirty="0" err="1"/>
              <a:t>PtP</a:t>
            </a:r>
            <a:r>
              <a:rPr lang="en-US" dirty="0"/>
              <a:t> be implemented this way?</a:t>
            </a:r>
          </a:p>
          <a:p>
            <a:pPr lvl="1"/>
            <a:r>
              <a:rPr lang="en-US" dirty="0"/>
              <a:t>Sarat – the transition between </a:t>
            </a:r>
            <a:r>
              <a:rPr lang="en-US" dirty="0" err="1"/>
              <a:t>PtP</a:t>
            </a:r>
            <a:r>
              <a:rPr lang="en-US" dirty="0"/>
              <a:t> is not defined.  Is this for fallback, or only when no base station is ever expected. </a:t>
            </a:r>
          </a:p>
          <a:p>
            <a:pPr lvl="1"/>
            <a:endParaRPr lang="en-US" dirty="0"/>
          </a:p>
          <a:p>
            <a:r>
              <a:rPr lang="en-US" dirty="0"/>
              <a:t>Further changes needed:</a:t>
            </a:r>
          </a:p>
          <a:p>
            <a:pPr lvl="1"/>
            <a:r>
              <a:rPr lang="en-US" dirty="0"/>
              <a:t>Action (Daoud): Carefully review occurrences of “Channel” and change as needed to “Effective Channel”</a:t>
            </a:r>
          </a:p>
          <a:p>
            <a:pPr lvl="1"/>
            <a:r>
              <a:rPr lang="en-US" dirty="0"/>
              <a:t>Upload as 306r6</a:t>
            </a:r>
          </a:p>
          <a:p>
            <a:pPr lvl="1"/>
            <a:r>
              <a:rPr lang="en-US" dirty="0"/>
              <a:t>Cyber Security section in SDD</a:t>
            </a:r>
          </a:p>
          <a:p>
            <a:pPr lvl="1"/>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600207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September_2021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October Teleconference</a:t>
            </a:r>
          </a:p>
          <a:p>
            <a:pPr lvl="1"/>
            <a:r>
              <a:rPr lang="en-US" dirty="0"/>
              <a:t>Wednesday Oct 13</a:t>
            </a:r>
            <a:r>
              <a:rPr lang="en-US" baseline="30000" dirty="0"/>
              <a:t>th</a:t>
            </a:r>
            <a:endParaRPr lang="en-US" dirty="0"/>
          </a:p>
          <a:p>
            <a:pPr lvl="1"/>
            <a:endParaRPr lang="en-US" dirty="0"/>
          </a:p>
          <a:p>
            <a:r>
              <a:rPr lang="en-US" dirty="0"/>
              <a:t>Registration for November Plenary meeting is mandatory</a:t>
            </a:r>
          </a:p>
          <a:p>
            <a:pPr lvl="1"/>
            <a:r>
              <a:rPr lang="en-US" dirty="0"/>
              <a:t>See posts on 802.15 reflectors </a:t>
            </a:r>
          </a:p>
          <a:p>
            <a:pPr lvl="1"/>
            <a:r>
              <a:rPr lang="en-US" dirty="0"/>
              <a:t>Registration link on 802.15 home page </a:t>
            </a:r>
            <a:r>
              <a:rPr lang="en-US" dirty="0">
                <a:hlinkClick r:id="rId2"/>
              </a:rPr>
              <a:t>https://www.ieee802.org/15/</a:t>
            </a:r>
            <a:endParaRPr lang="en-US" dirty="0"/>
          </a:p>
          <a:p>
            <a:pPr lvl="1"/>
            <a:endParaRPr lang="en-US" dirty="0"/>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919235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fontScale="92500" lnSpcReduction="10000"/>
          </a:bodyPr>
          <a:lstStyle/>
          <a:p>
            <a:r>
              <a:rPr lang="en-US" dirty="0"/>
              <a:t>Any Other Business</a:t>
            </a:r>
          </a:p>
          <a:p>
            <a:endParaRPr lang="en-US" dirty="0"/>
          </a:p>
          <a:p>
            <a:r>
              <a:rPr lang="en-US" dirty="0"/>
              <a:t>Actions</a:t>
            </a:r>
          </a:p>
          <a:p>
            <a:pPr lvl="1"/>
            <a:r>
              <a:rPr lang="en-US" dirty="0"/>
              <a:t>SDD Update will be uploaded as 306r5</a:t>
            </a:r>
          </a:p>
          <a:p>
            <a:pPr lvl="1"/>
            <a:r>
              <a:rPr lang="en-US" dirty="0"/>
              <a:t>Further changes to SDD pending:</a:t>
            </a:r>
          </a:p>
          <a:p>
            <a:pPr lvl="2"/>
            <a:r>
              <a:rPr lang="en-US" dirty="0"/>
              <a:t>Action (Daoud): Carefully review occurrences of “Channel” and change as needed to “Effective Channel”</a:t>
            </a:r>
          </a:p>
          <a:p>
            <a:pPr lvl="2"/>
            <a:r>
              <a:rPr lang="en-US" dirty="0"/>
              <a:t>Upload as 306r6</a:t>
            </a:r>
          </a:p>
          <a:p>
            <a:pPr lvl="2"/>
            <a:r>
              <a:rPr lang="en-US" dirty="0"/>
              <a:t>Cyber Security section in SDD by Menashe  306r7</a:t>
            </a:r>
          </a:p>
          <a:p>
            <a:pPr lvl="1"/>
            <a:endParaRPr lang="en-US" dirty="0"/>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 Guy Simpson</a:t>
            </a:r>
          </a:p>
          <a:p>
            <a:endParaRPr lang="en-US" dirty="0"/>
          </a:p>
          <a:p>
            <a:r>
              <a:rPr lang="en-US" dirty="0"/>
              <a:t>Agenda review and Approval</a:t>
            </a:r>
          </a:p>
          <a:p>
            <a:endParaRPr lang="en-US" dirty="0"/>
          </a:p>
          <a:p>
            <a:r>
              <a:rPr lang="en-US" dirty="0"/>
              <a:t>Meeting schedule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11817</TotalTime>
  <Words>3084</Words>
  <Application>Microsoft Office PowerPoint</Application>
  <PresentationFormat>Widescreen</PresentationFormat>
  <Paragraphs>394</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Helvetica</vt:lpstr>
      <vt:lpstr>Times New Roman</vt:lpstr>
      <vt:lpstr>Custom Design</vt:lpstr>
      <vt:lpstr>PowerPoint Presentation</vt:lpstr>
      <vt:lpstr>TG16t Agenda September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September Interim</vt:lpstr>
      <vt:lpstr>Plan for Tuesday 9/21 meeting</vt:lpstr>
      <vt:lpstr>Use Case Spreadsheet</vt:lpstr>
      <vt:lpstr>Use Case Discussion – Sept 21</vt:lpstr>
      <vt:lpstr>Review of SRD Updates</vt:lpstr>
      <vt:lpstr>SRD Discussion – Sept 21</vt:lpstr>
      <vt:lpstr>SDD Development Notes August 31, 2021</vt:lpstr>
      <vt:lpstr>September: Discussion on SDD</vt:lpstr>
      <vt:lpstr>Tuesday Sept 21 discussion on SDD</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386</cp:revision>
  <cp:lastPrinted>1998-02-10T13:28:06Z</cp:lastPrinted>
  <dcterms:created xsi:type="dcterms:W3CDTF">2020-01-06T16:34:14Z</dcterms:created>
  <dcterms:modified xsi:type="dcterms:W3CDTF">2021-09-21T20:34:27Z</dcterms:modified>
</cp:coreProperties>
</file>