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90" r:id="rId14"/>
    <p:sldId id="1014" r:id="rId15"/>
    <p:sldId id="1009" r:id="rId16"/>
    <p:sldId id="1011" r:id="rId17"/>
    <p:sldId id="1013" r:id="rId18"/>
    <p:sldId id="1015" r:id="rId19"/>
    <p:sldId id="992" r:id="rId20"/>
    <p:sldId id="1003" r:id="rId21"/>
    <p:sldId id="256" r:id="rId22"/>
    <p:sldId id="1012"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14" d="100"/>
          <a:sy n="114" d="100"/>
        </p:scale>
        <p:origin x="132" y="43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doc.:IEEE802.15-21-0457r0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2021 Wireless Interim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2021-09-14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September_2021</a:t>
            </a:r>
          </a:p>
        </p:txBody>
      </p:sp>
      <p:graphicFrame>
        <p:nvGraphicFramePr>
          <p:cNvPr id="9" name="Table 8">
            <a:extLst>
              <a:ext uri="{FF2B5EF4-FFF2-40B4-BE49-F238E27FC236}">
                <a16:creationId xmlns:a16="http://schemas.microsoft.com/office/drawing/2014/main" id="{EBB1481E-DF1A-47BD-A83A-51E63A75C77A}"/>
              </a:ext>
            </a:extLst>
          </p:cNvPr>
          <p:cNvGraphicFramePr>
            <a:graphicFrameLocks noGrp="1"/>
          </p:cNvGraphicFramePr>
          <p:nvPr>
            <p:extLst>
              <p:ext uri="{D42A27DB-BD31-4B8C-83A1-F6EECF244321}">
                <p14:modId xmlns:p14="http://schemas.microsoft.com/office/powerpoint/2010/main" val="88808331"/>
              </p:ext>
            </p:extLst>
          </p:nvPr>
        </p:nvGraphicFramePr>
        <p:xfrm>
          <a:off x="457200" y="3124200"/>
          <a:ext cx="10515600" cy="914400"/>
        </p:xfrm>
        <a:graphic>
          <a:graphicData uri="http://schemas.openxmlformats.org/drawingml/2006/table">
            <a:tbl>
              <a:tblPr/>
              <a:tblGrid>
                <a:gridCol w="1752600">
                  <a:extLst>
                    <a:ext uri="{9D8B030D-6E8A-4147-A177-3AD203B41FA5}">
                      <a16:colId xmlns:a16="http://schemas.microsoft.com/office/drawing/2014/main" val="3793099244"/>
                    </a:ext>
                  </a:extLst>
                </a:gridCol>
                <a:gridCol w="1752600">
                  <a:extLst>
                    <a:ext uri="{9D8B030D-6E8A-4147-A177-3AD203B41FA5}">
                      <a16:colId xmlns:a16="http://schemas.microsoft.com/office/drawing/2014/main" val="3773778142"/>
                    </a:ext>
                  </a:extLst>
                </a:gridCol>
                <a:gridCol w="1752600">
                  <a:extLst>
                    <a:ext uri="{9D8B030D-6E8A-4147-A177-3AD203B41FA5}">
                      <a16:colId xmlns:a16="http://schemas.microsoft.com/office/drawing/2014/main" val="2478768138"/>
                    </a:ext>
                  </a:extLst>
                </a:gridCol>
                <a:gridCol w="1752600">
                  <a:extLst>
                    <a:ext uri="{9D8B030D-6E8A-4147-A177-3AD203B41FA5}">
                      <a16:colId xmlns:a16="http://schemas.microsoft.com/office/drawing/2014/main" val="3512869179"/>
                    </a:ext>
                  </a:extLst>
                </a:gridCol>
                <a:gridCol w="1752600">
                  <a:extLst>
                    <a:ext uri="{9D8B030D-6E8A-4147-A177-3AD203B41FA5}">
                      <a16:colId xmlns:a16="http://schemas.microsoft.com/office/drawing/2014/main" val="3078752031"/>
                    </a:ext>
                  </a:extLst>
                </a:gridCol>
                <a:gridCol w="1752600">
                  <a:extLst>
                    <a:ext uri="{9D8B030D-6E8A-4147-A177-3AD203B41FA5}">
                      <a16:colId xmlns:a16="http://schemas.microsoft.com/office/drawing/2014/main" val="2892000849"/>
                    </a:ext>
                  </a:extLst>
                </a:gridCol>
              </a:tblGrid>
              <a:tr h="0">
                <a:tc>
                  <a:txBody>
                    <a:bodyPr/>
                    <a:lstStyle/>
                    <a:p>
                      <a:r>
                        <a:rPr lang="en-US" dirty="0"/>
                        <a:t>2021</a:t>
                      </a:r>
                    </a:p>
                  </a:txBody>
                  <a:tcPr anchor="ctr">
                    <a:lnL>
                      <a:noFill/>
                    </a:lnL>
                    <a:lnR>
                      <a:noFill/>
                    </a:lnR>
                    <a:lnT>
                      <a:noFill/>
                    </a:lnT>
                    <a:lnB>
                      <a:noFill/>
                    </a:lnB>
                  </a:tcPr>
                </a:tc>
                <a:tc>
                  <a:txBody>
                    <a:bodyPr/>
                    <a:lstStyle/>
                    <a:p>
                      <a:r>
                        <a:rPr lang="en-US"/>
                        <a:t>459</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Proposed Point-to-Point Implementation</a:t>
                      </a:r>
                    </a:p>
                  </a:txBody>
                  <a:tcPr anchor="ctr">
                    <a:lnL>
                      <a:noFill/>
                    </a:lnL>
                    <a:lnR>
                      <a:noFill/>
                    </a:lnR>
                    <a:lnT>
                      <a:noFill/>
                    </a:lnT>
                    <a:lnB>
                      <a:noFill/>
                    </a:lnB>
                  </a:tcPr>
                </a:tc>
                <a:tc>
                  <a:txBody>
                    <a:bodyPr/>
                    <a:lstStyle/>
                    <a:p>
                      <a:r>
                        <a:rPr lang="en-US" dirty="0"/>
                        <a:t>Menashe Shahar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451112694"/>
                  </a:ext>
                </a:extLst>
              </a:tr>
            </a:tbl>
          </a:graphicData>
        </a:graphic>
      </p:graphicFrame>
      <p:graphicFrame>
        <p:nvGraphicFramePr>
          <p:cNvPr id="11" name="Table 10">
            <a:extLst>
              <a:ext uri="{FF2B5EF4-FFF2-40B4-BE49-F238E27FC236}">
                <a16:creationId xmlns:a16="http://schemas.microsoft.com/office/drawing/2014/main" id="{05DBB8AB-1EF8-47DD-862C-784DCC69E3CA}"/>
              </a:ext>
            </a:extLst>
          </p:cNvPr>
          <p:cNvGraphicFramePr>
            <a:graphicFrameLocks noGrp="1"/>
          </p:cNvGraphicFramePr>
          <p:nvPr>
            <p:extLst>
              <p:ext uri="{D42A27DB-BD31-4B8C-83A1-F6EECF244321}">
                <p14:modId xmlns:p14="http://schemas.microsoft.com/office/powerpoint/2010/main" val="2463954808"/>
              </p:ext>
            </p:extLst>
          </p:nvPr>
        </p:nvGraphicFramePr>
        <p:xfrm>
          <a:off x="533400" y="1777068"/>
          <a:ext cx="10515600" cy="914400"/>
        </p:xfrm>
        <a:graphic>
          <a:graphicData uri="http://schemas.openxmlformats.org/drawingml/2006/table">
            <a:tbl>
              <a:tblPr/>
              <a:tblGrid>
                <a:gridCol w="1752600">
                  <a:extLst>
                    <a:ext uri="{9D8B030D-6E8A-4147-A177-3AD203B41FA5}">
                      <a16:colId xmlns:a16="http://schemas.microsoft.com/office/drawing/2014/main" val="2937496830"/>
                    </a:ext>
                  </a:extLst>
                </a:gridCol>
                <a:gridCol w="1752600">
                  <a:extLst>
                    <a:ext uri="{9D8B030D-6E8A-4147-A177-3AD203B41FA5}">
                      <a16:colId xmlns:a16="http://schemas.microsoft.com/office/drawing/2014/main" val="2488277458"/>
                    </a:ext>
                  </a:extLst>
                </a:gridCol>
                <a:gridCol w="1752600">
                  <a:extLst>
                    <a:ext uri="{9D8B030D-6E8A-4147-A177-3AD203B41FA5}">
                      <a16:colId xmlns:a16="http://schemas.microsoft.com/office/drawing/2014/main" val="60630928"/>
                    </a:ext>
                  </a:extLst>
                </a:gridCol>
                <a:gridCol w="1752600">
                  <a:extLst>
                    <a:ext uri="{9D8B030D-6E8A-4147-A177-3AD203B41FA5}">
                      <a16:colId xmlns:a16="http://schemas.microsoft.com/office/drawing/2014/main" val="3877715260"/>
                    </a:ext>
                  </a:extLst>
                </a:gridCol>
                <a:gridCol w="1752600">
                  <a:extLst>
                    <a:ext uri="{9D8B030D-6E8A-4147-A177-3AD203B41FA5}">
                      <a16:colId xmlns:a16="http://schemas.microsoft.com/office/drawing/2014/main" val="4233534361"/>
                    </a:ext>
                  </a:extLst>
                </a:gridCol>
                <a:gridCol w="1752600">
                  <a:extLst>
                    <a:ext uri="{9D8B030D-6E8A-4147-A177-3AD203B41FA5}">
                      <a16:colId xmlns:a16="http://schemas.microsoft.com/office/drawing/2014/main" val="1392615341"/>
                    </a:ext>
                  </a:extLst>
                </a:gridCol>
              </a:tblGrid>
              <a:tr h="0">
                <a:tc>
                  <a:txBody>
                    <a:bodyPr/>
                    <a:lstStyle/>
                    <a:p>
                      <a:r>
                        <a:rPr lang="en-US"/>
                        <a:t>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13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dirty="0"/>
                        <a:t>Sarat Eruvuru (TTCI)</a:t>
                      </a:r>
                    </a:p>
                  </a:txBody>
                  <a:tcPr anchor="ctr">
                    <a:lnL>
                      <a:noFill/>
                    </a:lnL>
                    <a:lnR>
                      <a:noFill/>
                    </a:lnR>
                    <a:lnT>
                      <a:noFill/>
                    </a:lnT>
                    <a:lnB>
                      <a:noFill/>
                    </a:lnB>
                  </a:tcPr>
                </a:tc>
                <a:extLst>
                  <a:ext uri="{0D108BD9-81ED-4DB2-BD59-A6C34878D82A}">
                    <a16:rowId xmlns:a16="http://schemas.microsoft.com/office/drawing/2014/main" val="2082611853"/>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70CBC-0C7C-4E5D-8A62-E3B2B2D8173F}"/>
              </a:ext>
            </a:extLst>
          </p:cNvPr>
          <p:cNvSpPr>
            <a:spLocks noGrp="1"/>
          </p:cNvSpPr>
          <p:nvPr>
            <p:ph type="title"/>
          </p:nvPr>
        </p:nvSpPr>
        <p:spPr/>
        <p:txBody>
          <a:bodyPr>
            <a:normAutofit/>
          </a:bodyPr>
          <a:lstStyle/>
          <a:p>
            <a:r>
              <a:rPr lang="en-US" dirty="0"/>
              <a:t>Use Case Spreadsheet</a:t>
            </a:r>
          </a:p>
        </p:txBody>
      </p:sp>
      <p:sp>
        <p:nvSpPr>
          <p:cNvPr id="3" name="Content Placeholder 2">
            <a:extLst>
              <a:ext uri="{FF2B5EF4-FFF2-40B4-BE49-F238E27FC236}">
                <a16:creationId xmlns:a16="http://schemas.microsoft.com/office/drawing/2014/main" id="{58F5D7B1-CAB9-49E4-A1AD-152790F6083C}"/>
              </a:ext>
            </a:extLst>
          </p:cNvPr>
          <p:cNvSpPr>
            <a:spLocks noGrp="1"/>
          </p:cNvSpPr>
          <p:nvPr>
            <p:ph idx="1"/>
          </p:nvPr>
        </p:nvSpPr>
        <p:spPr>
          <a:xfrm>
            <a:off x="838200" y="1371600"/>
            <a:ext cx="10515600" cy="4805363"/>
          </a:xfrm>
        </p:spPr>
        <p:txBody>
          <a:bodyPr>
            <a:normAutofit fontScale="92500" lnSpcReduction="10000"/>
          </a:bodyPr>
          <a:lstStyle/>
          <a:p>
            <a:r>
              <a:rPr lang="en-US" dirty="0"/>
              <a:t>Interpretation of throughput</a:t>
            </a:r>
          </a:p>
          <a:p>
            <a:pPr lvl="1"/>
            <a:r>
              <a:rPr lang="en-US" dirty="0"/>
              <a:t>PHY Layer throughput is capacity without overhead</a:t>
            </a:r>
          </a:p>
          <a:p>
            <a:pPr lvl="1"/>
            <a:r>
              <a:rPr lang="en-US" dirty="0"/>
              <a:t>Goodput is the throughput delivered to the application</a:t>
            </a:r>
          </a:p>
          <a:p>
            <a:pPr lvl="1"/>
            <a:endParaRPr lang="en-US" dirty="0"/>
          </a:p>
          <a:p>
            <a:r>
              <a:rPr lang="en-US" dirty="0"/>
              <a:t>Ratio of PHY and Goodput is determined by many factors</a:t>
            </a:r>
          </a:p>
          <a:p>
            <a:pPr lvl="1"/>
            <a:r>
              <a:rPr lang="en-US" dirty="0"/>
              <a:t>Can’t be derived but could be arrived at by understanding the nature of the use case. </a:t>
            </a:r>
          </a:p>
          <a:p>
            <a:pPr lvl="1"/>
            <a:endParaRPr lang="en-US" dirty="0"/>
          </a:p>
          <a:p>
            <a:r>
              <a:rPr lang="en-US" dirty="0"/>
              <a:t>Focus on the need of the use case for Goodput value. </a:t>
            </a:r>
          </a:p>
          <a:p>
            <a:r>
              <a:rPr lang="en-US" dirty="0"/>
              <a:t>How can we find the goodput values? </a:t>
            </a:r>
          </a:p>
          <a:p>
            <a:r>
              <a:rPr lang="en-US" dirty="0"/>
              <a:t>Should any of the use cases be excluded as infeasible for this amendment?</a:t>
            </a:r>
          </a:p>
          <a:p>
            <a:r>
              <a:rPr lang="en-US" dirty="0"/>
              <a:t>Siemens Mobility used average of applications for goodput. </a:t>
            </a:r>
          </a:p>
          <a:p>
            <a:r>
              <a:rPr lang="en-US" dirty="0"/>
              <a:t>Tim will review open Goodput value for electric utility use cases </a:t>
            </a:r>
          </a:p>
          <a:p>
            <a:endParaRPr lang="en-US" dirty="0"/>
          </a:p>
        </p:txBody>
      </p:sp>
      <p:sp>
        <p:nvSpPr>
          <p:cNvPr id="4" name="Date Placeholder 3">
            <a:extLst>
              <a:ext uri="{FF2B5EF4-FFF2-40B4-BE49-F238E27FC236}">
                <a16:creationId xmlns:a16="http://schemas.microsoft.com/office/drawing/2014/main" id="{FF433104-8A7C-48BA-BC25-848B43C30F49}"/>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3AA46513-0AB5-492F-9CA6-8FD01561C3E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F27706D-3DA6-4670-B1FC-11B5E9F2580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11848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Review of SRD Updates</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fontScale="92500" lnSpcReduction="20000"/>
          </a:bodyPr>
          <a:lstStyle/>
          <a:p>
            <a:r>
              <a:rPr lang="en-US" dirty="0"/>
              <a:t>Updated version with modified use of “will” vs “shall” --- submitted on 8/31  as document 802.15-21-0097r13</a:t>
            </a:r>
          </a:p>
          <a:p>
            <a:endParaRPr lang="en-US" dirty="0"/>
          </a:p>
          <a:p>
            <a:r>
              <a:rPr lang="en-US" dirty="0"/>
              <a:t>Any further discussion or updates?</a:t>
            </a:r>
          </a:p>
          <a:p>
            <a:pPr lvl="1"/>
            <a:r>
              <a:rPr lang="en-US" dirty="0"/>
              <a:t>Advanced Antenna Systems:</a:t>
            </a:r>
          </a:p>
          <a:p>
            <a:pPr lvl="1"/>
            <a:r>
              <a:rPr lang="en-US" dirty="0"/>
              <a:t>The standard </a:t>
            </a:r>
            <a:r>
              <a:rPr lang="en-US" dirty="0">
                <a:highlight>
                  <a:srgbClr val="FFFF00"/>
                </a:highlight>
              </a:rPr>
              <a:t>will continue to </a:t>
            </a:r>
            <a:r>
              <a:rPr lang="en-US" dirty="0"/>
              <a:t>support  beam steering with one or multiple beams per base station. </a:t>
            </a:r>
          </a:p>
          <a:p>
            <a:pPr lvl="1"/>
            <a:endParaRPr lang="en-US" dirty="0"/>
          </a:p>
          <a:p>
            <a:endParaRPr lang="en-US" dirty="0"/>
          </a:p>
          <a:p>
            <a:r>
              <a:rPr lang="en-US" dirty="0"/>
              <a:t>Action: Update (with glossary) to be posted by </a:t>
            </a:r>
            <a:r>
              <a:rPr lang="en-US" dirty="0" err="1"/>
              <a:t>Bivesh</a:t>
            </a:r>
            <a:r>
              <a:rPr lang="en-US" dirty="0"/>
              <a:t> and Sarat, to be reviewed and approved next Tuesday 9/21.  Post the commented version and a clean version as version N+1. </a:t>
            </a:r>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Notes August 31,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normAutofit/>
          </a:bodyPr>
          <a:lstStyle/>
          <a:p>
            <a:endParaRPr lang="en-US" dirty="0"/>
          </a:p>
          <a:p>
            <a:r>
              <a:rPr lang="en-US" dirty="0"/>
              <a:t>Daoud mentions re-use of established 2-way radio terminology that may be confusing.  </a:t>
            </a:r>
          </a:p>
          <a:p>
            <a:endParaRPr lang="en-US" dirty="0"/>
          </a:p>
          <a:p>
            <a:r>
              <a:rPr lang="en-US" dirty="0" err="1"/>
              <a:t>Sarat</a:t>
            </a:r>
            <a:r>
              <a:rPr lang="en-US" dirty="0"/>
              <a:t> – are any “Peer to peer” functionalities included? Menashe - It can be implemented in point to multipoint. Should be added in SDD. Menashe will make contribution. </a:t>
            </a:r>
          </a:p>
          <a:p>
            <a:endParaRPr lang="en-US" dirty="0"/>
          </a:p>
          <a:p>
            <a:r>
              <a:rPr lang="en-US" dirty="0"/>
              <a:t>Final review and edit of clean version 306r4 in September</a:t>
            </a:r>
          </a:p>
          <a:p>
            <a:endParaRPr lang="en-US" dirty="0"/>
          </a:p>
          <a:p>
            <a:endParaRPr lang="en-US" dirty="0"/>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dirty="0"/>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58FE-0BD5-49F1-B3ED-D6D4BCE4C6C0}"/>
              </a:ext>
            </a:extLst>
          </p:cNvPr>
          <p:cNvSpPr>
            <a:spLocks noGrp="1"/>
          </p:cNvSpPr>
          <p:nvPr>
            <p:ph type="title"/>
          </p:nvPr>
        </p:nvSpPr>
        <p:spPr/>
        <p:txBody>
          <a:bodyPr/>
          <a:lstStyle/>
          <a:p>
            <a:r>
              <a:rPr lang="en-US" dirty="0"/>
              <a:t>September: Discussion on SDD</a:t>
            </a:r>
          </a:p>
        </p:txBody>
      </p:sp>
      <p:sp>
        <p:nvSpPr>
          <p:cNvPr id="3" name="Content Placeholder 2">
            <a:extLst>
              <a:ext uri="{FF2B5EF4-FFF2-40B4-BE49-F238E27FC236}">
                <a16:creationId xmlns:a16="http://schemas.microsoft.com/office/drawing/2014/main" id="{82CE5E55-4457-4876-9B5A-90758396B65B}"/>
              </a:ext>
            </a:extLst>
          </p:cNvPr>
          <p:cNvSpPr>
            <a:spLocks noGrp="1"/>
          </p:cNvSpPr>
          <p:nvPr>
            <p:ph idx="1"/>
          </p:nvPr>
        </p:nvSpPr>
        <p:spPr>
          <a:xfrm>
            <a:off x="838200" y="1371600"/>
            <a:ext cx="10515600" cy="4805363"/>
          </a:xfrm>
        </p:spPr>
        <p:txBody>
          <a:bodyPr>
            <a:normAutofit fontScale="77500" lnSpcReduction="20000"/>
          </a:bodyPr>
          <a:lstStyle/>
          <a:p>
            <a:r>
              <a:rPr lang="en-US" dirty="0"/>
              <a:t>Daoud mentions re-use of established 2-way radio terminology that may be confusing.  </a:t>
            </a:r>
          </a:p>
          <a:p>
            <a:pPr lvl="1"/>
            <a:r>
              <a:rPr lang="en-US" dirty="0"/>
              <a:t>Review notes from 9/14:</a:t>
            </a:r>
          </a:p>
          <a:p>
            <a:pPr lvl="2"/>
            <a:r>
              <a:rPr lang="en-US" dirty="0"/>
              <a:t>Remove “voice” from PLMR terminology definition. </a:t>
            </a:r>
          </a:p>
          <a:p>
            <a:pPr lvl="2"/>
            <a:r>
              <a:rPr lang="en-US" dirty="0"/>
              <a:t>PLMR Band – change “a few” to “some”</a:t>
            </a:r>
          </a:p>
          <a:p>
            <a:pPr lvl="2"/>
            <a:r>
              <a:rPr lang="en-US" dirty="0"/>
              <a:t>Can we quantify the 3.75 kHz subchannel BW?  Change to 5 kHz. May be different in other regulatory domains. </a:t>
            </a:r>
          </a:p>
          <a:p>
            <a:pPr lvl="2"/>
            <a:r>
              <a:rPr lang="en-US" dirty="0"/>
              <a:t>Change channel to “Effective Channel” for aggregation.</a:t>
            </a:r>
          </a:p>
          <a:p>
            <a:r>
              <a:rPr lang="en-US" dirty="0"/>
              <a:t>Peer to Peer for SDD –</a:t>
            </a:r>
          </a:p>
          <a:p>
            <a:pPr lvl="1"/>
            <a:r>
              <a:rPr lang="en-US" dirty="0"/>
              <a:t>Review of 459r0 </a:t>
            </a:r>
          </a:p>
          <a:p>
            <a:pPr lvl="2"/>
            <a:r>
              <a:rPr lang="en-US" dirty="0"/>
              <a:t>Peer to Peer mechanism for exactly 2 nodes. Would not co-exist with other pairs in same frequency/channel resource. </a:t>
            </a:r>
          </a:p>
          <a:p>
            <a:pPr lvl="2"/>
            <a:r>
              <a:rPr lang="en-US" dirty="0"/>
              <a:t>Is this mechanism a remote becoming a limited BS?  So it could accept additional terminals connecting? </a:t>
            </a:r>
          </a:p>
          <a:p>
            <a:pPr lvl="2"/>
            <a:r>
              <a:rPr lang="en-US" dirty="0"/>
              <a:t>Would this be dynamic in a mobile scenario.   </a:t>
            </a:r>
          </a:p>
          <a:p>
            <a:pPr lvl="2"/>
            <a:r>
              <a:rPr lang="en-US" dirty="0"/>
              <a:t>Would this include multi-hop relay? It could. </a:t>
            </a:r>
          </a:p>
          <a:p>
            <a:pPr lvl="1"/>
            <a:r>
              <a:rPr lang="en-US" dirty="0"/>
              <a:t>Should Peer to Peer be included in the SRD? </a:t>
            </a:r>
          </a:p>
          <a:p>
            <a:pPr lvl="2"/>
            <a:r>
              <a:rPr lang="en-US" dirty="0"/>
              <a:t>Should we add to the SRD?  Can we list out the use cases enabled by this mode? </a:t>
            </a:r>
          </a:p>
          <a:p>
            <a:pPr lvl="2"/>
            <a:r>
              <a:rPr lang="en-US" dirty="0"/>
              <a:t>Rail needs end of train communication in places where there is no infrastructure network. Requirement now or later?  There would need to be a dynamic switch over between P-P and infrastructure. </a:t>
            </a:r>
          </a:p>
          <a:p>
            <a:pPr lvl="2"/>
            <a:br>
              <a:rPr lang="en-US" dirty="0"/>
            </a:br>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1E3DE5F0-32DC-4440-82D7-7B2D177B2503}"/>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5A592398-EE4F-4124-A7CB-CFBC2234C1D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CB8259B-C223-4800-8ECA-A75D538431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2112037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4CCF0-16A0-425E-B75F-0B4E5F852A3F}"/>
              </a:ext>
            </a:extLst>
          </p:cNvPr>
          <p:cNvSpPr>
            <a:spLocks noGrp="1"/>
          </p:cNvSpPr>
          <p:nvPr>
            <p:ph type="title"/>
          </p:nvPr>
        </p:nvSpPr>
        <p:spPr/>
        <p:txBody>
          <a:bodyPr/>
          <a:lstStyle/>
          <a:p>
            <a:r>
              <a:rPr lang="en-US" dirty="0"/>
              <a:t>Plan for Tuesday 9/21 meeting</a:t>
            </a:r>
          </a:p>
        </p:txBody>
      </p:sp>
      <p:sp>
        <p:nvSpPr>
          <p:cNvPr id="3" name="Content Placeholder 2">
            <a:extLst>
              <a:ext uri="{FF2B5EF4-FFF2-40B4-BE49-F238E27FC236}">
                <a16:creationId xmlns:a16="http://schemas.microsoft.com/office/drawing/2014/main" id="{E2F0962A-7517-439A-A683-658AD015DEDE}"/>
              </a:ext>
            </a:extLst>
          </p:cNvPr>
          <p:cNvSpPr>
            <a:spLocks noGrp="1"/>
          </p:cNvSpPr>
          <p:nvPr>
            <p:ph idx="1"/>
          </p:nvPr>
        </p:nvSpPr>
        <p:spPr/>
        <p:txBody>
          <a:bodyPr>
            <a:normAutofit fontScale="85000" lnSpcReduction="20000"/>
          </a:bodyPr>
          <a:lstStyle/>
          <a:p>
            <a:r>
              <a:rPr lang="en-US" dirty="0"/>
              <a:t>Use Cases:</a:t>
            </a:r>
          </a:p>
          <a:p>
            <a:pPr lvl="1"/>
            <a:r>
              <a:rPr lang="en-US" dirty="0"/>
              <a:t>Tim: Provide starting point goodput values for electric utility use case</a:t>
            </a:r>
          </a:p>
          <a:p>
            <a:pPr lvl="1"/>
            <a:r>
              <a:rPr lang="en-US" dirty="0"/>
              <a:t>Royce and others: Look at P2P use cases – or highlight existing use cases that need P2P</a:t>
            </a:r>
          </a:p>
          <a:p>
            <a:pPr lvl="1"/>
            <a:endParaRPr lang="en-US" dirty="0"/>
          </a:p>
          <a:p>
            <a:r>
              <a:rPr lang="en-US" dirty="0"/>
              <a:t>SRD </a:t>
            </a:r>
          </a:p>
          <a:p>
            <a:pPr lvl="1"/>
            <a:r>
              <a:rPr lang="en-US" dirty="0"/>
              <a:t>Action: Update (with glossary) to be posted by </a:t>
            </a:r>
            <a:r>
              <a:rPr lang="en-US" dirty="0" err="1"/>
              <a:t>Bivesh</a:t>
            </a:r>
            <a:r>
              <a:rPr lang="en-US" dirty="0"/>
              <a:t> and Sarat, to be reviewed and approved next Tuesday 9/21.  Post the commented version and a clean version as version N+1.   (by Thursday 9/16)</a:t>
            </a:r>
          </a:p>
          <a:p>
            <a:pPr lvl="1"/>
            <a:r>
              <a:rPr lang="en-US" dirty="0"/>
              <a:t>Royce </a:t>
            </a:r>
            <a:r>
              <a:rPr lang="en-US" dirty="0" err="1"/>
              <a:t>Bivesh</a:t>
            </a:r>
            <a:r>
              <a:rPr lang="en-US" dirty="0"/>
              <a:t> – propose text for P2P as a requirement. and include a clear definition of P2P</a:t>
            </a:r>
          </a:p>
          <a:p>
            <a:pPr lvl="1"/>
            <a:endParaRPr lang="en-US" dirty="0"/>
          </a:p>
          <a:p>
            <a:r>
              <a:rPr lang="en-US" dirty="0"/>
              <a:t>SDD</a:t>
            </a:r>
          </a:p>
          <a:p>
            <a:pPr lvl="1"/>
            <a:r>
              <a:rPr lang="en-US" dirty="0"/>
              <a:t>Incorporate Daoud’s comments. </a:t>
            </a:r>
          </a:p>
          <a:p>
            <a:pPr lvl="1"/>
            <a:r>
              <a:rPr lang="en-US" dirty="0"/>
              <a:t>Menashe will edit in P2P text in SDD for review. </a:t>
            </a:r>
          </a:p>
          <a:p>
            <a:pPr lvl="1"/>
            <a:r>
              <a:rPr lang="en-US" dirty="0"/>
              <a:t>Menashe will upload new version of SDD with these changes. </a:t>
            </a:r>
          </a:p>
          <a:p>
            <a:pPr lvl="1"/>
            <a:endParaRPr lang="en-US" dirty="0"/>
          </a:p>
          <a:p>
            <a:pPr lvl="1"/>
            <a:endParaRPr lang="en-US" dirty="0"/>
          </a:p>
        </p:txBody>
      </p:sp>
      <p:sp>
        <p:nvSpPr>
          <p:cNvPr id="4" name="Date Placeholder 3">
            <a:extLst>
              <a:ext uri="{FF2B5EF4-FFF2-40B4-BE49-F238E27FC236}">
                <a16:creationId xmlns:a16="http://schemas.microsoft.com/office/drawing/2014/main" id="{C0300CC8-E345-42CC-8C3F-FBAD9E8E55A1}"/>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8B47872F-45A3-4DB8-B8DE-BD167547B9A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9D00BA-3A38-4927-8B2D-229FE013F271}"/>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453297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the Use Cases Spreadsheet</a:t>
            </a:r>
          </a:p>
          <a:p>
            <a:r>
              <a:rPr lang="en-US" dirty="0"/>
              <a:t>Review and approval of SRD updates</a:t>
            </a:r>
          </a:p>
          <a:p>
            <a:r>
              <a:rPr lang="en-US" dirty="0"/>
              <a:t>Review and approval of SDD</a:t>
            </a:r>
          </a:p>
          <a:p>
            <a:r>
              <a:rPr lang="en-US" dirty="0"/>
              <a:t>Planning for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endParaRPr lang="en-US" dirty="0"/>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September_2021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October Teleconference</a:t>
            </a:r>
          </a:p>
          <a:p>
            <a:pPr lvl="1"/>
            <a:r>
              <a:rPr lang="en-US" dirty="0"/>
              <a:t>Wednesday Oct 13</a:t>
            </a:r>
            <a:r>
              <a:rPr lang="en-US" baseline="30000" dirty="0"/>
              <a:t>th</a:t>
            </a:r>
            <a:endParaRPr lang="en-US" dirty="0"/>
          </a:p>
          <a:p>
            <a:pPr lvl="1"/>
            <a:endParaRPr lang="en-US" dirty="0"/>
          </a:p>
          <a:p>
            <a:r>
              <a:rPr lang="en-US" dirty="0"/>
              <a:t>Registration for November Plenary meeting is mandatory</a:t>
            </a:r>
          </a:p>
          <a:p>
            <a:pPr lvl="1"/>
            <a:r>
              <a:rPr lang="en-US" dirty="0"/>
              <a:t>See posts on 802.15 reflectors </a:t>
            </a:r>
          </a:p>
          <a:p>
            <a:pPr lvl="1"/>
            <a:r>
              <a:rPr lang="en-US" dirty="0"/>
              <a:t>Registration link on 802.15 home page </a:t>
            </a:r>
            <a:r>
              <a:rPr lang="en-US" dirty="0">
                <a:hlinkClick r:id="rId2"/>
              </a:rPr>
              <a:t>https://www.ieee802.org/15/</a:t>
            </a:r>
            <a:endParaRPr lang="en-US" dirty="0"/>
          </a:p>
          <a:p>
            <a:pPr lvl="1"/>
            <a:endParaRPr lang="en-US" dirty="0"/>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  - Guy Simpson</a:t>
            </a:r>
          </a:p>
          <a:p>
            <a:endParaRPr lang="en-US" dirty="0"/>
          </a:p>
          <a:p>
            <a:r>
              <a:rPr lang="en-US" dirty="0"/>
              <a:t>Agenda review and Approval</a:t>
            </a:r>
          </a:p>
          <a:p>
            <a:endParaRPr lang="en-US" dirty="0"/>
          </a:p>
          <a:p>
            <a:r>
              <a:rPr lang="en-US" dirty="0"/>
              <a:t>Meeting schedule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11670</TotalTime>
  <Words>2706</Words>
  <Application>Microsoft Office PowerPoint</Application>
  <PresentationFormat>Widescreen</PresentationFormat>
  <Paragraphs>324</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TG16t Agenda September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September Interim</vt:lpstr>
      <vt:lpstr>Use Case Spreadsheet</vt:lpstr>
      <vt:lpstr>Review of SRD Updates</vt:lpstr>
      <vt:lpstr>SDD Development Notes August 31, 2021</vt:lpstr>
      <vt:lpstr>September: Discussion on SDD</vt:lpstr>
      <vt:lpstr>Plan for Tuesday 9/21 meeting</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375</cp:revision>
  <cp:lastPrinted>1998-02-10T13:28:06Z</cp:lastPrinted>
  <dcterms:created xsi:type="dcterms:W3CDTF">2020-01-06T16:34:14Z</dcterms:created>
  <dcterms:modified xsi:type="dcterms:W3CDTF">2021-09-14T18:45:36Z</dcterms:modified>
</cp:coreProperties>
</file>