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59" r:id="rId2"/>
    <p:sldId id="290" r:id="rId3"/>
    <p:sldId id="304" r:id="rId4"/>
    <p:sldId id="317" r:id="rId5"/>
    <p:sldId id="264" r:id="rId6"/>
    <p:sldId id="390" r:id="rId7"/>
    <p:sldId id="386" r:id="rId8"/>
    <p:sldId id="387" r:id="rId9"/>
    <p:sldId id="389" r:id="rId10"/>
    <p:sldId id="388" r:id="rId11"/>
    <p:sldId id="365"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90"/>
            <p14:sldId id="304"/>
            <p14:sldId id="317"/>
            <p14:sldId id="264"/>
            <p14:sldId id="390"/>
            <p14:sldId id="386"/>
            <p14:sldId id="387"/>
            <p14:sldId id="389"/>
            <p14:sldId id="388"/>
          </p14:sldIdLst>
        </p14:section>
        <p14:section name="Closing Slide" id="{17524BA6-C3AC-EE4D-BA9D-E46A8CDB0646}">
          <p14:sldIdLst>
            <p14:sldId id="36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009900"/>
    <a:srgbClr val="00CC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57" autoAdjust="0"/>
    <p:restoredTop sz="95742" autoAdjust="0"/>
  </p:normalViewPr>
  <p:slideViewPr>
    <p:cSldViewPr>
      <p:cViewPr varScale="1">
        <p:scale>
          <a:sx n="104" d="100"/>
          <a:sy n="104" d="100"/>
        </p:scale>
        <p:origin x="81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5ABD0F35-4590-4FAA-934F-53CEC2702FE9}"/>
    <pc:docChg chg="undo custSel modSld">
      <pc:chgData name="Phil Beecher" userId="8e59e9d451c39ba5" providerId="LiveId" clId="{5ABD0F35-4590-4FAA-934F-53CEC2702FE9}" dt="2021-09-22T11:29:55.850" v="17" actId="14100"/>
      <pc:docMkLst>
        <pc:docMk/>
      </pc:docMkLst>
      <pc:sldChg chg="modSp mod">
        <pc:chgData name="Phil Beecher" userId="8e59e9d451c39ba5" providerId="LiveId" clId="{5ABD0F35-4590-4FAA-934F-53CEC2702FE9}" dt="2021-09-22T10:54:02.736" v="3" actId="403"/>
        <pc:sldMkLst>
          <pc:docMk/>
          <pc:sldMk cId="1803787174" sldId="387"/>
        </pc:sldMkLst>
        <pc:spChg chg="mod">
          <ac:chgData name="Phil Beecher" userId="8e59e9d451c39ba5" providerId="LiveId" clId="{5ABD0F35-4590-4FAA-934F-53CEC2702FE9}" dt="2021-09-22T10:54:02.736" v="3" actId="403"/>
          <ac:spMkLst>
            <pc:docMk/>
            <pc:sldMk cId="1803787174" sldId="387"/>
            <ac:spMk id="21510" creationId="{00000000-0000-0000-0000-000000000000}"/>
          </ac:spMkLst>
        </pc:spChg>
      </pc:sldChg>
      <pc:sldChg chg="modSp mod">
        <pc:chgData name="Phil Beecher" userId="8e59e9d451c39ba5" providerId="LiveId" clId="{5ABD0F35-4590-4FAA-934F-53CEC2702FE9}" dt="2021-09-22T10:57:06.954" v="12" actId="20577"/>
        <pc:sldMkLst>
          <pc:docMk/>
          <pc:sldMk cId="940852343" sldId="388"/>
        </pc:sldMkLst>
        <pc:spChg chg="mod">
          <ac:chgData name="Phil Beecher" userId="8e59e9d451c39ba5" providerId="LiveId" clId="{5ABD0F35-4590-4FAA-934F-53CEC2702FE9}" dt="2021-09-22T10:57:06.954" v="12" actId="20577"/>
          <ac:spMkLst>
            <pc:docMk/>
            <pc:sldMk cId="940852343" sldId="388"/>
            <ac:spMk id="21510" creationId="{00000000-0000-0000-0000-000000000000}"/>
          </ac:spMkLst>
        </pc:spChg>
      </pc:sldChg>
      <pc:sldChg chg="modSp mod">
        <pc:chgData name="Phil Beecher" userId="8e59e9d451c39ba5" providerId="LiveId" clId="{5ABD0F35-4590-4FAA-934F-53CEC2702FE9}" dt="2021-09-22T11:29:55.850" v="17" actId="14100"/>
        <pc:sldMkLst>
          <pc:docMk/>
          <pc:sldMk cId="1476488467" sldId="389"/>
        </pc:sldMkLst>
        <pc:spChg chg="mod">
          <ac:chgData name="Phil Beecher" userId="8e59e9d451c39ba5" providerId="LiveId" clId="{5ABD0F35-4590-4FAA-934F-53CEC2702FE9}" dt="2021-09-22T11:29:55.850" v="17" actId="14100"/>
          <ac:spMkLst>
            <pc:docMk/>
            <pc:sldMk cId="1476488467" sldId="389"/>
            <ac:spMk id="6" creationId="{15A68D18-1423-46BF-84FD-7677AF10672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21</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21</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6826042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21</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4898851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21</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40262836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21</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9826874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21</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9989811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21</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851050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
        <p:nvSpPr>
          <p:cNvPr id="7" name="Rectangle 5">
            <a:extLst>
              <a:ext uri="{FF2B5EF4-FFF2-40B4-BE49-F238E27FC236}">
                <a16:creationId xmlns:a16="http://schemas.microsoft.com/office/drawing/2014/main" id="{5B07D9AD-AE5C-4EB4-87E8-7441F9EDAC4D}"/>
              </a:ext>
            </a:extLst>
          </p:cNvPr>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endParaRPr lang="en-US" dirty="0"/>
          </a:p>
        </p:txBody>
      </p:sp>
    </p:spTree>
    <p:extLst>
      <p:ext uri="{BB962C8B-B14F-4D97-AF65-F5344CB8AC3E}">
        <p14:creationId xmlns:p14="http://schemas.microsoft.com/office/powerpoint/2010/main" val="1908353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23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j-lt"/>
                <a:ea typeface="ＭＳ Ｐゴシック" pitchFamily="-65" charset="-128"/>
                <a:cs typeface="Calibri" panose="020F0502020204030204" pitchFamily="34" charset="0"/>
              </a:defRPr>
            </a:lvl1pPr>
          </a:lstStyle>
          <a:p>
            <a:pPr>
              <a:defRPr/>
            </a:pPr>
            <a:r>
              <a:rPr lang="en-US" dirty="0"/>
              <a:t>Slide </a:t>
            </a:r>
            <a:fld id="{AD8365B0-1DCB-374B-8D2E-32E02956BE58}" type="slidenum">
              <a:rPr lang="en-US" smtClean="0"/>
              <a:pPr>
                <a:defRPr/>
              </a:pPr>
              <a:t>‹#›</a:t>
            </a:fld>
            <a:endParaRPr lang="en-US" dirty="0"/>
          </a:p>
        </p:txBody>
      </p:sp>
      <p:sp>
        <p:nvSpPr>
          <p:cNvPr id="1031" name="Rectangle 7"/>
          <p:cNvSpPr>
            <a:spLocks noChangeArrowheads="1"/>
          </p:cNvSpPr>
          <p:nvPr/>
        </p:nvSpPr>
        <p:spPr bwMode="auto">
          <a:xfrm>
            <a:off x="4495800" y="229056"/>
            <a:ext cx="39624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nchor="b">
            <a:spAutoFit/>
          </a:bodyPr>
          <a:lstStyle/>
          <a:p>
            <a:pPr marL="0" lvl="4" algn="r" eaLnBrk="0" hangingPunct="0"/>
            <a:r>
              <a:rPr lang="en-US" sz="1400" b="0" dirty="0">
                <a:latin typeface="+mj-lt"/>
                <a:cs typeface="Calibri" panose="020F0502020204030204" pitchFamily="34" charset="0"/>
              </a:rPr>
              <a:t>doc #: IEEE 802.15-21-0456-02-0mag</a:t>
            </a:r>
          </a:p>
        </p:txBody>
      </p:sp>
      <p:sp>
        <p:nvSpPr>
          <p:cNvPr id="1033" name="Rectangle 9"/>
          <p:cNvSpPr>
            <a:spLocks noChangeArrowheads="1"/>
          </p:cNvSpPr>
          <p:nvPr/>
        </p:nvSpPr>
        <p:spPr bwMode="auto">
          <a:xfrm>
            <a:off x="685800" y="6475413"/>
            <a:ext cx="711200"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latin typeface="+mj-lt"/>
                <a:cs typeface="Calibri" panose="020F0502020204030204" pitchFamily="34"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1" name="Rectangle 5">
            <a:extLst>
              <a:ext uri="{FF2B5EF4-FFF2-40B4-BE49-F238E27FC236}">
                <a16:creationId xmlns:a16="http://schemas.microsoft.com/office/drawing/2014/main" id="{C6AE45B6-7BA4-4329-AA29-8E094456F97C}"/>
              </a:ext>
            </a:extLst>
          </p:cNvPr>
          <p:cNvSpPr>
            <a:spLocks noGrp="1" noChangeArrowheads="1"/>
          </p:cNvSpPr>
          <p:nvPr>
            <p:ph type="ftr" sz="quarter" idx="3"/>
          </p:nvPr>
        </p:nvSpPr>
        <p:spPr>
          <a:xfrm>
            <a:off x="5486400" y="6473309"/>
            <a:ext cx="2971800" cy="184666"/>
          </a:xfrm>
          <a:prstGeom prst="rect">
            <a:avLst/>
          </a:prstGeom>
          <a:ln/>
        </p:spPr>
        <p:txBody>
          <a:bodyPr tIns="0" bIns="0"/>
          <a:lstStyle>
            <a:lvl1pPr>
              <a:defRPr>
                <a:latin typeface="+mj-lt"/>
                <a:cs typeface="Calibri" panose="020F0502020204030204" pitchFamily="34" charset="0"/>
              </a:defRPr>
            </a:lvl1pPr>
          </a:lstStyle>
          <a:p>
            <a:pPr algn="r">
              <a:defRPr/>
            </a:pPr>
            <a:r>
              <a:rPr lang="en-US" dirty="0"/>
              <a:t>Phil Beecher (Wi-SUN Alliance)</a:t>
            </a:r>
          </a:p>
        </p:txBody>
      </p:sp>
      <p:sp>
        <p:nvSpPr>
          <p:cNvPr id="13" name="Rectangle 7">
            <a:extLst>
              <a:ext uri="{FF2B5EF4-FFF2-40B4-BE49-F238E27FC236}">
                <a16:creationId xmlns:a16="http://schemas.microsoft.com/office/drawing/2014/main" id="{3CB784B2-5860-4B3C-BF6D-C8234231458E}"/>
              </a:ext>
            </a:extLst>
          </p:cNvPr>
          <p:cNvSpPr>
            <a:spLocks noChangeArrowheads="1"/>
          </p:cNvSpPr>
          <p:nvPr userDrawn="1"/>
        </p:nvSpPr>
        <p:spPr bwMode="auto">
          <a:xfrm>
            <a:off x="685800" y="229056"/>
            <a:ext cx="19812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nchor="b">
            <a:spAutoFit/>
          </a:bodyPr>
          <a:lstStyle/>
          <a:p>
            <a:pPr marL="0" lvl="4" algn="l" eaLnBrk="0" hangingPunct="0"/>
            <a:r>
              <a:rPr lang="en-US" sz="1400" b="0" dirty="0">
                <a:latin typeface="+mj-lt"/>
                <a:cs typeface="Calibri" panose="020F0502020204030204" pitchFamily="34" charset="0"/>
              </a:rPr>
              <a:t>September 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grouper.ieee.org/groups/802/15/pub/Download.html"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hyperlink" Target="http://grouper.ieee.org/groups/802/15/pub/Templates/IEEE-P802_15.pot" TargetMode="External"/><Relationship Id="rId4" Type="http://schemas.openxmlformats.org/officeDocument/2006/relationships/hyperlink" Target="http://grouper.ieee.org/groups/802/15/pub/Templates/IEEE-P802_15.dot"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5/dcn/10/15-10-0235-28-0000-802-15-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hyperlink" Target="https://mentor.ieee.org/802.15/dcn/10/15-10-0235-29-0000-802-15-operations-manual.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P802.15 Working Group for Wireless Personal Area Networks (WPANs)</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Submission Title: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SC Maintenance Opening / Closing Report for Virtual 2021 July Plenary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Date Submitted: </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22 July 2021</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Source: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Phil Beecher</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Company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Wi-SUN Alliance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Address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Hove Actually, SE England</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Voice:[</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+44-1273-422275</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E-Mail:[</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pbeecher@wi-sun.org</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SCM Report for September 2021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Report for the September 2021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[Contribution for SC Maintenance]</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Phil Beecher (Wi-SUN Alliance)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9" name="Rectangle 2"/>
          <p:cNvSpPr>
            <a:spLocks noGrp="1" noChangeArrowheads="1"/>
          </p:cNvSpPr>
          <p:nvPr>
            <p:ph type="title" idx="4294967295"/>
          </p:nvPr>
        </p:nvSpPr>
        <p:spPr>
          <a:xfrm>
            <a:off x="228600" y="838200"/>
            <a:ext cx="8568690" cy="762000"/>
          </a:xfrm>
        </p:spPr>
        <p:txBody>
          <a:bodyPr/>
          <a:lstStyle/>
          <a:p>
            <a:r>
              <a:rPr lang="en-US" b="1" dirty="0">
                <a:latin typeface="Calibri" panose="020F0502020204030204" pitchFamily="34" charset="0"/>
                <a:ea typeface="ＭＳ Ｐゴシック" charset="0"/>
                <a:cs typeface="Calibri" panose="020F0502020204030204" pitchFamily="34" charset="0"/>
              </a:rPr>
              <a:t>SA Ballot / </a:t>
            </a:r>
            <a:r>
              <a:rPr lang="en-US" b="1" dirty="0" err="1">
                <a:latin typeface="Calibri" panose="020F0502020204030204" pitchFamily="34" charset="0"/>
                <a:ea typeface="ＭＳ Ｐゴシック" charset="0"/>
                <a:cs typeface="Calibri" panose="020F0502020204030204" pitchFamily="34" charset="0"/>
              </a:rPr>
              <a:t>Revcom</a:t>
            </a:r>
            <a:r>
              <a:rPr lang="en-US" b="1" dirty="0">
                <a:latin typeface="Calibri" panose="020F0502020204030204" pitchFamily="34" charset="0"/>
                <a:ea typeface="ＭＳ Ｐゴシック" charset="0"/>
                <a:cs typeface="Calibri" panose="020F0502020204030204" pitchFamily="34" charset="0"/>
              </a:rPr>
              <a:t> submission templates</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325755" y="1981200"/>
            <a:ext cx="8568690" cy="3505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lstStyle/>
          <a:p>
            <a:r>
              <a:rPr lang="en-US" sz="2800" dirty="0">
                <a:latin typeface="Calibri" panose="020F0502020204030204" pitchFamily="34" charset="0"/>
                <a:cs typeface="Calibri" panose="020F0502020204030204" pitchFamily="34" charset="0"/>
              </a:rPr>
              <a:t>Purpose – to provide templates and checklists for Task Group chairs to prepare submissions for :</a:t>
            </a:r>
          </a:p>
          <a:p>
            <a:pPr marL="1028700" lvl="1" indent="-571500">
              <a:buAutoNum type="romanLcParenR"/>
            </a:pPr>
            <a:r>
              <a:rPr lang="en-US" sz="2800" dirty="0">
                <a:latin typeface="Calibri" panose="020F0502020204030204" pitchFamily="34" charset="0"/>
                <a:cs typeface="Calibri" panose="020F0502020204030204" pitchFamily="34" charset="0"/>
              </a:rPr>
              <a:t>SA Ballot and </a:t>
            </a:r>
          </a:p>
          <a:p>
            <a:pPr marL="1028700" lvl="1" indent="-571500">
              <a:buAutoNum type="romanLcParenR"/>
            </a:pPr>
            <a:r>
              <a:rPr lang="en-US" sz="2800" dirty="0" err="1">
                <a:latin typeface="Calibri" panose="020F0502020204030204" pitchFamily="34" charset="0"/>
                <a:cs typeface="Calibri" panose="020F0502020204030204" pitchFamily="34" charset="0"/>
              </a:rPr>
              <a:t>Revcom</a:t>
            </a:r>
            <a:r>
              <a:rPr lang="en-US" sz="2800" dirty="0">
                <a:latin typeface="Calibri" panose="020F0502020204030204" pitchFamily="34" charset="0"/>
                <a:cs typeface="Calibri" panose="020F0502020204030204" pitchFamily="34" charset="0"/>
              </a:rPr>
              <a:t> </a:t>
            </a:r>
          </a:p>
          <a:p>
            <a:endParaRPr lang="en-US" sz="2800" dirty="0">
              <a:latin typeface="Calibri" panose="020F0502020204030204" pitchFamily="34" charset="0"/>
              <a:cs typeface="Calibri" panose="020F0502020204030204" pitchFamily="34" charset="0"/>
            </a:endParaRPr>
          </a:p>
          <a:p>
            <a:r>
              <a:rPr lang="en-US" sz="2800" dirty="0">
                <a:solidFill>
                  <a:srgbClr val="FF0000"/>
                </a:solidFill>
                <a:latin typeface="Calibri" panose="020F0502020204030204" pitchFamily="34" charset="0"/>
                <a:cs typeface="Calibri" panose="020F0502020204030204" pitchFamily="34" charset="0"/>
              </a:rPr>
              <a:t>No progress </a:t>
            </a:r>
            <a:r>
              <a:rPr lang="en-US" sz="2800" dirty="0">
                <a:solidFill>
                  <a:srgbClr val="FF0000"/>
                </a:solidFill>
                <a:latin typeface="Calibri" panose="020F0502020204030204" pitchFamily="34" charset="0"/>
                <a:cs typeface="Calibri" panose="020F0502020204030204" pitchFamily="34" charset="0"/>
                <a:sym typeface="Wingdings" panose="05000000000000000000" pitchFamily="2" charset="2"/>
              </a:rPr>
              <a:t>, </a:t>
            </a:r>
            <a:r>
              <a:rPr lang="en-US" sz="2800" dirty="0">
                <a:latin typeface="Calibri" panose="020F0502020204030204" pitchFamily="34" charset="0"/>
                <a:cs typeface="Calibri" panose="020F0502020204030204" pitchFamily="34" charset="0"/>
                <a:sym typeface="Wingdings" panose="05000000000000000000" pitchFamily="2" charset="2"/>
              </a:rPr>
              <a:t>but …</a:t>
            </a:r>
          </a:p>
          <a:p>
            <a:pPr algn="ctr"/>
            <a:r>
              <a:rPr lang="en-US" sz="2800" dirty="0">
                <a:solidFill>
                  <a:srgbClr val="002060"/>
                </a:solidFill>
                <a:latin typeface="Calibri" panose="020F0502020204030204" pitchFamily="34" charset="0"/>
                <a:cs typeface="Calibri" panose="020F0502020204030204" pitchFamily="34" charset="0"/>
                <a:sym typeface="Wingdings" panose="05000000000000000000" pitchFamily="2" charset="2"/>
              </a:rPr>
              <a:t>Something to look forward to in November </a:t>
            </a:r>
            <a:endParaRPr lang="en-US" sz="2800" dirty="0">
              <a:solidFill>
                <a:srgbClr val="002060"/>
              </a:solidFill>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Tree>
    <p:extLst>
      <p:ext uri="{BB962C8B-B14F-4D97-AF65-F5344CB8AC3E}">
        <p14:creationId xmlns:p14="http://schemas.microsoft.com/office/powerpoint/2010/main" val="940852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09588" y="618094"/>
            <a:ext cx="7772400" cy="762000"/>
          </a:xfrm>
        </p:spPr>
        <p:txBody>
          <a:bodyPr/>
          <a:lstStyle/>
          <a:p>
            <a:r>
              <a:rPr lang="en-US" b="1" dirty="0">
                <a:latin typeface="Calibri" panose="020F0502020204030204" pitchFamily="34" charset="0"/>
                <a:ea typeface="ＭＳ Ｐゴシック" charset="0"/>
                <a:cs typeface="Calibri" panose="020F0502020204030204" pitchFamily="34" charset="0"/>
              </a:rPr>
              <a:t>Future Efforts</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228600" y="1499734"/>
            <a:ext cx="8686800" cy="474017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lstStyle/>
          <a:p>
            <a:pPr marL="457200" indent="-457200">
              <a:spcAft>
                <a:spcPts val="600"/>
              </a:spcAft>
              <a:buFont typeface="Arial" panose="020B0604020202020204" pitchFamily="34" charset="0"/>
              <a:buChar char="•"/>
            </a:pPr>
            <a:r>
              <a:rPr lang="en-US" sz="2800" dirty="0">
                <a:latin typeface="Calibri" panose="020F0502020204030204" pitchFamily="34" charset="0"/>
                <a:cs typeface="Calibri" panose="020F0502020204030204" pitchFamily="34" charset="0"/>
              </a:rPr>
              <a:t>Before November Plenary session</a:t>
            </a:r>
          </a:p>
          <a:p>
            <a:pPr marL="914400" lvl="1" indent="-4572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Post updated document templates</a:t>
            </a:r>
          </a:p>
          <a:p>
            <a:pPr marL="914400" lvl="1" indent="-4572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Update project roadmap timeline to include reminders and checklist for TG / officers actions</a:t>
            </a:r>
          </a:p>
          <a:p>
            <a:pPr marL="914400" lvl="1" indent="-4572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Update templates for SA ballot / </a:t>
            </a:r>
            <a:r>
              <a:rPr lang="en-US" sz="2400" dirty="0" err="1">
                <a:latin typeface="Calibri" panose="020F0502020204030204" pitchFamily="34" charset="0"/>
                <a:cs typeface="Calibri" panose="020F0502020204030204" pitchFamily="34" charset="0"/>
              </a:rPr>
              <a:t>Revcom</a:t>
            </a:r>
            <a:r>
              <a:rPr lang="en-US" sz="2400" dirty="0">
                <a:latin typeface="Calibri" panose="020F0502020204030204" pitchFamily="34" charset="0"/>
                <a:cs typeface="Calibri" panose="020F0502020204030204" pitchFamily="34" charset="0"/>
              </a:rPr>
              <a:t> submissions</a:t>
            </a:r>
            <a:endParaRPr lang="en-US" sz="2400" dirty="0">
              <a:highlight>
                <a:srgbClr val="FF0000"/>
              </a:highlight>
              <a:latin typeface="Calibri" panose="020F0502020204030204" pitchFamily="34" charset="0"/>
              <a:cs typeface="Calibri" panose="020F0502020204030204" pitchFamily="34" charset="0"/>
            </a:endParaRPr>
          </a:p>
          <a:p>
            <a:pPr marL="914400" lvl="1" indent="-457200">
              <a:spcAft>
                <a:spcPts val="600"/>
              </a:spcAft>
              <a:buFont typeface="Arial" panose="020B0604020202020204" pitchFamily="34" charset="0"/>
              <a:buChar char="•"/>
            </a:pPr>
            <a:endParaRPr lang="en-US" sz="2400" dirty="0">
              <a:latin typeface="Calibri" panose="020F0502020204030204" pitchFamily="34" charset="0"/>
              <a:cs typeface="Calibri" panose="020F0502020204030204" pitchFamily="34" charset="0"/>
            </a:endParaRPr>
          </a:p>
          <a:p>
            <a:pPr marL="457200" indent="-457200">
              <a:spcAft>
                <a:spcPts val="600"/>
              </a:spcAft>
              <a:buFont typeface="Arial" panose="020B0604020202020204" pitchFamily="34" charset="0"/>
              <a:buChar char="•"/>
            </a:pPr>
            <a:r>
              <a:rPr lang="en-US" sz="2800" dirty="0">
                <a:latin typeface="Calibri" panose="020F0502020204030204" pitchFamily="34" charset="0"/>
                <a:cs typeface="Calibri" panose="020F0502020204030204" pitchFamily="34" charset="0"/>
              </a:rPr>
              <a:t>November Plenary</a:t>
            </a:r>
          </a:p>
          <a:p>
            <a:pPr marL="914400" lvl="3" indent="-4572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Review templates for SA ballot / </a:t>
            </a:r>
            <a:r>
              <a:rPr lang="en-US" sz="2400" dirty="0" err="1">
                <a:latin typeface="Calibri" panose="020F0502020204030204" pitchFamily="34" charset="0"/>
                <a:cs typeface="Calibri" panose="020F0502020204030204" pitchFamily="34" charset="0"/>
              </a:rPr>
              <a:t>Revcom</a:t>
            </a:r>
            <a:r>
              <a:rPr lang="en-US" sz="2400" dirty="0">
                <a:latin typeface="Calibri" panose="020F0502020204030204" pitchFamily="34" charset="0"/>
                <a:cs typeface="Calibri" panose="020F0502020204030204" pitchFamily="34" charset="0"/>
              </a:rPr>
              <a:t> submissions</a:t>
            </a:r>
            <a:endParaRPr lang="en-US" sz="2400" dirty="0">
              <a:highlight>
                <a:srgbClr val="FF0000"/>
              </a:highlight>
              <a:latin typeface="Calibri" panose="020F0502020204030204" pitchFamily="34" charset="0"/>
              <a:cs typeface="Calibri" panose="020F0502020204030204" pitchFamily="34" charset="0"/>
            </a:endParaRPr>
          </a:p>
          <a:p>
            <a:pPr marL="914400" lvl="3" indent="-4572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Review any change requests with Existing Standards </a:t>
            </a:r>
          </a:p>
          <a:p>
            <a:pPr marL="914400" lvl="3" indent="-4572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Review any change requests for the Operations Manual</a:t>
            </a:r>
          </a:p>
        </p:txBody>
      </p:sp>
      <p:sp>
        <p:nvSpPr>
          <p:cNvPr id="8" name="Footer Placeholder 2">
            <a:extLst>
              <a:ext uri="{FF2B5EF4-FFF2-40B4-BE49-F238E27FC236}">
                <a16:creationId xmlns:a16="http://schemas.microsoft.com/office/drawing/2014/main" id="{079084FE-CC3A-439E-A4C9-B60026705E1E}"/>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
        <p:nvSpPr>
          <p:cNvPr id="10" name="Date Placeholder 5">
            <a:extLst>
              <a:ext uri="{FF2B5EF4-FFF2-40B4-BE49-F238E27FC236}">
                <a16:creationId xmlns:a16="http://schemas.microsoft.com/office/drawing/2014/main" id="{3BF6C4D4-96D3-4059-BF2B-EE822DB945B9}"/>
              </a:ext>
            </a:extLst>
          </p:cNvPr>
          <p:cNvSpPr>
            <a:spLocks noGrp="1"/>
          </p:cNvSpPr>
          <p:nvPr>
            <p:ph type="dt" sz="quarter" idx="4294967295"/>
          </p:nvPr>
        </p:nvSpPr>
        <p:spPr>
          <a:xfrm>
            <a:off x="685800" y="228600"/>
            <a:ext cx="1600200" cy="2159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tIns="0" bIns="0"/>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latin typeface="Calibri" panose="020F0502020204030204" pitchFamily="34" charset="0"/>
                <a:cs typeface="Calibri" panose="020F0502020204030204" pitchFamily="34" charset="0"/>
              </a:rPr>
              <a:t>&lt;July 2021&gt;</a:t>
            </a:r>
          </a:p>
        </p:txBody>
      </p:sp>
    </p:spTree>
    <p:extLst>
      <p:ext uri="{BB962C8B-B14F-4D97-AF65-F5344CB8AC3E}">
        <p14:creationId xmlns:p14="http://schemas.microsoft.com/office/powerpoint/2010/main" val="2427517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a:xfrm>
            <a:off x="685800" y="685800"/>
            <a:ext cx="7772400" cy="762000"/>
          </a:xfrm>
        </p:spPr>
        <p:txBody>
          <a:bodyPr/>
          <a:lstStyle/>
          <a:p>
            <a:r>
              <a:rPr lang="en-US" altLang="en-US" dirty="0">
                <a:solidFill>
                  <a:schemeClr val="accent2"/>
                </a:solidFill>
                <a:latin typeface="Calibri" panose="020F0502020204030204" pitchFamily="34" charset="0"/>
                <a:cs typeface="Calibri" panose="020F0502020204030204" pitchFamily="34" charset="0"/>
              </a:rPr>
              <a:t>SC Maintenance Reminders</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152400" y="1628800"/>
            <a:ext cx="8534400" cy="4611663"/>
          </a:xfrm>
        </p:spPr>
        <p:txBody>
          <a:bodyPr>
            <a:normAutofit/>
          </a:bodyPr>
          <a:lstStyle/>
          <a:p>
            <a:pPr>
              <a:defRPr/>
            </a:pPr>
            <a:r>
              <a:rPr lang="en-US" sz="2400" dirty="0">
                <a:latin typeface="Calibri" panose="020F0502020204030204" pitchFamily="34" charset="0"/>
                <a:cs typeface="Calibri" panose="020F0502020204030204" pitchFamily="34" charset="0"/>
              </a:rPr>
              <a:t>Registration is required to attend this meeting, follow the registration link for the September Plenary:</a:t>
            </a:r>
          </a:p>
          <a:p>
            <a:pPr marL="400050" lvl="1" indent="0">
              <a:buNone/>
              <a:defRPr/>
            </a:pPr>
            <a:r>
              <a:rPr lang="en-US" sz="2000" dirty="0">
                <a:latin typeface="Calibri" panose="020F0502020204030204" pitchFamily="34" charset="0"/>
                <a:cs typeface="Calibri" panose="020F0502020204030204" pitchFamily="34" charset="0"/>
              </a:rPr>
              <a:t>https://grouper.ieee.org/groups/802/15/pub/Meeting_Plan.html</a:t>
            </a:r>
            <a:endParaRPr lang="en-US" sz="2400" dirty="0">
              <a:latin typeface="Calibri" panose="020F0502020204030204" pitchFamily="34" charset="0"/>
              <a:cs typeface="Calibri" panose="020F0502020204030204" pitchFamily="34" charset="0"/>
            </a:endParaRPr>
          </a:p>
          <a:p>
            <a:pPr>
              <a:defRPr/>
            </a:pPr>
            <a:r>
              <a:rPr lang="en-US" sz="2400" dirty="0">
                <a:latin typeface="Calibri" panose="020F0502020204030204" pitchFamily="34" charset="0"/>
                <a:cs typeface="Calibri" panose="020F0502020204030204" pitchFamily="34" charset="0"/>
              </a:rPr>
              <a:t>Please register your attendance for voting credit:</a:t>
            </a:r>
          </a:p>
          <a:p>
            <a:pPr marL="400050" lvl="1" indent="0">
              <a:buNone/>
              <a:defRPr/>
            </a:pPr>
            <a:r>
              <a:rPr lang="en-US" sz="2000" dirty="0">
                <a:latin typeface="Calibri" panose="020F0502020204030204" pitchFamily="34" charset="0"/>
                <a:cs typeface="Calibri" panose="020F0502020204030204" pitchFamily="34" charset="0"/>
                <a:hlinkClick r:id="rId2"/>
              </a:rPr>
              <a:t>https://imat.ieee.org/attendance</a:t>
            </a:r>
            <a:endParaRPr lang="en-US" sz="2000" dirty="0">
              <a:latin typeface="Calibri" panose="020F0502020204030204" pitchFamily="34" charset="0"/>
              <a:cs typeface="Calibri" panose="020F0502020204030204" pitchFamily="34" charset="0"/>
            </a:endParaRPr>
          </a:p>
          <a:p>
            <a:pPr marL="457200" indent="-457200">
              <a:defRPr/>
            </a:pPr>
            <a:r>
              <a:rPr lang="en-US" sz="2400" dirty="0">
                <a:latin typeface="Calibri" panose="020F0502020204030204" pitchFamily="34" charset="0"/>
                <a:cs typeface="Calibri" panose="020F0502020204030204" pitchFamily="34" charset="0"/>
              </a:rPr>
              <a:t>Please identify yourself with your name and affiliation when you first speak</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Participation is by individual</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Motions and Voting: by 802.15 voting members:</a:t>
            </a:r>
            <a:r>
              <a:rPr lang="en-US" sz="2800"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https://grouper.ieee.org/groups/802/15/member_status.html</a:t>
            </a:r>
            <a:endParaRPr lang="en-US" sz="2400" dirty="0">
              <a:latin typeface="Calibri" panose="020F0502020204030204" pitchFamily="34" charset="0"/>
              <a:cs typeface="Calibri" panose="020F0502020204030204" pitchFamily="34" charset="0"/>
            </a:endParaRPr>
          </a:p>
        </p:txBody>
      </p:sp>
      <p:sp>
        <p:nvSpPr>
          <p:cNvPr id="5" name="Slide Number Placeholder 3">
            <a:extLst>
              <a:ext uri="{FF2B5EF4-FFF2-40B4-BE49-F238E27FC236}">
                <a16:creationId xmlns:a16="http://schemas.microsoft.com/office/drawing/2014/main" id="{835E5DF7-29D8-48A4-9769-F3FCD87BF904}"/>
              </a:ext>
            </a:extLst>
          </p:cNvPr>
          <p:cNvSpPr>
            <a:spLocks noGrp="1"/>
          </p:cNvSpPr>
          <p:nvPr>
            <p:ph type="sldNum" sz="quarter" idx="12"/>
          </p:nvPr>
        </p:nvSpPr>
        <p:spPr>
          <a:xfrm>
            <a:off x="4352017" y="6475413"/>
            <a:ext cx="516167"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2</a:t>
            </a:fld>
            <a:endParaRPr lang="en-US" dirty="0"/>
          </a:p>
        </p:txBody>
      </p:sp>
      <p:sp>
        <p:nvSpPr>
          <p:cNvPr id="7" name="Footer Placeholder 2">
            <a:extLst>
              <a:ext uri="{FF2B5EF4-FFF2-40B4-BE49-F238E27FC236}">
                <a16:creationId xmlns:a16="http://schemas.microsoft.com/office/drawing/2014/main" id="{6C8578AF-EC84-4B95-82A6-F2AE41B9CABA}"/>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Phil Beecher (Wi-SUN Alliance)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latin typeface="Calibri" panose="020F0502020204030204" pitchFamily="34" charset="0"/>
                <a:cs typeface="Calibri" panose="020F0502020204030204" pitchFamily="34" charset="0"/>
              </a:rPr>
              <a:t>IEEE-SA Patent, Copyright, and Participation Policies</a:t>
            </a:r>
            <a:endParaRPr lang="en-US" sz="2800" dirty="0">
              <a:latin typeface="Calibri" panose="020F0502020204030204" pitchFamily="34" charset="0"/>
              <a:cs typeface="Calibri" panose="020F0502020204030204" pitchFamily="34" charset="0"/>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733946" y="1628800"/>
            <a:ext cx="7764463" cy="4467225"/>
          </a:xfrm>
        </p:spPr>
        <p:txBody>
          <a:bodyPr>
            <a:normAutofit fontScale="62500" lnSpcReduction="20000"/>
          </a:bodyPr>
          <a:lstStyle/>
          <a:p>
            <a:pPr>
              <a:defRPr/>
            </a:pPr>
            <a:r>
              <a:rPr lang="en-US" dirty="0">
                <a:latin typeface="Calibri" panose="020F0502020204030204" pitchFamily="34" charset="0"/>
                <a:cs typeface="Calibri" panose="020F0502020204030204" pitchFamily="34" charset="0"/>
              </a:rPr>
              <a:t>See: </a:t>
            </a:r>
            <a:r>
              <a:rPr lang="en-US" dirty="0">
                <a:latin typeface="Calibri" panose="020F0502020204030204" pitchFamily="34" charset="0"/>
                <a:cs typeface="Calibri" panose="020F0502020204030204" pitchFamily="34" charset="0"/>
                <a:hlinkClick r:id="rId2"/>
              </a:rPr>
              <a:t>https://grouper.ieee.org/groups/802/sapolicies.shtml</a:t>
            </a:r>
            <a:endParaRPr lang="en-US" dirty="0">
              <a:latin typeface="Calibri" panose="020F0502020204030204" pitchFamily="34" charset="0"/>
              <a:cs typeface="Calibri" panose="020F0502020204030204" pitchFamily="34" charset="0"/>
            </a:endParaRPr>
          </a:p>
          <a:p>
            <a:pPr>
              <a:defRPr/>
            </a:pPr>
            <a:endParaRPr lang="en-US" dirty="0">
              <a:latin typeface="Calibri" panose="020F0502020204030204" pitchFamily="34" charset="0"/>
              <a:cs typeface="Calibri" panose="020F0502020204030204" pitchFamily="34" charset="0"/>
            </a:endParaRPr>
          </a:p>
          <a:p>
            <a:pPr>
              <a:defRPr/>
            </a:pPr>
            <a:r>
              <a:rPr lang="en-US" dirty="0">
                <a:latin typeface="Calibri" panose="020F0502020204030204" pitchFamily="34" charset="0"/>
                <a:cs typeface="Calibri" panose="020F0502020204030204" pitchFamily="34" charset="0"/>
              </a:rPr>
              <a:t>IEEE-SA Patent Slides for Pre-PAR Meetings:</a:t>
            </a:r>
          </a:p>
          <a:p>
            <a:pPr>
              <a:defRPr/>
            </a:pPr>
            <a:r>
              <a:rPr lang="en-US" dirty="0">
                <a:latin typeface="Calibri" panose="020F0502020204030204" pitchFamily="34" charset="0"/>
                <a:cs typeface="Calibri" panose="020F0502020204030204" pitchFamily="34" charset="0"/>
                <a:hlinkClick r:id="rId3"/>
              </a:rPr>
              <a:t>https://development.standards.ieee.org/myproject/Public/mytools/mob/preparslides.pdf</a:t>
            </a:r>
            <a:endParaRPr lang="en-US" dirty="0">
              <a:latin typeface="Calibri" panose="020F0502020204030204" pitchFamily="34" charset="0"/>
              <a:cs typeface="Calibri" panose="020F0502020204030204" pitchFamily="34" charset="0"/>
            </a:endParaRPr>
          </a:p>
          <a:p>
            <a:pPr>
              <a:defRPr/>
            </a:pPr>
            <a:endParaRPr lang="en-US" dirty="0">
              <a:latin typeface="Calibri" panose="020F0502020204030204" pitchFamily="34" charset="0"/>
              <a:cs typeface="Calibri" panose="020F0502020204030204" pitchFamily="34" charset="0"/>
            </a:endParaRPr>
          </a:p>
          <a:p>
            <a:pPr>
              <a:defRPr/>
            </a:pPr>
            <a:r>
              <a:rPr lang="en-US" dirty="0">
                <a:latin typeface="Calibri" panose="020F0502020204030204" pitchFamily="34" charset="0"/>
                <a:cs typeface="Calibri" panose="020F0502020204030204" pitchFamily="34" charset="0"/>
              </a:rPr>
              <a:t>IEEE-SA Participation Slides for Pre-PAR Meetings:</a:t>
            </a:r>
          </a:p>
          <a:p>
            <a:pPr>
              <a:defRPr/>
            </a:pPr>
            <a:r>
              <a:rPr lang="en-US" dirty="0">
                <a:latin typeface="Calibri" panose="020F0502020204030204" pitchFamily="34" charset="0"/>
                <a:cs typeface="Calibri" panose="020F0502020204030204" pitchFamily="34" charset="0"/>
                <a:hlinkClick r:id="rId4"/>
              </a:rPr>
              <a:t>https://standards.ieee.org/content/dam/ieee-standards/standards/web/documents/other/Participant-Behavior-Individual-Method.pdf</a:t>
            </a:r>
            <a:endParaRPr lang="en-US" dirty="0">
              <a:latin typeface="Calibri" panose="020F0502020204030204" pitchFamily="34" charset="0"/>
              <a:cs typeface="Calibri" panose="020F0502020204030204" pitchFamily="34" charset="0"/>
            </a:endParaRPr>
          </a:p>
          <a:p>
            <a:pPr>
              <a:defRPr/>
            </a:pPr>
            <a:endParaRPr lang="en-US" dirty="0">
              <a:latin typeface="Calibri" panose="020F0502020204030204" pitchFamily="34" charset="0"/>
              <a:cs typeface="Calibri" panose="020F0502020204030204" pitchFamily="34" charset="0"/>
            </a:endParaRPr>
          </a:p>
          <a:p>
            <a:pPr>
              <a:defRPr/>
            </a:pPr>
            <a:r>
              <a:rPr lang="en-US" dirty="0">
                <a:latin typeface="Calibri" panose="020F0502020204030204" pitchFamily="34" charset="0"/>
                <a:cs typeface="Calibri" panose="020F0502020204030204" pitchFamily="34" charset="0"/>
              </a:rPr>
              <a:t>Copyright:</a:t>
            </a:r>
          </a:p>
          <a:p>
            <a:pPr>
              <a:defRPr/>
            </a:pPr>
            <a:r>
              <a:rPr lang="en-US" dirty="0">
                <a:latin typeface="Calibri" panose="020F0502020204030204" pitchFamily="34" charset="0"/>
                <a:cs typeface="Calibri" panose="020F0502020204030204" pitchFamily="34" charset="0"/>
                <a:hlinkClick r:id="rId5"/>
              </a:rPr>
              <a:t>https://standards.ieee.org/content/dam/ieee-standards/standards/web/documents/other/ieee-sa-copyright-policy-2019.pdf</a:t>
            </a:r>
            <a:endParaRPr lang="en-US" dirty="0">
              <a:latin typeface="Calibri" panose="020F0502020204030204" pitchFamily="34" charset="0"/>
              <a:cs typeface="Calibri" panose="020F0502020204030204" pitchFamily="34" charset="0"/>
            </a:endParaRPr>
          </a:p>
        </p:txBody>
      </p:sp>
      <p:sp>
        <p:nvSpPr>
          <p:cNvPr id="5" name="Slide Number Placeholder 3">
            <a:extLst>
              <a:ext uri="{FF2B5EF4-FFF2-40B4-BE49-F238E27FC236}">
                <a16:creationId xmlns:a16="http://schemas.microsoft.com/office/drawing/2014/main" id="{E36CE63C-9CCE-46DC-8368-D06621F59907}"/>
              </a:ext>
            </a:extLst>
          </p:cNvPr>
          <p:cNvSpPr>
            <a:spLocks noGrp="1"/>
          </p:cNvSpPr>
          <p:nvPr>
            <p:ph type="sldNum" sz="quarter" idx="12"/>
          </p:nvPr>
        </p:nvSpPr>
        <p:spPr>
          <a:xfrm>
            <a:off x="4352017" y="6475413"/>
            <a:ext cx="516167"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3</a:t>
            </a:fld>
            <a:endParaRPr lang="en-US" dirty="0"/>
          </a:p>
        </p:txBody>
      </p:sp>
      <p:sp>
        <p:nvSpPr>
          <p:cNvPr id="8" name="Footer Placeholder 2">
            <a:extLst>
              <a:ext uri="{FF2B5EF4-FFF2-40B4-BE49-F238E27FC236}">
                <a16:creationId xmlns:a16="http://schemas.microsoft.com/office/drawing/2014/main" id="{4BBFBD14-E55F-44C6-B5D5-785F854C2476}"/>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Phil Beecher (Wi-SUN Alliance)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IEEE 802 Ground Rules</a:t>
            </a:r>
          </a:p>
        </p:txBody>
      </p:sp>
      <p:sp>
        <p:nvSpPr>
          <p:cNvPr id="3" name="Content Placeholder 2"/>
          <p:cNvSpPr>
            <a:spLocks noGrp="1"/>
          </p:cNvSpPr>
          <p:nvPr>
            <p:ph idx="1"/>
          </p:nvPr>
        </p:nvSpPr>
        <p:spPr>
          <a:xfrm>
            <a:off x="539552" y="1628800"/>
            <a:ext cx="8208912" cy="4611663"/>
          </a:xfrm>
        </p:spPr>
        <p:txBody>
          <a:bodyPr/>
          <a:lstStyle/>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product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corporate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prices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restrictive notices – </a:t>
            </a:r>
          </a:p>
          <a:p>
            <a:pPr marL="857250" lvl="1" indent="-457200">
              <a:buFont typeface="Arial" panose="020B0604020202020204" pitchFamily="34" charset="0"/>
              <a:buChar char="•"/>
            </a:pPr>
            <a:r>
              <a:rPr lang="en-US" dirty="0">
                <a:latin typeface="Calibri" panose="020F0502020204030204" pitchFamily="34" charset="0"/>
                <a:cs typeface="Calibri" panose="020F0502020204030204" pitchFamily="34" charset="0"/>
              </a:rPr>
              <a:t>(e.g. no “confidential” notices in email)</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Presentations must be openly available</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Please respect all participants</a:t>
            </a:r>
          </a:p>
        </p:txBody>
      </p:sp>
      <p:sp>
        <p:nvSpPr>
          <p:cNvPr id="5" name="Slide Number Placeholder 3">
            <a:extLst>
              <a:ext uri="{FF2B5EF4-FFF2-40B4-BE49-F238E27FC236}">
                <a16:creationId xmlns:a16="http://schemas.microsoft.com/office/drawing/2014/main" id="{78AE3118-A7C8-4D0C-B58F-3D8860DAC0EA}"/>
              </a:ext>
            </a:extLst>
          </p:cNvPr>
          <p:cNvSpPr>
            <a:spLocks noGrp="1"/>
          </p:cNvSpPr>
          <p:nvPr>
            <p:ph type="sldNum" sz="quarter" idx="12"/>
          </p:nvPr>
        </p:nvSpPr>
        <p:spPr>
          <a:xfrm>
            <a:off x="4352017" y="6475413"/>
            <a:ext cx="516167"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4</a:t>
            </a:fld>
            <a:endParaRPr lang="en-US" dirty="0"/>
          </a:p>
        </p:txBody>
      </p:sp>
      <p:sp>
        <p:nvSpPr>
          <p:cNvPr id="8" name="Footer Placeholder 2">
            <a:extLst>
              <a:ext uri="{FF2B5EF4-FFF2-40B4-BE49-F238E27FC236}">
                <a16:creationId xmlns:a16="http://schemas.microsoft.com/office/drawing/2014/main" id="{233DD69B-EADE-4275-AFE1-0A862B870C50}"/>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Phil Beecher (Wi-SUN Alliance)</a:t>
            </a:r>
          </a:p>
        </p:txBody>
      </p:sp>
    </p:spTree>
    <p:extLst>
      <p:ext uri="{BB962C8B-B14F-4D97-AF65-F5344CB8AC3E}">
        <p14:creationId xmlns:p14="http://schemas.microsoft.com/office/powerpoint/2010/main" val="973662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5</a:t>
            </a:fld>
            <a:endParaRPr lang="en-US"/>
          </a:p>
        </p:txBody>
      </p:sp>
      <p:sp>
        <p:nvSpPr>
          <p:cNvPr id="21509" name="Rectangle 2"/>
          <p:cNvSpPr>
            <a:spLocks noGrp="1" noChangeArrowheads="1"/>
          </p:cNvSpPr>
          <p:nvPr>
            <p:ph type="title" idx="4294967295"/>
          </p:nvPr>
        </p:nvSpPr>
        <p:spPr>
          <a:xfrm>
            <a:off x="533400" y="648494"/>
            <a:ext cx="7772400" cy="762000"/>
          </a:xfrm>
        </p:spPr>
        <p:txBody>
          <a:bodyPr/>
          <a:lstStyle/>
          <a:p>
            <a:r>
              <a:rPr lang="en-US" b="1" dirty="0">
                <a:latin typeface="Calibri" panose="020F0502020204030204" pitchFamily="34" charset="0"/>
                <a:ea typeface="ＭＳ Ｐゴシック" charset="0"/>
                <a:cs typeface="Calibri" panose="020F0502020204030204" pitchFamily="34" charset="0"/>
              </a:rPr>
              <a:t>SC Meeting Goals and Achievements</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325755" y="1524000"/>
            <a:ext cx="8568690" cy="396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lstStyle/>
          <a:p>
            <a:pPr marL="344487" indent="-514350" fontAlgn="b">
              <a:buClr>
                <a:schemeClr val="tx1"/>
              </a:buClr>
              <a:buFont typeface="+mj-lt"/>
              <a:buAutoNum type="arabicPeriod"/>
              <a:tabLst>
                <a:tab pos="5080000" algn="l"/>
              </a:tabLst>
            </a:pPr>
            <a:r>
              <a:rPr lang="en-US" sz="3000" dirty="0">
                <a:solidFill>
                  <a:srgbClr val="009900"/>
                </a:solidFill>
                <a:latin typeface="Calibri" panose="020F0502020204030204" pitchFamily="34" charset="0"/>
                <a:cs typeface="Calibri" panose="020F0502020204030204" pitchFamily="34" charset="0"/>
              </a:rPr>
              <a:t>Templates for Call for Officers </a:t>
            </a:r>
            <a:r>
              <a:rPr lang="en-US" sz="3000" dirty="0">
                <a:solidFill>
                  <a:srgbClr val="009900"/>
                </a:solidFill>
                <a:latin typeface="Calibri" panose="020F0502020204030204" pitchFamily="34" charset="0"/>
                <a:cs typeface="Calibri" panose="020F0502020204030204" pitchFamily="34" charset="0"/>
                <a:sym typeface="Wingdings" panose="05000000000000000000" pitchFamily="2" charset="2"/>
              </a:rPr>
              <a:t></a:t>
            </a:r>
            <a:endParaRPr lang="en-US" sz="3000" dirty="0">
              <a:solidFill>
                <a:srgbClr val="009900"/>
              </a:solidFill>
              <a:latin typeface="Calibri" panose="020F0502020204030204" pitchFamily="34" charset="0"/>
              <a:cs typeface="Calibri" panose="020F0502020204030204" pitchFamily="34" charset="0"/>
            </a:endParaRPr>
          </a:p>
          <a:p>
            <a:pPr marL="344487" indent="-514350" fontAlgn="b">
              <a:buClr>
                <a:schemeClr val="tx1"/>
              </a:buClr>
              <a:buFont typeface="+mj-lt"/>
              <a:buAutoNum type="arabicPeriod"/>
              <a:tabLst>
                <a:tab pos="5080000" algn="l"/>
              </a:tabLst>
            </a:pPr>
            <a:r>
              <a:rPr lang="en-US" sz="3000" dirty="0">
                <a:solidFill>
                  <a:srgbClr val="009900"/>
                </a:solidFill>
                <a:latin typeface="Calibri" panose="020F0502020204030204" pitchFamily="34" charset="0"/>
                <a:cs typeface="Calibri" panose="020F0502020204030204" pitchFamily="34" charset="0"/>
              </a:rPr>
              <a:t>Templates for Documents </a:t>
            </a:r>
            <a:r>
              <a:rPr lang="en-US" sz="3000" dirty="0">
                <a:solidFill>
                  <a:srgbClr val="009900"/>
                </a:solidFill>
                <a:latin typeface="Calibri" panose="020F0502020204030204" pitchFamily="34" charset="0"/>
                <a:cs typeface="Calibri" panose="020F0502020204030204" pitchFamily="34" charset="0"/>
                <a:sym typeface="Wingdings" panose="05000000000000000000" pitchFamily="2" charset="2"/>
              </a:rPr>
              <a:t></a:t>
            </a:r>
            <a:endParaRPr lang="en-US" sz="3000" dirty="0">
              <a:solidFill>
                <a:srgbClr val="009900"/>
              </a:solidFill>
              <a:latin typeface="Calibri" panose="020F0502020204030204" pitchFamily="34" charset="0"/>
              <a:cs typeface="Calibri" panose="020F0502020204030204" pitchFamily="34" charset="0"/>
            </a:endParaRPr>
          </a:p>
          <a:p>
            <a:pPr marL="344487" indent="-514350" fontAlgn="b">
              <a:buClr>
                <a:schemeClr val="tx1"/>
              </a:buClr>
              <a:buFont typeface="+mj-lt"/>
              <a:buAutoNum type="arabicPeriod"/>
              <a:tabLst>
                <a:tab pos="5080000" algn="l"/>
              </a:tabLst>
            </a:pPr>
            <a:r>
              <a:rPr lang="en-US" sz="3000" dirty="0">
                <a:solidFill>
                  <a:srgbClr val="009900"/>
                </a:solidFill>
                <a:latin typeface="Calibri" panose="020F0502020204030204" pitchFamily="34" charset="0"/>
                <a:cs typeface="Calibri" panose="020F0502020204030204" pitchFamily="34" charset="0"/>
              </a:rPr>
              <a:t>Operations Manual Review </a:t>
            </a:r>
            <a:r>
              <a:rPr lang="en-US" sz="3000" dirty="0">
                <a:solidFill>
                  <a:srgbClr val="009900"/>
                </a:solidFill>
                <a:latin typeface="Calibri" panose="020F0502020204030204" pitchFamily="34" charset="0"/>
                <a:cs typeface="Calibri" panose="020F0502020204030204" pitchFamily="34" charset="0"/>
                <a:sym typeface="Wingdings" panose="05000000000000000000" pitchFamily="2" charset="2"/>
              </a:rPr>
              <a:t></a:t>
            </a:r>
            <a:endParaRPr lang="en-US" sz="3000" dirty="0">
              <a:solidFill>
                <a:srgbClr val="009900"/>
              </a:solidFill>
              <a:latin typeface="Calibri" panose="020F0502020204030204" pitchFamily="34" charset="0"/>
              <a:cs typeface="Calibri" panose="020F0502020204030204" pitchFamily="34" charset="0"/>
            </a:endParaRPr>
          </a:p>
          <a:p>
            <a:pPr marL="344487" indent="-514350" fontAlgn="b">
              <a:buClr>
                <a:schemeClr val="tx1"/>
              </a:buClr>
              <a:buFont typeface="+mj-lt"/>
              <a:buAutoNum type="arabicPeriod"/>
              <a:tabLst>
                <a:tab pos="5080000" algn="l"/>
              </a:tabLst>
            </a:pPr>
            <a:r>
              <a:rPr lang="en-US" sz="3000" dirty="0">
                <a:solidFill>
                  <a:srgbClr val="990000"/>
                </a:solidFill>
                <a:latin typeface="Calibri" panose="020F0502020204030204" pitchFamily="34" charset="0"/>
                <a:cs typeface="Calibri" panose="020F0502020204030204" pitchFamily="34" charset="0"/>
              </a:rPr>
              <a:t>Templates for SA ballot / </a:t>
            </a:r>
            <a:r>
              <a:rPr lang="en-US" sz="3000" dirty="0" err="1">
                <a:solidFill>
                  <a:srgbClr val="990000"/>
                </a:solidFill>
                <a:latin typeface="Calibri" panose="020F0502020204030204" pitchFamily="34" charset="0"/>
                <a:cs typeface="Calibri" panose="020F0502020204030204" pitchFamily="34" charset="0"/>
              </a:rPr>
              <a:t>Revcom</a:t>
            </a:r>
            <a:r>
              <a:rPr lang="en-US" sz="3000" dirty="0">
                <a:solidFill>
                  <a:srgbClr val="990000"/>
                </a:solidFill>
                <a:latin typeface="Calibri" panose="020F0502020204030204" pitchFamily="34" charset="0"/>
                <a:cs typeface="Calibri" panose="020F0502020204030204" pitchFamily="34" charset="0"/>
              </a:rPr>
              <a:t> submission </a:t>
            </a:r>
            <a:r>
              <a:rPr lang="en-US" sz="3000" dirty="0">
                <a:solidFill>
                  <a:srgbClr val="990000"/>
                </a:solidFill>
                <a:latin typeface="Calibri" panose="020F0502020204030204" pitchFamily="34" charset="0"/>
                <a:cs typeface="Calibri" panose="020F0502020204030204" pitchFamily="34" charset="0"/>
                <a:sym typeface="Wingdings" panose="05000000000000000000" pitchFamily="2" charset="2"/>
              </a:rPr>
              <a:t></a:t>
            </a: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9" name="Rectangle 2"/>
          <p:cNvSpPr>
            <a:spLocks noGrp="1" noChangeArrowheads="1"/>
          </p:cNvSpPr>
          <p:nvPr>
            <p:ph type="title" idx="4294967295"/>
          </p:nvPr>
        </p:nvSpPr>
        <p:spPr>
          <a:xfrm>
            <a:off x="609600" y="457200"/>
            <a:ext cx="7772400" cy="762000"/>
          </a:xfrm>
        </p:spPr>
        <p:txBody>
          <a:bodyPr/>
          <a:lstStyle/>
          <a:p>
            <a:r>
              <a:rPr lang="en-US" b="1" dirty="0">
                <a:latin typeface="Calibri" panose="020F0502020204030204" pitchFamily="34" charset="0"/>
                <a:ea typeface="ＭＳ Ｐゴシック" charset="0"/>
                <a:cs typeface="Calibri" panose="020F0502020204030204" pitchFamily="34" charset="0"/>
              </a:rPr>
              <a:t>Call for Subgroup Chair</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325755" y="1143000"/>
            <a:ext cx="8568690" cy="434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lstStyle/>
          <a:p>
            <a:pPr fontAlgn="b">
              <a:buClr>
                <a:srgbClr val="FF0000"/>
              </a:buClr>
              <a:tabLst>
                <a:tab pos="5080000" algn="l"/>
              </a:tabLst>
            </a:pPr>
            <a:r>
              <a:rPr lang="en-US" sz="1400" dirty="0">
                <a:latin typeface="Calibri" panose="020F0502020204030204" pitchFamily="34" charset="0"/>
                <a:cs typeface="Calibri" panose="020F0502020204030204" pitchFamily="34" charset="0"/>
              </a:rPr>
              <a:t>Subject: Call for Chair Nominations for </a:t>
            </a:r>
            <a:r>
              <a:rPr lang="en-US" sz="1400" dirty="0">
                <a:highlight>
                  <a:srgbClr val="FFFF00"/>
                </a:highlight>
                <a:latin typeface="Calibri" panose="020F0502020204030204" pitchFamily="34" charset="0"/>
                <a:cs typeface="Calibri" panose="020F0502020204030204" pitchFamily="34" charset="0"/>
              </a:rPr>
              <a:t>SG/</a:t>
            </a:r>
            <a:r>
              <a:rPr lang="en-US" sz="1400" dirty="0" err="1">
                <a:highlight>
                  <a:srgbClr val="FFFF00"/>
                </a:highlight>
                <a:latin typeface="Calibri" panose="020F0502020204030204" pitchFamily="34" charset="0"/>
                <a:cs typeface="Calibri" panose="020F0502020204030204" pitchFamily="34" charset="0"/>
              </a:rPr>
              <a:t>TGnn</a:t>
            </a:r>
            <a:endParaRPr lang="en-US" sz="1400" dirty="0">
              <a:highlight>
                <a:srgbClr val="FFFF00"/>
              </a:highlight>
              <a:latin typeface="Calibri" panose="020F0502020204030204" pitchFamily="34" charset="0"/>
              <a:cs typeface="Calibri" panose="020F0502020204030204" pitchFamily="34" charset="0"/>
            </a:endParaRPr>
          </a:p>
          <a:p>
            <a:pPr fontAlgn="b">
              <a:buClr>
                <a:srgbClr val="FF0000"/>
              </a:buClr>
              <a:tabLst>
                <a:tab pos="5080000" algn="l"/>
              </a:tabLst>
            </a:pPr>
            <a:endParaRPr lang="en-US" sz="1400" dirty="0">
              <a:latin typeface="Calibri" panose="020F0502020204030204" pitchFamily="34" charset="0"/>
              <a:cs typeface="Calibri" panose="020F0502020204030204" pitchFamily="34" charset="0"/>
            </a:endParaRPr>
          </a:p>
          <a:p>
            <a:pPr fontAlgn="b">
              <a:buClr>
                <a:srgbClr val="FF0000"/>
              </a:buClr>
              <a:tabLst>
                <a:tab pos="5080000" algn="l"/>
              </a:tabLst>
            </a:pPr>
            <a:r>
              <a:rPr kumimoji="0" lang="en-US" altLang="en-US" sz="1400" b="0" i="0" u="none" strike="noStrike" cap="none" normalizeH="0" baseline="0" dirty="0">
                <a:ln>
                  <a:noFill/>
                </a:ln>
                <a:solidFill>
                  <a:srgbClr val="000000"/>
                </a:solidFill>
                <a:effectLst/>
                <a:latin typeface="Calibri" panose="020F0502020204030204" pitchFamily="34" charset="0"/>
                <a:ea typeface="Yu Gothic" panose="020B0400000000000000" pitchFamily="34" charset="-128"/>
                <a:cs typeface="Calibri" panose="020F0502020204030204" pitchFamily="34" charset="0"/>
              </a:rPr>
              <a:t>In accordance with the 802.15 Operations Manual, (</a:t>
            </a:r>
            <a:r>
              <a:rPr lang="en-US" sz="1400" b="0" dirty="0">
                <a:latin typeface="Calibri" panose="020F0502020204030204" pitchFamily="34" charset="0"/>
                <a:cs typeface="Calibri" panose="020F0502020204030204" pitchFamily="34" charset="0"/>
              </a:rPr>
              <a:t>doc #: IEEE 802.15</a:t>
            </a:r>
            <a:r>
              <a:rPr kumimoji="0" lang="en-US" altLang="en-US" sz="1400" b="0" i="0" u="none" strike="noStrike" cap="none" normalizeH="0" baseline="0" dirty="0">
                <a:ln>
                  <a:noFill/>
                </a:ln>
                <a:solidFill>
                  <a:srgbClr val="000000"/>
                </a:solidFill>
                <a:effectLst/>
                <a:latin typeface="Calibri" panose="020F0502020204030204" pitchFamily="34" charset="0"/>
                <a:ea typeface="Yu Gothic" panose="020B0400000000000000" pitchFamily="34" charset="-128"/>
                <a:cs typeface="Calibri" panose="020F0502020204030204" pitchFamily="34" charset="0"/>
              </a:rPr>
              <a:t>-10-0235 ) </a:t>
            </a:r>
            <a:r>
              <a:rPr kumimoji="0" lang="en-US" altLang="en-US" sz="1400" b="0" i="0" u="none" strike="noStrike" cap="none" normalizeH="0" baseline="0" dirty="0">
                <a:ln>
                  <a:noFill/>
                </a:ln>
                <a:solidFill>
                  <a:srgbClr val="000000"/>
                </a:solidFill>
                <a:effectLst/>
                <a:highlight>
                  <a:srgbClr val="FFFF00"/>
                </a:highlight>
                <a:latin typeface="Calibri" panose="020F0502020204030204" pitchFamily="34" charset="0"/>
                <a:ea typeface="Yu Gothic" panose="020B0400000000000000" pitchFamily="34" charset="-128"/>
                <a:cs typeface="Calibri" panose="020F0502020204030204" pitchFamily="34" charset="0"/>
              </a:rPr>
              <a:t>SG/</a:t>
            </a:r>
            <a:r>
              <a:rPr kumimoji="0" lang="en-US" altLang="en-US" sz="1400" b="0" i="0" u="none" strike="noStrike" cap="none" normalizeH="0" baseline="0" dirty="0" err="1">
                <a:ln>
                  <a:noFill/>
                </a:ln>
                <a:solidFill>
                  <a:srgbClr val="000000"/>
                </a:solidFill>
                <a:effectLst/>
                <a:highlight>
                  <a:srgbClr val="FFFF00"/>
                </a:highlight>
                <a:latin typeface="Calibri" panose="020F0502020204030204" pitchFamily="34" charset="0"/>
                <a:ea typeface="Yu Gothic" panose="020B0400000000000000" pitchFamily="34" charset="-128"/>
                <a:cs typeface="Calibri" panose="020F0502020204030204" pitchFamily="34" charset="0"/>
              </a:rPr>
              <a:t>TGnn</a:t>
            </a:r>
            <a:r>
              <a:rPr kumimoji="0" lang="en-US" altLang="en-US" sz="1400" b="0" i="0" u="none" strike="noStrike" cap="none" normalizeH="0" baseline="0" dirty="0">
                <a:ln>
                  <a:noFill/>
                </a:ln>
                <a:solidFill>
                  <a:srgbClr val="000000"/>
                </a:solidFill>
                <a:effectLst/>
                <a:highlight>
                  <a:srgbClr val="FFFF00"/>
                </a:highlight>
                <a:latin typeface="Calibri" panose="020F0502020204030204" pitchFamily="34" charset="0"/>
                <a:ea typeface="Yu Gothic" panose="020B0400000000000000" pitchFamily="34" charset="-128"/>
                <a:cs typeface="Calibri" panose="020F0502020204030204" pitchFamily="34" charset="0"/>
              </a:rPr>
              <a:t> </a:t>
            </a:r>
            <a:r>
              <a:rPr kumimoji="0" lang="en-US" altLang="en-US" sz="1400" b="0" i="0" u="none" strike="noStrike" cap="none" normalizeH="0" baseline="0" dirty="0">
                <a:ln>
                  <a:noFill/>
                </a:ln>
                <a:solidFill>
                  <a:srgbClr val="000000"/>
                </a:solidFill>
                <a:effectLst/>
                <a:latin typeface="Calibri" panose="020F0502020204030204" pitchFamily="34" charset="0"/>
                <a:ea typeface="Yu Gothic" panose="020B0400000000000000" pitchFamily="34" charset="-128"/>
                <a:cs typeface="Calibri" panose="020F0502020204030204" pitchFamily="34" charset="0"/>
              </a:rPr>
              <a:t>is calling for nominations for Chair.</a:t>
            </a:r>
          </a:p>
          <a:p>
            <a:pPr fontAlgn="b">
              <a:buClr>
                <a:srgbClr val="FF0000"/>
              </a:buClr>
              <a:tabLst>
                <a:tab pos="5080000" algn="l"/>
              </a:tabLst>
            </a:pPr>
            <a:br>
              <a:rPr kumimoji="0" lang="en-US" altLang="en-US" sz="1400" b="0" i="0" u="none" strike="noStrike" cap="none" normalizeH="0" baseline="0" dirty="0">
                <a:ln>
                  <a:noFill/>
                </a:ln>
                <a:solidFill>
                  <a:schemeClr val="tx1"/>
                </a:solidFill>
                <a:effectLst/>
                <a:latin typeface="Calibri" panose="020F0502020204030204" pitchFamily="34" charset="0"/>
                <a:ea typeface="Yu Gothic" panose="020B0400000000000000" pitchFamily="34" charset="-128"/>
                <a:cs typeface="Calibri" panose="020F0502020204030204" pitchFamily="34" charset="0"/>
              </a:rPr>
            </a:br>
            <a:r>
              <a:rPr kumimoji="0" lang="en-US" altLang="en-US" sz="1400" i="0" u="none" strike="noStrike" cap="none" normalizeH="0" baseline="0" dirty="0">
                <a:ln>
                  <a:noFill/>
                </a:ln>
                <a:solidFill>
                  <a:schemeClr val="tx1"/>
                </a:solidFill>
                <a:effectLst/>
                <a:latin typeface="Calibri" panose="020F0502020204030204" pitchFamily="34" charset="0"/>
                <a:ea typeface="Yu Gothic" panose="020B0400000000000000" pitchFamily="34" charset="-128"/>
                <a:cs typeface="Calibri" panose="020F0502020204030204" pitchFamily="34" charset="0"/>
              </a:rPr>
              <a:t>The nominations period will open </a:t>
            </a:r>
            <a:r>
              <a:rPr kumimoji="0" lang="en-US" altLang="en-US" sz="1400" i="0" u="none" strike="noStrike" cap="none" normalizeH="0" baseline="0" dirty="0">
                <a:ln>
                  <a:noFill/>
                </a:ln>
                <a:solidFill>
                  <a:schemeClr val="tx1"/>
                </a:solidFill>
                <a:effectLst/>
                <a:highlight>
                  <a:srgbClr val="FFFF00"/>
                </a:highlight>
                <a:latin typeface="Calibri" panose="020F0502020204030204" pitchFamily="34" charset="0"/>
                <a:ea typeface="Yu Gothic" panose="020B0400000000000000" pitchFamily="34" charset="-128"/>
                <a:cs typeface="Calibri" panose="020F0502020204030204" pitchFamily="34" charset="0"/>
              </a:rPr>
              <a:t>[today]</a:t>
            </a:r>
            <a:r>
              <a:rPr kumimoji="0" lang="en-US" altLang="en-US" sz="1400" b="0" i="0" u="none" strike="noStrike" cap="none" normalizeH="0" baseline="0" dirty="0">
                <a:ln>
                  <a:noFill/>
                </a:ln>
                <a:solidFill>
                  <a:schemeClr val="tx1"/>
                </a:solidFill>
                <a:effectLst/>
                <a:highlight>
                  <a:srgbClr val="FFFF00"/>
                </a:highlight>
                <a:latin typeface="Calibri" panose="020F0502020204030204" pitchFamily="34" charset="0"/>
                <a:ea typeface="Yu Gothic" panose="020B0400000000000000" pitchFamily="34" charset="-128"/>
                <a:cs typeface="Calibri" panose="020F0502020204030204" pitchFamily="34" charset="0"/>
              </a:rPr>
              <a:t> dd-MMM-</a:t>
            </a:r>
            <a:r>
              <a:rPr kumimoji="0" lang="en-US" altLang="en-US" sz="1400" b="0" i="0" u="none" strike="noStrike" cap="none" normalizeH="0" baseline="0" dirty="0" err="1">
                <a:ln>
                  <a:noFill/>
                </a:ln>
                <a:solidFill>
                  <a:schemeClr val="tx1"/>
                </a:solidFill>
                <a:effectLst/>
                <a:highlight>
                  <a:srgbClr val="FFFF00"/>
                </a:highlight>
                <a:latin typeface="Calibri" panose="020F0502020204030204" pitchFamily="34" charset="0"/>
                <a:ea typeface="Yu Gothic" panose="020B0400000000000000" pitchFamily="34" charset="-128"/>
                <a:cs typeface="Calibri" panose="020F0502020204030204" pitchFamily="34" charset="0"/>
              </a:rPr>
              <a:t>yyyy</a:t>
            </a:r>
            <a:r>
              <a:rPr kumimoji="0" lang="en-US" altLang="en-US" sz="1400" b="0" i="0" u="none" strike="noStrike" cap="none" normalizeH="0" baseline="0" dirty="0">
                <a:ln>
                  <a:noFill/>
                </a:ln>
                <a:solidFill>
                  <a:schemeClr val="tx1"/>
                </a:solidFill>
                <a:effectLst/>
                <a:highlight>
                  <a:srgbClr val="FFFF00"/>
                </a:highlight>
                <a:latin typeface="Calibri" panose="020F0502020204030204" pitchFamily="34" charset="0"/>
                <a:ea typeface="Yu Gothic" panose="020B0400000000000000" pitchFamily="34" charset="-128"/>
                <a:cs typeface="Calibri" panose="020F0502020204030204" pitchFamily="34" charset="0"/>
              </a:rPr>
              <a:t> </a:t>
            </a:r>
            <a:r>
              <a:rPr kumimoji="0" lang="en-US" altLang="en-US" sz="1400" b="0" i="0" u="none" strike="noStrike" cap="none" normalizeH="0" baseline="0" dirty="0">
                <a:ln>
                  <a:noFill/>
                </a:ln>
                <a:solidFill>
                  <a:schemeClr val="tx1"/>
                </a:solidFill>
                <a:effectLst/>
                <a:latin typeface="Calibri" panose="020F0502020204030204" pitchFamily="34" charset="0"/>
                <a:ea typeface="Yu Gothic" panose="020B0400000000000000" pitchFamily="34" charset="-128"/>
                <a:cs typeface="Calibri" panose="020F0502020204030204" pitchFamily="34" charset="0"/>
              </a:rPr>
              <a:t>and close </a:t>
            </a:r>
            <a:r>
              <a:rPr kumimoji="0" lang="en-US" altLang="en-US" sz="1400" b="0" i="0" u="none" strike="noStrike" cap="none" normalizeH="0" baseline="0" dirty="0">
                <a:ln>
                  <a:noFill/>
                </a:ln>
                <a:solidFill>
                  <a:schemeClr val="tx1"/>
                </a:solidFill>
                <a:effectLst/>
                <a:highlight>
                  <a:srgbClr val="FFFF00"/>
                </a:highlight>
                <a:latin typeface="Calibri" panose="020F0502020204030204" pitchFamily="34" charset="0"/>
                <a:ea typeface="Yu Gothic" panose="020B0400000000000000" pitchFamily="34" charset="-128"/>
                <a:cs typeface="Calibri" panose="020F0502020204030204" pitchFamily="34" charset="0"/>
              </a:rPr>
              <a:t>dd-MMM-</a:t>
            </a:r>
            <a:r>
              <a:rPr kumimoji="0" lang="en-US" altLang="en-US" sz="1400" b="0" i="0" u="none" strike="noStrike" cap="none" normalizeH="0" baseline="0" dirty="0" err="1">
                <a:ln>
                  <a:noFill/>
                </a:ln>
                <a:solidFill>
                  <a:schemeClr val="tx1"/>
                </a:solidFill>
                <a:effectLst/>
                <a:highlight>
                  <a:srgbClr val="FFFF00"/>
                </a:highlight>
                <a:latin typeface="Calibri" panose="020F0502020204030204" pitchFamily="34" charset="0"/>
                <a:ea typeface="Yu Gothic" panose="020B0400000000000000" pitchFamily="34" charset="-128"/>
                <a:cs typeface="Calibri" panose="020F0502020204030204" pitchFamily="34" charset="0"/>
              </a:rPr>
              <a:t>yyyy</a:t>
            </a:r>
            <a:r>
              <a:rPr kumimoji="0" lang="en-US" altLang="en-US" sz="1400" b="0" i="0" u="none" strike="noStrike" cap="none" normalizeH="0" baseline="0" dirty="0">
                <a:ln>
                  <a:noFill/>
                </a:ln>
                <a:solidFill>
                  <a:schemeClr val="tx1"/>
                </a:solidFill>
                <a:effectLst/>
                <a:latin typeface="Calibri" panose="020F0502020204030204" pitchFamily="34" charset="0"/>
                <a:ea typeface="Yu Gothic" panose="020B0400000000000000" pitchFamily="34" charset="-128"/>
                <a:cs typeface="Calibri" panose="020F0502020204030204" pitchFamily="34" charset="0"/>
              </a:rPr>
              <a:t> 23:59 </a:t>
            </a:r>
            <a:r>
              <a:rPr kumimoji="0" lang="en-US" altLang="en-US" sz="1400" b="0" i="0" u="none" strike="noStrike" cap="none" normalizeH="0" baseline="0" dirty="0" err="1">
                <a:ln>
                  <a:noFill/>
                </a:ln>
                <a:solidFill>
                  <a:schemeClr val="tx1"/>
                </a:solidFill>
                <a:effectLst/>
                <a:latin typeface="Calibri" panose="020F0502020204030204" pitchFamily="34" charset="0"/>
                <a:ea typeface="Yu Gothic" panose="020B0400000000000000" pitchFamily="34" charset="-128"/>
                <a:cs typeface="Calibri" panose="020F0502020204030204" pitchFamily="34" charset="0"/>
              </a:rPr>
              <a:t>AoE</a:t>
            </a:r>
            <a:r>
              <a:rPr kumimoji="0" lang="en-US" altLang="en-US" sz="1400" b="0" i="0" u="none" strike="noStrike" cap="none" normalizeH="0" baseline="0" dirty="0">
                <a:ln>
                  <a:noFill/>
                </a:ln>
                <a:solidFill>
                  <a:schemeClr val="tx1"/>
                </a:solidFill>
                <a:effectLst/>
                <a:latin typeface="Calibri" panose="020F0502020204030204" pitchFamily="34" charset="0"/>
                <a:ea typeface="Yu Gothic" panose="020B0400000000000000" pitchFamily="34" charset="-128"/>
                <a:cs typeface="Calibri" panose="020F0502020204030204" pitchFamily="34" charset="0"/>
              </a:rPr>
              <a:t> (anywhere on Earth).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latin typeface="Calibri" panose="020F0502020204030204" pitchFamily="34" charset="0"/>
              <a:ea typeface="Yu Gothic" panose="020B0400000000000000" pitchFamily="34" charset="-128"/>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ea typeface="Yu Gothic" panose="020B0400000000000000" pitchFamily="34" charset="-128"/>
                <a:cs typeface="Calibri" panose="020F0502020204030204" pitchFamily="34" charset="0"/>
              </a:rPr>
              <a:t>All nominations shall be sent </a:t>
            </a:r>
            <a:r>
              <a:rPr kumimoji="0" lang="en-US" altLang="en-US" sz="1400" b="0" i="0" u="none" strike="noStrike" cap="none" normalizeH="0" baseline="0" dirty="0">
                <a:ln>
                  <a:noFill/>
                </a:ln>
                <a:solidFill>
                  <a:srgbClr val="000000"/>
                </a:solidFill>
                <a:effectLst/>
                <a:latin typeface="Calibri" panose="020F0502020204030204" pitchFamily="34" charset="0"/>
                <a:ea typeface="Yu Gothic" panose="020B0400000000000000" pitchFamily="34" charset="-128"/>
                <a:cs typeface="Calibri" panose="020F0502020204030204" pitchFamily="34" charset="0"/>
              </a:rPr>
              <a:t>to the 802.15 WG Chair and cc’d to 802.15 Vice-Chairs.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solidFill>
                <a:srgbClr val="000000"/>
              </a:solidFill>
              <a:latin typeface="Calibri" panose="020F0502020204030204" pitchFamily="34" charset="0"/>
              <a:ea typeface="Yu Gothic" panose="020B0400000000000000" pitchFamily="34" charset="-128"/>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panose="020F0502020204030204" pitchFamily="34" charset="0"/>
                <a:ea typeface="Yu Gothic" panose="020B0400000000000000" pitchFamily="34" charset="-128"/>
                <a:cs typeface="Calibri" panose="020F0502020204030204" pitchFamily="34" charset="0"/>
              </a:rPr>
              <a:t>The 802.15 Operations Manual describes the responsibilities of the SG/TG Chair and the procedure for appointment.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Calibri" panose="020F0502020204030204" pitchFamily="34" charset="0"/>
              <a:ea typeface="Yu Gothic" panose="020B0400000000000000" pitchFamily="34" charset="-128"/>
              <a:cs typeface="Calibri" panose="020F0502020204030204" pitchFamily="34" charset="0"/>
            </a:endParaRPr>
          </a:p>
          <a:p>
            <a:pPr fontAlgn="b">
              <a:tabLst>
                <a:tab pos="5080000" algn="l"/>
              </a:tabLst>
            </a:pPr>
            <a:r>
              <a:rPr lang="en-US" sz="1400" dirty="0">
                <a:solidFill>
                  <a:srgbClr val="000000"/>
                </a:solidFill>
                <a:latin typeface="Calibri" panose="020F0502020204030204" pitchFamily="34" charset="0"/>
                <a:ea typeface="Yu Gothic" panose="020B0400000000000000" pitchFamily="34" charset="-128"/>
                <a:cs typeface="Calibri" panose="020F0502020204030204" pitchFamily="34" charset="0"/>
              </a:rPr>
              <a:t>If you have any questions, please contact the 802.15 WG Chair or Vice Chairs.</a:t>
            </a:r>
          </a:p>
          <a:p>
            <a:pPr fontAlgn="b">
              <a:tabLst>
                <a:tab pos="5080000" algn="l"/>
              </a:tabLst>
            </a:pPr>
            <a:endParaRPr lang="en-US" sz="1400" dirty="0">
              <a:solidFill>
                <a:srgbClr val="000000"/>
              </a:solidFill>
              <a:latin typeface="Calibri" panose="020F0502020204030204" pitchFamily="34" charset="0"/>
              <a:ea typeface="Yu Gothic" panose="020B0400000000000000" pitchFamily="34" charset="-128"/>
              <a:cs typeface="Calibri" panose="020F0502020204030204" pitchFamily="34" charset="0"/>
            </a:endParaRPr>
          </a:p>
          <a:p>
            <a:pPr fontAlgn="b">
              <a:tabLst>
                <a:tab pos="5080000" algn="l"/>
              </a:tabLst>
            </a:pPr>
            <a:r>
              <a:rPr lang="en-US" sz="1400" dirty="0">
                <a:solidFill>
                  <a:srgbClr val="000000"/>
                </a:solidFill>
                <a:latin typeface="Calibri" panose="020F0502020204030204" pitchFamily="34" charset="0"/>
                <a:ea typeface="Yu Gothic" panose="020B0400000000000000" pitchFamily="34" charset="-128"/>
                <a:cs typeface="Calibri" panose="020F0502020204030204" pitchFamily="34" charset="0"/>
              </a:rPr>
              <a:t>Regards,</a:t>
            </a:r>
            <a:r>
              <a:rPr lang="en-US" sz="1400" dirty="0">
                <a:solidFill>
                  <a:srgbClr val="000000"/>
                </a:solidFill>
                <a:highlight>
                  <a:srgbClr val="FFFF00"/>
                </a:highlight>
                <a:latin typeface="Calibri" panose="020F0502020204030204" pitchFamily="34" charset="0"/>
                <a:ea typeface="Yu Gothic" panose="020B0400000000000000" pitchFamily="34" charset="-128"/>
                <a:cs typeface="Calibri" panose="020F0502020204030204" pitchFamily="34" charset="0"/>
              </a:rPr>
              <a:t> [name] [ affiliation]</a:t>
            </a:r>
            <a:endParaRPr lang="en-US" sz="1400" dirty="0">
              <a:highlight>
                <a:srgbClr val="FFFF00"/>
              </a:highlight>
              <a:latin typeface="Calibri" panose="020F0502020204030204" pitchFamily="34" charset="0"/>
              <a:cs typeface="Calibri" panose="020F0502020204030204" pitchFamily="34" charset="0"/>
            </a:endParaRPr>
          </a:p>
          <a:p>
            <a:pPr fontAlgn="b">
              <a:tabLst>
                <a:tab pos="5080000" algn="l"/>
              </a:tabLst>
            </a:pPr>
            <a:endParaRPr lang="en-US" sz="1400" dirty="0">
              <a:latin typeface="Calibri" panose="020F0502020204030204" pitchFamily="34" charset="0"/>
              <a:cs typeface="Calibri" panose="020F0502020204030204" pitchFamily="34" charset="0"/>
            </a:endParaRP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Tree>
    <p:extLst>
      <p:ext uri="{BB962C8B-B14F-4D97-AF65-F5344CB8AC3E}">
        <p14:creationId xmlns:p14="http://schemas.microsoft.com/office/powerpoint/2010/main" val="3344466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9" name="Rectangle 2"/>
          <p:cNvSpPr>
            <a:spLocks noGrp="1" noChangeArrowheads="1"/>
          </p:cNvSpPr>
          <p:nvPr>
            <p:ph type="title" idx="4294967295"/>
          </p:nvPr>
        </p:nvSpPr>
        <p:spPr>
          <a:xfrm>
            <a:off x="609600" y="457200"/>
            <a:ext cx="7772400" cy="762000"/>
          </a:xfrm>
        </p:spPr>
        <p:txBody>
          <a:bodyPr/>
          <a:lstStyle/>
          <a:p>
            <a:r>
              <a:rPr lang="en-US" b="1" dirty="0">
                <a:latin typeface="Calibri" panose="020F0502020204030204" pitchFamily="34" charset="0"/>
                <a:ea typeface="ＭＳ Ｐゴシック" charset="0"/>
                <a:cs typeface="Calibri" panose="020F0502020204030204" pitchFamily="34" charset="0"/>
              </a:rPr>
              <a:t>Call for Officers</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325755" y="1143000"/>
            <a:ext cx="8568690" cy="434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lstStyle/>
          <a:p>
            <a:pPr fontAlgn="b">
              <a:buClr>
                <a:srgbClr val="FF0000"/>
              </a:buClr>
              <a:tabLst>
                <a:tab pos="5080000" algn="l"/>
              </a:tabLst>
            </a:pPr>
            <a:r>
              <a:rPr lang="en-US" sz="1400" dirty="0">
                <a:latin typeface="Calibri" panose="020F0502020204030204" pitchFamily="34" charset="0"/>
                <a:cs typeface="Calibri" panose="020F0502020204030204" pitchFamily="34" charset="0"/>
              </a:rPr>
              <a:t>Subject: Call for Officer Nominations for </a:t>
            </a:r>
            <a:r>
              <a:rPr lang="en-US" sz="1400" dirty="0">
                <a:highlight>
                  <a:srgbClr val="FFFF00"/>
                </a:highlight>
                <a:latin typeface="Calibri" panose="020F0502020204030204" pitchFamily="34" charset="0"/>
                <a:cs typeface="Calibri" panose="020F0502020204030204" pitchFamily="34" charset="0"/>
              </a:rPr>
              <a:t>SG/</a:t>
            </a:r>
            <a:r>
              <a:rPr lang="en-US" sz="1400" dirty="0" err="1">
                <a:highlight>
                  <a:srgbClr val="FFFF00"/>
                </a:highlight>
                <a:latin typeface="Calibri" panose="020F0502020204030204" pitchFamily="34" charset="0"/>
                <a:cs typeface="Calibri" panose="020F0502020204030204" pitchFamily="34" charset="0"/>
              </a:rPr>
              <a:t>TGnn</a:t>
            </a:r>
            <a:endParaRPr lang="en-US" sz="1400" dirty="0">
              <a:highlight>
                <a:srgbClr val="FFFF00"/>
              </a:highlight>
              <a:latin typeface="Calibri" panose="020F0502020204030204" pitchFamily="34" charset="0"/>
              <a:cs typeface="Calibri" panose="020F0502020204030204" pitchFamily="34" charset="0"/>
            </a:endParaRPr>
          </a:p>
          <a:p>
            <a:pPr fontAlgn="b">
              <a:buClr>
                <a:srgbClr val="FF0000"/>
              </a:buClr>
              <a:tabLst>
                <a:tab pos="5080000" algn="l"/>
              </a:tabLst>
            </a:pPr>
            <a:endParaRPr lang="en-US" sz="1400" dirty="0">
              <a:latin typeface="Calibri" panose="020F0502020204030204" pitchFamily="34" charset="0"/>
              <a:cs typeface="Calibri" panose="020F0502020204030204" pitchFamily="34" charset="0"/>
            </a:endParaRPr>
          </a:p>
          <a:p>
            <a:pPr fontAlgn="b">
              <a:buClr>
                <a:srgbClr val="FF0000"/>
              </a:buClr>
              <a:tabLst>
                <a:tab pos="5080000" algn="l"/>
              </a:tabLst>
            </a:pPr>
            <a:r>
              <a:rPr kumimoji="0" lang="en-US" altLang="en-US" sz="1400" b="0" i="0" u="none" strike="noStrike" cap="none" normalizeH="0" baseline="0" dirty="0">
                <a:ln>
                  <a:noFill/>
                </a:ln>
                <a:solidFill>
                  <a:srgbClr val="000000"/>
                </a:solidFill>
                <a:effectLst/>
                <a:latin typeface="Calibri" panose="020F0502020204030204" pitchFamily="34" charset="0"/>
                <a:ea typeface="Yu Gothic" panose="020B0400000000000000" pitchFamily="34" charset="-128"/>
                <a:cs typeface="Calibri" panose="020F0502020204030204" pitchFamily="34" charset="0"/>
              </a:rPr>
              <a:t>In accordance with the 802.15 Operations Manual, (</a:t>
            </a:r>
            <a:r>
              <a:rPr lang="en-US" sz="1400" b="0" dirty="0">
                <a:latin typeface="Calibri" panose="020F0502020204030204" pitchFamily="34" charset="0"/>
                <a:cs typeface="Calibri" panose="020F0502020204030204" pitchFamily="34" charset="0"/>
              </a:rPr>
              <a:t>doc #: IEEE 802.15</a:t>
            </a:r>
            <a:r>
              <a:rPr kumimoji="0" lang="en-US" altLang="en-US" sz="1400" b="0" i="0" u="none" strike="noStrike" cap="none" normalizeH="0" baseline="0" dirty="0">
                <a:ln>
                  <a:noFill/>
                </a:ln>
                <a:solidFill>
                  <a:srgbClr val="000000"/>
                </a:solidFill>
                <a:effectLst/>
                <a:latin typeface="Calibri" panose="020F0502020204030204" pitchFamily="34" charset="0"/>
                <a:ea typeface="Yu Gothic" panose="020B0400000000000000" pitchFamily="34" charset="-128"/>
                <a:cs typeface="Calibri" panose="020F0502020204030204" pitchFamily="34" charset="0"/>
              </a:rPr>
              <a:t>-10-0235) </a:t>
            </a:r>
            <a:r>
              <a:rPr kumimoji="0" lang="en-US" altLang="en-US" sz="1400" b="0" i="0" u="none" strike="noStrike" cap="none" normalizeH="0" baseline="0" dirty="0">
                <a:ln>
                  <a:noFill/>
                </a:ln>
                <a:solidFill>
                  <a:srgbClr val="000000"/>
                </a:solidFill>
                <a:effectLst/>
                <a:highlight>
                  <a:srgbClr val="FFFF00"/>
                </a:highlight>
                <a:latin typeface="Calibri" panose="020F0502020204030204" pitchFamily="34" charset="0"/>
                <a:ea typeface="Yu Gothic" panose="020B0400000000000000" pitchFamily="34" charset="-128"/>
                <a:cs typeface="Calibri" panose="020F0502020204030204" pitchFamily="34" charset="0"/>
              </a:rPr>
              <a:t>SG/</a:t>
            </a:r>
            <a:r>
              <a:rPr kumimoji="0" lang="en-US" altLang="en-US" sz="1400" b="0" i="0" u="none" strike="noStrike" cap="none" normalizeH="0" baseline="0" dirty="0" err="1">
                <a:ln>
                  <a:noFill/>
                </a:ln>
                <a:solidFill>
                  <a:srgbClr val="000000"/>
                </a:solidFill>
                <a:effectLst/>
                <a:highlight>
                  <a:srgbClr val="FFFF00"/>
                </a:highlight>
                <a:latin typeface="Calibri" panose="020F0502020204030204" pitchFamily="34" charset="0"/>
                <a:ea typeface="Yu Gothic" panose="020B0400000000000000" pitchFamily="34" charset="-128"/>
                <a:cs typeface="Calibri" panose="020F0502020204030204" pitchFamily="34" charset="0"/>
              </a:rPr>
              <a:t>TGnn</a:t>
            </a:r>
            <a:r>
              <a:rPr kumimoji="0" lang="en-US" altLang="en-US" sz="1400" b="0" i="0" u="none" strike="noStrike" cap="none" normalizeH="0" baseline="0" dirty="0">
                <a:ln>
                  <a:noFill/>
                </a:ln>
                <a:solidFill>
                  <a:srgbClr val="000000"/>
                </a:solidFill>
                <a:effectLst/>
                <a:highlight>
                  <a:srgbClr val="FFFF00"/>
                </a:highlight>
                <a:latin typeface="Calibri" panose="020F0502020204030204" pitchFamily="34" charset="0"/>
                <a:ea typeface="Yu Gothic" panose="020B0400000000000000" pitchFamily="34" charset="-128"/>
                <a:cs typeface="Calibri" panose="020F0502020204030204" pitchFamily="34" charset="0"/>
              </a:rPr>
              <a:t> </a:t>
            </a:r>
            <a:r>
              <a:rPr kumimoji="0" lang="en-US" altLang="en-US" sz="1400" b="0" i="0" u="none" strike="noStrike" cap="none" normalizeH="0" baseline="0" dirty="0">
                <a:ln>
                  <a:noFill/>
                </a:ln>
                <a:solidFill>
                  <a:srgbClr val="000000"/>
                </a:solidFill>
                <a:effectLst/>
                <a:latin typeface="Calibri" panose="020F0502020204030204" pitchFamily="34" charset="0"/>
                <a:ea typeface="Yu Gothic" panose="020B0400000000000000" pitchFamily="34" charset="-128"/>
                <a:cs typeface="Calibri" panose="020F0502020204030204" pitchFamily="34" charset="0"/>
              </a:rPr>
              <a:t>is calling for nominations for officers for the following roles:</a:t>
            </a:r>
          </a:p>
          <a:p>
            <a:pPr fontAlgn="b">
              <a:buClr>
                <a:srgbClr val="FF0000"/>
              </a:buClr>
              <a:tabLst>
                <a:tab pos="5080000" algn="l"/>
              </a:tabLst>
            </a:pPr>
            <a:endParaRPr kumimoji="0" lang="en-US" altLang="en-US" sz="1400" b="0" i="0" u="none" strike="noStrike" cap="none" normalizeH="0" baseline="0" dirty="0">
              <a:ln>
                <a:noFill/>
              </a:ln>
              <a:solidFill>
                <a:srgbClr val="000000"/>
              </a:solidFill>
              <a:effectLst/>
              <a:latin typeface="Calibri" panose="020F0502020204030204" pitchFamily="34" charset="0"/>
              <a:ea typeface="Yu Gothic" panose="020B0400000000000000" pitchFamily="34" charset="-128"/>
              <a:cs typeface="Calibri" panose="020F0502020204030204" pitchFamily="34" charset="0"/>
            </a:endParaRPr>
          </a:p>
          <a:p>
            <a:pPr marL="342900" indent="-342900" fontAlgn="b">
              <a:buFont typeface="Arial" panose="020B0604020202020204" pitchFamily="34" charset="0"/>
              <a:buChar char="•"/>
              <a:tabLst>
                <a:tab pos="5080000" algn="l"/>
              </a:tabLst>
            </a:pPr>
            <a:r>
              <a:rPr lang="en-US" sz="1400" dirty="0">
                <a:highlight>
                  <a:srgbClr val="FFFF00"/>
                </a:highlight>
                <a:latin typeface="Calibri" panose="020F0502020204030204" pitchFamily="34" charset="0"/>
                <a:cs typeface="Calibri" panose="020F0502020204030204" pitchFamily="34" charset="0"/>
              </a:rPr>
              <a:t>Vice-Chair(s)</a:t>
            </a:r>
          </a:p>
          <a:p>
            <a:pPr marL="342900" indent="-342900" fontAlgn="b">
              <a:buFont typeface="Arial" panose="020B0604020202020204" pitchFamily="34" charset="0"/>
              <a:buChar char="•"/>
              <a:tabLst>
                <a:tab pos="5080000" algn="l"/>
              </a:tabLst>
            </a:pPr>
            <a:r>
              <a:rPr lang="en-US" sz="1400" dirty="0">
                <a:highlight>
                  <a:srgbClr val="FFFF00"/>
                </a:highlight>
                <a:latin typeface="Calibri" panose="020F0502020204030204" pitchFamily="34" charset="0"/>
                <a:cs typeface="Calibri" panose="020F0502020204030204" pitchFamily="34" charset="0"/>
              </a:rPr>
              <a:t>Secretary</a:t>
            </a:r>
          </a:p>
          <a:p>
            <a:pPr marL="342900" indent="-342900" fontAlgn="b">
              <a:buFont typeface="Arial" panose="020B0604020202020204" pitchFamily="34" charset="0"/>
              <a:buChar char="•"/>
              <a:tabLst>
                <a:tab pos="5080000" algn="l"/>
              </a:tabLst>
            </a:pPr>
            <a:r>
              <a:rPr lang="en-US" sz="1400" dirty="0">
                <a:highlight>
                  <a:srgbClr val="FFFF00"/>
                </a:highlight>
                <a:latin typeface="Calibri" panose="020F0502020204030204" pitchFamily="34" charset="0"/>
                <a:cs typeface="Calibri" panose="020F0502020204030204" pitchFamily="34" charset="0"/>
              </a:rPr>
              <a:t>Technical Editor(s)</a:t>
            </a:r>
            <a:endParaRPr lang="en-US" sz="1400" dirty="0">
              <a:solidFill>
                <a:srgbClr val="000000"/>
              </a:solidFill>
              <a:highlight>
                <a:srgbClr val="FFFF00"/>
              </a:highlight>
              <a:latin typeface="Calibri" panose="020F0502020204030204" pitchFamily="34" charset="0"/>
              <a:ea typeface="Yu Gothic" panose="020B0400000000000000" pitchFamily="34" charset="-128"/>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400" b="0" i="0" u="none" strike="noStrike" cap="none" normalizeH="0" baseline="0" dirty="0">
                <a:ln>
                  <a:noFill/>
                </a:ln>
                <a:solidFill>
                  <a:schemeClr val="tx1"/>
                </a:solidFill>
                <a:effectLst/>
                <a:latin typeface="Calibri" panose="020F0502020204030204" pitchFamily="34" charset="0"/>
                <a:ea typeface="Yu Gothic" panose="020B0400000000000000" pitchFamily="34" charset="-128"/>
                <a:cs typeface="Calibri" panose="020F0502020204030204" pitchFamily="34" charset="0"/>
              </a:rPr>
            </a:br>
            <a:r>
              <a:rPr kumimoji="0" lang="en-US" altLang="en-US" sz="1400" i="0" u="none" strike="noStrike" cap="none" normalizeH="0" baseline="0" dirty="0">
                <a:ln>
                  <a:noFill/>
                </a:ln>
                <a:solidFill>
                  <a:schemeClr val="tx1"/>
                </a:solidFill>
                <a:effectLst/>
                <a:latin typeface="Calibri" panose="020F0502020204030204" pitchFamily="34" charset="0"/>
                <a:ea typeface="Yu Gothic" panose="020B0400000000000000" pitchFamily="34" charset="-128"/>
                <a:cs typeface="Calibri" panose="020F0502020204030204" pitchFamily="34" charset="0"/>
              </a:rPr>
              <a:t>The nominations period will open </a:t>
            </a:r>
            <a:r>
              <a:rPr kumimoji="0" lang="en-US" altLang="en-US" sz="1400" i="0" u="none" strike="noStrike" cap="none" normalizeH="0" baseline="0" dirty="0">
                <a:ln>
                  <a:noFill/>
                </a:ln>
                <a:solidFill>
                  <a:schemeClr val="tx1"/>
                </a:solidFill>
                <a:effectLst/>
                <a:highlight>
                  <a:srgbClr val="FFFF00"/>
                </a:highlight>
                <a:latin typeface="Calibri" panose="020F0502020204030204" pitchFamily="34" charset="0"/>
                <a:ea typeface="Yu Gothic" panose="020B0400000000000000" pitchFamily="34" charset="-128"/>
                <a:cs typeface="Calibri" panose="020F0502020204030204" pitchFamily="34" charset="0"/>
              </a:rPr>
              <a:t>[today]</a:t>
            </a:r>
            <a:r>
              <a:rPr kumimoji="0" lang="en-US" altLang="en-US" sz="1400" b="0" i="0" u="none" strike="noStrike" cap="none" normalizeH="0" baseline="0" dirty="0">
                <a:ln>
                  <a:noFill/>
                </a:ln>
                <a:solidFill>
                  <a:schemeClr val="tx1"/>
                </a:solidFill>
                <a:effectLst/>
                <a:highlight>
                  <a:srgbClr val="FFFF00"/>
                </a:highlight>
                <a:latin typeface="Calibri" panose="020F0502020204030204" pitchFamily="34" charset="0"/>
                <a:ea typeface="Yu Gothic" panose="020B0400000000000000" pitchFamily="34" charset="-128"/>
                <a:cs typeface="Calibri" panose="020F0502020204030204" pitchFamily="34" charset="0"/>
              </a:rPr>
              <a:t> dd-MMM-</a:t>
            </a:r>
            <a:r>
              <a:rPr kumimoji="0" lang="en-US" altLang="en-US" sz="1400" b="0" i="0" u="none" strike="noStrike" cap="none" normalizeH="0" baseline="0" dirty="0" err="1">
                <a:ln>
                  <a:noFill/>
                </a:ln>
                <a:solidFill>
                  <a:schemeClr val="tx1"/>
                </a:solidFill>
                <a:effectLst/>
                <a:highlight>
                  <a:srgbClr val="FFFF00"/>
                </a:highlight>
                <a:latin typeface="Calibri" panose="020F0502020204030204" pitchFamily="34" charset="0"/>
                <a:ea typeface="Yu Gothic" panose="020B0400000000000000" pitchFamily="34" charset="-128"/>
                <a:cs typeface="Calibri" panose="020F0502020204030204" pitchFamily="34" charset="0"/>
              </a:rPr>
              <a:t>yyyy</a:t>
            </a:r>
            <a:r>
              <a:rPr kumimoji="0" lang="en-US" altLang="en-US" sz="1400" b="0" i="0" u="none" strike="noStrike" cap="none" normalizeH="0" baseline="0" dirty="0">
                <a:ln>
                  <a:noFill/>
                </a:ln>
                <a:solidFill>
                  <a:schemeClr val="tx1"/>
                </a:solidFill>
                <a:effectLst/>
                <a:highlight>
                  <a:srgbClr val="FFFF00"/>
                </a:highlight>
                <a:latin typeface="Calibri" panose="020F0502020204030204" pitchFamily="34" charset="0"/>
                <a:ea typeface="Yu Gothic" panose="020B0400000000000000" pitchFamily="34" charset="-128"/>
                <a:cs typeface="Calibri" panose="020F0502020204030204" pitchFamily="34" charset="0"/>
              </a:rPr>
              <a:t> </a:t>
            </a:r>
            <a:r>
              <a:rPr kumimoji="0" lang="en-US" altLang="en-US" sz="1400" b="0" i="0" u="none" strike="noStrike" cap="none" normalizeH="0" baseline="0" dirty="0">
                <a:ln>
                  <a:noFill/>
                </a:ln>
                <a:solidFill>
                  <a:schemeClr val="tx1"/>
                </a:solidFill>
                <a:effectLst/>
                <a:latin typeface="Calibri" panose="020F0502020204030204" pitchFamily="34" charset="0"/>
                <a:ea typeface="Yu Gothic" panose="020B0400000000000000" pitchFamily="34" charset="-128"/>
                <a:cs typeface="Calibri" panose="020F0502020204030204" pitchFamily="34" charset="0"/>
              </a:rPr>
              <a:t>and close </a:t>
            </a:r>
            <a:r>
              <a:rPr kumimoji="0" lang="en-US" altLang="en-US" sz="1400" b="0" i="0" u="none" strike="noStrike" cap="none" normalizeH="0" baseline="0" dirty="0">
                <a:ln>
                  <a:noFill/>
                </a:ln>
                <a:solidFill>
                  <a:schemeClr val="tx1"/>
                </a:solidFill>
                <a:effectLst/>
                <a:highlight>
                  <a:srgbClr val="FFFF00"/>
                </a:highlight>
                <a:latin typeface="Calibri" panose="020F0502020204030204" pitchFamily="34" charset="0"/>
                <a:ea typeface="Yu Gothic" panose="020B0400000000000000" pitchFamily="34" charset="-128"/>
                <a:cs typeface="Calibri" panose="020F0502020204030204" pitchFamily="34" charset="0"/>
              </a:rPr>
              <a:t>dd-MMM-</a:t>
            </a:r>
            <a:r>
              <a:rPr kumimoji="0" lang="en-US" altLang="en-US" sz="1400" b="0" i="0" u="none" strike="noStrike" cap="none" normalizeH="0" baseline="0" dirty="0" err="1">
                <a:ln>
                  <a:noFill/>
                </a:ln>
                <a:solidFill>
                  <a:schemeClr val="tx1"/>
                </a:solidFill>
                <a:effectLst/>
                <a:highlight>
                  <a:srgbClr val="FFFF00"/>
                </a:highlight>
                <a:latin typeface="Calibri" panose="020F0502020204030204" pitchFamily="34" charset="0"/>
                <a:ea typeface="Yu Gothic" panose="020B0400000000000000" pitchFamily="34" charset="-128"/>
                <a:cs typeface="Calibri" panose="020F0502020204030204" pitchFamily="34" charset="0"/>
              </a:rPr>
              <a:t>yyyy</a:t>
            </a:r>
            <a:r>
              <a:rPr kumimoji="0" lang="en-US" altLang="en-US" sz="1400" b="0" i="0" u="none" strike="noStrike" cap="none" normalizeH="0" baseline="0" dirty="0">
                <a:ln>
                  <a:noFill/>
                </a:ln>
                <a:solidFill>
                  <a:schemeClr val="tx1"/>
                </a:solidFill>
                <a:effectLst/>
                <a:latin typeface="Calibri" panose="020F0502020204030204" pitchFamily="34" charset="0"/>
                <a:ea typeface="Yu Gothic" panose="020B0400000000000000" pitchFamily="34" charset="-128"/>
                <a:cs typeface="Calibri" panose="020F0502020204030204" pitchFamily="34" charset="0"/>
              </a:rPr>
              <a:t> 23:59 </a:t>
            </a:r>
            <a:r>
              <a:rPr kumimoji="0" lang="en-US" altLang="en-US" sz="1400" b="0" i="0" u="none" strike="noStrike" cap="none" normalizeH="0" baseline="0" dirty="0" err="1">
                <a:ln>
                  <a:noFill/>
                </a:ln>
                <a:solidFill>
                  <a:schemeClr val="tx1"/>
                </a:solidFill>
                <a:effectLst/>
                <a:latin typeface="Calibri" panose="020F0502020204030204" pitchFamily="34" charset="0"/>
                <a:ea typeface="Yu Gothic" panose="020B0400000000000000" pitchFamily="34" charset="-128"/>
                <a:cs typeface="Calibri" panose="020F0502020204030204" pitchFamily="34" charset="0"/>
              </a:rPr>
              <a:t>AoE</a:t>
            </a:r>
            <a:r>
              <a:rPr kumimoji="0" lang="en-US" altLang="en-US" sz="1400" b="0" i="0" u="none" strike="noStrike" cap="none" normalizeH="0" baseline="0" dirty="0">
                <a:ln>
                  <a:noFill/>
                </a:ln>
                <a:solidFill>
                  <a:schemeClr val="tx1"/>
                </a:solidFill>
                <a:effectLst/>
                <a:latin typeface="Calibri" panose="020F0502020204030204" pitchFamily="34" charset="0"/>
                <a:ea typeface="Yu Gothic" panose="020B0400000000000000" pitchFamily="34" charset="-128"/>
                <a:cs typeface="Calibri" panose="020F0502020204030204" pitchFamily="34" charset="0"/>
              </a:rPr>
              <a:t> (anywhere on Earth).</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ea typeface="Yu Gothic" panose="020B0400000000000000" pitchFamily="34" charset="-128"/>
                <a:cs typeface="Calibri" panose="020F0502020204030204" pitchFamily="34" charset="0"/>
              </a:rPr>
              <a:t> </a:t>
            </a:r>
            <a:endParaRPr lang="en-US" altLang="en-US" sz="1400" dirty="0">
              <a:latin typeface="Calibri" panose="020F0502020204030204" pitchFamily="34" charset="0"/>
              <a:ea typeface="Yu Gothic" panose="020B0400000000000000" pitchFamily="34" charset="-128"/>
              <a:cs typeface="Calibri" panose="020F0502020204030204" pitchFamily="34" charset="0"/>
            </a:endParaRPr>
          </a:p>
          <a:p>
            <a:pPr eaLnBrk="0" hangingPunct="0"/>
            <a:r>
              <a:rPr kumimoji="0" lang="en-US" altLang="en-US" sz="1400" b="0" i="0" u="none" strike="noStrike" cap="none" normalizeH="0" baseline="0" dirty="0">
                <a:ln>
                  <a:noFill/>
                </a:ln>
                <a:solidFill>
                  <a:schemeClr val="tx1"/>
                </a:solidFill>
                <a:effectLst/>
                <a:latin typeface="Calibri" panose="020F0502020204030204" pitchFamily="34" charset="0"/>
                <a:ea typeface="Yu Gothic" panose="020B0400000000000000" pitchFamily="34" charset="-128"/>
                <a:cs typeface="Calibri" panose="020F0502020204030204" pitchFamily="34" charset="0"/>
              </a:rPr>
              <a:t>All nominations shall be sent </a:t>
            </a:r>
            <a:r>
              <a:rPr kumimoji="0" lang="en-US" altLang="en-US" sz="1400" b="0" i="0" u="none" strike="noStrike" cap="none" normalizeH="0" baseline="0" dirty="0">
                <a:ln>
                  <a:noFill/>
                </a:ln>
                <a:solidFill>
                  <a:srgbClr val="000000"/>
                </a:solidFill>
                <a:effectLst/>
                <a:latin typeface="Calibri" panose="020F0502020204030204" pitchFamily="34" charset="0"/>
                <a:ea typeface="Yu Gothic" panose="020B0400000000000000" pitchFamily="34" charset="-128"/>
                <a:cs typeface="Calibri" panose="020F0502020204030204" pitchFamily="34" charset="0"/>
              </a:rPr>
              <a:t>to the </a:t>
            </a:r>
            <a:r>
              <a:rPr kumimoji="0" lang="en-US" altLang="en-US" sz="1400" b="0" i="0" u="none" strike="noStrike" cap="none" normalizeH="0" baseline="0" dirty="0">
                <a:ln>
                  <a:noFill/>
                </a:ln>
                <a:solidFill>
                  <a:srgbClr val="000000"/>
                </a:solidFill>
                <a:effectLst/>
                <a:highlight>
                  <a:srgbClr val="FFFF00"/>
                </a:highlight>
                <a:latin typeface="Calibri" panose="020F0502020204030204" pitchFamily="34" charset="0"/>
                <a:ea typeface="Yu Gothic" panose="020B0400000000000000" pitchFamily="34" charset="-128"/>
                <a:cs typeface="Calibri" panose="020F0502020204030204" pitchFamily="34" charset="0"/>
              </a:rPr>
              <a:t>SG/TG </a:t>
            </a:r>
            <a:r>
              <a:rPr kumimoji="0" lang="en-US" altLang="en-US" sz="1400" b="0" i="0" u="none" strike="noStrike" cap="none" normalizeH="0" baseline="0" dirty="0" err="1">
                <a:ln>
                  <a:noFill/>
                </a:ln>
                <a:solidFill>
                  <a:srgbClr val="000000"/>
                </a:solidFill>
                <a:effectLst/>
                <a:highlight>
                  <a:srgbClr val="FFFF00"/>
                </a:highlight>
                <a:latin typeface="Calibri" panose="020F0502020204030204" pitchFamily="34" charset="0"/>
                <a:ea typeface="Yu Gothic" panose="020B0400000000000000" pitchFamily="34" charset="-128"/>
                <a:cs typeface="Calibri" panose="020F0502020204030204" pitchFamily="34" charset="0"/>
              </a:rPr>
              <a:t>nn</a:t>
            </a:r>
            <a:r>
              <a:rPr kumimoji="0" lang="en-US" altLang="en-US" sz="1400" b="0" i="0" u="none" strike="noStrike" cap="none" normalizeH="0" baseline="0" dirty="0">
                <a:ln>
                  <a:noFill/>
                </a:ln>
                <a:solidFill>
                  <a:srgbClr val="000000"/>
                </a:solidFill>
                <a:effectLst/>
                <a:highlight>
                  <a:srgbClr val="FFFF00"/>
                </a:highlight>
                <a:latin typeface="Calibri" panose="020F0502020204030204" pitchFamily="34" charset="0"/>
                <a:ea typeface="Yu Gothic" panose="020B0400000000000000" pitchFamily="34" charset="-128"/>
                <a:cs typeface="Calibri" panose="020F0502020204030204" pitchFamily="34" charset="0"/>
              </a:rPr>
              <a:t> </a:t>
            </a:r>
            <a:r>
              <a:rPr kumimoji="0" lang="en-US" altLang="en-US" sz="1400" b="0" i="0" u="none" strike="noStrike" cap="none" normalizeH="0" baseline="0" dirty="0">
                <a:ln>
                  <a:noFill/>
                </a:ln>
                <a:solidFill>
                  <a:srgbClr val="000000"/>
                </a:solidFill>
                <a:effectLst/>
                <a:latin typeface="Calibri" panose="020F0502020204030204" pitchFamily="34" charset="0"/>
                <a:ea typeface="Yu Gothic" panose="020B0400000000000000" pitchFamily="34" charset="-128"/>
                <a:cs typeface="Calibri" panose="020F0502020204030204" pitchFamily="34" charset="0"/>
              </a:rPr>
              <a:t>Chair </a:t>
            </a:r>
            <a:r>
              <a:rPr kumimoji="0" lang="en-US" altLang="en-US" sz="1400" b="0" i="1" u="none" strike="noStrike" cap="none" normalizeH="0" baseline="0" dirty="0">
                <a:ln>
                  <a:noFill/>
                </a:ln>
                <a:solidFill>
                  <a:srgbClr val="000000"/>
                </a:solidFill>
                <a:effectLst/>
                <a:highlight>
                  <a:srgbClr val="FFFF00"/>
                </a:highlight>
                <a:latin typeface="Calibri" panose="020F0502020204030204" pitchFamily="34" charset="0"/>
                <a:ea typeface="Yu Gothic" panose="020B0400000000000000" pitchFamily="34" charset="-128"/>
                <a:cs typeface="Calibri" panose="020F0502020204030204" pitchFamily="34" charset="0"/>
              </a:rPr>
              <a:t>[insert name here] </a:t>
            </a:r>
            <a:r>
              <a:rPr kumimoji="0" lang="en-US" altLang="en-US" sz="1400" b="0" i="0" u="none" strike="noStrike" cap="none" normalizeH="0" baseline="0" dirty="0">
                <a:ln>
                  <a:noFill/>
                </a:ln>
                <a:solidFill>
                  <a:srgbClr val="000000"/>
                </a:solidFill>
                <a:effectLst/>
                <a:highlight>
                  <a:srgbClr val="FFFF00"/>
                </a:highlight>
                <a:latin typeface="Calibri" panose="020F0502020204030204" pitchFamily="34" charset="0"/>
                <a:ea typeface="Yu Gothic" panose="020B0400000000000000" pitchFamily="34" charset="-128"/>
                <a:cs typeface="Calibri" panose="020F0502020204030204" pitchFamily="34" charset="0"/>
              </a:rPr>
              <a:t> [OR] </a:t>
            </a:r>
            <a:r>
              <a:rPr lang="en-US" sz="1400" dirty="0">
                <a:solidFill>
                  <a:srgbClr val="000000"/>
                </a:solidFill>
                <a:highlight>
                  <a:srgbClr val="FFFF00"/>
                </a:highlight>
                <a:latin typeface="Calibri" panose="020F0502020204030204" pitchFamily="34" charset="0"/>
                <a:ea typeface="Yu Gothic" panose="020B0400000000000000" pitchFamily="34" charset="-128"/>
                <a:cs typeface="Calibri" panose="020F0502020204030204" pitchFamily="34" charset="0"/>
              </a:rPr>
              <a:t>802.15 WG Chair and Vice Chairs</a:t>
            </a:r>
            <a:r>
              <a:rPr lang="en-US" sz="1400" dirty="0">
                <a:solidFill>
                  <a:srgbClr val="000000"/>
                </a:solidFill>
                <a:latin typeface="Calibri" panose="020F0502020204030204" pitchFamily="34" charset="0"/>
                <a:ea typeface="Yu Gothic" panose="020B0400000000000000" pitchFamily="34" charset="-128"/>
                <a:cs typeface="Calibri" panose="020F050202020403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Calibri" panose="020F0502020204030204" pitchFamily="34" charset="0"/>
              <a:ea typeface="Yu Gothic" panose="020B0400000000000000" pitchFamily="34" charset="-128"/>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solidFill>
                <a:srgbClr val="000000"/>
              </a:solidFill>
              <a:latin typeface="Calibri" panose="020F0502020204030204" pitchFamily="34" charset="0"/>
              <a:ea typeface="Yu Gothic" panose="020B0400000000000000" pitchFamily="34" charset="-128"/>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panose="020F0502020204030204" pitchFamily="34" charset="0"/>
                <a:ea typeface="Yu Gothic" panose="020B0400000000000000" pitchFamily="34" charset="-128"/>
                <a:cs typeface="Calibri" panose="020F0502020204030204" pitchFamily="34" charset="0"/>
              </a:rPr>
              <a:t>The 802.15 Operations Manual describes the responsibilities of these officer roles and the procedure for appointment of these officers.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Calibri" panose="020F0502020204030204" pitchFamily="34" charset="0"/>
              <a:ea typeface="Yu Gothic" panose="020B0400000000000000" pitchFamily="34" charset="-128"/>
              <a:cs typeface="Calibri" panose="020F0502020204030204" pitchFamily="34" charset="0"/>
            </a:endParaRPr>
          </a:p>
          <a:p>
            <a:pPr fontAlgn="b">
              <a:tabLst>
                <a:tab pos="5080000" algn="l"/>
              </a:tabLst>
            </a:pPr>
            <a:r>
              <a:rPr lang="en-US" sz="1400" dirty="0">
                <a:solidFill>
                  <a:srgbClr val="000000"/>
                </a:solidFill>
                <a:latin typeface="Calibri" panose="020F0502020204030204" pitchFamily="34" charset="0"/>
                <a:ea typeface="Yu Gothic" panose="020B0400000000000000" pitchFamily="34" charset="-128"/>
                <a:cs typeface="Calibri" panose="020F0502020204030204" pitchFamily="34" charset="0"/>
              </a:rPr>
              <a:t>If you have any questions, please contact the </a:t>
            </a:r>
            <a:r>
              <a:rPr kumimoji="0" lang="en-US" altLang="en-US" sz="1400" b="0" i="0" u="none" strike="noStrike" cap="none" normalizeH="0" baseline="0" dirty="0">
                <a:ln>
                  <a:noFill/>
                </a:ln>
                <a:solidFill>
                  <a:srgbClr val="000000"/>
                </a:solidFill>
                <a:effectLst/>
                <a:highlight>
                  <a:srgbClr val="FFFF00"/>
                </a:highlight>
                <a:latin typeface="Calibri" panose="020F0502020204030204" pitchFamily="34" charset="0"/>
                <a:ea typeface="Yu Gothic" panose="020B0400000000000000" pitchFamily="34" charset="-128"/>
                <a:cs typeface="Calibri" panose="020F0502020204030204" pitchFamily="34" charset="0"/>
              </a:rPr>
              <a:t>SG/TG </a:t>
            </a:r>
            <a:r>
              <a:rPr kumimoji="0" lang="en-US" altLang="en-US" sz="1400" b="0" i="0" u="none" strike="noStrike" cap="none" normalizeH="0" baseline="0" dirty="0" err="1">
                <a:ln>
                  <a:noFill/>
                </a:ln>
                <a:solidFill>
                  <a:srgbClr val="000000"/>
                </a:solidFill>
                <a:effectLst/>
                <a:highlight>
                  <a:srgbClr val="FFFF00"/>
                </a:highlight>
                <a:latin typeface="Calibri" panose="020F0502020204030204" pitchFamily="34" charset="0"/>
                <a:ea typeface="Yu Gothic" panose="020B0400000000000000" pitchFamily="34" charset="-128"/>
                <a:cs typeface="Calibri" panose="020F0502020204030204" pitchFamily="34" charset="0"/>
              </a:rPr>
              <a:t>nn</a:t>
            </a:r>
            <a:r>
              <a:rPr kumimoji="0" lang="en-US" altLang="en-US" sz="1400" b="0" i="0" u="none" strike="noStrike" cap="none" normalizeH="0" baseline="0" dirty="0">
                <a:ln>
                  <a:noFill/>
                </a:ln>
                <a:solidFill>
                  <a:srgbClr val="000000"/>
                </a:solidFill>
                <a:effectLst/>
                <a:highlight>
                  <a:srgbClr val="FFFF00"/>
                </a:highlight>
                <a:latin typeface="Calibri" panose="020F0502020204030204" pitchFamily="34" charset="0"/>
                <a:ea typeface="Yu Gothic" panose="020B0400000000000000" pitchFamily="34" charset="-128"/>
                <a:cs typeface="Calibri" panose="020F0502020204030204" pitchFamily="34" charset="0"/>
              </a:rPr>
              <a:t> </a:t>
            </a:r>
            <a:r>
              <a:rPr kumimoji="0" lang="en-US" altLang="en-US" sz="1400" b="0" i="0" u="none" strike="noStrike" cap="none" normalizeH="0" baseline="0" dirty="0">
                <a:ln>
                  <a:noFill/>
                </a:ln>
                <a:solidFill>
                  <a:srgbClr val="000000"/>
                </a:solidFill>
                <a:effectLst/>
                <a:latin typeface="Calibri" panose="020F0502020204030204" pitchFamily="34" charset="0"/>
                <a:ea typeface="Yu Gothic" panose="020B0400000000000000" pitchFamily="34" charset="-128"/>
                <a:cs typeface="Calibri" panose="020F0502020204030204" pitchFamily="34" charset="0"/>
              </a:rPr>
              <a:t>Chair </a:t>
            </a:r>
            <a:r>
              <a:rPr kumimoji="0" lang="en-US" altLang="en-US" sz="1400" b="0" i="0" u="none" strike="noStrike" cap="none" normalizeH="0" baseline="0" dirty="0">
                <a:ln>
                  <a:noFill/>
                </a:ln>
                <a:solidFill>
                  <a:srgbClr val="000000"/>
                </a:solidFill>
                <a:effectLst/>
                <a:highlight>
                  <a:srgbClr val="FFFF00"/>
                </a:highlight>
                <a:latin typeface="Calibri" panose="020F0502020204030204" pitchFamily="34" charset="0"/>
                <a:ea typeface="Yu Gothic" panose="020B0400000000000000" pitchFamily="34" charset="-128"/>
                <a:cs typeface="Calibri" panose="020F0502020204030204" pitchFamily="34" charset="0"/>
              </a:rPr>
              <a:t>[and/or] </a:t>
            </a:r>
            <a:r>
              <a:rPr lang="en-US" sz="1400" dirty="0">
                <a:solidFill>
                  <a:srgbClr val="000000"/>
                </a:solidFill>
                <a:latin typeface="Calibri" panose="020F0502020204030204" pitchFamily="34" charset="0"/>
                <a:ea typeface="Yu Gothic" panose="020B0400000000000000" pitchFamily="34" charset="-128"/>
                <a:cs typeface="Calibri" panose="020F0502020204030204" pitchFamily="34" charset="0"/>
              </a:rPr>
              <a:t>802.15 WG Chair or Vice Chairs.</a:t>
            </a:r>
          </a:p>
          <a:p>
            <a:pPr fontAlgn="b">
              <a:tabLst>
                <a:tab pos="5080000" algn="l"/>
              </a:tabLst>
            </a:pPr>
            <a:endParaRPr lang="en-US" sz="1400" dirty="0">
              <a:solidFill>
                <a:srgbClr val="000000"/>
              </a:solidFill>
              <a:latin typeface="Calibri" panose="020F0502020204030204" pitchFamily="34" charset="0"/>
              <a:ea typeface="Yu Gothic" panose="020B0400000000000000" pitchFamily="34" charset="-128"/>
              <a:cs typeface="Calibri" panose="020F0502020204030204" pitchFamily="34" charset="0"/>
            </a:endParaRPr>
          </a:p>
          <a:p>
            <a:pPr fontAlgn="b">
              <a:tabLst>
                <a:tab pos="5080000" algn="l"/>
              </a:tabLst>
            </a:pPr>
            <a:r>
              <a:rPr lang="en-US" sz="1400" dirty="0">
                <a:solidFill>
                  <a:srgbClr val="000000"/>
                </a:solidFill>
                <a:latin typeface="Calibri" panose="020F0502020204030204" pitchFamily="34" charset="0"/>
                <a:ea typeface="Yu Gothic" panose="020B0400000000000000" pitchFamily="34" charset="-128"/>
                <a:cs typeface="Calibri" panose="020F0502020204030204" pitchFamily="34" charset="0"/>
              </a:rPr>
              <a:t>Regards, </a:t>
            </a:r>
            <a:r>
              <a:rPr lang="en-US" sz="1400" dirty="0">
                <a:solidFill>
                  <a:srgbClr val="000000"/>
                </a:solidFill>
                <a:highlight>
                  <a:srgbClr val="FFFF00"/>
                </a:highlight>
                <a:latin typeface="Calibri" panose="020F0502020204030204" pitchFamily="34" charset="0"/>
                <a:ea typeface="Yu Gothic" panose="020B0400000000000000" pitchFamily="34" charset="-128"/>
                <a:cs typeface="Calibri" panose="020F0502020204030204" pitchFamily="34" charset="0"/>
              </a:rPr>
              <a:t>[name] [ affiliation]</a:t>
            </a:r>
            <a:endParaRPr lang="en-US" sz="1400" dirty="0">
              <a:highlight>
                <a:srgbClr val="FFFF00"/>
              </a:highlight>
              <a:latin typeface="Calibri" panose="020F0502020204030204" pitchFamily="34" charset="0"/>
              <a:cs typeface="Calibri" panose="020F0502020204030204" pitchFamily="34" charset="0"/>
            </a:endParaRPr>
          </a:p>
          <a:p>
            <a:pPr fontAlgn="b">
              <a:tabLst>
                <a:tab pos="5080000" algn="l"/>
              </a:tabLst>
            </a:pPr>
            <a:endParaRPr lang="en-US" sz="1400" dirty="0">
              <a:latin typeface="Calibri" panose="020F0502020204030204" pitchFamily="34" charset="0"/>
              <a:cs typeface="Calibri" panose="020F0502020204030204" pitchFamily="34" charset="0"/>
            </a:endParaRP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Tree>
    <p:extLst>
      <p:ext uri="{BB962C8B-B14F-4D97-AF65-F5344CB8AC3E}">
        <p14:creationId xmlns:p14="http://schemas.microsoft.com/office/powerpoint/2010/main" val="3139141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9" name="Rectangle 2"/>
          <p:cNvSpPr>
            <a:spLocks noGrp="1" noChangeArrowheads="1"/>
          </p:cNvSpPr>
          <p:nvPr>
            <p:ph type="title" idx="4294967295"/>
          </p:nvPr>
        </p:nvSpPr>
        <p:spPr>
          <a:xfrm>
            <a:off x="609600" y="457200"/>
            <a:ext cx="7772400" cy="762000"/>
          </a:xfrm>
        </p:spPr>
        <p:txBody>
          <a:bodyPr/>
          <a:lstStyle/>
          <a:p>
            <a:r>
              <a:rPr lang="en-US" b="1" dirty="0">
                <a:latin typeface="Calibri" panose="020F0502020204030204" pitchFamily="34" charset="0"/>
                <a:ea typeface="ＭＳ Ｐゴシック" charset="0"/>
                <a:cs typeface="Calibri" panose="020F0502020204030204" pitchFamily="34" charset="0"/>
              </a:rPr>
              <a:t>Document Templates</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325755" y="1143000"/>
            <a:ext cx="8568690" cy="434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lstStyle/>
          <a:p>
            <a:r>
              <a:rPr lang="en-US" sz="1400" dirty="0">
                <a:latin typeface="Calibri" panose="020F0502020204030204" pitchFamily="34" charset="0"/>
                <a:cs typeface="Calibri" panose="020F0502020204030204" pitchFamily="34" charset="0"/>
              </a:rPr>
              <a:t>Linked document templates at </a:t>
            </a:r>
            <a:r>
              <a:rPr lang="en-US" sz="1400" dirty="0">
                <a:latin typeface="Calibri" panose="020F0502020204030204" pitchFamily="34" charset="0"/>
                <a:cs typeface="Calibri" panose="020F0502020204030204" pitchFamily="34" charset="0"/>
                <a:hlinkClick r:id="rId3"/>
              </a:rPr>
              <a:t>https://grouper.ieee.org/groups/802/15/pub/Download.html</a:t>
            </a:r>
            <a:r>
              <a:rPr lang="en-US" sz="1400" dirty="0">
                <a:latin typeface="Calibri" panose="020F0502020204030204" pitchFamily="34" charset="0"/>
                <a:cs typeface="Calibri" panose="020F0502020204030204" pitchFamily="34" charset="0"/>
              </a:rPr>
              <a:t> are superseded:</a:t>
            </a:r>
          </a:p>
          <a:p>
            <a:endParaRPr lang="en-US" sz="1400" dirty="0">
              <a:latin typeface="Calibri" panose="020F0502020204030204" pitchFamily="34" charset="0"/>
              <a:cs typeface="Calibri" panose="020F0502020204030204" pitchFamily="34" charset="0"/>
            </a:endParaRPr>
          </a:p>
          <a:p>
            <a:endParaRPr lang="en-US" sz="1400" dirty="0">
              <a:latin typeface="Calibri" panose="020F0502020204030204" pitchFamily="34" charset="0"/>
              <a:cs typeface="Calibri" panose="020F0502020204030204" pitchFamily="34" charset="0"/>
            </a:endParaRPr>
          </a:p>
          <a:p>
            <a:pPr algn="ctr"/>
            <a:r>
              <a:rPr lang="nl-NL" sz="2000" b="1" i="0" dirty="0">
                <a:solidFill>
                  <a:srgbClr val="00B0F0"/>
                </a:solidFill>
                <a:effectLst/>
                <a:latin typeface="Arial" panose="020B0604020202020204" pitchFamily="34" charset="0"/>
              </a:rPr>
              <a:t>IEEE 802.15 WSN Document Archive</a:t>
            </a:r>
            <a:endParaRPr lang="nl-NL" sz="2400" b="1" i="0" dirty="0">
              <a:solidFill>
                <a:srgbClr val="00B0F0"/>
              </a:solidFill>
              <a:effectLst/>
              <a:latin typeface="Times New Roman" panose="02020603050405020304" pitchFamily="18" charset="0"/>
            </a:endParaRPr>
          </a:p>
          <a:p>
            <a:pPr fontAlgn="b">
              <a:tabLst>
                <a:tab pos="5080000" algn="l"/>
              </a:tabLst>
            </a:pPr>
            <a:endParaRPr lang="en-US" sz="1100" dirty="0">
              <a:solidFill>
                <a:srgbClr val="00B0F0"/>
              </a:solidFill>
              <a:latin typeface="Calibri" panose="020F0502020204030204" pitchFamily="34" charset="0"/>
              <a:cs typeface="Calibri" panose="020F0502020204030204" pitchFamily="34" charset="0"/>
            </a:endParaRPr>
          </a:p>
          <a:p>
            <a:pPr algn="l"/>
            <a:r>
              <a:rPr lang="en-GB" sz="1600" b="0" i="0" dirty="0">
                <a:solidFill>
                  <a:srgbClr val="000000"/>
                </a:solidFill>
                <a:effectLst/>
                <a:latin typeface="Arial" panose="020B0604020202020204" pitchFamily="34" charset="0"/>
              </a:rPr>
              <a:t>All documents submitted must be in the appropriate template. </a:t>
            </a:r>
          </a:p>
          <a:p>
            <a:pPr algn="l"/>
            <a:endParaRPr lang="en-GB" sz="16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GB" sz="1600" b="0" i="0" dirty="0">
                <a:solidFill>
                  <a:srgbClr val="000000"/>
                </a:solidFill>
                <a:effectLst/>
                <a:latin typeface="Arial" panose="020B0604020202020204" pitchFamily="34" charset="0"/>
                <a:hlinkClick r:id="rId4"/>
              </a:rPr>
              <a:t>MS Word Template</a:t>
            </a:r>
            <a:r>
              <a:rPr lang="en-GB" sz="1600" b="0" i="0" dirty="0">
                <a:solidFill>
                  <a:srgbClr val="000000"/>
                </a:solidFill>
                <a:effectLst/>
                <a:latin typeface="Arial" panose="020B0604020202020204" pitchFamily="34" charset="0"/>
              </a:rPr>
              <a:t> </a:t>
            </a:r>
            <a:endParaRPr lang="en-GB" sz="16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GB" sz="1600" b="0" i="0" dirty="0">
                <a:solidFill>
                  <a:srgbClr val="000000"/>
                </a:solidFill>
                <a:effectLst/>
                <a:latin typeface="Arial" panose="020B0604020202020204" pitchFamily="34" charset="0"/>
                <a:hlinkClick r:id="rId5"/>
              </a:rPr>
              <a:t>MS PowerPoint Template</a:t>
            </a:r>
            <a:endParaRPr lang="en-GB" sz="1600" b="0" i="0" dirty="0">
              <a:solidFill>
                <a:srgbClr val="000000"/>
              </a:solidFill>
              <a:effectLst/>
              <a:latin typeface="Times New Roman" panose="02020603050405020304" pitchFamily="18" charset="0"/>
            </a:endParaRPr>
          </a:p>
          <a:p>
            <a:pPr fontAlgn="b">
              <a:tabLst>
                <a:tab pos="5080000" algn="l"/>
              </a:tabLst>
            </a:pPr>
            <a:endParaRPr lang="en-US" sz="1100" dirty="0">
              <a:solidFill>
                <a:srgbClr val="00B0F0"/>
              </a:solidFill>
              <a:latin typeface="Calibri" panose="020F0502020204030204" pitchFamily="34" charset="0"/>
              <a:cs typeface="Calibri" panose="020F0502020204030204" pitchFamily="34" charset="0"/>
            </a:endParaRPr>
          </a:p>
          <a:p>
            <a:pPr fontAlgn="b">
              <a:tabLst>
                <a:tab pos="5080000" algn="l"/>
              </a:tabLst>
            </a:pPr>
            <a:endParaRPr lang="en-US" sz="1100" dirty="0">
              <a:solidFill>
                <a:srgbClr val="00B0F0"/>
              </a:solidFill>
              <a:latin typeface="Calibri" panose="020F0502020204030204" pitchFamily="34" charset="0"/>
              <a:cs typeface="Calibri" panose="020F0502020204030204" pitchFamily="34" charset="0"/>
            </a:endParaRPr>
          </a:p>
          <a:p>
            <a:pPr algn="ctr" fontAlgn="b">
              <a:tabLst>
                <a:tab pos="5080000" algn="l"/>
              </a:tabLst>
            </a:pPr>
            <a:r>
              <a:rPr lang="en-US" sz="2400" dirty="0">
                <a:latin typeface="Calibri" panose="020F0502020204030204" pitchFamily="34" charset="0"/>
                <a:cs typeface="Calibri" panose="020F0502020204030204" pitchFamily="34" charset="0"/>
              </a:rPr>
              <a:t>Reviewed updated documents, Ben Rolfe and Phil Beecher will tidy up revised copies and post for review (in progress)</a:t>
            </a:r>
          </a:p>
          <a:p>
            <a:endParaRPr lang="en-US" sz="1400" dirty="0">
              <a:latin typeface="Calibri" panose="020F0502020204030204" pitchFamily="34" charset="0"/>
              <a:cs typeface="Calibri" panose="020F0502020204030204" pitchFamily="34" charset="0"/>
            </a:endParaRPr>
          </a:p>
          <a:p>
            <a:pPr fontAlgn="b">
              <a:tabLst>
                <a:tab pos="5080000" algn="l"/>
              </a:tabLst>
            </a:pPr>
            <a:endParaRPr lang="en-US" sz="1400" dirty="0">
              <a:latin typeface="Calibri" panose="020F0502020204030204" pitchFamily="34" charset="0"/>
              <a:cs typeface="Calibri" panose="020F0502020204030204" pitchFamily="34" charset="0"/>
            </a:endParaRPr>
          </a:p>
          <a:p>
            <a:pPr fontAlgn="b">
              <a:tabLst>
                <a:tab pos="5080000" algn="l"/>
              </a:tabLst>
            </a:pPr>
            <a:endParaRPr lang="en-US" sz="1400" dirty="0">
              <a:latin typeface="Calibri" panose="020F0502020204030204" pitchFamily="34" charset="0"/>
              <a:cs typeface="Calibri" panose="020F0502020204030204" pitchFamily="34" charset="0"/>
            </a:endParaRPr>
          </a:p>
          <a:p>
            <a:pPr fontAlgn="b">
              <a:tabLst>
                <a:tab pos="5080000" algn="l"/>
              </a:tabLst>
            </a:pPr>
            <a:endParaRPr lang="en-US" sz="1400" dirty="0">
              <a:latin typeface="Calibri" panose="020F0502020204030204" pitchFamily="34" charset="0"/>
              <a:cs typeface="Calibri" panose="020F0502020204030204" pitchFamily="34" charset="0"/>
            </a:endParaRP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Tree>
    <p:extLst>
      <p:ext uri="{BB962C8B-B14F-4D97-AF65-F5344CB8AC3E}">
        <p14:creationId xmlns:p14="http://schemas.microsoft.com/office/powerpoint/2010/main" val="1803787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9" name="Rectangle 2"/>
          <p:cNvSpPr>
            <a:spLocks noGrp="1" noChangeArrowheads="1"/>
          </p:cNvSpPr>
          <p:nvPr>
            <p:ph type="title" idx="4294967295"/>
          </p:nvPr>
        </p:nvSpPr>
        <p:spPr>
          <a:xfrm>
            <a:off x="609600" y="457200"/>
            <a:ext cx="7772400" cy="762000"/>
          </a:xfrm>
        </p:spPr>
        <p:txBody>
          <a:bodyPr/>
          <a:lstStyle/>
          <a:p>
            <a:r>
              <a:rPr lang="en-US" b="1" dirty="0">
                <a:latin typeface="Calibri" panose="020F0502020204030204" pitchFamily="34" charset="0"/>
                <a:ea typeface="ＭＳ Ｐゴシック" charset="0"/>
                <a:cs typeface="Calibri" panose="020F0502020204030204" pitchFamily="34" charset="0"/>
              </a:rPr>
              <a:t>Operations Manual Review and Motion</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325755" y="1371600"/>
            <a:ext cx="8568690" cy="1600200"/>
          </a:xfrm>
          <a:prstGeom prst="rect">
            <a:avLst/>
          </a:prstGeom>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anchor="t"/>
          <a:lstStyle/>
          <a:p>
            <a:r>
              <a:rPr lang="en-GB" sz="1600" dirty="0">
                <a:latin typeface="Calibri" panose="020F0502020204030204" pitchFamily="34" charset="0"/>
                <a:cs typeface="Calibri" panose="020F0502020204030204" pitchFamily="34" charset="0"/>
              </a:rPr>
              <a:t>Updated Ops manual posted after July meeting:</a:t>
            </a:r>
          </a:p>
          <a:p>
            <a:r>
              <a:rPr lang="en-US" sz="1600" dirty="0">
                <a:latin typeface="Calibri" panose="020F0502020204030204" pitchFamily="34" charset="0"/>
                <a:cs typeface="Calibri" panose="020F0502020204030204" pitchFamily="34" charset="0"/>
                <a:hlinkClick r:id="rId3"/>
              </a:rPr>
              <a:t>https://mentor.ieee.org/802.15/dcn/10/15-10-0235-</a:t>
            </a:r>
            <a:r>
              <a:rPr lang="en-US" sz="1600" dirty="0">
                <a:highlight>
                  <a:srgbClr val="FFFF00"/>
                </a:highlight>
                <a:latin typeface="Calibri" panose="020F0502020204030204" pitchFamily="34" charset="0"/>
                <a:cs typeface="Calibri" panose="020F0502020204030204" pitchFamily="34" charset="0"/>
                <a:hlinkClick r:id="rId3"/>
              </a:rPr>
              <a:t>28</a:t>
            </a:r>
            <a:r>
              <a:rPr lang="en-US" sz="1600" dirty="0">
                <a:latin typeface="Calibri" panose="020F0502020204030204" pitchFamily="34" charset="0"/>
                <a:cs typeface="Calibri" panose="020F0502020204030204" pitchFamily="34" charset="0"/>
                <a:hlinkClick r:id="rId3"/>
              </a:rPr>
              <a:t>-0000-802-15-operations-manual.docx</a:t>
            </a:r>
            <a:endParaRPr lang="en-US" sz="1600" dirty="0">
              <a:latin typeface="Calibri" panose="020F0502020204030204" pitchFamily="34" charset="0"/>
              <a:cs typeface="Calibri" panose="020F0502020204030204" pitchFamily="34" charset="0"/>
            </a:endParaRPr>
          </a:p>
          <a:p>
            <a:endParaRPr lang="en-US" sz="1600" dirty="0">
              <a:latin typeface="Calibri" panose="020F0502020204030204" pitchFamily="34" charset="0"/>
              <a:cs typeface="Calibri" panose="020F0502020204030204" pitchFamily="34" charset="0"/>
            </a:endParaRPr>
          </a:p>
          <a:p>
            <a:r>
              <a:rPr lang="en-US" sz="1600" dirty="0">
                <a:latin typeface="Calibri" panose="020F0502020204030204" pitchFamily="34" charset="0"/>
                <a:cs typeface="Calibri" panose="020F0502020204030204" pitchFamily="34" charset="0"/>
              </a:rPr>
              <a:t>SCM fixed some editorials, Updated version posted:</a:t>
            </a:r>
          </a:p>
          <a:p>
            <a:r>
              <a:rPr lang="en-US" sz="1600" dirty="0">
                <a:latin typeface="Calibri" panose="020F0502020204030204" pitchFamily="34" charset="0"/>
                <a:cs typeface="Calibri" panose="020F0502020204030204" pitchFamily="34" charset="0"/>
                <a:hlinkClick r:id="rId4"/>
              </a:rPr>
              <a:t>https://mentor.ieee.org/802.15/dcn/10/15-10-0235-</a:t>
            </a:r>
            <a:r>
              <a:rPr lang="en-US" sz="1600" dirty="0">
                <a:highlight>
                  <a:srgbClr val="FFFF00"/>
                </a:highlight>
                <a:latin typeface="Calibri" panose="020F0502020204030204" pitchFamily="34" charset="0"/>
                <a:cs typeface="Calibri" panose="020F0502020204030204" pitchFamily="34" charset="0"/>
                <a:hlinkClick r:id="rId4"/>
              </a:rPr>
              <a:t>29</a:t>
            </a:r>
            <a:r>
              <a:rPr lang="en-US" sz="1600" dirty="0">
                <a:latin typeface="Calibri" panose="020F0502020204030204" pitchFamily="34" charset="0"/>
                <a:cs typeface="Calibri" panose="020F0502020204030204" pitchFamily="34" charset="0"/>
                <a:hlinkClick r:id="rId4"/>
              </a:rPr>
              <a:t>-0000-802-15-operations-manual.docx</a:t>
            </a:r>
            <a:endParaRPr lang="en-US" sz="1600" dirty="0">
              <a:latin typeface="Calibri" panose="020F0502020204030204" pitchFamily="34" charset="0"/>
              <a:cs typeface="Calibri" panose="020F0502020204030204" pitchFamily="34" charset="0"/>
            </a:endParaRPr>
          </a:p>
          <a:p>
            <a:endParaRPr lang="en-US" sz="1600" dirty="0">
              <a:latin typeface="Calibri" panose="020F0502020204030204" pitchFamily="34" charset="0"/>
              <a:cs typeface="Calibri" panose="020F0502020204030204" pitchFamily="34" charset="0"/>
            </a:endParaRPr>
          </a:p>
          <a:p>
            <a:endParaRPr lang="en-US" sz="1600" dirty="0">
              <a:latin typeface="Calibri" panose="020F0502020204030204" pitchFamily="34" charset="0"/>
              <a:cs typeface="Calibri" panose="020F0502020204030204" pitchFamily="34" charset="0"/>
            </a:endParaRP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
        <p:nvSpPr>
          <p:cNvPr id="6" name="Rectangle 5">
            <a:extLst>
              <a:ext uri="{FF2B5EF4-FFF2-40B4-BE49-F238E27FC236}">
                <a16:creationId xmlns:a16="http://schemas.microsoft.com/office/drawing/2014/main" id="{15A68D18-1423-46BF-84FD-7677AF106728}"/>
              </a:ext>
            </a:extLst>
          </p:cNvPr>
          <p:cNvSpPr>
            <a:spLocks noChangeArrowheads="1"/>
          </p:cNvSpPr>
          <p:nvPr/>
        </p:nvSpPr>
        <p:spPr bwMode="auto">
          <a:xfrm>
            <a:off x="325755" y="3200400"/>
            <a:ext cx="8568690" cy="2667000"/>
          </a:xfrm>
          <a:prstGeom prst="rect">
            <a:avLst/>
          </a:prstGeom>
          <a:ln/>
          <a:effectLst>
            <a:glow rad="101600">
              <a:schemeClr val="accent2">
                <a:satMod val="175000"/>
                <a:alpha val="40000"/>
              </a:schemeClr>
            </a:glo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anchor="t"/>
          <a:lstStyle/>
          <a:p>
            <a:r>
              <a:rPr lang="en-GB" sz="3200" b="1" dirty="0">
                <a:effectLst/>
                <a:latin typeface="Calibri" panose="020F0502020204030204" pitchFamily="34" charset="0"/>
                <a:ea typeface="Yu Gothic" panose="020B0400000000000000" pitchFamily="34" charset="-128"/>
              </a:rPr>
              <a:t>WG Motion:</a:t>
            </a:r>
            <a:endParaRPr lang="en-GB" sz="2400" b="1" dirty="0">
              <a:effectLst/>
              <a:latin typeface="Calibri" panose="020F0502020204030204" pitchFamily="34" charset="0"/>
              <a:ea typeface="Yu Gothic" panose="020B0400000000000000" pitchFamily="34" charset="-128"/>
            </a:endParaRPr>
          </a:p>
          <a:p>
            <a:endParaRPr lang="en-GB" sz="1800" dirty="0">
              <a:effectLst/>
              <a:latin typeface="Calibri" panose="020F0502020204030204" pitchFamily="34" charset="0"/>
              <a:ea typeface="Yu Gothic" panose="020B0400000000000000" pitchFamily="34" charset="-128"/>
            </a:endParaRPr>
          </a:p>
          <a:p>
            <a:r>
              <a:rPr lang="en-GB" sz="1800" dirty="0">
                <a:effectLst/>
                <a:latin typeface="Calibri" panose="020F0502020204030204" pitchFamily="34" charset="0"/>
                <a:ea typeface="Times New Roman" panose="02020603050405020304" pitchFamily="18" charset="0"/>
              </a:rPr>
              <a:t>Move that the IEEE 802.15 WG approves the IEEE 802.15 operation manual document 15-10-0235-29-0000-802-15-operations-manual as its Operations Manual following the conclusion of this September 2021 Interim session.</a:t>
            </a:r>
          </a:p>
          <a:p>
            <a:r>
              <a:rPr lang="en-GB" sz="1800" dirty="0">
                <a:effectLst/>
                <a:latin typeface="Calibri" panose="020F0502020204030204" pitchFamily="34" charset="0"/>
                <a:ea typeface="Yu Gothic" panose="020B0400000000000000" pitchFamily="34" charset="-128"/>
              </a:rPr>
              <a:t> </a:t>
            </a:r>
          </a:p>
          <a:p>
            <a:r>
              <a:rPr lang="en-GB" sz="1800" dirty="0">
                <a:effectLst/>
                <a:latin typeface="Calibri" panose="020F0502020204030204" pitchFamily="34" charset="0"/>
                <a:ea typeface="Yu Gothic" panose="020B0400000000000000" pitchFamily="34" charset="-128"/>
              </a:rPr>
              <a:t>Moved: Phil Beecher (Wi-SUN Alliance)</a:t>
            </a:r>
          </a:p>
          <a:p>
            <a:r>
              <a:rPr lang="en-GB" sz="1800" dirty="0">
                <a:latin typeface="Calibri" panose="020F0502020204030204" pitchFamily="34" charset="0"/>
                <a:ea typeface="Yu Gothic" panose="020B0400000000000000" pitchFamily="34" charset="-128"/>
              </a:rPr>
              <a:t>Second:</a:t>
            </a:r>
          </a:p>
          <a:p>
            <a:endParaRPr lang="en-GB" sz="1800" dirty="0">
              <a:effectLst/>
              <a:latin typeface="Calibri" panose="020F0502020204030204" pitchFamily="34" charset="0"/>
              <a:ea typeface="Yu Gothic" panose="020B0400000000000000" pitchFamily="34" charset="-128"/>
            </a:endParaRPr>
          </a:p>
          <a:p>
            <a:endParaRPr lang="en-GB" sz="1800" dirty="0">
              <a:effectLst/>
              <a:latin typeface="Calibri" panose="020F0502020204030204" pitchFamily="34" charset="0"/>
              <a:ea typeface="Yu Gothic" panose="020B0400000000000000" pitchFamily="34" charset="-128"/>
            </a:endParaRPr>
          </a:p>
          <a:p>
            <a:endParaRPr lang="en-GB" sz="1600" dirty="0">
              <a:latin typeface="Calibri" panose="020F0502020204030204" pitchFamily="34" charset="0"/>
              <a:cs typeface="Calibri" panose="020F0502020204030204" pitchFamily="34" charset="0"/>
            </a:endParaRPr>
          </a:p>
          <a:p>
            <a:endParaRPr lang="en-US" sz="1600" dirty="0">
              <a:latin typeface="Calibri" panose="020F0502020204030204" pitchFamily="34" charset="0"/>
              <a:cs typeface="Calibri" panose="020F0502020204030204" pitchFamily="34" charset="0"/>
            </a:endParaRPr>
          </a:p>
          <a:p>
            <a:pPr fontAlgn="b">
              <a:tabLst>
                <a:tab pos="5080000" algn="l"/>
              </a:tabLst>
            </a:pPr>
            <a:endParaRPr lang="en-US" sz="1600" dirty="0">
              <a:latin typeface="Calibri" panose="020F0502020204030204" pitchFamily="34" charset="0"/>
              <a:cs typeface="Calibri" panose="020F0502020204030204" pitchFamily="34" charset="0"/>
            </a:endParaRPr>
          </a:p>
          <a:p>
            <a:pPr fontAlgn="b">
              <a:tabLst>
                <a:tab pos="5080000" algn="l"/>
              </a:tabLst>
            </a:pPr>
            <a:endParaRPr lang="en-US"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7648846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58224</TotalTime>
  <Words>1230</Words>
  <Application>Microsoft Office PowerPoint</Application>
  <PresentationFormat>On-screen Show (4:3)</PresentationFormat>
  <Paragraphs>185</Paragraphs>
  <Slides>11</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Default Design</vt:lpstr>
      <vt:lpstr>PowerPoint Presentation</vt:lpstr>
      <vt:lpstr>SC Maintenance Reminders</vt:lpstr>
      <vt:lpstr>IEEE-SA Patent, Copyright, and Participation Policies</vt:lpstr>
      <vt:lpstr>IEEE 802 Ground Rules</vt:lpstr>
      <vt:lpstr>SC Meeting Goals and Achievements</vt:lpstr>
      <vt:lpstr>Call for Subgroup Chair</vt:lpstr>
      <vt:lpstr>Call for Officers</vt:lpstr>
      <vt:lpstr>Document Templates</vt:lpstr>
      <vt:lpstr>Operations Manual Review and Motion</vt:lpstr>
      <vt:lpstr>SA Ballot / Revcom submission templates</vt:lpstr>
      <vt:lpstr>Future Efforts</vt:lpstr>
    </vt:vector>
  </TitlesOfParts>
  <Manager/>
  <Company>Wi-SUN Alliance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Maintenance Opening/Closing Report</dc:title>
  <dc:subject>IEEE 802.15 &lt;SCM Report&gt;</dc:subject>
  <dc:creator>Phil Beecher</dc:creator>
  <cp:keywords/>
  <dc:description>15-21-0456-nn</dc:description>
  <cp:lastModifiedBy>Phil Beecher</cp:lastModifiedBy>
  <cp:revision>1109</cp:revision>
  <cp:lastPrinted>2016-07-25T16:00:41Z</cp:lastPrinted>
  <dcterms:created xsi:type="dcterms:W3CDTF">2009-07-12T16:25:16Z</dcterms:created>
  <dcterms:modified xsi:type="dcterms:W3CDTF">2021-09-22T11:30:13Z</dcterms:modified>
  <cp:category/>
</cp:coreProperties>
</file>