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90" r:id="rId3"/>
    <p:sldId id="304" r:id="rId4"/>
    <p:sldId id="317" r:id="rId5"/>
    <p:sldId id="264" r:id="rId6"/>
    <p:sldId id="390" r:id="rId7"/>
    <p:sldId id="386" r:id="rId8"/>
    <p:sldId id="387" r:id="rId9"/>
    <p:sldId id="389" r:id="rId10"/>
    <p:sldId id="388" r:id="rId11"/>
    <p:sldId id="36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90"/>
            <p14:sldId id="386"/>
            <p14:sldId id="387"/>
            <p14:sldId id="389"/>
            <p14:sldId id="388"/>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99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95742" autoAdjust="0"/>
  </p:normalViewPr>
  <p:slideViewPr>
    <p:cSldViewPr>
      <p:cViewPr varScale="1">
        <p:scale>
          <a:sx n="104" d="100"/>
          <a:sy n="104" d="100"/>
        </p:scale>
        <p:origin x="8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5ABD0F35-4590-4FAA-934F-53CEC2702FE9}"/>
    <pc:docChg chg="undo custSel modSld">
      <pc:chgData name="Phil Beecher" userId="8e59e9d451c39ba5" providerId="LiveId" clId="{5ABD0F35-4590-4FAA-934F-53CEC2702FE9}" dt="2021-09-22T11:29:55.850" v="17" actId="14100"/>
      <pc:docMkLst>
        <pc:docMk/>
      </pc:docMkLst>
      <pc:sldChg chg="modSp mod">
        <pc:chgData name="Phil Beecher" userId="8e59e9d451c39ba5" providerId="LiveId" clId="{5ABD0F35-4590-4FAA-934F-53CEC2702FE9}" dt="2021-09-22T10:54:02.736" v="3" actId="403"/>
        <pc:sldMkLst>
          <pc:docMk/>
          <pc:sldMk cId="1803787174" sldId="387"/>
        </pc:sldMkLst>
        <pc:spChg chg="mod">
          <ac:chgData name="Phil Beecher" userId="8e59e9d451c39ba5" providerId="LiveId" clId="{5ABD0F35-4590-4FAA-934F-53CEC2702FE9}" dt="2021-09-22T10:54:02.736" v="3" actId="403"/>
          <ac:spMkLst>
            <pc:docMk/>
            <pc:sldMk cId="1803787174" sldId="387"/>
            <ac:spMk id="21510" creationId="{00000000-0000-0000-0000-000000000000}"/>
          </ac:spMkLst>
        </pc:spChg>
      </pc:sldChg>
      <pc:sldChg chg="modSp mod">
        <pc:chgData name="Phil Beecher" userId="8e59e9d451c39ba5" providerId="LiveId" clId="{5ABD0F35-4590-4FAA-934F-53CEC2702FE9}" dt="2021-09-22T10:57:06.954" v="12" actId="20577"/>
        <pc:sldMkLst>
          <pc:docMk/>
          <pc:sldMk cId="940852343" sldId="388"/>
        </pc:sldMkLst>
        <pc:spChg chg="mod">
          <ac:chgData name="Phil Beecher" userId="8e59e9d451c39ba5" providerId="LiveId" clId="{5ABD0F35-4590-4FAA-934F-53CEC2702FE9}" dt="2021-09-22T10:57:06.954" v="12" actId="20577"/>
          <ac:spMkLst>
            <pc:docMk/>
            <pc:sldMk cId="940852343" sldId="388"/>
            <ac:spMk id="21510" creationId="{00000000-0000-0000-0000-000000000000}"/>
          </ac:spMkLst>
        </pc:spChg>
      </pc:sldChg>
      <pc:sldChg chg="modSp mod">
        <pc:chgData name="Phil Beecher" userId="8e59e9d451c39ba5" providerId="LiveId" clId="{5ABD0F35-4590-4FAA-934F-53CEC2702FE9}" dt="2021-09-22T11:29:55.850" v="17" actId="14100"/>
        <pc:sldMkLst>
          <pc:docMk/>
          <pc:sldMk cId="1476488467" sldId="389"/>
        </pc:sldMkLst>
        <pc:spChg chg="mod">
          <ac:chgData name="Phil Beecher" userId="8e59e9d451c39ba5" providerId="LiveId" clId="{5ABD0F35-4590-4FAA-934F-53CEC2702FE9}" dt="2021-09-22T11:29:55.850" v="17" actId="14100"/>
          <ac:spMkLst>
            <pc:docMk/>
            <pc:sldMk cId="1476488467" sldId="389"/>
            <ac:spMk id="6" creationId="{15A68D18-1423-46BF-84FD-7677AF10672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82604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8988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26283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8268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98981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802.15-21-0456-02-0mag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September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grouper.ieee.org/groups/802/15/pub/Download.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grouper.ieee.org/groups/802/15/pub/Templates/IEEE-P802_15.pot" TargetMode="External"/><Relationship Id="rId4" Type="http://schemas.openxmlformats.org/officeDocument/2006/relationships/hyperlink" Target="http://grouper.ieee.org/groups/802/15/pub/Templates/IEEE-P802_15.do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10/15-10-0235-2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mentor.ieee.org/802.15/dcn/10/15-10-0235-29-0000-802-15-operations-manua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July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22 July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228600" y="838200"/>
            <a:ext cx="8568690" cy="762000"/>
          </a:xfrm>
        </p:spPr>
        <p:txBody>
          <a:bodyPr/>
          <a:lstStyle/>
          <a:p>
            <a:r>
              <a:rPr lang="en-US" b="1" dirty="0">
                <a:latin typeface="Calibri" panose="020F0502020204030204" pitchFamily="34" charset="0"/>
                <a:ea typeface="ＭＳ Ｐゴシック" charset="0"/>
                <a:cs typeface="Calibri" panose="020F0502020204030204" pitchFamily="34" charset="0"/>
              </a:rPr>
              <a:t>SA Ballot / </a:t>
            </a:r>
            <a:r>
              <a:rPr lang="en-US" b="1" dirty="0" err="1">
                <a:latin typeface="Calibri" panose="020F0502020204030204" pitchFamily="34" charset="0"/>
                <a:ea typeface="ＭＳ Ｐゴシック" charset="0"/>
                <a:cs typeface="Calibri" panose="020F0502020204030204" pitchFamily="34" charset="0"/>
              </a:rPr>
              <a:t>Revcom</a:t>
            </a:r>
            <a:r>
              <a:rPr lang="en-US" b="1" dirty="0">
                <a:latin typeface="Calibri" panose="020F0502020204030204" pitchFamily="34" charset="0"/>
                <a:ea typeface="ＭＳ Ｐゴシック" charset="0"/>
                <a:cs typeface="Calibri" panose="020F0502020204030204" pitchFamily="34" charset="0"/>
              </a:rPr>
              <a:t> submission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2800" dirty="0">
                <a:latin typeface="Calibri" panose="020F0502020204030204" pitchFamily="34" charset="0"/>
                <a:cs typeface="Calibri" panose="020F0502020204030204" pitchFamily="34" charset="0"/>
              </a:rPr>
              <a:t>Purpose – to provide templates and checklists for Task Group chairs to prepare submissions for :</a:t>
            </a:r>
          </a:p>
          <a:p>
            <a:pPr marL="1028700" lvl="1" indent="-571500">
              <a:buAutoNum type="romanLcParenR"/>
            </a:pPr>
            <a:r>
              <a:rPr lang="en-US" sz="2800" dirty="0">
                <a:latin typeface="Calibri" panose="020F0502020204030204" pitchFamily="34" charset="0"/>
                <a:cs typeface="Calibri" panose="020F0502020204030204" pitchFamily="34" charset="0"/>
              </a:rPr>
              <a:t>SA Ballot and </a:t>
            </a:r>
          </a:p>
          <a:p>
            <a:pPr marL="1028700" lvl="1" indent="-571500">
              <a:buAutoNum type="romanLcParenR"/>
            </a:pP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r>
              <a:rPr lang="en-US" sz="2800" dirty="0">
                <a:solidFill>
                  <a:srgbClr val="FF0000"/>
                </a:solidFill>
                <a:latin typeface="Calibri" panose="020F0502020204030204" pitchFamily="34" charset="0"/>
                <a:cs typeface="Calibri" panose="020F0502020204030204" pitchFamily="34" charset="0"/>
              </a:rPr>
              <a:t>No progress </a:t>
            </a:r>
            <a:r>
              <a:rPr lang="en-US" sz="28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en-US" sz="2800" dirty="0">
                <a:latin typeface="Calibri" panose="020F0502020204030204" pitchFamily="34" charset="0"/>
                <a:cs typeface="Calibri" panose="020F0502020204030204" pitchFamily="34" charset="0"/>
                <a:sym typeface="Wingdings" panose="05000000000000000000" pitchFamily="2" charset="2"/>
              </a:rPr>
              <a:t>but …</a:t>
            </a:r>
          </a:p>
          <a:p>
            <a:pPr algn="ctr"/>
            <a:r>
              <a:rPr lang="en-US" sz="2800" dirty="0">
                <a:solidFill>
                  <a:srgbClr val="002060"/>
                </a:solidFill>
                <a:latin typeface="Calibri" panose="020F0502020204030204" pitchFamily="34" charset="0"/>
                <a:cs typeface="Calibri" panose="020F0502020204030204" pitchFamily="34" charset="0"/>
                <a:sym typeface="Wingdings" panose="05000000000000000000" pitchFamily="2" charset="2"/>
              </a:rPr>
              <a:t>Something to look forward to in November </a:t>
            </a:r>
            <a:endParaRPr lang="en-US" sz="2800" dirty="0">
              <a:solidFill>
                <a:srgbClr val="002060"/>
              </a:solidFill>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94085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November Plenary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Post updated document templates</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 officers actions</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1" indent="-457200">
              <a:spcAft>
                <a:spcPts val="600"/>
              </a:spcAft>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November Plenary</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latin typeface="Calibri" panose="020F0502020204030204" pitchFamily="34" charset="0"/>
                <a:cs typeface="Calibri" panose="020F0502020204030204" pitchFamily="34" charset="0"/>
              </a:rPr>
              <a:t>&lt;July 2021&gt;</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3</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 and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4487" indent="-514350" fontAlgn="b">
              <a:buClr>
                <a:schemeClr val="tx1"/>
              </a:buClr>
              <a:buFont typeface="+mj-lt"/>
              <a:buAutoNum type="arabicPeriod"/>
              <a:tabLst>
                <a:tab pos="5080000" algn="l"/>
              </a:tabLst>
            </a:pPr>
            <a:r>
              <a:rPr lang="en-US" sz="3000" dirty="0">
                <a:solidFill>
                  <a:srgbClr val="009900"/>
                </a:solidFill>
                <a:latin typeface="Calibri" panose="020F0502020204030204" pitchFamily="34" charset="0"/>
                <a:cs typeface="Calibri" panose="020F0502020204030204" pitchFamily="34" charset="0"/>
              </a:rPr>
              <a:t>Templates for Call for Officers </a:t>
            </a:r>
            <a:r>
              <a:rPr lang="en-US" sz="3000" dirty="0">
                <a:solidFill>
                  <a:srgbClr val="009900"/>
                </a:solidFill>
                <a:latin typeface="Calibri" panose="020F0502020204030204" pitchFamily="34" charset="0"/>
                <a:cs typeface="Calibri" panose="020F0502020204030204" pitchFamily="34" charset="0"/>
                <a:sym typeface="Wingdings" panose="05000000000000000000" pitchFamily="2" charset="2"/>
              </a:rPr>
              <a:t></a:t>
            </a:r>
            <a:endParaRPr lang="en-US" sz="3000" dirty="0">
              <a:solidFill>
                <a:srgbClr val="009900"/>
              </a:solidFill>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000" dirty="0">
                <a:solidFill>
                  <a:srgbClr val="009900"/>
                </a:solidFill>
                <a:latin typeface="Calibri" panose="020F0502020204030204" pitchFamily="34" charset="0"/>
                <a:cs typeface="Calibri" panose="020F0502020204030204" pitchFamily="34" charset="0"/>
              </a:rPr>
              <a:t>Templates for Documents </a:t>
            </a:r>
            <a:r>
              <a:rPr lang="en-US" sz="3000" dirty="0">
                <a:solidFill>
                  <a:srgbClr val="009900"/>
                </a:solidFill>
                <a:latin typeface="Calibri" panose="020F0502020204030204" pitchFamily="34" charset="0"/>
                <a:cs typeface="Calibri" panose="020F0502020204030204" pitchFamily="34" charset="0"/>
                <a:sym typeface="Wingdings" panose="05000000000000000000" pitchFamily="2" charset="2"/>
              </a:rPr>
              <a:t></a:t>
            </a:r>
            <a:endParaRPr lang="en-US" sz="3000" dirty="0">
              <a:solidFill>
                <a:srgbClr val="009900"/>
              </a:solidFill>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000" dirty="0">
                <a:solidFill>
                  <a:srgbClr val="009900"/>
                </a:solidFill>
                <a:latin typeface="Calibri" panose="020F0502020204030204" pitchFamily="34" charset="0"/>
                <a:cs typeface="Calibri" panose="020F0502020204030204" pitchFamily="34" charset="0"/>
              </a:rPr>
              <a:t>Operations Manual Review </a:t>
            </a:r>
            <a:r>
              <a:rPr lang="en-US" sz="3000" dirty="0">
                <a:solidFill>
                  <a:srgbClr val="009900"/>
                </a:solidFill>
                <a:latin typeface="Calibri" panose="020F0502020204030204" pitchFamily="34" charset="0"/>
                <a:cs typeface="Calibri" panose="020F0502020204030204" pitchFamily="34" charset="0"/>
                <a:sym typeface="Wingdings" panose="05000000000000000000" pitchFamily="2" charset="2"/>
              </a:rPr>
              <a:t></a:t>
            </a:r>
            <a:endParaRPr lang="en-US" sz="3000" dirty="0">
              <a:solidFill>
                <a:srgbClr val="009900"/>
              </a:solidFill>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000" dirty="0">
                <a:solidFill>
                  <a:srgbClr val="990000"/>
                </a:solidFill>
                <a:latin typeface="Calibri" panose="020F0502020204030204" pitchFamily="34" charset="0"/>
                <a:cs typeface="Calibri" panose="020F0502020204030204" pitchFamily="34" charset="0"/>
              </a:rPr>
              <a:t>Templates for SA ballot / </a:t>
            </a:r>
            <a:r>
              <a:rPr lang="en-US" sz="3000" dirty="0" err="1">
                <a:solidFill>
                  <a:srgbClr val="990000"/>
                </a:solidFill>
                <a:latin typeface="Calibri" panose="020F0502020204030204" pitchFamily="34" charset="0"/>
                <a:cs typeface="Calibri" panose="020F0502020204030204" pitchFamily="34" charset="0"/>
              </a:rPr>
              <a:t>Revcom</a:t>
            </a:r>
            <a:r>
              <a:rPr lang="en-US" sz="3000" dirty="0">
                <a:solidFill>
                  <a:srgbClr val="990000"/>
                </a:solidFill>
                <a:latin typeface="Calibri" panose="020F0502020204030204" pitchFamily="34" charset="0"/>
                <a:cs typeface="Calibri" panose="020F0502020204030204" pitchFamily="34" charset="0"/>
              </a:rPr>
              <a:t> submission </a:t>
            </a:r>
            <a:r>
              <a:rPr lang="en-US" sz="3000" dirty="0">
                <a:solidFill>
                  <a:srgbClr val="990000"/>
                </a:solidFill>
                <a:latin typeface="Calibri" panose="020F0502020204030204" pitchFamily="34" charset="0"/>
                <a:cs typeface="Calibri" panose="020F0502020204030204" pitchFamily="34" charset="0"/>
                <a:sym typeface="Wingdings" panose="05000000000000000000" pitchFamily="2" charset="2"/>
              </a:rPr>
              <a:t></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Call for Subgroup Chair</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1400" dirty="0">
                <a:latin typeface="Calibri" panose="020F0502020204030204" pitchFamily="34" charset="0"/>
                <a:cs typeface="Calibri" panose="020F0502020204030204" pitchFamily="34" charset="0"/>
              </a:rPr>
              <a:t>Subject: Call for Chair Nominations for </a:t>
            </a:r>
            <a:r>
              <a:rPr lang="en-US" sz="1400" dirty="0">
                <a:highlight>
                  <a:srgbClr val="FFFF00"/>
                </a:highlight>
                <a:latin typeface="Calibri" panose="020F0502020204030204" pitchFamily="34" charset="0"/>
                <a:cs typeface="Calibri" panose="020F0502020204030204" pitchFamily="34" charset="0"/>
              </a:rPr>
              <a:t>SG/</a:t>
            </a:r>
            <a:r>
              <a:rPr lang="en-US" sz="1400" dirty="0" err="1">
                <a:highlight>
                  <a:srgbClr val="FFFF00"/>
                </a:highlight>
                <a:latin typeface="Calibri" panose="020F0502020204030204" pitchFamily="34" charset="0"/>
                <a:cs typeface="Calibri" panose="020F0502020204030204" pitchFamily="34" charset="0"/>
              </a:rPr>
              <a:t>TGnn</a:t>
            </a:r>
            <a:endParaRPr lang="en-US" sz="1400" dirty="0">
              <a:highlight>
                <a:srgbClr val="FFFF00"/>
              </a:highlight>
              <a:latin typeface="Calibri" panose="020F0502020204030204" pitchFamily="34" charset="0"/>
              <a:cs typeface="Calibri" panose="020F0502020204030204" pitchFamily="34" charset="0"/>
            </a:endParaRPr>
          </a:p>
          <a:p>
            <a:pPr fontAlgn="b">
              <a:buClr>
                <a:srgbClr val="FF0000"/>
              </a:buClr>
              <a:tabLst>
                <a:tab pos="5080000" algn="l"/>
              </a:tabLst>
            </a:pP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In accordance with the 802.15 Operations Manual, (</a:t>
            </a:r>
            <a:r>
              <a:rPr lang="en-US" sz="1400" b="0" dirty="0">
                <a:latin typeface="Calibri" panose="020F0502020204030204" pitchFamily="34" charset="0"/>
                <a:cs typeface="Calibri" panose="020F0502020204030204" pitchFamily="34" charset="0"/>
              </a:rPr>
              <a:t>doc #: IEEE 802.15</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-10-0235 )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TGnn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is calling for nominations for Chair.</a:t>
            </a:r>
          </a:p>
          <a:p>
            <a:pPr fontAlgn="b">
              <a:buClr>
                <a:srgbClr val="FF0000"/>
              </a:buClr>
              <a:tabLst>
                <a:tab pos="5080000" algn="l"/>
              </a:tabLst>
            </a:pPr>
            <a:b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br>
            <a:r>
              <a:rPr kumimoji="0" lang="en-US" altLang="en-US" sz="140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The nominations period will open </a:t>
            </a:r>
            <a:r>
              <a:rPr kumimoji="0" lang="en-US" altLang="en-US" sz="140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[today]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and close </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23:59 </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AoE</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(anywhere on Earth).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All nominations shall be sent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to the 802.15 WG Chair and cc’d to 802.15 Vice-Chairs.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The 802.15 Operations Manual describes the responsibilities of the SG/TG Chair and the procedure for appointment.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If you have any questions, please contact the 802.15 WG Chair or Vice Chairs.</a:t>
            </a:r>
          </a:p>
          <a:p>
            <a:pPr fontAlgn="b">
              <a:tabLst>
                <a:tab pos="5080000" algn="l"/>
              </a:tabLst>
            </a:pP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Regards,</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 [name] [ affiliation]</a:t>
            </a:r>
            <a:endParaRPr lang="en-US" sz="1400" dirty="0">
              <a:highlight>
                <a:srgbClr val="FFFF00"/>
              </a:highlight>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3444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Call for Officers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1400" dirty="0">
                <a:latin typeface="Calibri" panose="020F0502020204030204" pitchFamily="34" charset="0"/>
                <a:cs typeface="Calibri" panose="020F0502020204030204" pitchFamily="34" charset="0"/>
              </a:rPr>
              <a:t>Subject: Call for Officer Nominations for </a:t>
            </a:r>
            <a:r>
              <a:rPr lang="en-US" sz="1400" dirty="0">
                <a:highlight>
                  <a:srgbClr val="FFFF00"/>
                </a:highlight>
                <a:latin typeface="Calibri" panose="020F0502020204030204" pitchFamily="34" charset="0"/>
                <a:cs typeface="Calibri" panose="020F0502020204030204" pitchFamily="34" charset="0"/>
              </a:rPr>
              <a:t>SG/</a:t>
            </a:r>
            <a:r>
              <a:rPr lang="en-US" sz="1400" dirty="0" err="1">
                <a:highlight>
                  <a:srgbClr val="FFFF00"/>
                </a:highlight>
                <a:latin typeface="Calibri" panose="020F0502020204030204" pitchFamily="34" charset="0"/>
                <a:cs typeface="Calibri" panose="020F0502020204030204" pitchFamily="34" charset="0"/>
              </a:rPr>
              <a:t>TGnn</a:t>
            </a:r>
            <a:endParaRPr lang="en-US" sz="1400" dirty="0">
              <a:highlight>
                <a:srgbClr val="FFFF00"/>
              </a:highlight>
              <a:latin typeface="Calibri" panose="020F0502020204030204" pitchFamily="34" charset="0"/>
              <a:cs typeface="Calibri" panose="020F0502020204030204" pitchFamily="34" charset="0"/>
            </a:endParaRPr>
          </a:p>
          <a:p>
            <a:pPr fontAlgn="b">
              <a:buClr>
                <a:srgbClr val="FF0000"/>
              </a:buClr>
              <a:tabLst>
                <a:tab pos="5080000" algn="l"/>
              </a:tabLst>
            </a:pP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In accordance with the 802.15 Operations Manual, (</a:t>
            </a:r>
            <a:r>
              <a:rPr lang="en-US" sz="1400" b="0" dirty="0">
                <a:latin typeface="Calibri" panose="020F0502020204030204" pitchFamily="34" charset="0"/>
                <a:cs typeface="Calibri" panose="020F0502020204030204" pitchFamily="34" charset="0"/>
              </a:rPr>
              <a:t>doc #: IEEE 802.15</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-10-0235)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TGnn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is calling for nominations for officers for the following roles:</a:t>
            </a:r>
          </a:p>
          <a:p>
            <a:pPr fontAlgn="b">
              <a:buClr>
                <a:srgbClr val="FF0000"/>
              </a:buClr>
              <a:tabLst>
                <a:tab pos="5080000" algn="l"/>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Vice-Chair(s)</a:t>
            </a: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Secretary</a:t>
            </a: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Technical Editor(s)</a:t>
            </a:r>
            <a:endPar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br>
            <a:r>
              <a:rPr kumimoji="0" lang="en-US" altLang="en-US" sz="140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The nominations period will open </a:t>
            </a:r>
            <a:r>
              <a:rPr kumimoji="0" lang="en-US" altLang="en-US" sz="140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[today]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and close </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23:59 </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AoE</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(anywhere on Earth).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t>
            </a:r>
            <a:endParaRPr lang="en-US" altLang="en-US" sz="1400" dirty="0">
              <a:latin typeface="Calibri" panose="020F0502020204030204" pitchFamily="34" charset="0"/>
              <a:ea typeface="Yu Gothic" panose="020B0400000000000000" pitchFamily="34" charset="-128"/>
              <a:cs typeface="Calibri" panose="020F0502020204030204" pitchFamily="34" charset="0"/>
            </a:endParaRPr>
          </a:p>
          <a:p>
            <a:pPr eaLnBrk="0" hangingPunct="0"/>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All nominations shall be sent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to the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SG/TG </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Chair </a:t>
            </a:r>
            <a:r>
              <a:rPr kumimoji="0" lang="en-US" altLang="en-US" sz="1400" b="0" i="1"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[insert name here]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[OR] </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802.15 WG Chair and Vice Chairs</a:t>
            </a: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The 802.15 Operations Manual describes the responsibilities of these officer roles and the procedure for appointment of these officers.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If you have any questions, please contact the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SG/TG </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Chair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[and/or] </a:t>
            </a: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802.15 WG Chair or Vice Chairs.</a:t>
            </a:r>
          </a:p>
          <a:p>
            <a:pPr fontAlgn="b">
              <a:tabLst>
                <a:tab pos="5080000" algn="l"/>
              </a:tabLst>
            </a:pP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Regards, </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[name] [ affiliation]</a:t>
            </a:r>
            <a:endParaRPr lang="en-US" sz="1400" dirty="0">
              <a:highlight>
                <a:srgbClr val="FFFF00"/>
              </a:highlight>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13914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Document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1400" dirty="0">
                <a:latin typeface="Calibri" panose="020F0502020204030204" pitchFamily="34" charset="0"/>
                <a:cs typeface="Calibri" panose="020F0502020204030204" pitchFamily="34" charset="0"/>
              </a:rPr>
              <a:t>Linked document templates at </a:t>
            </a:r>
            <a:r>
              <a:rPr lang="en-US" sz="1400" dirty="0">
                <a:latin typeface="Calibri" panose="020F0502020204030204" pitchFamily="34" charset="0"/>
                <a:cs typeface="Calibri" panose="020F0502020204030204" pitchFamily="34" charset="0"/>
                <a:hlinkClick r:id="rId3"/>
              </a:rPr>
              <a:t>https://grouper.ieee.org/groups/802/15/pub/Download.html</a:t>
            </a:r>
            <a:r>
              <a:rPr lang="en-US" sz="1400" dirty="0">
                <a:latin typeface="Calibri" panose="020F0502020204030204" pitchFamily="34" charset="0"/>
                <a:cs typeface="Calibri" panose="020F0502020204030204" pitchFamily="34" charset="0"/>
              </a:rPr>
              <a:t> are superseded:</a:t>
            </a:r>
          </a:p>
          <a:p>
            <a:endParaRPr lang="en-US" sz="1400" dirty="0">
              <a:latin typeface="Calibri" panose="020F0502020204030204" pitchFamily="34" charset="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a:p>
            <a:pPr algn="ctr"/>
            <a:r>
              <a:rPr lang="nl-NL" sz="2000" b="1" i="0" dirty="0">
                <a:solidFill>
                  <a:srgbClr val="00B0F0"/>
                </a:solidFill>
                <a:effectLst/>
                <a:latin typeface="Arial" panose="020B0604020202020204" pitchFamily="34" charset="0"/>
              </a:rPr>
              <a:t>IEEE 802.15 WSN Document Archive</a:t>
            </a:r>
            <a:endParaRPr lang="nl-NL" sz="2400" b="1" i="0" dirty="0">
              <a:solidFill>
                <a:srgbClr val="00B0F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l"/>
            <a:r>
              <a:rPr lang="en-GB" sz="1600" b="0" i="0" dirty="0">
                <a:solidFill>
                  <a:srgbClr val="000000"/>
                </a:solidFill>
                <a:effectLst/>
                <a:latin typeface="Arial" panose="020B0604020202020204" pitchFamily="34" charset="0"/>
              </a:rPr>
              <a:t>All documents submitted must be in the appropriate template. </a:t>
            </a:r>
          </a:p>
          <a:p>
            <a:pPr algn="l"/>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4"/>
              </a:rPr>
              <a:t>MS Word Template</a:t>
            </a:r>
            <a:r>
              <a:rPr lang="en-GB" sz="1600" b="0" i="0" dirty="0">
                <a:solidFill>
                  <a:srgbClr val="000000"/>
                </a:solidFill>
                <a:effectLst/>
                <a:latin typeface="Arial" panose="020B0604020202020204" pitchFamily="34" charset="0"/>
              </a:rPr>
              <a:t> </a:t>
            </a:r>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5"/>
              </a:rPr>
              <a:t>MS PowerPoint Template</a:t>
            </a:r>
            <a:endParaRPr lang="en-GB" sz="1600" b="0" i="0" dirty="0">
              <a:solidFill>
                <a:srgbClr val="00000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ctr" fontAlgn="b">
              <a:tabLst>
                <a:tab pos="5080000" algn="l"/>
              </a:tabLst>
            </a:pPr>
            <a:r>
              <a:rPr lang="en-US" sz="2400" dirty="0">
                <a:latin typeface="Calibri" panose="020F0502020204030204" pitchFamily="34" charset="0"/>
                <a:cs typeface="Calibri" panose="020F0502020204030204" pitchFamily="34" charset="0"/>
              </a:rPr>
              <a:t>Reviewed updated documents, Ben Rolfe and Phil Beecher will tidy up revised copies and post for review (in progress)</a:t>
            </a:r>
          </a:p>
          <a:p>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80378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Operations Manual Review and Motion</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371600"/>
            <a:ext cx="8568690" cy="1600200"/>
          </a:xfrm>
          <a:prstGeom prst="rect">
            <a:avLst/>
          </a:prstGeom>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chor="t"/>
          <a:lstStyle/>
          <a:p>
            <a:r>
              <a:rPr lang="en-GB" sz="1600" dirty="0">
                <a:latin typeface="Calibri" panose="020F0502020204030204" pitchFamily="34" charset="0"/>
                <a:cs typeface="Calibri" panose="020F0502020204030204" pitchFamily="34" charset="0"/>
              </a:rPr>
              <a:t>Updated Ops manual posted after July meeting:</a:t>
            </a:r>
          </a:p>
          <a:p>
            <a:r>
              <a:rPr lang="en-US" sz="1600" dirty="0">
                <a:latin typeface="Calibri" panose="020F0502020204030204" pitchFamily="34" charset="0"/>
                <a:cs typeface="Calibri" panose="020F0502020204030204" pitchFamily="34" charset="0"/>
                <a:hlinkClick r:id="rId3"/>
              </a:rPr>
              <a:t>https://mentor.ieee.org/802.15/dcn/10/15-10-0235-</a:t>
            </a:r>
            <a:r>
              <a:rPr lang="en-US" sz="1600" dirty="0">
                <a:highlight>
                  <a:srgbClr val="FFFF00"/>
                </a:highlight>
                <a:latin typeface="Calibri" panose="020F0502020204030204" pitchFamily="34" charset="0"/>
                <a:cs typeface="Calibri" panose="020F0502020204030204" pitchFamily="34" charset="0"/>
                <a:hlinkClick r:id="rId3"/>
              </a:rPr>
              <a:t>28</a:t>
            </a:r>
            <a:r>
              <a:rPr lang="en-US" sz="1600" dirty="0">
                <a:latin typeface="Calibri" panose="020F0502020204030204" pitchFamily="34" charset="0"/>
                <a:cs typeface="Calibri" panose="020F0502020204030204" pitchFamily="34" charset="0"/>
                <a:hlinkClick r:id="rId3"/>
              </a:rPr>
              <a:t>-0000-802-15-operations-manual.docx</a:t>
            </a:r>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SCM fixed some editorials, Updated version posted:</a:t>
            </a:r>
          </a:p>
          <a:p>
            <a:r>
              <a:rPr lang="en-US" sz="1600" dirty="0">
                <a:latin typeface="Calibri" panose="020F0502020204030204" pitchFamily="34" charset="0"/>
                <a:cs typeface="Calibri" panose="020F0502020204030204" pitchFamily="34" charset="0"/>
                <a:hlinkClick r:id="rId4"/>
              </a:rPr>
              <a:t>https://mentor.ieee.org/802.15/dcn/10/15-10-0235-</a:t>
            </a:r>
            <a:r>
              <a:rPr lang="en-US" sz="1600" dirty="0">
                <a:highlight>
                  <a:srgbClr val="FFFF00"/>
                </a:highlight>
                <a:latin typeface="Calibri" panose="020F0502020204030204" pitchFamily="34" charset="0"/>
                <a:cs typeface="Calibri" panose="020F0502020204030204" pitchFamily="34" charset="0"/>
                <a:hlinkClick r:id="rId4"/>
              </a:rPr>
              <a:t>29</a:t>
            </a:r>
            <a:r>
              <a:rPr lang="en-US" sz="1600" dirty="0">
                <a:latin typeface="Calibri" panose="020F0502020204030204" pitchFamily="34" charset="0"/>
                <a:cs typeface="Calibri" panose="020F0502020204030204" pitchFamily="34" charset="0"/>
                <a:hlinkClick r:id="rId4"/>
              </a:rPr>
              <a:t>-0000-802-15-operations-manual.docx</a:t>
            </a:r>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6" name="Rectangle 5">
            <a:extLst>
              <a:ext uri="{FF2B5EF4-FFF2-40B4-BE49-F238E27FC236}">
                <a16:creationId xmlns:a16="http://schemas.microsoft.com/office/drawing/2014/main" id="{15A68D18-1423-46BF-84FD-7677AF106728}"/>
              </a:ext>
            </a:extLst>
          </p:cNvPr>
          <p:cNvSpPr>
            <a:spLocks noChangeArrowheads="1"/>
          </p:cNvSpPr>
          <p:nvPr/>
        </p:nvSpPr>
        <p:spPr bwMode="auto">
          <a:xfrm>
            <a:off x="325755" y="3200400"/>
            <a:ext cx="8568690" cy="2667000"/>
          </a:xfrm>
          <a:prstGeom prst="rect">
            <a:avLst/>
          </a:prstGeom>
          <a:ln/>
          <a:effectLst>
            <a:glow rad="101600">
              <a:schemeClr val="accent2">
                <a:satMod val="175000"/>
                <a:alpha val="40000"/>
              </a:schemeClr>
            </a:glo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chor="t"/>
          <a:lstStyle/>
          <a:p>
            <a:r>
              <a:rPr lang="en-GB" sz="3200" b="1" dirty="0">
                <a:effectLst/>
                <a:latin typeface="Calibri" panose="020F0502020204030204" pitchFamily="34" charset="0"/>
                <a:ea typeface="Yu Gothic" panose="020B0400000000000000" pitchFamily="34" charset="-128"/>
              </a:rPr>
              <a:t>WG Motion:</a:t>
            </a:r>
            <a:endParaRPr lang="en-GB" sz="2400" b="1" dirty="0">
              <a:effectLst/>
              <a:latin typeface="Calibri" panose="020F0502020204030204" pitchFamily="34" charset="0"/>
              <a:ea typeface="Yu Gothic" panose="020B0400000000000000" pitchFamily="34" charset="-128"/>
            </a:endParaRPr>
          </a:p>
          <a:p>
            <a:endParaRPr lang="en-GB" sz="1800" dirty="0">
              <a:effectLst/>
              <a:latin typeface="Calibri" panose="020F0502020204030204" pitchFamily="34" charset="0"/>
              <a:ea typeface="Yu Gothic" panose="020B0400000000000000" pitchFamily="34" charset="-128"/>
            </a:endParaRPr>
          </a:p>
          <a:p>
            <a:r>
              <a:rPr lang="en-GB" sz="1800" dirty="0">
                <a:effectLst/>
                <a:latin typeface="Calibri" panose="020F0502020204030204" pitchFamily="34" charset="0"/>
                <a:ea typeface="Times New Roman" panose="02020603050405020304" pitchFamily="18" charset="0"/>
              </a:rPr>
              <a:t>Move that the IEEE 802.15 WG approves the IEEE 802.15 operation manual document 15-10-0235-29-0000-802-15-operations-manual as its Operations Manual following the conclusion of this September 2021 Interim session.</a:t>
            </a:r>
          </a:p>
          <a:p>
            <a:r>
              <a:rPr lang="en-GB" sz="1800" dirty="0">
                <a:effectLst/>
                <a:latin typeface="Calibri" panose="020F0502020204030204" pitchFamily="34" charset="0"/>
                <a:ea typeface="Yu Gothic" panose="020B0400000000000000" pitchFamily="34" charset="-128"/>
              </a:rPr>
              <a:t> </a:t>
            </a:r>
          </a:p>
          <a:p>
            <a:r>
              <a:rPr lang="en-GB" sz="1800" dirty="0">
                <a:effectLst/>
                <a:latin typeface="Calibri" panose="020F0502020204030204" pitchFamily="34" charset="0"/>
                <a:ea typeface="Yu Gothic" panose="020B0400000000000000" pitchFamily="34" charset="-128"/>
              </a:rPr>
              <a:t>Moved: Phil Beecher (Wi-SUN Alliance)</a:t>
            </a:r>
          </a:p>
          <a:p>
            <a:r>
              <a:rPr lang="en-GB" sz="1800" dirty="0">
                <a:latin typeface="Calibri" panose="020F0502020204030204" pitchFamily="34" charset="0"/>
                <a:ea typeface="Yu Gothic" panose="020B0400000000000000" pitchFamily="34" charset="-128"/>
              </a:rPr>
              <a:t>Second:</a:t>
            </a:r>
          </a:p>
          <a:p>
            <a:endParaRPr lang="en-GB" sz="1800" dirty="0">
              <a:effectLst/>
              <a:latin typeface="Calibri" panose="020F0502020204030204" pitchFamily="34" charset="0"/>
              <a:ea typeface="Yu Gothic" panose="020B0400000000000000" pitchFamily="34" charset="-128"/>
            </a:endParaRPr>
          </a:p>
          <a:p>
            <a:endParaRPr lang="en-GB" sz="1800" dirty="0">
              <a:effectLst/>
              <a:latin typeface="Calibri" panose="020F0502020204030204" pitchFamily="34" charset="0"/>
              <a:ea typeface="Yu Gothic" panose="020B0400000000000000" pitchFamily="34" charset="-128"/>
            </a:endParaRPr>
          </a:p>
          <a:p>
            <a:endParaRPr lang="en-GB"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64884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58224</TotalTime>
  <Words>1230</Words>
  <Application>Microsoft Office PowerPoint</Application>
  <PresentationFormat>On-screen Show (4:3)</PresentationFormat>
  <Paragraphs>185</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SC Maintenance Reminders</vt:lpstr>
      <vt:lpstr>IEEE-SA Patent, Copyright, and Participation Policies</vt:lpstr>
      <vt:lpstr>IEEE 802 Ground Rules</vt:lpstr>
      <vt:lpstr>SC Meeting Goals and Achievements</vt:lpstr>
      <vt:lpstr>Call for Subgroup Chair</vt:lpstr>
      <vt:lpstr>Call for Officers</vt:lpstr>
      <vt:lpstr>Document Templates</vt:lpstr>
      <vt:lpstr>Operations Manual Review and Motion</vt:lpstr>
      <vt:lpstr>SA Ballot / Revcom submission templates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1109</cp:revision>
  <cp:lastPrinted>2016-07-25T16:00:41Z</cp:lastPrinted>
  <dcterms:created xsi:type="dcterms:W3CDTF">2009-07-12T16:25:16Z</dcterms:created>
  <dcterms:modified xsi:type="dcterms:W3CDTF">2021-09-22T11:30:13Z</dcterms:modified>
  <cp:category/>
</cp:coreProperties>
</file>