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90" r:id="rId3"/>
    <p:sldId id="304" r:id="rId4"/>
    <p:sldId id="317" r:id="rId5"/>
    <p:sldId id="264" r:id="rId6"/>
    <p:sldId id="390" r:id="rId7"/>
    <p:sldId id="386" r:id="rId8"/>
    <p:sldId id="387" r:id="rId9"/>
    <p:sldId id="389" r:id="rId10"/>
    <p:sldId id="388" r:id="rId11"/>
    <p:sldId id="384" r:id="rId12"/>
    <p:sldId id="385" r:id="rId13"/>
    <p:sldId id="36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04"/>
            <p14:sldId id="317"/>
            <p14:sldId id="264"/>
            <p14:sldId id="390"/>
            <p14:sldId id="386"/>
            <p14:sldId id="387"/>
            <p14:sldId id="389"/>
            <p14:sldId id="388"/>
            <p14:sldId id="384"/>
            <p14:sldId id="385"/>
          </p14:sldIdLst>
        </p14:section>
        <p14:section name="Closing Slide" id="{17524BA6-C3AC-EE4D-BA9D-E46A8CDB0646}">
          <p14:sldIdLst>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EE937E-8B76-4704-95A8-CFDEBB30A0BD}" v="1" dt="2021-09-16T18:40:11.9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57" autoAdjust="0"/>
    <p:restoredTop sz="95742" autoAdjust="0"/>
  </p:normalViewPr>
  <p:slideViewPr>
    <p:cSldViewPr>
      <p:cViewPr varScale="1">
        <p:scale>
          <a:sx n="109" d="100"/>
          <a:sy n="109" d="100"/>
        </p:scale>
        <p:origin x="183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7BEE937E-8B76-4704-95A8-CFDEBB30A0BD}"/>
    <pc:docChg chg="modSld modMainMaster">
      <pc:chgData name="Phil Beecher" userId="8e59e9d451c39ba5" providerId="LiveId" clId="{7BEE937E-8B76-4704-95A8-CFDEBB30A0BD}" dt="2021-09-16T18:40:59.692" v="216" actId="20577"/>
      <pc:docMkLst>
        <pc:docMk/>
      </pc:docMkLst>
      <pc:sldChg chg="modSp mod">
        <pc:chgData name="Phil Beecher" userId="8e59e9d451c39ba5" providerId="LiveId" clId="{7BEE937E-8B76-4704-95A8-CFDEBB30A0BD}" dt="2021-09-16T16:06:45.233" v="38" actId="20577"/>
        <pc:sldMkLst>
          <pc:docMk/>
          <pc:sldMk cId="0" sldId="259"/>
        </pc:sldMkLst>
        <pc:spChg chg="mod">
          <ac:chgData name="Phil Beecher" userId="8e59e9d451c39ba5" providerId="LiveId" clId="{7BEE937E-8B76-4704-95A8-CFDEBB30A0BD}" dt="2021-09-16T16:06:45.233" v="38" actId="20577"/>
          <ac:spMkLst>
            <pc:docMk/>
            <pc:sldMk cId="0" sldId="259"/>
            <ac:spMk id="27651" creationId="{00000000-0000-0000-0000-000000000000}"/>
          </ac:spMkLst>
        </pc:spChg>
      </pc:sldChg>
      <pc:sldChg chg="modSp mod">
        <pc:chgData name="Phil Beecher" userId="8e59e9d451c39ba5" providerId="LiveId" clId="{7BEE937E-8B76-4704-95A8-CFDEBB30A0BD}" dt="2021-09-16T18:39:14.067" v="42" actId="6549"/>
        <pc:sldMkLst>
          <pc:docMk/>
          <pc:sldMk cId="3139141195" sldId="386"/>
        </pc:sldMkLst>
        <pc:spChg chg="mod">
          <ac:chgData name="Phil Beecher" userId="8e59e9d451c39ba5" providerId="LiveId" clId="{7BEE937E-8B76-4704-95A8-CFDEBB30A0BD}" dt="2021-09-16T18:39:14.067" v="42" actId="6549"/>
          <ac:spMkLst>
            <pc:docMk/>
            <pc:sldMk cId="3139141195" sldId="386"/>
            <ac:spMk id="21510" creationId="{00000000-0000-0000-0000-000000000000}"/>
          </ac:spMkLst>
        </pc:spChg>
      </pc:sldChg>
      <pc:sldChg chg="modSp mod">
        <pc:chgData name="Phil Beecher" userId="8e59e9d451c39ba5" providerId="LiveId" clId="{7BEE937E-8B76-4704-95A8-CFDEBB30A0BD}" dt="2021-09-16T18:40:01.095" v="125" actId="20577"/>
        <pc:sldMkLst>
          <pc:docMk/>
          <pc:sldMk cId="1803787174" sldId="387"/>
        </pc:sldMkLst>
        <pc:spChg chg="mod">
          <ac:chgData name="Phil Beecher" userId="8e59e9d451c39ba5" providerId="LiveId" clId="{7BEE937E-8B76-4704-95A8-CFDEBB30A0BD}" dt="2021-09-16T18:40:01.095" v="125" actId="20577"/>
          <ac:spMkLst>
            <pc:docMk/>
            <pc:sldMk cId="1803787174" sldId="387"/>
            <ac:spMk id="21510" creationId="{00000000-0000-0000-0000-000000000000}"/>
          </ac:spMkLst>
        </pc:spChg>
      </pc:sldChg>
      <pc:sldChg chg="modSp mod">
        <pc:chgData name="Phil Beecher" userId="8e59e9d451c39ba5" providerId="LiveId" clId="{7BEE937E-8B76-4704-95A8-CFDEBB30A0BD}" dt="2021-09-16T18:40:59.692" v="216" actId="20577"/>
        <pc:sldMkLst>
          <pc:docMk/>
          <pc:sldMk cId="1476488467" sldId="389"/>
        </pc:sldMkLst>
        <pc:spChg chg="mod">
          <ac:chgData name="Phil Beecher" userId="8e59e9d451c39ba5" providerId="LiveId" clId="{7BEE937E-8B76-4704-95A8-CFDEBB30A0BD}" dt="2021-09-16T18:40:59.692" v="216" actId="20577"/>
          <ac:spMkLst>
            <pc:docMk/>
            <pc:sldMk cId="1476488467" sldId="389"/>
            <ac:spMk id="21510" creationId="{00000000-0000-0000-0000-000000000000}"/>
          </ac:spMkLst>
        </pc:spChg>
      </pc:sldChg>
      <pc:sldChg chg="modSp mod">
        <pc:chgData name="Phil Beecher" userId="8e59e9d451c39ba5" providerId="LiveId" clId="{7BEE937E-8B76-4704-95A8-CFDEBB30A0BD}" dt="2021-09-16T18:39:05.452" v="41" actId="20577"/>
        <pc:sldMkLst>
          <pc:docMk/>
          <pc:sldMk cId="3344466492" sldId="390"/>
        </pc:sldMkLst>
        <pc:spChg chg="mod">
          <ac:chgData name="Phil Beecher" userId="8e59e9d451c39ba5" providerId="LiveId" clId="{7BEE937E-8B76-4704-95A8-CFDEBB30A0BD}" dt="2021-09-16T18:39:05.452" v="41" actId="20577"/>
          <ac:spMkLst>
            <pc:docMk/>
            <pc:sldMk cId="3344466492" sldId="390"/>
            <ac:spMk id="21510" creationId="{00000000-0000-0000-0000-000000000000}"/>
          </ac:spMkLst>
        </pc:spChg>
      </pc:sldChg>
      <pc:sldMasterChg chg="modSp mod">
        <pc:chgData name="Phil Beecher" userId="8e59e9d451c39ba5" providerId="LiveId" clId="{7BEE937E-8B76-4704-95A8-CFDEBB30A0BD}" dt="2021-09-16T16:07:11.385" v="40" actId="20577"/>
        <pc:sldMasterMkLst>
          <pc:docMk/>
          <pc:sldMasterMk cId="0" sldId="2147483648"/>
        </pc:sldMasterMkLst>
        <pc:spChg chg="mod">
          <ac:chgData name="Phil Beecher" userId="8e59e9d451c39ba5" providerId="LiveId" clId="{7BEE937E-8B76-4704-95A8-CFDEBB30A0BD}" dt="2021-09-16T16:07:11.385" v="40"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82604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48988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026283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82687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98981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888658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42425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Calibri" panose="020F0502020204030204" pitchFamily="34" charset="0"/>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59834"/>
            <a:ext cx="3962400"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200" b="0" dirty="0">
                <a:latin typeface="Calibri" panose="020F0502020204030204" pitchFamily="34" charset="0"/>
                <a:cs typeface="Calibri" panose="020F0502020204030204" pitchFamily="34" charset="0"/>
              </a:rPr>
              <a:t>doc #: IEEE 802.15-21-0456-01-0mag</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dirty="0">
                <a:latin typeface="Calibri" panose="020F0502020204030204" pitchFamily="34" charset="0"/>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Calibri" panose="020F0502020204030204" pitchFamily="34" charset="0"/>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717665" y="259834"/>
            <a:ext cx="1981200"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200" b="0" dirty="0">
                <a:latin typeface="Calibri" panose="020F0502020204030204" pitchFamily="34" charset="0"/>
                <a:cs typeface="Calibri" panose="020F0502020204030204" pitchFamily="34" charset="0"/>
              </a:rPr>
              <a:t>September 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grouper.ieee.org/groups/802/15/pub/Download.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grouper.ieee.org/groups/802/15/pub/Templates/IEEE-P802_15.pot" TargetMode="External"/><Relationship Id="rId4" Type="http://schemas.openxmlformats.org/officeDocument/2006/relationships/hyperlink" Target="http://grouper.ieee.org/groups/802/15/pub/Templates/IEEE-P802_15.do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10/15-10-0235-2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2021 July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22 July 2021</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September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September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228600" y="838200"/>
            <a:ext cx="8568690" cy="762000"/>
          </a:xfrm>
        </p:spPr>
        <p:txBody>
          <a:bodyPr/>
          <a:lstStyle/>
          <a:p>
            <a:r>
              <a:rPr lang="en-US" b="1" dirty="0">
                <a:latin typeface="Calibri" panose="020F0502020204030204" pitchFamily="34" charset="0"/>
                <a:ea typeface="ＭＳ Ｐゴシック" charset="0"/>
                <a:cs typeface="Calibri" panose="020F0502020204030204" pitchFamily="34" charset="0"/>
              </a:rPr>
              <a:t>SA Ballot / </a:t>
            </a:r>
            <a:r>
              <a:rPr lang="en-US" b="1" dirty="0" err="1">
                <a:latin typeface="Calibri" panose="020F0502020204030204" pitchFamily="34" charset="0"/>
                <a:ea typeface="ＭＳ Ｐゴシック" charset="0"/>
                <a:cs typeface="Calibri" panose="020F0502020204030204" pitchFamily="34" charset="0"/>
              </a:rPr>
              <a:t>Revcom</a:t>
            </a:r>
            <a:r>
              <a:rPr lang="en-US" b="1" dirty="0">
                <a:latin typeface="Calibri" panose="020F0502020204030204" pitchFamily="34" charset="0"/>
                <a:ea typeface="ＭＳ Ｐゴシック" charset="0"/>
                <a:cs typeface="Calibri" panose="020F0502020204030204" pitchFamily="34" charset="0"/>
              </a:rPr>
              <a:t> submission templates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981200"/>
            <a:ext cx="8568690" cy="3505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r>
              <a:rPr lang="en-US" sz="2800" dirty="0">
                <a:latin typeface="Calibri" panose="020F0502020204030204" pitchFamily="34" charset="0"/>
                <a:cs typeface="Calibri" panose="020F0502020204030204" pitchFamily="34" charset="0"/>
              </a:rPr>
              <a:t>Purpose – to provide templates (and checklists) for Task Group chairs to prepare submissions for </a:t>
            </a:r>
          </a:p>
          <a:p>
            <a:pPr marL="571500" indent="-571500">
              <a:buAutoNum type="romanLcParenR"/>
            </a:pPr>
            <a:r>
              <a:rPr lang="en-US" sz="2800" dirty="0">
                <a:latin typeface="Calibri" panose="020F0502020204030204" pitchFamily="34" charset="0"/>
                <a:cs typeface="Calibri" panose="020F0502020204030204" pitchFamily="34" charset="0"/>
              </a:rPr>
              <a:t>SA Ballot and </a:t>
            </a:r>
          </a:p>
          <a:p>
            <a:pPr marL="571500" indent="-571500">
              <a:buAutoNum type="romanLcParenR"/>
            </a:pP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a:t>
            </a:r>
          </a:p>
          <a:p>
            <a:endParaRPr lang="en-US" sz="2800" dirty="0">
              <a:latin typeface="Calibri" panose="020F0502020204030204" pitchFamily="34" charset="0"/>
              <a:cs typeface="Calibri" panose="020F0502020204030204" pitchFamily="34" charset="0"/>
            </a:endParaRPr>
          </a:p>
          <a:p>
            <a:r>
              <a:rPr lang="en-US" sz="2800" dirty="0">
                <a:latin typeface="Calibri" panose="020F0502020204030204" pitchFamily="34" charset="0"/>
                <a:cs typeface="Calibri" panose="020F0502020204030204" pitchFamily="34" charset="0"/>
              </a:rPr>
              <a:t>No progress </a:t>
            </a:r>
            <a:r>
              <a:rPr lang="en-US" sz="2800" dirty="0">
                <a:latin typeface="Calibri" panose="020F0502020204030204" pitchFamily="34" charset="0"/>
                <a:cs typeface="Calibri" panose="020F0502020204030204" pitchFamily="34" charset="0"/>
                <a:sym typeface="Wingdings" panose="05000000000000000000" pitchFamily="2" charset="2"/>
              </a:rPr>
              <a:t></a:t>
            </a:r>
            <a:endParaRPr lang="en-US" sz="28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94085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723900" y="25146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Maintenance is </a:t>
            </a:r>
            <a:r>
              <a:rPr lang="en-US" b="1">
                <a:latin typeface="Calibri" panose="020F0502020204030204" pitchFamily="34" charset="0"/>
                <a:ea typeface="ＭＳ Ｐゴシック" charset="0"/>
                <a:cs typeface="Calibri" panose="020F0502020204030204" pitchFamily="34" charset="0"/>
              </a:rPr>
              <a:t>now adjourned</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1" y="1499734"/>
            <a:ext cx="8534400" cy="40628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a:spcAft>
                <a:spcPts val="600"/>
              </a:spcAft>
            </a:pPr>
            <a:endParaRPr lang="en-US" sz="2400" b="1" dirty="0"/>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683070B5-6A4C-4914-AE15-BB7E0C54E77D}"/>
              </a:ext>
            </a:extLst>
          </p:cNvPr>
          <p:cNvSpPr>
            <a:spLocks noGrp="1"/>
          </p:cNvSpPr>
          <p:nvPr>
            <p:ph type="dt" sz="quarter" idx="4294967295"/>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334108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609600" y="628519"/>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0" y="1447801"/>
            <a:ext cx="8589645" cy="47118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lvl="1" fontAlgn="b">
              <a:buClr>
                <a:srgbClr val="00B050"/>
              </a:buClr>
              <a:tabLst>
                <a:tab pos="5080000" algn="l"/>
              </a:tabLst>
            </a:pPr>
            <a:endParaRPr lang="en-US" sz="2000" dirty="0">
              <a:highlight>
                <a:srgbClr val="00FF00"/>
              </a:highlight>
              <a:latin typeface="Calibri" panose="020F0502020204030204" pitchFamily="34" charset="0"/>
              <a:cs typeface="Calibri" panose="020F0502020204030204" pitchFamily="34" charset="0"/>
            </a:endParaRPr>
          </a:p>
          <a:p>
            <a:pPr marL="457200" indent="-457200" fontAlgn="b">
              <a:buClr>
                <a:srgbClr val="00B050"/>
              </a:buClr>
              <a:buFont typeface="Wingdings" panose="05000000000000000000" pitchFamily="2" charset="2"/>
              <a:buChar char="ü"/>
              <a:tabLst>
                <a:tab pos="5080000" algn="l"/>
              </a:tabLst>
            </a:pPr>
            <a:r>
              <a:rPr lang="en-US" sz="2800" dirty="0" err="1">
                <a:latin typeface="Calibri" panose="020F0502020204030204" pitchFamily="34" charset="0"/>
                <a:cs typeface="Calibri" panose="020F0502020204030204" pitchFamily="34" charset="0"/>
              </a:rPr>
              <a:t>T.b.d.</a:t>
            </a:r>
            <a:r>
              <a:rPr lang="en-US" sz="2800" dirty="0">
                <a:latin typeface="Calibri" panose="020F0502020204030204" pitchFamily="34" charset="0"/>
                <a:cs typeface="Calibri" panose="020F0502020204030204" pitchFamily="34" charset="0"/>
              </a:rPr>
              <a:t> </a:t>
            </a:r>
            <a:endParaRPr lang="en-US" sz="2800" dirty="0">
              <a:highlight>
                <a:srgbClr val="00FF00"/>
              </a:highlight>
              <a:latin typeface="Calibri" panose="020F0502020204030204" pitchFamily="34" charset="0"/>
              <a:cs typeface="Calibri" panose="020F0502020204030204" pitchFamily="34" charset="0"/>
            </a:endParaRPr>
          </a:p>
          <a:p>
            <a:pPr marL="457200" indent="-457200" fontAlgn="b">
              <a:buClr>
                <a:srgbClr val="FF0000"/>
              </a:buClr>
              <a:buFont typeface="Arial" panose="020B0604020202020204" pitchFamily="34" charset="0"/>
              <a:buChar char="•"/>
              <a:tabLst>
                <a:tab pos="5080000" algn="l"/>
              </a:tabLst>
            </a:pPr>
            <a:endParaRPr lang="en-US" sz="2800" dirty="0">
              <a:latin typeface="Calibri" panose="020F0502020204030204" pitchFamily="34" charset="0"/>
              <a:cs typeface="Calibri" panose="020F0502020204030204" pitchFamily="34" charset="0"/>
            </a:endParaRPr>
          </a:p>
          <a:p>
            <a:pPr marL="457200" indent="-457200" fontAlgn="b">
              <a:buClr>
                <a:srgbClr val="FF0000"/>
              </a:buClr>
              <a:buFont typeface="Wingdings" panose="05000000000000000000" pitchFamily="2" charset="2"/>
              <a:buChar char="û"/>
              <a:tabLst>
                <a:tab pos="5080000" algn="l"/>
              </a:tabLst>
            </a:pPr>
            <a:r>
              <a:rPr lang="en-US" sz="2800" dirty="0" err="1">
                <a:highlight>
                  <a:srgbClr val="FF0000"/>
                </a:highlight>
                <a:latin typeface="Calibri" panose="020F0502020204030204" pitchFamily="34" charset="0"/>
                <a:cs typeface="Calibri" panose="020F0502020204030204" pitchFamily="34" charset="0"/>
              </a:rPr>
              <a:t>tbd</a:t>
            </a:r>
            <a:endParaRPr lang="en-US" sz="2800" dirty="0">
              <a:highlight>
                <a:srgbClr val="FF0000"/>
              </a:highlight>
              <a:latin typeface="Calibri" panose="020F0502020204030204" pitchFamily="34" charset="0"/>
              <a:cs typeface="Calibri" panose="020F0502020204030204" pitchFamily="34" charset="0"/>
            </a:endParaRPr>
          </a:p>
          <a:p>
            <a:pPr fontAlgn="b">
              <a:buClr>
                <a:srgbClr val="FF0000"/>
              </a:buClr>
              <a:tabLst>
                <a:tab pos="5080000" algn="l"/>
              </a:tabLst>
            </a:pPr>
            <a:r>
              <a:rPr lang="en-US" sz="2800" dirty="0">
                <a:latin typeface="Calibri" panose="020F0502020204030204" pitchFamily="34" charset="0"/>
                <a:cs typeface="Calibri" panose="020F0502020204030204" pitchFamily="34" charset="0"/>
              </a:rPr>
              <a:t> </a:t>
            </a:r>
          </a:p>
          <a:p>
            <a:pPr fontAlgn="b">
              <a:buClr>
                <a:srgbClr val="FF0000"/>
              </a:buClr>
              <a:tabLst>
                <a:tab pos="5080000" algn="l"/>
              </a:tabLst>
            </a:pPr>
            <a:endParaRPr lang="en-US" sz="32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8" name="Date Placeholder 5">
            <a:extLst>
              <a:ext uri="{FF2B5EF4-FFF2-40B4-BE49-F238E27FC236}">
                <a16:creationId xmlns:a16="http://schemas.microsoft.com/office/drawing/2014/main" id="{4E89A793-965E-4605-B2AC-EFF2D4088549}"/>
              </a:ext>
            </a:extLst>
          </p:cNvPr>
          <p:cNvSpPr>
            <a:spLocks noGrp="1"/>
          </p:cNvSpPr>
          <p:nvPr>
            <p:ph type="dt" sz="quarter" idx="4294967295"/>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3445383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Before September Interim session</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WG Review of Operations Manual (15-10-0235-28-0000)</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Project Roadmap timeline to include reminders and checklist for TG/ officers actions</a:t>
            </a:r>
          </a:p>
          <a:p>
            <a:pPr>
              <a:spcAft>
                <a:spcPts val="600"/>
              </a:spcAft>
            </a:pPr>
            <a:endParaRPr lang="en-US" sz="28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September Interim</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Approve updated Operations Manual (15-10-0235-28-0000)</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templates for SA ballot / </a:t>
            </a:r>
            <a:r>
              <a:rPr lang="en-US" sz="2400" dirty="0" err="1">
                <a:latin typeface="Calibri" panose="020F0502020204030204" pitchFamily="34" charset="0"/>
                <a:cs typeface="Calibri" panose="020F0502020204030204" pitchFamily="34" charset="0"/>
              </a:rPr>
              <a:t>Revcom</a:t>
            </a:r>
            <a:r>
              <a:rPr lang="en-US" sz="2400" dirty="0">
                <a:latin typeface="Calibri" panose="020F0502020204030204" pitchFamily="34" charset="0"/>
                <a:cs typeface="Calibri" panose="020F0502020204030204" pitchFamily="34" charset="0"/>
              </a:rPr>
              <a:t> submissions</a:t>
            </a:r>
            <a:endParaRPr lang="en-US" sz="2400" dirty="0">
              <a:highlight>
                <a:srgbClr val="FF0000"/>
              </a:highlight>
              <a:latin typeface="Calibri" panose="020F0502020204030204" pitchFamily="34" charset="0"/>
              <a:cs typeface="Calibri" panose="020F0502020204030204" pitchFamily="34" charset="0"/>
            </a:endParaRP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3BF6C4D4-96D3-4059-BF2B-EE822DB945B9}"/>
              </a:ext>
            </a:extLst>
          </p:cNvPr>
          <p:cNvSpPr>
            <a:spLocks noGrp="1"/>
          </p:cNvSpPr>
          <p:nvPr>
            <p:ph type="dt" sz="quarter" idx="4294967295"/>
          </p:nvPr>
        </p:nvSpPr>
        <p:spPr>
          <a:xfrm>
            <a:off x="685800" y="228600"/>
            <a:ext cx="1600200" cy="2159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latin typeface="Calibri" panose="020F0502020204030204" pitchFamily="34" charset="0"/>
                <a:cs typeface="Calibri" panose="020F0502020204030204" pitchFamily="34" charset="0"/>
              </a:rPr>
              <a:t>&lt;July 2021&gt;</a:t>
            </a:r>
          </a:p>
        </p:txBody>
      </p:sp>
    </p:spTree>
    <p:extLst>
      <p:ext uri="{BB962C8B-B14F-4D97-AF65-F5344CB8AC3E}">
        <p14:creationId xmlns:p14="http://schemas.microsoft.com/office/powerpoint/2010/main" val="242751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September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latin typeface="Calibri" panose="020F0502020204030204" pitchFamily="34" charset="0"/>
                <a:cs typeface="Calibri" panose="020F0502020204030204" pitchFamily="34" charset="0"/>
              </a:rPr>
              <a:t>IEEE-SA Patent, Copyright, and Participation Policies</a:t>
            </a:r>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2"/>
              </a:rPr>
              <a:t>https://grouper.ieee.org/groups/802/sapolicies.shtml</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Patent Slides for Pre-PAR Meetings:</a:t>
            </a:r>
          </a:p>
          <a:p>
            <a:pPr>
              <a:defRPr/>
            </a:pPr>
            <a:r>
              <a:rPr lang="en-US" dirty="0">
                <a:latin typeface="Calibri" panose="020F0502020204030204" pitchFamily="34" charset="0"/>
                <a:cs typeface="Calibri" panose="020F0502020204030204" pitchFamily="34" charset="0"/>
                <a:hlinkClick r:id="rId3"/>
              </a:rPr>
              <a:t>https://development.standards.ieee.org/myproject/Public/mytools/mob/preparslides.pdf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Participation Slides for Pre-PAR Meetings:</a:t>
            </a:r>
          </a:p>
          <a:p>
            <a:pPr>
              <a:defRPr/>
            </a:pPr>
            <a:r>
              <a:rPr lang="en-US" dirty="0">
                <a:latin typeface="Calibri" panose="020F0502020204030204" pitchFamily="34" charset="0"/>
                <a:cs typeface="Calibri" panose="020F0502020204030204" pitchFamily="34" charset="0"/>
                <a:hlinkClick r:id="rId4"/>
              </a:rPr>
              <a:t>https://standards.ieee.org/content/dam/ieee-standards/standards/web/documents/other/Participant-Behavior-Individual-Method.pdf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Copyright:</a:t>
            </a:r>
          </a:p>
          <a:p>
            <a:pPr>
              <a:defRPr/>
            </a:pPr>
            <a:r>
              <a:rPr lang="en-US" dirty="0">
                <a:latin typeface="Calibri" panose="020F0502020204030204" pitchFamily="34" charset="0"/>
                <a:cs typeface="Calibri" panose="020F0502020204030204" pitchFamily="34" charset="0"/>
                <a:hlinkClick r:id="rId5"/>
              </a:rPr>
              <a:t>https://standards.ieee.org/content/dam/ieee-standards/standards/web/documents/other/ieee-sa-copyright-policy-2019.pdf</a:t>
            </a:r>
            <a:endParaRPr lang="en-US"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E36CE63C-9CCE-46DC-8368-D06621F59907}"/>
              </a:ext>
            </a:extLst>
          </p:cNvPr>
          <p:cNvSpPr>
            <a:spLocks noGrp="1"/>
          </p:cNvSpPr>
          <p:nvPr>
            <p:ph type="sldNum" sz="quarter" idx="12"/>
          </p:nvPr>
        </p:nvSpPr>
        <p:spPr>
          <a:xfrm>
            <a:off x="4352017" y="6475413"/>
            <a:ext cx="51616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3</a:t>
            </a:fld>
            <a:endParaRPr lang="en-US" dirty="0"/>
          </a:p>
        </p:txBody>
      </p:sp>
      <p:sp>
        <p:nvSpPr>
          <p:cNvPr id="8" name="Footer Placeholder 2">
            <a:extLst>
              <a:ext uri="{FF2B5EF4-FFF2-40B4-BE49-F238E27FC236}">
                <a16:creationId xmlns:a16="http://schemas.microsoft.com/office/drawing/2014/main" id="{4BBFBD14-E55F-44C6-B5D5-785F854C2476}"/>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9" name="Rectangle 2"/>
          <p:cNvSpPr>
            <a:spLocks noGrp="1" noChangeArrowheads="1"/>
          </p:cNvSpPr>
          <p:nvPr>
            <p:ph type="title" idx="4294967295"/>
          </p:nvPr>
        </p:nvSpPr>
        <p:spPr>
          <a:xfrm>
            <a:off x="533400"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Goals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fontAlgn="b">
              <a:buClr>
                <a:srgbClr val="FF0000"/>
              </a:buClr>
              <a:tabLst>
                <a:tab pos="5080000" algn="l"/>
              </a:tabLst>
            </a:pPr>
            <a:r>
              <a:rPr lang="en-US" sz="3200" b="1" dirty="0">
                <a:latin typeface="Calibri" panose="020F0502020204030204" pitchFamily="34" charset="0"/>
                <a:cs typeface="Calibri" panose="020F0502020204030204" pitchFamily="34" charset="0"/>
              </a:rPr>
              <a:t>Agenda (September 16, AM2 )</a:t>
            </a:r>
          </a:p>
          <a:p>
            <a:pPr marL="120650" indent="-290513" fontAlgn="b">
              <a:buClr>
                <a:srgbClr val="FF0000"/>
              </a:buClr>
              <a:buFont typeface="Wingdings" charset="2"/>
              <a:buChar char="q"/>
              <a:tabLst>
                <a:tab pos="5080000" algn="l"/>
              </a:tabLst>
            </a:pPr>
            <a:endParaRPr lang="en-US" sz="3200" b="1" dirty="0">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Meeting preamble</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Templates for Call for Officers</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Templates for Documents</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Operations Manual Review</a:t>
            </a:r>
          </a:p>
          <a:p>
            <a:pPr marL="344487" indent="-514350" fontAlgn="b">
              <a:buClr>
                <a:schemeClr val="tx1"/>
              </a:buClr>
              <a:buFont typeface="+mj-lt"/>
              <a:buAutoNum type="arabicPeriod"/>
              <a:tabLst>
                <a:tab pos="5080000" algn="l"/>
              </a:tabLst>
            </a:pPr>
            <a:r>
              <a:rPr lang="en-US" sz="3200" strike="sngStrike" dirty="0">
                <a:latin typeface="Calibri" panose="020F0502020204030204" pitchFamily="34" charset="0"/>
                <a:cs typeface="Calibri" panose="020F0502020204030204" pitchFamily="34" charset="0"/>
              </a:rPr>
              <a:t>Templates for SA ballot / </a:t>
            </a:r>
            <a:r>
              <a:rPr lang="en-US" sz="3200" strike="sngStrike" dirty="0" err="1">
                <a:latin typeface="Calibri" panose="020F0502020204030204" pitchFamily="34" charset="0"/>
                <a:cs typeface="Calibri" panose="020F0502020204030204" pitchFamily="34" charset="0"/>
              </a:rPr>
              <a:t>Revcom</a:t>
            </a:r>
            <a:r>
              <a:rPr lang="en-US" sz="3200" strike="sngStrike" dirty="0">
                <a:latin typeface="Calibri" panose="020F0502020204030204" pitchFamily="34" charset="0"/>
                <a:cs typeface="Calibri" panose="020F0502020204030204" pitchFamily="34" charset="0"/>
              </a:rPr>
              <a:t> submission</a:t>
            </a: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Any Other Business?</a:t>
            </a: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Adjourn</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Call for Subgroup Chair</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143000"/>
            <a:ext cx="856869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fontAlgn="b">
              <a:buClr>
                <a:srgbClr val="FF0000"/>
              </a:buClr>
              <a:tabLst>
                <a:tab pos="5080000" algn="l"/>
              </a:tabLst>
            </a:pPr>
            <a:r>
              <a:rPr lang="en-US" sz="1400" dirty="0">
                <a:latin typeface="Calibri" panose="020F0502020204030204" pitchFamily="34" charset="0"/>
                <a:cs typeface="Calibri" panose="020F0502020204030204" pitchFamily="34" charset="0"/>
              </a:rPr>
              <a:t>Subject: Call for Chair Nominations for </a:t>
            </a:r>
            <a:r>
              <a:rPr lang="en-US" sz="1400" dirty="0">
                <a:highlight>
                  <a:srgbClr val="FFFF00"/>
                </a:highlight>
                <a:latin typeface="Calibri" panose="020F0502020204030204" pitchFamily="34" charset="0"/>
                <a:cs typeface="Calibri" panose="020F0502020204030204" pitchFamily="34" charset="0"/>
              </a:rPr>
              <a:t>SG/</a:t>
            </a:r>
            <a:r>
              <a:rPr lang="en-US" sz="1400" dirty="0" err="1">
                <a:highlight>
                  <a:srgbClr val="FFFF00"/>
                </a:highlight>
                <a:latin typeface="Calibri" panose="020F0502020204030204" pitchFamily="34" charset="0"/>
                <a:cs typeface="Calibri" panose="020F0502020204030204" pitchFamily="34" charset="0"/>
              </a:rPr>
              <a:t>TGnn</a:t>
            </a:r>
            <a:endParaRPr lang="en-US" sz="1400" dirty="0">
              <a:highlight>
                <a:srgbClr val="FFFF00"/>
              </a:highlight>
              <a:latin typeface="Calibri" panose="020F0502020204030204" pitchFamily="34" charset="0"/>
              <a:cs typeface="Calibri" panose="020F0502020204030204" pitchFamily="34" charset="0"/>
            </a:endParaRPr>
          </a:p>
          <a:p>
            <a:pPr fontAlgn="b">
              <a:buClr>
                <a:srgbClr val="FF0000"/>
              </a:buClr>
              <a:tabLst>
                <a:tab pos="5080000" algn="l"/>
              </a:tabLst>
            </a:pPr>
            <a:endParaRPr lang="en-US" sz="1400" dirty="0">
              <a:latin typeface="Calibri" panose="020F0502020204030204" pitchFamily="34" charset="0"/>
              <a:cs typeface="Calibri" panose="020F0502020204030204" pitchFamily="34" charset="0"/>
            </a:endParaRPr>
          </a:p>
          <a:p>
            <a:pPr fontAlgn="b">
              <a:buClr>
                <a:srgbClr val="FF0000"/>
              </a:buClr>
              <a:tabLst>
                <a:tab pos="5080000" algn="l"/>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In accordance with the 802.15 Operations Manual, (</a:t>
            </a:r>
            <a:r>
              <a:rPr lang="en-US" sz="1400" b="0" dirty="0">
                <a:latin typeface="Calibri" panose="020F0502020204030204" pitchFamily="34" charset="0"/>
                <a:cs typeface="Calibri" panose="020F0502020204030204" pitchFamily="34" charset="0"/>
              </a:rPr>
              <a:t>doc #: IEEE 802.15</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-10-0235 )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SG/</a:t>
            </a:r>
            <a:r>
              <a:rPr kumimoji="0" lang="en-US" altLang="en-US" sz="1400" b="0" i="0" u="none" strike="noStrike" cap="none" normalizeH="0" baseline="0" dirty="0" err="1">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TGnn</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is calling for nominations for Chair.</a:t>
            </a:r>
          </a:p>
          <a:p>
            <a:pPr fontAlgn="b">
              <a:buClr>
                <a:srgbClr val="FF0000"/>
              </a:buClr>
              <a:tabLst>
                <a:tab pos="5080000" algn="l"/>
              </a:tabLst>
            </a:pPr>
            <a:b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br>
            <a:r>
              <a:rPr kumimoji="0" lang="en-US" altLang="en-US" sz="140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The nominations period will open </a:t>
            </a:r>
            <a:r>
              <a:rPr kumimoji="0" lang="en-US" altLang="en-US" sz="140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[today]</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dd-MMM-</a:t>
            </a:r>
            <a:r>
              <a:rPr kumimoji="0" lang="en-US" altLang="en-US" sz="1400" b="0" i="0" u="none" strike="noStrike" cap="none" normalizeH="0" baseline="0" dirty="0" err="1">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and close </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dd-MMM-</a:t>
            </a:r>
            <a:r>
              <a:rPr kumimoji="0" lang="en-US" altLang="en-US" sz="1400" b="0" i="0" u="none" strike="noStrike" cap="none" normalizeH="0" baseline="0" dirty="0" err="1">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23:59 </a:t>
            </a:r>
            <a:r>
              <a:rPr kumimoji="0" lang="en-US" altLang="en-US" sz="1400" b="0" i="0" u="none" strike="noStrike" cap="none" normalizeH="0" baseline="0" dirty="0" err="1">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AoE</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(anywhere on Earth).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All nominations shall be sent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to the 802.15 WG Chair and cc’d to 802.15 Vice-Chairs.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The 802.15 Operations Manual describes the responsibilities of the SG/TG Chair and the procedure for appointment.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If you have any questions, please contact the 802.15 WG Chair or Vice Chairs.</a:t>
            </a:r>
          </a:p>
          <a:p>
            <a:pPr fontAlgn="b">
              <a:tabLst>
                <a:tab pos="5080000" algn="l"/>
              </a:tabLst>
            </a:pPr>
            <a:endPar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Regards,</a:t>
            </a:r>
            <a:r>
              <a:rPr lang="en-US" sz="1400" dirty="0">
                <a:solidFill>
                  <a:srgbClr val="000000"/>
                </a:solidFill>
                <a:highlight>
                  <a:srgbClr val="FFFF00"/>
                </a:highlight>
                <a:latin typeface="Calibri" panose="020F0502020204030204" pitchFamily="34" charset="0"/>
                <a:ea typeface="Yu Gothic" panose="020B0400000000000000" pitchFamily="34" charset="-128"/>
                <a:cs typeface="Calibri" panose="020F0502020204030204" pitchFamily="34" charset="0"/>
              </a:rPr>
              <a:t> [name] [ affiliation]</a:t>
            </a:r>
            <a:endParaRPr lang="en-US" sz="1400" dirty="0">
              <a:highlight>
                <a:srgbClr val="FFFF00"/>
              </a:highlight>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3444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Call for Officers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143000"/>
            <a:ext cx="856869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fontAlgn="b">
              <a:buClr>
                <a:srgbClr val="FF0000"/>
              </a:buClr>
              <a:tabLst>
                <a:tab pos="5080000" algn="l"/>
              </a:tabLst>
            </a:pPr>
            <a:r>
              <a:rPr lang="en-US" sz="1400" dirty="0">
                <a:latin typeface="Calibri" panose="020F0502020204030204" pitchFamily="34" charset="0"/>
                <a:cs typeface="Calibri" panose="020F0502020204030204" pitchFamily="34" charset="0"/>
              </a:rPr>
              <a:t>Subject: Call for Officer Nominations for </a:t>
            </a:r>
            <a:r>
              <a:rPr lang="en-US" sz="1400" dirty="0">
                <a:highlight>
                  <a:srgbClr val="FFFF00"/>
                </a:highlight>
                <a:latin typeface="Calibri" panose="020F0502020204030204" pitchFamily="34" charset="0"/>
                <a:cs typeface="Calibri" panose="020F0502020204030204" pitchFamily="34" charset="0"/>
              </a:rPr>
              <a:t>SG/</a:t>
            </a:r>
            <a:r>
              <a:rPr lang="en-US" sz="1400" dirty="0" err="1">
                <a:highlight>
                  <a:srgbClr val="FFFF00"/>
                </a:highlight>
                <a:latin typeface="Calibri" panose="020F0502020204030204" pitchFamily="34" charset="0"/>
                <a:cs typeface="Calibri" panose="020F0502020204030204" pitchFamily="34" charset="0"/>
              </a:rPr>
              <a:t>TGnn</a:t>
            </a:r>
            <a:endParaRPr lang="en-US" sz="1400" dirty="0">
              <a:highlight>
                <a:srgbClr val="FFFF00"/>
              </a:highlight>
              <a:latin typeface="Calibri" panose="020F0502020204030204" pitchFamily="34" charset="0"/>
              <a:cs typeface="Calibri" panose="020F0502020204030204" pitchFamily="34" charset="0"/>
            </a:endParaRPr>
          </a:p>
          <a:p>
            <a:pPr fontAlgn="b">
              <a:buClr>
                <a:srgbClr val="FF0000"/>
              </a:buClr>
              <a:tabLst>
                <a:tab pos="5080000" algn="l"/>
              </a:tabLst>
            </a:pPr>
            <a:endParaRPr lang="en-US" sz="1400" dirty="0">
              <a:latin typeface="Calibri" panose="020F0502020204030204" pitchFamily="34" charset="0"/>
              <a:cs typeface="Calibri" panose="020F0502020204030204" pitchFamily="34" charset="0"/>
            </a:endParaRPr>
          </a:p>
          <a:p>
            <a:pPr fontAlgn="b">
              <a:buClr>
                <a:srgbClr val="FF0000"/>
              </a:buClr>
              <a:tabLst>
                <a:tab pos="5080000" algn="l"/>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In accordance with the 802.15 Operations Manual, (</a:t>
            </a:r>
            <a:r>
              <a:rPr lang="en-US" sz="1400" b="0" dirty="0">
                <a:latin typeface="Calibri" panose="020F0502020204030204" pitchFamily="34" charset="0"/>
                <a:cs typeface="Calibri" panose="020F0502020204030204" pitchFamily="34" charset="0"/>
              </a:rPr>
              <a:t>doc #: IEEE 802.15</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-10-0235)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SG/</a:t>
            </a:r>
            <a:r>
              <a:rPr kumimoji="0" lang="en-US" altLang="en-US" sz="1400" b="0" i="0" u="none" strike="noStrike" cap="none" normalizeH="0" baseline="0" dirty="0" err="1">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TGnn</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is calling for nominations for officers for the following roles:</a:t>
            </a:r>
          </a:p>
          <a:p>
            <a:pPr fontAlgn="b">
              <a:buClr>
                <a:srgbClr val="FF0000"/>
              </a:buClr>
              <a:tabLst>
                <a:tab pos="5080000" algn="l"/>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marL="342900" indent="-342900" fontAlgn="b">
              <a:buFont typeface="Arial" panose="020B0604020202020204" pitchFamily="34" charset="0"/>
              <a:buChar char="•"/>
              <a:tabLst>
                <a:tab pos="5080000" algn="l"/>
              </a:tabLst>
            </a:pPr>
            <a:r>
              <a:rPr lang="en-US" sz="1400" dirty="0">
                <a:highlight>
                  <a:srgbClr val="FFFF00"/>
                </a:highlight>
                <a:latin typeface="Calibri" panose="020F0502020204030204" pitchFamily="34" charset="0"/>
                <a:cs typeface="Calibri" panose="020F0502020204030204" pitchFamily="34" charset="0"/>
              </a:rPr>
              <a:t>Vice-Chair(s)</a:t>
            </a:r>
          </a:p>
          <a:p>
            <a:pPr marL="342900" indent="-342900" fontAlgn="b">
              <a:buFont typeface="Arial" panose="020B0604020202020204" pitchFamily="34" charset="0"/>
              <a:buChar char="•"/>
              <a:tabLst>
                <a:tab pos="5080000" algn="l"/>
              </a:tabLst>
            </a:pPr>
            <a:r>
              <a:rPr lang="en-US" sz="1400" dirty="0">
                <a:highlight>
                  <a:srgbClr val="FFFF00"/>
                </a:highlight>
                <a:latin typeface="Calibri" panose="020F0502020204030204" pitchFamily="34" charset="0"/>
                <a:cs typeface="Calibri" panose="020F0502020204030204" pitchFamily="34" charset="0"/>
              </a:rPr>
              <a:t>Secretary</a:t>
            </a:r>
          </a:p>
          <a:p>
            <a:pPr marL="342900" indent="-342900" fontAlgn="b">
              <a:buFont typeface="Arial" panose="020B0604020202020204" pitchFamily="34" charset="0"/>
              <a:buChar char="•"/>
              <a:tabLst>
                <a:tab pos="5080000" algn="l"/>
              </a:tabLst>
            </a:pPr>
            <a:r>
              <a:rPr lang="en-US" sz="1400" dirty="0">
                <a:highlight>
                  <a:srgbClr val="FFFF00"/>
                </a:highlight>
                <a:latin typeface="Calibri" panose="020F0502020204030204" pitchFamily="34" charset="0"/>
                <a:cs typeface="Calibri" panose="020F0502020204030204" pitchFamily="34" charset="0"/>
              </a:rPr>
              <a:t>Technical Editor(s)</a:t>
            </a:r>
            <a:endParaRPr lang="en-US" sz="1400" dirty="0">
              <a:solidFill>
                <a:srgbClr val="000000"/>
              </a:solidFill>
              <a:highlight>
                <a:srgbClr val="FFFF00"/>
              </a:highlight>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br>
            <a:r>
              <a:rPr kumimoji="0" lang="en-US" altLang="en-US" sz="140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The nominations period will open </a:t>
            </a:r>
            <a:r>
              <a:rPr kumimoji="0" lang="en-US" altLang="en-US" sz="140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[today]</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dd-MMM-</a:t>
            </a:r>
            <a:r>
              <a:rPr kumimoji="0" lang="en-US" altLang="en-US" sz="1400" b="0" i="0" u="none" strike="noStrike" cap="none" normalizeH="0" baseline="0" dirty="0" err="1">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and close </a:t>
            </a:r>
            <a:r>
              <a:rPr kumimoji="0" lang="en-US" altLang="en-US" sz="1400" b="0" i="0" u="none" strike="noStrike" cap="none" normalizeH="0" baseline="0" dirty="0">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dd-MMM-</a:t>
            </a:r>
            <a:r>
              <a:rPr kumimoji="0" lang="en-US" altLang="en-US" sz="1400" b="0" i="0" u="none" strike="noStrike" cap="none" normalizeH="0" baseline="0" dirty="0" err="1">
                <a:ln>
                  <a:noFill/>
                </a:ln>
                <a:solidFill>
                  <a:schemeClr val="tx1"/>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yyyy</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23:59 </a:t>
            </a:r>
            <a:r>
              <a:rPr kumimoji="0" lang="en-US" altLang="en-US" sz="1400" b="0" i="0" u="none" strike="noStrike" cap="none" normalizeH="0" baseline="0" dirty="0" err="1">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AoE</a:t>
            </a: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(anywhere on Earth).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 </a:t>
            </a:r>
            <a:endParaRPr lang="en-US" altLang="en-US" sz="1400" dirty="0">
              <a:latin typeface="Calibri" panose="020F0502020204030204" pitchFamily="34" charset="0"/>
              <a:ea typeface="Yu Gothic" panose="020B0400000000000000" pitchFamily="34" charset="-128"/>
              <a:cs typeface="Calibri" panose="020F0502020204030204" pitchFamily="34" charset="0"/>
            </a:endParaRPr>
          </a:p>
          <a:p>
            <a:pPr eaLnBrk="0" hangingPunct="0"/>
            <a:r>
              <a:rPr kumimoji="0" lang="en-US" altLang="en-US" sz="1400" b="0" i="0" u="none" strike="noStrike" cap="none" normalizeH="0" baseline="0" dirty="0">
                <a:ln>
                  <a:noFill/>
                </a:ln>
                <a:solidFill>
                  <a:schemeClr val="tx1"/>
                </a:solidFill>
                <a:effectLst/>
                <a:latin typeface="Calibri" panose="020F0502020204030204" pitchFamily="34" charset="0"/>
                <a:ea typeface="Yu Gothic" panose="020B0400000000000000" pitchFamily="34" charset="-128"/>
                <a:cs typeface="Calibri" panose="020F0502020204030204" pitchFamily="34" charset="0"/>
              </a:rPr>
              <a:t>All nominations shall be sent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to the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SG/TG </a:t>
            </a:r>
            <a:r>
              <a:rPr kumimoji="0" lang="en-US" altLang="en-US" sz="1400" b="0" i="0" u="none" strike="noStrike" cap="none" normalizeH="0" baseline="0" dirty="0" err="1">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nn</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Chair </a:t>
            </a:r>
            <a:r>
              <a:rPr kumimoji="0" lang="en-US" altLang="en-US" sz="1400" b="0" i="1"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[insert name here]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[OR] </a:t>
            </a:r>
            <a:r>
              <a:rPr lang="en-US" sz="1400" dirty="0">
                <a:solidFill>
                  <a:srgbClr val="000000"/>
                </a:solidFill>
                <a:highlight>
                  <a:srgbClr val="FFFF00"/>
                </a:highlight>
                <a:latin typeface="Calibri" panose="020F0502020204030204" pitchFamily="34" charset="0"/>
                <a:ea typeface="Yu Gothic" panose="020B0400000000000000" pitchFamily="34" charset="-128"/>
                <a:cs typeface="Calibri" panose="020F0502020204030204" pitchFamily="34" charset="0"/>
              </a:rPr>
              <a:t>802.15 WG Chair and Vice Chairs</a:t>
            </a: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The 802.15 Operations Manual describes the responsibilities of these officer roles and the procedure for appointment of these officers.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If you have any questions, please contact the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SG/TG </a:t>
            </a:r>
            <a:r>
              <a:rPr kumimoji="0" lang="en-US" altLang="en-US" sz="1400" b="0" i="0" u="none" strike="noStrike" cap="none" normalizeH="0" baseline="0" dirty="0" err="1">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nn</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 </a:t>
            </a:r>
            <a:r>
              <a:rPr kumimoji="0" lang="en-US" altLang="en-US" sz="1400" b="0" i="0" u="none" strike="noStrike" cap="none" normalizeH="0" baseline="0" dirty="0">
                <a:ln>
                  <a:noFill/>
                </a:ln>
                <a:solidFill>
                  <a:srgbClr val="000000"/>
                </a:solidFill>
                <a:effectLst/>
                <a:latin typeface="Calibri" panose="020F0502020204030204" pitchFamily="34" charset="0"/>
                <a:ea typeface="Yu Gothic" panose="020B0400000000000000" pitchFamily="34" charset="-128"/>
                <a:cs typeface="Calibri" panose="020F0502020204030204" pitchFamily="34" charset="0"/>
              </a:rPr>
              <a:t>Chair </a:t>
            </a:r>
            <a:r>
              <a:rPr kumimoji="0" lang="en-US" altLang="en-US" sz="1400" b="0" i="0" u="none" strike="noStrike" cap="none" normalizeH="0" baseline="0" dirty="0">
                <a:ln>
                  <a:noFill/>
                </a:ln>
                <a:solidFill>
                  <a:srgbClr val="000000"/>
                </a:solidFill>
                <a:effectLst/>
                <a:highlight>
                  <a:srgbClr val="FFFF00"/>
                </a:highlight>
                <a:latin typeface="Calibri" panose="020F0502020204030204" pitchFamily="34" charset="0"/>
                <a:ea typeface="Yu Gothic" panose="020B0400000000000000" pitchFamily="34" charset="-128"/>
                <a:cs typeface="Calibri" panose="020F0502020204030204" pitchFamily="34" charset="0"/>
              </a:rPr>
              <a:t>[and/or] </a:t>
            </a: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802.15 WG Chair or Vice Chairs.</a:t>
            </a:r>
          </a:p>
          <a:p>
            <a:pPr fontAlgn="b">
              <a:tabLst>
                <a:tab pos="5080000" algn="l"/>
              </a:tabLst>
            </a:pPr>
            <a:endPar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endParaRPr>
          </a:p>
          <a:p>
            <a:pPr fontAlgn="b">
              <a:tabLst>
                <a:tab pos="5080000" algn="l"/>
              </a:tabLst>
            </a:pPr>
            <a:r>
              <a:rPr lang="en-US" sz="1400" dirty="0">
                <a:solidFill>
                  <a:srgbClr val="000000"/>
                </a:solidFill>
                <a:latin typeface="Calibri" panose="020F0502020204030204" pitchFamily="34" charset="0"/>
                <a:ea typeface="Yu Gothic" panose="020B0400000000000000" pitchFamily="34" charset="-128"/>
                <a:cs typeface="Calibri" panose="020F0502020204030204" pitchFamily="34" charset="0"/>
              </a:rPr>
              <a:t>Regards, </a:t>
            </a:r>
            <a:r>
              <a:rPr lang="en-US" sz="1400" dirty="0">
                <a:solidFill>
                  <a:srgbClr val="000000"/>
                </a:solidFill>
                <a:highlight>
                  <a:srgbClr val="FFFF00"/>
                </a:highlight>
                <a:latin typeface="Calibri" panose="020F0502020204030204" pitchFamily="34" charset="0"/>
                <a:ea typeface="Yu Gothic" panose="020B0400000000000000" pitchFamily="34" charset="-128"/>
                <a:cs typeface="Calibri" panose="020F0502020204030204" pitchFamily="34" charset="0"/>
              </a:rPr>
              <a:t>[name] [ affiliation]</a:t>
            </a:r>
            <a:endParaRPr lang="en-US" sz="1400" dirty="0">
              <a:highlight>
                <a:srgbClr val="FFFF00"/>
              </a:highlight>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139141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Document Templates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143000"/>
            <a:ext cx="856869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r>
              <a:rPr lang="en-US" sz="1400" dirty="0">
                <a:latin typeface="Calibri" panose="020F0502020204030204" pitchFamily="34" charset="0"/>
                <a:cs typeface="Calibri" panose="020F0502020204030204" pitchFamily="34" charset="0"/>
              </a:rPr>
              <a:t>Linked document templates at </a:t>
            </a:r>
            <a:r>
              <a:rPr lang="en-US" sz="1400" dirty="0">
                <a:latin typeface="Calibri" panose="020F0502020204030204" pitchFamily="34" charset="0"/>
                <a:cs typeface="Calibri" panose="020F0502020204030204" pitchFamily="34" charset="0"/>
                <a:hlinkClick r:id="rId3"/>
              </a:rPr>
              <a:t>https://grouper.ieee.org/groups/802/15/pub/Download.html</a:t>
            </a:r>
            <a:r>
              <a:rPr lang="en-US" sz="1400" dirty="0">
                <a:latin typeface="Calibri" panose="020F0502020204030204" pitchFamily="34" charset="0"/>
                <a:cs typeface="Calibri" panose="020F0502020204030204" pitchFamily="34" charset="0"/>
              </a:rPr>
              <a:t> are superseded:</a:t>
            </a:r>
          </a:p>
          <a:p>
            <a:endParaRPr lang="en-US" sz="1400" dirty="0">
              <a:latin typeface="Calibri" panose="020F0502020204030204" pitchFamily="34" charset="0"/>
              <a:cs typeface="Calibri" panose="020F0502020204030204" pitchFamily="34" charset="0"/>
            </a:endParaRPr>
          </a:p>
          <a:p>
            <a:pPr algn="ctr"/>
            <a:r>
              <a:rPr lang="nl-NL" sz="1400" b="1" i="0" dirty="0">
                <a:solidFill>
                  <a:srgbClr val="00B0F0"/>
                </a:solidFill>
                <a:effectLst/>
                <a:latin typeface="Arial" panose="020B0604020202020204" pitchFamily="34" charset="0"/>
              </a:rPr>
              <a:t>IEEE 802.15 WSN Document Archive</a:t>
            </a:r>
            <a:endParaRPr lang="nl-NL" sz="1600" b="1" i="0" dirty="0">
              <a:solidFill>
                <a:srgbClr val="00B0F0"/>
              </a:solidFill>
              <a:effectLst/>
              <a:latin typeface="Times New Roman" panose="02020603050405020304" pitchFamily="18"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algn="l"/>
            <a:r>
              <a:rPr lang="en-GB" sz="1600" b="0" i="0" dirty="0">
                <a:solidFill>
                  <a:srgbClr val="000000"/>
                </a:solidFill>
                <a:effectLst/>
                <a:latin typeface="Arial" panose="020B0604020202020204" pitchFamily="34" charset="0"/>
              </a:rPr>
              <a:t>All documents submitted must be in the appropriate template. </a:t>
            </a:r>
            <a:endParaRPr lang="en-GB" sz="16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GB" sz="1600" b="0" i="0" dirty="0">
                <a:solidFill>
                  <a:srgbClr val="000000"/>
                </a:solidFill>
                <a:effectLst/>
                <a:latin typeface="Arial" panose="020B0604020202020204" pitchFamily="34" charset="0"/>
                <a:hlinkClick r:id="rId4"/>
              </a:rPr>
              <a:t>MS Word Template</a:t>
            </a:r>
            <a:r>
              <a:rPr lang="en-GB" sz="1600" b="0" i="0" dirty="0">
                <a:solidFill>
                  <a:srgbClr val="000000"/>
                </a:solidFill>
                <a:effectLst/>
                <a:latin typeface="Arial" panose="020B0604020202020204" pitchFamily="34" charset="0"/>
              </a:rPr>
              <a:t> </a:t>
            </a:r>
            <a:endParaRPr lang="en-GB" sz="16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GB" sz="1600" b="0" i="0" dirty="0">
                <a:solidFill>
                  <a:srgbClr val="000000"/>
                </a:solidFill>
                <a:effectLst/>
                <a:latin typeface="Arial" panose="020B0604020202020204" pitchFamily="34" charset="0"/>
                <a:hlinkClick r:id="rId5"/>
              </a:rPr>
              <a:t>MS PowerPoint Template</a:t>
            </a:r>
            <a:endParaRPr lang="en-GB" sz="1600" b="0" i="0" dirty="0">
              <a:solidFill>
                <a:srgbClr val="000000"/>
              </a:solidFill>
              <a:effectLst/>
              <a:latin typeface="Times New Roman" panose="02020603050405020304" pitchFamily="18"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fontAlgn="b">
              <a:tabLst>
                <a:tab pos="5080000" algn="l"/>
              </a:tabLst>
            </a:pPr>
            <a:endParaRPr lang="en-US" sz="1100" dirty="0">
              <a:solidFill>
                <a:srgbClr val="00B0F0"/>
              </a:solidFill>
              <a:latin typeface="Calibri" panose="020F0502020204030204" pitchFamily="34" charset="0"/>
              <a:cs typeface="Calibri" panose="020F0502020204030204" pitchFamily="34" charset="0"/>
            </a:endParaRPr>
          </a:p>
          <a:p>
            <a:pPr algn="ctr" fontAlgn="b">
              <a:tabLst>
                <a:tab pos="5080000" algn="l"/>
              </a:tabLst>
            </a:pPr>
            <a:r>
              <a:rPr lang="en-US" sz="2400" dirty="0">
                <a:latin typeface="Calibri" panose="020F0502020204030204" pitchFamily="34" charset="0"/>
                <a:cs typeface="Calibri" panose="020F0502020204030204" pitchFamily="34" charset="0"/>
              </a:rPr>
              <a:t>Review updated documents, Ben Rolfe and Phil Beecher will tidy up revised copies and post for review.</a:t>
            </a:r>
          </a:p>
          <a:p>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a:p>
            <a:pPr fontAlgn="b">
              <a:tabLst>
                <a:tab pos="5080000" algn="l"/>
              </a:tabLst>
            </a:pPr>
            <a:endParaRPr lang="en-US" sz="1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803787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Operations Manual Review</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371600"/>
            <a:ext cx="856869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r>
              <a:rPr lang="en-GB" sz="1600" dirty="0">
                <a:latin typeface="Calibri" panose="020F0502020204030204" pitchFamily="34" charset="0"/>
                <a:cs typeface="Calibri" panose="020F0502020204030204" pitchFamily="34" charset="0"/>
              </a:rPr>
              <a:t>Updated Ops manual posted after July meeting:</a:t>
            </a:r>
          </a:p>
          <a:p>
            <a:endParaRPr lang="en-GB"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hlinkClick r:id="rId3"/>
              </a:rPr>
              <a:t>https://mentor.ieee.org/802.15/dcn/10/15-10-0235-28-0000-802-15-operations-manual.docx</a:t>
            </a:r>
            <a:endParaRPr lang="en-US"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r>
              <a:rPr lang="en-US" sz="1600" dirty="0">
                <a:latin typeface="Calibri" panose="020F0502020204030204" pitchFamily="34" charset="0"/>
                <a:cs typeface="Calibri" panose="020F0502020204030204" pitchFamily="34" charset="0"/>
              </a:rPr>
              <a:t>SCM fixed some editorials, Phil Beecher will post updated version prior to Motion planned for closing plenary.</a:t>
            </a:r>
            <a:endParaRPr lang="en-GB"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p>
            <a:pPr fontAlgn="b">
              <a:tabLst>
                <a:tab pos="5080000" algn="l"/>
              </a:tabLst>
            </a:pPr>
            <a:endParaRPr lang="en-US" sz="1600" dirty="0">
              <a:latin typeface="Calibri" panose="020F0502020204030204" pitchFamily="34" charset="0"/>
              <a:cs typeface="Calibri" panose="020F0502020204030204" pitchFamily="34" charset="0"/>
            </a:endParaRPr>
          </a:p>
          <a:p>
            <a:pPr fontAlgn="b">
              <a:tabLst>
                <a:tab pos="5080000" algn="l"/>
              </a:tabLst>
            </a:pPr>
            <a:endParaRPr lang="en-US" sz="1600" dirty="0">
              <a:latin typeface="Calibri" panose="020F0502020204030204" pitchFamily="34" charset="0"/>
              <a:cs typeface="Calibri" panose="020F0502020204030204" pitchFamily="34" charset="0"/>
            </a:endParaRPr>
          </a:p>
          <a:p>
            <a:pPr fontAlgn="b">
              <a:tabLst>
                <a:tab pos="5080000" algn="l"/>
              </a:tabLst>
            </a:pPr>
            <a:endParaRPr lang="en-US" sz="16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47648846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58160</TotalTime>
  <Words>1253</Words>
  <Application>Microsoft Office PowerPoint</Application>
  <PresentationFormat>On-screen Show (4:3)</PresentationFormat>
  <Paragraphs>204</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Default Design</vt:lpstr>
      <vt:lpstr>PowerPoint Presentation</vt:lpstr>
      <vt:lpstr>SC Maintenance Reminders</vt:lpstr>
      <vt:lpstr>IEEE-SA Patent, Copyright, and Participation Policies</vt:lpstr>
      <vt:lpstr>IEEE 802 Ground Rules</vt:lpstr>
      <vt:lpstr>SC Meeting Goals</vt:lpstr>
      <vt:lpstr>Call for Subgroup Chair</vt:lpstr>
      <vt:lpstr>Call for Officers</vt:lpstr>
      <vt:lpstr>Document Templates</vt:lpstr>
      <vt:lpstr>Operations Manual Review</vt:lpstr>
      <vt:lpstr>SA Ballot / Revcom submission templates</vt:lpstr>
      <vt:lpstr>SC Maintenance is now adjourned</vt:lpstr>
      <vt:lpstr>Achievements</vt:lpstr>
      <vt:lpstr>Future Efforts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1108</cp:revision>
  <cp:lastPrinted>2016-07-25T16:00:41Z</cp:lastPrinted>
  <dcterms:created xsi:type="dcterms:W3CDTF">2009-07-12T16:25:16Z</dcterms:created>
  <dcterms:modified xsi:type="dcterms:W3CDTF">2021-09-16T18:41:19Z</dcterms:modified>
  <cp:category/>
</cp:coreProperties>
</file>