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87" r:id="rId2"/>
    <p:sldId id="290" r:id="rId3"/>
    <p:sldId id="304" r:id="rId4"/>
    <p:sldId id="317" r:id="rId5"/>
    <p:sldId id="319" r:id="rId6"/>
    <p:sldId id="320" r:id="rId7"/>
    <p:sldId id="314" r:id="rId8"/>
    <p:sldId id="391" r:id="rId9"/>
    <p:sldId id="390" r:id="rId10"/>
    <p:sldId id="386" r:id="rId11"/>
    <p:sldId id="322" r:id="rId12"/>
    <p:sldId id="321" r:id="rId13"/>
    <p:sldId id="392" r:id="rId14"/>
    <p:sldId id="365" r:id="rId15"/>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542CB-D3FC-43EC-9D20-C22467AD08D9}" v="23" dt="2021-09-22T12:30:32.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94" d="100"/>
          <a:sy n="94" d="100"/>
        </p:scale>
        <p:origin x="96" y="40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8260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8988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14</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14</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5105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a:t>
            </a:r>
            <a:r>
              <a:rPr lang="en-GB" altLang="en-US" sz="1200" b="1" dirty="0">
                <a:solidFill>
                  <a:schemeClr val="tx1"/>
                </a:solidFill>
                <a:latin typeface="Times New Roman" panose="02020603050405020304" pitchFamily="18" charset="0"/>
                <a:cs typeface="Times New Roman" panose="02020603050405020304" pitchFamily="18" charset="0"/>
              </a:rPr>
              <a:t>IEEE 802.</a:t>
            </a:r>
            <a:r>
              <a:rPr lang="en-GB" sz="1200" b="1" i="0" dirty="0">
                <a:solidFill>
                  <a:srgbClr val="000000"/>
                </a:solidFill>
                <a:effectLst/>
                <a:latin typeface="Times New Roman" panose="02020603050405020304" pitchFamily="18" charset="0"/>
                <a:cs typeface="Times New Roman" panose="02020603050405020304" pitchFamily="18" charset="0"/>
              </a:rPr>
              <a:t>15-21-0455-01-0015</a:t>
            </a:r>
            <a:endParaRPr lang="en-GB" altLang="en-US" sz="1200"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16001"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812801"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057400" y="762001"/>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September Interim SG15 Opening/Closing Report,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14,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 “Ad-hoc wireless”</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Opening Report,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this study group</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bwMode="auto">
          <a:xfrm>
            <a:off x="4352017" y="6475413"/>
            <a:ext cx="516167" cy="184666"/>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Calibri" panose="020F0502020204030204" pitchFamily="34" charset="0"/>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a:t>Slide </a:t>
            </a:r>
            <a:fld id="{03628903-88D7-C74D-8D58-8597ECE2BB7F}" type="slidenum">
              <a:rPr lang="en-US" smtClean="0"/>
              <a:pPr>
                <a:defRPr/>
              </a:pPr>
              <a:t>10</a:t>
            </a:fld>
            <a:endParaRPr lang="en-US"/>
          </a:p>
        </p:txBody>
      </p:sp>
      <p:sp>
        <p:nvSpPr>
          <p:cNvPr id="21509" name="Rectangle 2"/>
          <p:cNvSpPr>
            <a:spLocks noGrp="1" noChangeArrowheads="1"/>
          </p:cNvSpPr>
          <p:nvPr>
            <p:ph type="title" idx="4294967295"/>
          </p:nvPr>
        </p:nvSpPr>
        <p:spPr>
          <a:xfrm>
            <a:off x="2133600" y="457200"/>
            <a:ext cx="7772400" cy="762000"/>
          </a:xfrm>
        </p:spPr>
        <p:txBody>
          <a:bodyPr/>
          <a:lstStyle/>
          <a:p>
            <a:r>
              <a:rPr lang="en-US" b="1" dirty="0">
                <a:latin typeface="Calibri" panose="020F0502020204030204" pitchFamily="34" charset="0"/>
                <a:ea typeface="ＭＳ Ｐゴシック" charset="0"/>
                <a:cs typeface="Calibri" panose="020F0502020204030204" pitchFamily="34" charset="0"/>
              </a:rPr>
              <a:t>Call for Officers</a:t>
            </a:r>
            <a:endParaRPr lang="en-US" sz="28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849755" y="1143000"/>
            <a:ext cx="856869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fontAlgn="b">
              <a:buClr>
                <a:srgbClr val="FF0000"/>
              </a:buClr>
              <a:tabLst>
                <a:tab pos="5080000" algn="l"/>
              </a:tabLst>
            </a:pPr>
            <a:r>
              <a:rPr lang="en-US" sz="1400" dirty="0">
                <a:solidFill>
                  <a:schemeClr val="tx1"/>
                </a:solidFill>
                <a:latin typeface="Calibri" panose="020F0502020204030204" pitchFamily="34" charset="0"/>
                <a:cs typeface="Calibri" panose="020F0502020204030204" pitchFamily="34" charset="0"/>
              </a:rPr>
              <a:t>Subject: Call for Officer Nominations for </a:t>
            </a:r>
            <a:r>
              <a:rPr lang="en-US" sz="1400" dirty="0">
                <a:solidFill>
                  <a:schemeClr val="tx1"/>
                </a:solidFill>
                <a:highlight>
                  <a:srgbClr val="FFFF00"/>
                </a:highlight>
                <a:latin typeface="Calibri" panose="020F0502020204030204" pitchFamily="34" charset="0"/>
                <a:cs typeface="Calibri" panose="020F0502020204030204" pitchFamily="34" charset="0"/>
              </a:rPr>
              <a:t>TG15</a:t>
            </a:r>
          </a:p>
          <a:p>
            <a:pPr fontAlgn="b">
              <a:buClr>
                <a:srgbClr val="FF0000"/>
              </a:buClr>
              <a:tabLst>
                <a:tab pos="5080000" algn="l"/>
              </a:tabLst>
            </a:pPr>
            <a:endParaRPr lang="en-US" sz="1400" dirty="0">
              <a:solidFill>
                <a:schemeClr val="tx1"/>
              </a:solidFill>
              <a:latin typeface="Calibri" panose="020F0502020204030204" pitchFamily="34" charset="0"/>
              <a:cs typeface="Calibri" panose="020F0502020204030204" pitchFamily="34" charset="0"/>
            </a:endParaRPr>
          </a:p>
          <a:p>
            <a:pPr fontAlgn="b">
              <a:buClr>
                <a:srgbClr val="FF0000"/>
              </a:buClr>
              <a:tabLst>
                <a:tab pos="5080000" algn="l"/>
              </a:tabLst>
            </a:pP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In accordance with the 802.15 Operations Manual, (</a:t>
            </a:r>
            <a:r>
              <a:rPr lang="en-US" sz="1400" dirty="0">
                <a:solidFill>
                  <a:schemeClr val="tx1"/>
                </a:solidFill>
                <a:latin typeface="Calibri" panose="020F0502020204030204" pitchFamily="34" charset="0"/>
                <a:cs typeface="Calibri" panose="020F0502020204030204" pitchFamily="34" charset="0"/>
              </a:rPr>
              <a:t>doc #: IEEE 802.15</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-10-0235)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TG15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is calling for nominations for officers for the following roles:</a:t>
            </a:r>
          </a:p>
          <a:p>
            <a:pPr fontAlgn="b">
              <a:buClr>
                <a:srgbClr val="FF0000"/>
              </a:buClr>
              <a:tabLst>
                <a:tab pos="5080000" algn="l"/>
              </a:tabLst>
            </a:pPr>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marL="342900" indent="-342900" fontAlgn="b">
              <a:buFont typeface="Arial" panose="020B0604020202020204" pitchFamily="34" charset="0"/>
              <a:buChar char="•"/>
              <a:tabLst>
                <a:tab pos="5080000" algn="l"/>
              </a:tabLst>
            </a:pPr>
            <a:r>
              <a:rPr lang="en-US" sz="1400" dirty="0">
                <a:solidFill>
                  <a:schemeClr val="tx1"/>
                </a:solidFill>
                <a:highlight>
                  <a:srgbClr val="FFFF00"/>
                </a:highlight>
                <a:latin typeface="Calibri" panose="020F0502020204030204" pitchFamily="34" charset="0"/>
                <a:cs typeface="Calibri" panose="020F0502020204030204" pitchFamily="34" charset="0"/>
              </a:rPr>
              <a:t>Vice-Chair(s)</a:t>
            </a:r>
          </a:p>
          <a:p>
            <a:pPr marL="342900" indent="-342900" fontAlgn="b">
              <a:buFont typeface="Arial" panose="020B0604020202020204" pitchFamily="34" charset="0"/>
              <a:buChar char="•"/>
              <a:tabLst>
                <a:tab pos="5080000" algn="l"/>
              </a:tabLst>
            </a:pPr>
            <a:r>
              <a:rPr lang="en-US" sz="1400" dirty="0">
                <a:solidFill>
                  <a:schemeClr val="tx1"/>
                </a:solidFill>
                <a:highlight>
                  <a:srgbClr val="FFFF00"/>
                </a:highlight>
                <a:latin typeface="Calibri" panose="020F0502020204030204" pitchFamily="34" charset="0"/>
                <a:cs typeface="Calibri" panose="020F0502020204030204" pitchFamily="34" charset="0"/>
              </a:rPr>
              <a:t>Secretary</a:t>
            </a:r>
          </a:p>
          <a:p>
            <a:pPr marL="342900" indent="-342900" fontAlgn="b">
              <a:buFont typeface="Arial" panose="020B0604020202020204" pitchFamily="34" charset="0"/>
              <a:buChar char="•"/>
              <a:tabLst>
                <a:tab pos="5080000" algn="l"/>
              </a:tabLst>
            </a:pPr>
            <a:r>
              <a:rPr lang="en-US" sz="1400" dirty="0">
                <a:solidFill>
                  <a:schemeClr val="tx1"/>
                </a:solidFill>
                <a:highlight>
                  <a:srgbClr val="FFFF00"/>
                </a:highlight>
                <a:latin typeface="Calibri" panose="020F0502020204030204" pitchFamily="34" charset="0"/>
                <a:cs typeface="Calibri" panose="020F0502020204030204" pitchFamily="34" charset="0"/>
              </a:rPr>
              <a:t>Technical Editor(s)</a:t>
            </a:r>
            <a:endPar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endParaRPr>
          </a:p>
          <a:p>
            <a:pPr defTabSz="914400"/>
            <a:b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b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nominations period will open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[today] 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and close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23:59 </a:t>
            </a:r>
            <a:r>
              <a:rPr lang="en-US" altLang="en-US" sz="1400" dirty="0" err="1">
                <a:solidFill>
                  <a:schemeClr val="tx1"/>
                </a:solidFill>
                <a:latin typeface="Calibri" panose="020F0502020204030204" pitchFamily="34" charset="0"/>
                <a:ea typeface="Yu Gothic" panose="020B0400000000000000" pitchFamily="34" charset="-128"/>
                <a:cs typeface="Calibri" panose="020F0502020204030204" pitchFamily="34" charset="0"/>
              </a:rPr>
              <a:t>AoE</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(anywhere on Earth).</a:t>
            </a:r>
          </a:p>
          <a:p>
            <a:pPr defTabSz="9144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a:t>
            </a:r>
          </a:p>
          <a:p>
            <a:pPr eaLnBrk="0" hangingPunct="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All nominations shall be sent to the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TG15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Chair </a:t>
            </a:r>
            <a:r>
              <a:rPr lang="en-US" altLang="en-US" sz="1400" i="1"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[insert name here]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[OR] </a:t>
            </a:r>
            <a:r>
              <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802.15 WG Chair and Vice Chairs</a:t>
            </a: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9144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802.15 Operations Manual describes the responsibilities of these officer roles and the procedure for appointment of these officers. </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508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If you have any questions, please contact the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TG15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Chair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[and/or] </a:t>
            </a: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802.15 WG Chair or Vice Chairs.</a:t>
            </a:r>
          </a:p>
          <a:p>
            <a:pPr fontAlgn="b">
              <a:tabLst>
                <a:tab pos="5080000" algn="l"/>
              </a:tabLst>
            </a:pPr>
            <a:endPar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508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Regards, </a:t>
            </a:r>
            <a:r>
              <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[name] [ affiliation]</a:t>
            </a:r>
            <a:endParaRPr lang="en-US" sz="1400" dirty="0">
              <a:solidFill>
                <a:schemeClr val="tx1"/>
              </a:solidFill>
              <a:highlight>
                <a:srgbClr val="FFFF00"/>
              </a:highlight>
              <a:latin typeface="Calibri" panose="020F0502020204030204" pitchFamily="34" charset="0"/>
              <a:cs typeface="Calibri" panose="020F0502020204030204" pitchFamily="34" charset="0"/>
            </a:endParaRPr>
          </a:p>
          <a:p>
            <a:pPr fontAlgn="b">
              <a:tabLst>
                <a:tab pos="5080000" algn="l"/>
              </a:tabLst>
            </a:pPr>
            <a:endParaRPr lang="en-US"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914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1016001" y="685801"/>
            <a:ext cx="10352617" cy="438943"/>
          </a:xfrm>
        </p:spPr>
        <p:txBody>
          <a:bodyPr/>
          <a:lstStyle/>
          <a:p>
            <a:r>
              <a:rPr lang="en-US" altLang="en-US" dirty="0"/>
              <a:t>Outreach for SG15</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948141" y="1772817"/>
            <a:ext cx="10352617" cy="1512167"/>
          </a:xfrm>
        </p:spPr>
        <p:txBody>
          <a:bodyPr numCol="3"/>
          <a:lstStyle/>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CSA </a:t>
            </a: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ETSI TG28 </a:t>
            </a: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ETSI TG34 </a:t>
            </a: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IEEE 1901.1+2</a:t>
            </a: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IETF: 6tisch</a:t>
            </a:r>
            <a:endParaRPr lang="en-GB" sz="1800" dirty="0">
              <a:solidFill>
                <a:schemeClr val="tx1"/>
              </a:solidFill>
              <a:effectLst/>
              <a:latin typeface="Calibri" panose="020F0502020204030204" pitchFamily="34" charset="0"/>
              <a:ea typeface="Yu Gothic" panose="020B0400000000000000" pitchFamily="34" charset="-128"/>
            </a:endParaRP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IETF: 6lo</a:t>
            </a:r>
            <a:endParaRPr lang="en-GB" sz="1800" dirty="0">
              <a:solidFill>
                <a:schemeClr val="tx1"/>
              </a:solidFill>
              <a:effectLst/>
              <a:latin typeface="Calibri" panose="020F0502020204030204" pitchFamily="34" charset="0"/>
              <a:ea typeface="Yu Gothic" panose="020B0400000000000000" pitchFamily="34" charset="-128"/>
            </a:endParaRP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IETF: Roll</a:t>
            </a:r>
            <a:endParaRPr lang="en-GB" sz="1800" dirty="0">
              <a:solidFill>
                <a:schemeClr val="tx1"/>
              </a:solidFill>
              <a:effectLst/>
              <a:latin typeface="Calibri" panose="020F0502020204030204" pitchFamily="34" charset="0"/>
              <a:ea typeface="Yu Gothic" panose="020B0400000000000000" pitchFamily="34" charset="-128"/>
            </a:endParaRP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ISA SP100 </a:t>
            </a:r>
            <a:endParaRPr lang="en-GB" sz="1800" dirty="0">
              <a:solidFill>
                <a:schemeClr val="tx1"/>
              </a:solidFill>
              <a:effectLst/>
              <a:latin typeface="Calibri" panose="020F0502020204030204" pitchFamily="34" charset="0"/>
              <a:ea typeface="Yu Gothic" panose="020B0400000000000000" pitchFamily="34" charset="-128"/>
            </a:endParaRP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ISO/IEC JTC1/ SC31/WG4</a:t>
            </a: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JUTA</a:t>
            </a: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Thread</a:t>
            </a:r>
            <a:endParaRPr lang="en-GB" sz="1800" dirty="0">
              <a:solidFill>
                <a:schemeClr val="tx1"/>
              </a:solidFill>
              <a:effectLst/>
              <a:latin typeface="Calibri" panose="020F0502020204030204" pitchFamily="34" charset="0"/>
              <a:ea typeface="Yu Gothic" panose="020B0400000000000000" pitchFamily="34" charset="-128"/>
            </a:endParaRP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TIA TR51</a:t>
            </a:r>
            <a:endParaRPr lang="en-GB" sz="1800" dirty="0">
              <a:solidFill>
                <a:schemeClr val="tx1"/>
              </a:solidFill>
              <a:effectLst/>
              <a:latin typeface="Calibri" panose="020F0502020204030204" pitchFamily="34" charset="0"/>
              <a:ea typeface="Yu Gothic" panose="020B0400000000000000" pitchFamily="34" charset="-128"/>
            </a:endParaRP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Wi-SUN </a:t>
            </a:r>
            <a:endParaRPr lang="en-GB" sz="1800" dirty="0">
              <a:solidFill>
                <a:schemeClr val="tx1"/>
              </a:solidFill>
              <a:effectLst/>
              <a:latin typeface="Calibri" panose="020F0502020204030204" pitchFamily="34" charset="0"/>
              <a:ea typeface="Yu Gothic" panose="020B0400000000000000" pitchFamily="34" charset="-128"/>
            </a:endParaRP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WIA</a:t>
            </a:r>
          </a:p>
          <a:p>
            <a:pPr>
              <a:spcBef>
                <a:spcPts val="0"/>
              </a:spcBef>
              <a:buSzPts val="1000"/>
              <a:buFont typeface="Symbol" panose="05050102010706020507" pitchFamily="18" charset="2"/>
              <a:buChar char=""/>
              <a:tabLst>
                <a:tab pos="457200" algn="l"/>
              </a:tabLst>
            </a:pPr>
            <a:r>
              <a:rPr lang="en-US" sz="1800" dirty="0" err="1">
                <a:solidFill>
                  <a:schemeClr val="tx1"/>
                </a:solidFill>
                <a:effectLst/>
                <a:latin typeface="-webkit-standard"/>
                <a:ea typeface="Times New Roman" panose="02020603050405020304" pitchFamily="18" charset="0"/>
              </a:rPr>
              <a:t>WirelessHART</a:t>
            </a:r>
            <a:endParaRPr lang="en-GB" sz="1800" dirty="0">
              <a:solidFill>
                <a:schemeClr val="tx1"/>
              </a:solidFill>
              <a:effectLst/>
              <a:latin typeface="Calibri" panose="020F0502020204030204" pitchFamily="34" charset="0"/>
              <a:ea typeface="Yu Gothic" panose="020B0400000000000000" pitchFamily="34" charset="-128"/>
            </a:endParaRP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11</a:t>
            </a:fld>
            <a:endParaRPr lang="en-US" altLang="en-US" dirty="0">
              <a:solidFill>
                <a:schemeClr val="tx1"/>
              </a:solidFill>
            </a:endParaRPr>
          </a:p>
        </p:txBody>
      </p:sp>
      <p:sp>
        <p:nvSpPr>
          <p:cNvPr id="5" name="Content Placeholder 2">
            <a:extLst>
              <a:ext uri="{FF2B5EF4-FFF2-40B4-BE49-F238E27FC236}">
                <a16:creationId xmlns:a16="http://schemas.microsoft.com/office/drawing/2014/main" id="{D42399B3-F628-472D-B8D7-7037921FAD06}"/>
              </a:ext>
            </a:extLst>
          </p:cNvPr>
          <p:cNvSpPr txBox="1">
            <a:spLocks noChangeArrowheads="1"/>
          </p:cNvSpPr>
          <p:nvPr/>
        </p:nvSpPr>
        <p:spPr bwMode="auto">
          <a:xfrm>
            <a:off x="919691" y="1268760"/>
            <a:ext cx="10352617" cy="50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2"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buSzPts val="1000"/>
              <a:tabLst>
                <a:tab pos="457200" algn="l"/>
              </a:tabLst>
            </a:pPr>
            <a:r>
              <a:rPr lang="en-GB" sz="1800" b="1" kern="0" dirty="0">
                <a:solidFill>
                  <a:schemeClr val="tx1"/>
                </a:solidFill>
                <a:latin typeface="Calibri" panose="020F0502020204030204" pitchFamily="34" charset="0"/>
                <a:ea typeface="Yu Gothic" panose="020B0400000000000000" pitchFamily="34" charset="-128"/>
              </a:rPr>
              <a:t>Planning Outreach to the following organisations:</a:t>
            </a:r>
          </a:p>
        </p:txBody>
      </p:sp>
      <p:sp>
        <p:nvSpPr>
          <p:cNvPr id="6" name="Content Placeholder 2">
            <a:extLst>
              <a:ext uri="{FF2B5EF4-FFF2-40B4-BE49-F238E27FC236}">
                <a16:creationId xmlns:a16="http://schemas.microsoft.com/office/drawing/2014/main" id="{CC01C108-77CF-4E02-8BEE-35CA624E8B96}"/>
              </a:ext>
            </a:extLst>
          </p:cNvPr>
          <p:cNvSpPr txBox="1">
            <a:spLocks noChangeArrowheads="1"/>
          </p:cNvSpPr>
          <p:nvPr/>
        </p:nvSpPr>
        <p:spPr bwMode="auto">
          <a:xfrm>
            <a:off x="1016001" y="4578404"/>
            <a:ext cx="1035261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lgn="ctr">
              <a:spcBef>
                <a:spcPts val="0"/>
              </a:spcBef>
              <a:buSzPts val="1000"/>
              <a:tabLst>
                <a:tab pos="457200" algn="l"/>
              </a:tabLst>
            </a:pPr>
            <a:r>
              <a:rPr lang="en-US" kern="0" dirty="0">
                <a:solidFill>
                  <a:schemeClr val="tx1"/>
                </a:solidFill>
                <a:ea typeface="Times New Roman" panose="02020603050405020304" pitchFamily="18" charset="0"/>
              </a:rPr>
              <a:t>Proposed email</a:t>
            </a:r>
            <a:r>
              <a:rPr lang="en-GB" kern="0" dirty="0">
                <a:solidFill>
                  <a:schemeClr val="tx1"/>
                </a:solidFill>
                <a:ea typeface="Times New Roman" panose="02020603050405020304" pitchFamily="18" charset="0"/>
              </a:rPr>
              <a:t>: See next slide</a:t>
            </a:r>
          </a:p>
          <a:p>
            <a:pPr marL="0" indent="0" algn="ctr">
              <a:spcBef>
                <a:spcPts val="0"/>
              </a:spcBef>
              <a:buSzPts val="1000"/>
              <a:tabLst>
                <a:tab pos="457200" algn="l"/>
              </a:tabLst>
            </a:pPr>
            <a:endParaRPr lang="en-GB" kern="0" dirty="0">
              <a:solidFill>
                <a:schemeClr val="tx1"/>
              </a:solidFill>
              <a:ea typeface="Yu Gothic" panose="020B0400000000000000" pitchFamily="34" charset="-128"/>
            </a:endParaRPr>
          </a:p>
        </p:txBody>
      </p:sp>
    </p:spTree>
    <p:extLst>
      <p:ext uri="{BB962C8B-B14F-4D97-AF65-F5344CB8AC3E}">
        <p14:creationId xmlns:p14="http://schemas.microsoft.com/office/powerpoint/2010/main" val="290414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1016001" y="685801"/>
            <a:ext cx="10352617" cy="438943"/>
          </a:xfrm>
        </p:spPr>
        <p:txBody>
          <a:bodyPr/>
          <a:lstStyle/>
          <a:p>
            <a:r>
              <a:rPr lang="en-US" altLang="en-US" dirty="0"/>
              <a:t>Outreach for TG15</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12</a:t>
            </a:fld>
            <a:endParaRPr lang="en-US" altLang="en-US" dirty="0">
              <a:solidFill>
                <a:schemeClr val="tx1"/>
              </a:solidFill>
            </a:endParaRPr>
          </a:p>
        </p:txBody>
      </p:sp>
      <p:sp>
        <p:nvSpPr>
          <p:cNvPr id="5" name="Content Placeholder 2">
            <a:extLst>
              <a:ext uri="{FF2B5EF4-FFF2-40B4-BE49-F238E27FC236}">
                <a16:creationId xmlns:a16="http://schemas.microsoft.com/office/drawing/2014/main" id="{D42399B3-F628-472D-B8D7-7037921FAD06}"/>
              </a:ext>
            </a:extLst>
          </p:cNvPr>
          <p:cNvSpPr txBox="1">
            <a:spLocks noChangeArrowheads="1"/>
          </p:cNvSpPr>
          <p:nvPr/>
        </p:nvSpPr>
        <p:spPr bwMode="auto">
          <a:xfrm>
            <a:off x="919690" y="1037955"/>
            <a:ext cx="10352617" cy="34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2"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buSzPts val="1000"/>
              <a:tabLst>
                <a:tab pos="457200" algn="l"/>
              </a:tabLst>
            </a:pPr>
            <a:r>
              <a:rPr lang="en-GB" sz="1800" b="1" kern="0" dirty="0">
                <a:solidFill>
                  <a:schemeClr val="tx1"/>
                </a:solidFill>
                <a:latin typeface="Calibri" panose="020F0502020204030204" pitchFamily="34" charset="0"/>
                <a:ea typeface="Yu Gothic" panose="020B0400000000000000" pitchFamily="34" charset="-128"/>
              </a:rPr>
              <a:t>Proposed Email:</a:t>
            </a:r>
          </a:p>
        </p:txBody>
      </p:sp>
      <p:sp>
        <p:nvSpPr>
          <p:cNvPr id="6" name="Content Placeholder 2">
            <a:extLst>
              <a:ext uri="{FF2B5EF4-FFF2-40B4-BE49-F238E27FC236}">
                <a16:creationId xmlns:a16="http://schemas.microsoft.com/office/drawing/2014/main" id="{CC01C108-77CF-4E02-8BEE-35CA624E8B96}"/>
              </a:ext>
            </a:extLst>
          </p:cNvPr>
          <p:cNvSpPr txBox="1">
            <a:spLocks noChangeArrowheads="1"/>
          </p:cNvSpPr>
          <p:nvPr/>
        </p:nvSpPr>
        <p:spPr bwMode="auto">
          <a:xfrm>
            <a:off x="919690" y="1379972"/>
            <a:ext cx="10352617" cy="500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spcBef>
                <a:spcPts val="0"/>
              </a:spcBef>
              <a:buSzPts val="1000"/>
              <a:tabLst>
                <a:tab pos="457200" algn="l"/>
              </a:tabLst>
            </a:pPr>
            <a:r>
              <a:rPr lang="en-GB" sz="1400" kern="0" dirty="0">
                <a:solidFill>
                  <a:schemeClr val="tx1"/>
                </a:solidFill>
                <a:ea typeface="Times New Roman" panose="02020603050405020304" pitchFamily="18" charset="0"/>
              </a:rPr>
              <a:t>Subject: Call for Participation in IEEE 802.15 TG15</a:t>
            </a:r>
          </a:p>
          <a:p>
            <a:pPr marL="0" indent="0">
              <a:spcBef>
                <a:spcPts val="0"/>
              </a:spcBef>
              <a:buSzPts val="1000"/>
              <a:tabLst>
                <a:tab pos="457200" algn="l"/>
              </a:tabLst>
            </a:pPr>
            <a:endParaRPr lang="en-GB" sz="1400" kern="0" dirty="0">
              <a:solidFill>
                <a:schemeClr val="tx1"/>
              </a:solidFill>
              <a:ea typeface="Yu Gothic" panose="020B0400000000000000" pitchFamily="34" charset="-128"/>
            </a:endParaRPr>
          </a:p>
          <a:p>
            <a:pPr marL="0" indent="0">
              <a:spcBef>
                <a:spcPts val="0"/>
              </a:spcBef>
              <a:buSzPts val="1000"/>
              <a:tabLst>
                <a:tab pos="457200" algn="l"/>
              </a:tabLst>
            </a:pPr>
            <a:r>
              <a:rPr lang="en-GB" sz="1400" kern="0" dirty="0">
                <a:solidFill>
                  <a:schemeClr val="tx1"/>
                </a:solidFill>
                <a:ea typeface="Yu Gothic" panose="020B0400000000000000" pitchFamily="34" charset="-128"/>
              </a:rPr>
              <a:t>Dear [name],</a:t>
            </a:r>
          </a:p>
          <a:p>
            <a:pPr marL="0" indent="0">
              <a:spcBef>
                <a:spcPts val="0"/>
              </a:spcBef>
              <a:buSzPts val="1000"/>
              <a:tabLst>
                <a:tab pos="457200" algn="l"/>
              </a:tabLst>
            </a:pPr>
            <a:r>
              <a:rPr lang="en-GB" sz="1400" kern="0" dirty="0">
                <a:solidFill>
                  <a:schemeClr val="tx1"/>
                </a:solidFill>
                <a:ea typeface="Yu Gothic" panose="020B0400000000000000" pitchFamily="34" charset="-128"/>
              </a:rPr>
              <a:t>As you may be aware, IEEE </a:t>
            </a:r>
            <a:r>
              <a:rPr lang="en-GB" sz="1400" kern="0" dirty="0" err="1">
                <a:solidFill>
                  <a:schemeClr val="tx1"/>
                </a:solidFill>
                <a:ea typeface="Yu Gothic" panose="020B0400000000000000" pitchFamily="34" charset="-128"/>
              </a:rPr>
              <a:t>NesCom</a:t>
            </a:r>
            <a:r>
              <a:rPr lang="en-GB" sz="1400" kern="0" dirty="0">
                <a:solidFill>
                  <a:schemeClr val="tx1"/>
                </a:solidFill>
                <a:ea typeface="Yu Gothic" panose="020B0400000000000000" pitchFamily="34" charset="-128"/>
              </a:rPr>
              <a:t> has recently approved Projects IEEE P802.15.4ab, P802.15.14 and P802.15.15. The Project Authorization Requests are available here [link].  </a:t>
            </a:r>
          </a:p>
          <a:p>
            <a:pPr marL="0" indent="0" algn="l"/>
            <a:r>
              <a:rPr lang="en-GB" sz="1400" kern="0" dirty="0">
                <a:solidFill>
                  <a:schemeClr val="tx1"/>
                </a:solidFill>
                <a:ea typeface="Yu Gothic" panose="020B0400000000000000" pitchFamily="34" charset="-128"/>
              </a:rPr>
              <a:t>As described in the 802.15.15 PAR, “</a:t>
            </a:r>
            <a:r>
              <a:rPr lang="en-GB" sz="1400" b="0" i="0" u="none" strike="noStrike" baseline="0" dirty="0"/>
              <a:t>802.15.4-2020 has become extremely difficult to understand, amend or enhance. Recently it has become clear that the wireless ad hoc network functionality and features have become increasingly complex to support inside the framework of 802.15.4-2020”.</a:t>
            </a:r>
          </a:p>
          <a:p>
            <a:pPr marL="0" indent="0" algn="l"/>
            <a:r>
              <a:rPr lang="en-GB" sz="1400" kern="0" dirty="0">
                <a:solidFill>
                  <a:schemeClr val="tx1"/>
                </a:solidFill>
                <a:ea typeface="Yu Gothic" panose="020B0400000000000000" pitchFamily="34" charset="-128"/>
              </a:rPr>
              <a:t>The goal for 802.15 TG15 is to 1) identify functionality from IEEE 802.15.4-2020 which is currently in use or intended for use in wireless ad hoc networks, either in derived standards, or in specifications adopted by industry consortia, and 2) to create a new standard that references, in a structured way, only the relevant functionality from IEEE 802.15.4-2020.  </a:t>
            </a:r>
          </a:p>
          <a:p>
            <a:pPr marL="0" indent="0" algn="l"/>
            <a:r>
              <a:rPr lang="en-GB" sz="1400" kern="0" dirty="0">
                <a:solidFill>
                  <a:schemeClr val="tx1"/>
                </a:solidFill>
                <a:ea typeface="Yu Gothic" panose="020B0400000000000000" pitchFamily="34" charset="-128"/>
              </a:rPr>
              <a:t>At the IEEE 802 virtual Plenary Session in November 2021, IEEE 802.15 TG15 will focus on identifying the relevant content and discuss how best to present this in the final specification to improve the ease of use.  We would welcome the participation of all stakeholders who are using 802.15.4 functionality, as their contributions will help to make 802.15.15 a clearer, more concise and more easily implementable standard. IEEE 802 participation is by individual, so we would be grateful if you would share this Call for Participation with your members.</a:t>
            </a:r>
          </a:p>
          <a:p>
            <a:pPr marL="0" indent="0" algn="l"/>
            <a:r>
              <a:rPr lang="en-GB" sz="1400" kern="0" dirty="0">
                <a:solidFill>
                  <a:schemeClr val="tx1"/>
                </a:solidFill>
                <a:ea typeface="Yu Gothic" panose="020B0400000000000000" pitchFamily="34" charset="-128"/>
              </a:rPr>
              <a:t>Interested parties may wish to subscribe to the 802.15 TG15 mailing list [here] to receive additional information and announcements of conference calls etc.</a:t>
            </a:r>
          </a:p>
          <a:p>
            <a:pPr marL="0" indent="0">
              <a:spcBef>
                <a:spcPts val="0"/>
              </a:spcBef>
              <a:buSzPts val="1000"/>
              <a:tabLst>
                <a:tab pos="457200" algn="l"/>
              </a:tabLst>
            </a:pPr>
            <a:endParaRPr lang="en-GB" sz="1400" kern="0" dirty="0">
              <a:solidFill>
                <a:schemeClr val="tx1"/>
              </a:solidFill>
              <a:ea typeface="Yu Gothic" panose="020B0400000000000000" pitchFamily="34" charset="-128"/>
            </a:endParaRPr>
          </a:p>
          <a:p>
            <a:pPr marL="0" indent="0">
              <a:spcBef>
                <a:spcPts val="0"/>
              </a:spcBef>
              <a:buSzPts val="1000"/>
              <a:tabLst>
                <a:tab pos="457200" algn="l"/>
              </a:tabLst>
            </a:pPr>
            <a:r>
              <a:rPr lang="en-GB" sz="1400" kern="0" dirty="0">
                <a:solidFill>
                  <a:schemeClr val="tx1"/>
                </a:solidFill>
                <a:ea typeface="Yu Gothic" panose="020B0400000000000000" pitchFamily="34" charset="-128"/>
              </a:rPr>
              <a:t>Please do not hesitate to contact me if you or members of your organizations have any questions, or plan to contribute to the November Session.</a:t>
            </a:r>
          </a:p>
          <a:p>
            <a:pPr marL="0" indent="0">
              <a:spcBef>
                <a:spcPts val="0"/>
              </a:spcBef>
              <a:buSzPts val="1000"/>
              <a:tabLst>
                <a:tab pos="457200" algn="l"/>
              </a:tabLst>
            </a:pPr>
            <a:endParaRPr lang="en-GB" sz="1400" kern="0" dirty="0">
              <a:solidFill>
                <a:schemeClr val="tx1"/>
              </a:solidFill>
              <a:ea typeface="Yu Gothic" panose="020B0400000000000000" pitchFamily="34" charset="-128"/>
            </a:endParaRPr>
          </a:p>
        </p:txBody>
      </p:sp>
    </p:spTree>
    <p:extLst>
      <p:ext uri="{BB962C8B-B14F-4D97-AF65-F5344CB8AC3E}">
        <p14:creationId xmlns:p14="http://schemas.microsoft.com/office/powerpoint/2010/main" val="149330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1016001" y="685801"/>
            <a:ext cx="10352617" cy="438943"/>
          </a:xfrm>
        </p:spPr>
        <p:txBody>
          <a:bodyPr/>
          <a:lstStyle/>
          <a:p>
            <a:r>
              <a:rPr lang="en-US" altLang="en-US" dirty="0"/>
              <a:t>Work on Content for Draft</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13</a:t>
            </a:fld>
            <a:endParaRPr lang="en-US" altLang="en-US" dirty="0">
              <a:solidFill>
                <a:schemeClr val="tx1"/>
              </a:solidFill>
            </a:endParaRPr>
          </a:p>
        </p:txBody>
      </p:sp>
      <p:sp>
        <p:nvSpPr>
          <p:cNvPr id="5" name="Content Placeholder 2">
            <a:extLst>
              <a:ext uri="{FF2B5EF4-FFF2-40B4-BE49-F238E27FC236}">
                <a16:creationId xmlns:a16="http://schemas.microsoft.com/office/drawing/2014/main" id="{D42399B3-F628-472D-B8D7-7037921FAD06}"/>
              </a:ext>
            </a:extLst>
          </p:cNvPr>
          <p:cNvSpPr txBox="1">
            <a:spLocks noChangeArrowheads="1"/>
          </p:cNvSpPr>
          <p:nvPr/>
        </p:nvSpPr>
        <p:spPr bwMode="auto">
          <a:xfrm>
            <a:off x="919691" y="1484784"/>
            <a:ext cx="10352617" cy="216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buSzPts val="1000"/>
              <a:tabLst>
                <a:tab pos="457200" algn="l"/>
              </a:tabLst>
            </a:pPr>
            <a:r>
              <a:rPr lang="en-GB" sz="2400" kern="0" dirty="0">
                <a:solidFill>
                  <a:schemeClr val="tx1"/>
                </a:solidFill>
                <a:latin typeface="Calibri" panose="020F0502020204030204" pitchFamily="34" charset="0"/>
                <a:ea typeface="Yu Gothic" panose="020B0400000000000000" pitchFamily="34" charset="-128"/>
              </a:rPr>
              <a:t>Contributions :</a:t>
            </a:r>
          </a:p>
          <a:p>
            <a:pPr marL="0" indent="0">
              <a:buSzPts val="1000"/>
              <a:tabLst>
                <a:tab pos="457200" algn="l"/>
              </a:tabLst>
            </a:pPr>
            <a:r>
              <a:rPr lang="en-GB" sz="2400" kern="0" dirty="0">
                <a:solidFill>
                  <a:schemeClr val="tx1"/>
                </a:solidFill>
                <a:latin typeface="Calibri" panose="020F0502020204030204" pitchFamily="34" charset="0"/>
                <a:ea typeface="Yu Gothic" panose="020B0400000000000000" pitchFamily="34" charset="-128"/>
              </a:rPr>
              <a:t>15-21-0485-00-0015-revised-pics-for-nb-ns-example.xlsx</a:t>
            </a:r>
          </a:p>
          <a:p>
            <a:pPr marL="0" indent="0">
              <a:buSzPts val="1000"/>
              <a:tabLst>
                <a:tab pos="457200" algn="l"/>
              </a:tabLst>
            </a:pPr>
            <a:r>
              <a:rPr lang="en-GB" sz="2400" kern="0" dirty="0">
                <a:solidFill>
                  <a:schemeClr val="tx1"/>
                </a:solidFill>
                <a:latin typeface="Calibri" panose="020F0502020204030204" pitchFamily="34" charset="0"/>
                <a:ea typeface="Yu Gothic" panose="020B0400000000000000" pitchFamily="34" charset="-128"/>
              </a:rPr>
              <a:t>15-21-0483-00-0015-discussion-on-specification-development.pptx </a:t>
            </a:r>
          </a:p>
        </p:txBody>
      </p:sp>
    </p:spTree>
    <p:extLst>
      <p:ext uri="{BB962C8B-B14F-4D97-AF65-F5344CB8AC3E}">
        <p14:creationId xmlns:p14="http://schemas.microsoft.com/office/powerpoint/2010/main" val="110680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6"/>
          <p:cNvSpPr txBox="1">
            <a:spLocks noGrp="1"/>
          </p:cNvSpPr>
          <p:nvPr/>
        </p:nvSpPr>
        <p:spPr bwMode="auto">
          <a:xfrm>
            <a:off x="5882077" y="6475413"/>
            <a:ext cx="50404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dirty="0"/>
              <a:t>Slide </a:t>
            </a:r>
            <a:fld id="{BA0DF4B4-68B2-BD4D-8ACD-8F59E98544B3}" type="slidenum">
              <a:rPr lang="en-US"/>
              <a:pPr algn="ctr"/>
              <a:t>14</a:t>
            </a:fld>
            <a:endParaRPr lang="en-US" dirty="0"/>
          </a:p>
        </p:txBody>
      </p:sp>
      <p:sp>
        <p:nvSpPr>
          <p:cNvPr id="21509" name="Rectangle 2"/>
          <p:cNvSpPr>
            <a:spLocks noGrp="1" noChangeArrowheads="1"/>
          </p:cNvSpPr>
          <p:nvPr>
            <p:ph type="title" idx="4294967295"/>
          </p:nvPr>
        </p:nvSpPr>
        <p:spPr>
          <a:xfrm>
            <a:off x="2033588" y="618094"/>
            <a:ext cx="7772400" cy="762000"/>
          </a:xfrm>
        </p:spPr>
        <p:txBody>
          <a:bodyPr/>
          <a:lstStyle/>
          <a:p>
            <a:r>
              <a:rPr lang="en-US" b="1" dirty="0">
                <a:latin typeface="Calibri" panose="020F0502020204030204" pitchFamily="34" charset="0"/>
                <a:ea typeface="ＭＳ Ｐゴシック" charset="0"/>
                <a:cs typeface="Calibri" panose="020F0502020204030204" pitchFamily="34" charset="0"/>
              </a:rPr>
              <a:t>Future Efforts</a:t>
            </a:r>
            <a:endParaRPr lang="en-US" sz="28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983432" y="1499734"/>
            <a:ext cx="9455968" cy="4740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457200" indent="-457200">
              <a:spcAft>
                <a:spcPts val="600"/>
              </a:spcAft>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Before November Plenary session</a:t>
            </a:r>
          </a:p>
          <a:p>
            <a:pPr marL="914400" lvl="1" indent="-457200">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After </a:t>
            </a:r>
            <a:r>
              <a:rPr lang="en-US" sz="2400" dirty="0" err="1">
                <a:solidFill>
                  <a:schemeClr val="tx1"/>
                </a:solidFill>
                <a:latin typeface="Calibri" panose="020F0502020204030204" pitchFamily="34" charset="0"/>
                <a:cs typeface="Calibri" panose="020F0502020204030204" pitchFamily="34" charset="0"/>
              </a:rPr>
              <a:t>Nescom</a:t>
            </a:r>
            <a:r>
              <a:rPr lang="en-US" sz="2400" dirty="0">
                <a:solidFill>
                  <a:schemeClr val="tx1"/>
                </a:solidFill>
                <a:latin typeface="Calibri" panose="020F0502020204030204" pitchFamily="34" charset="0"/>
                <a:cs typeface="Calibri" panose="020F0502020204030204" pitchFamily="34" charset="0"/>
              </a:rPr>
              <a:t> PAR approval </a:t>
            </a:r>
          </a:p>
          <a:p>
            <a:pPr marL="1314450" lvl="2" indent="-457200">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Call for Officers</a:t>
            </a:r>
          </a:p>
          <a:p>
            <a:pPr marL="1314450" lvl="2" indent="-457200">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Outreach to Stakeholder organizations</a:t>
            </a:r>
          </a:p>
          <a:p>
            <a:pPr marL="914400" lvl="1" indent="-457200">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Conference calls only if necessary</a:t>
            </a:r>
          </a:p>
          <a:p>
            <a:pPr marL="914400" lvl="1" indent="-457200">
              <a:spcAft>
                <a:spcPts val="600"/>
              </a:spcAft>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marL="457200" indent="-457200">
              <a:spcAft>
                <a:spcPts val="600"/>
              </a:spcAft>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November Plenary</a:t>
            </a:r>
          </a:p>
          <a:p>
            <a:pPr marL="914400" lvl="3" indent="-457200">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Confirm Officers</a:t>
            </a:r>
          </a:p>
          <a:p>
            <a:pPr marL="914400" lvl="3" indent="-457200">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Review PICS template and work on content</a:t>
            </a:r>
          </a:p>
          <a:p>
            <a:pPr marL="457200" lvl="3" indent="0">
              <a:spcAft>
                <a:spcPts val="600"/>
              </a:spcAft>
            </a:pP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751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2135188" y="1628801"/>
            <a:ext cx="7993062" cy="4611663"/>
          </a:xfrm>
        </p:spPr>
        <p:txBody>
          <a:bodyPr>
            <a:normAutofit fontScale="92500" lnSpcReduction="10000"/>
          </a:bodyPr>
          <a:lstStyle/>
          <a:p>
            <a:pPr marL="0" indent="0" algn="ctr">
              <a:defRPr/>
            </a:pPr>
            <a:r>
              <a:rPr lang="en-US" b="1" dirty="0"/>
              <a:t>Pre-PAR Activity Rules for Study Group</a:t>
            </a:r>
          </a:p>
          <a:p>
            <a:pPr marL="0" indent="0" algn="ctr">
              <a:defRPr/>
            </a:pPr>
            <a:r>
              <a:rPr lang="en-US" b="1" dirty="0"/>
              <a:t>(PAR is not yet formally approved)</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r>
              <a:rPr lang="en-US" dirty="0"/>
              <a:t>Secretary: </a:t>
            </a:r>
          </a:p>
          <a:p>
            <a:pPr marL="400050" lvl="1" indent="0" algn="ctr">
              <a:defRPr/>
            </a:pPr>
            <a:r>
              <a:rPr lang="en-US" dirty="0">
                <a:highlight>
                  <a:srgbClr val="FFFF00"/>
                </a:highlight>
                <a:sym typeface="Wingdings" panose="05000000000000000000" pitchFamily="2" charset="2"/>
              </a:rPr>
              <a:t>Thanks to Ben Rolfe for being Secretary</a:t>
            </a:r>
            <a:endParaRPr lang="en-US" dirty="0">
              <a:highlight>
                <a:srgbClr val="FFFF00"/>
              </a:highlight>
            </a:endParaRP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257947" y="1628801"/>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a:t>
            </a:r>
          </a:p>
          <a:p>
            <a:pPr marL="857250" lvl="1" indent="-457200">
              <a:buFont typeface="Arial" panose="020B0604020202020204" pitchFamily="34" charset="0"/>
              <a:buChar char="•"/>
            </a:pPr>
            <a:r>
              <a:rPr lang="en-US" dirty="0">
                <a:cs typeface="DejaVu Sans" pitchFamily="34" charset="0"/>
              </a:rPr>
              <a:t>(e.g. no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857250" lvl="1" indent="-457200">
              <a:buFont typeface="Arial" panose="020B0604020202020204" pitchFamily="34" charset="0"/>
              <a:buChar char="•"/>
            </a:pPr>
            <a:r>
              <a:rPr lang="en-US" dirty="0">
                <a:cs typeface="DejaVu Sans" pitchFamily="34" charset="0"/>
              </a:rPr>
              <a:t>https://mentor.ieee.org/802.15/</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5735639"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2213769" y="1988840"/>
            <a:ext cx="7764463" cy="3031232"/>
          </a:xfrm>
        </p:spPr>
        <p:txBody>
          <a:bodyPr/>
          <a:lstStyle/>
          <a:p>
            <a:r>
              <a:rPr lang="en-US" altLang="en-US" dirty="0"/>
              <a:t>September 10-22,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2181225" y="897446"/>
            <a:ext cx="7764463" cy="864096"/>
          </a:xfrm>
        </p:spPr>
        <p:txBody>
          <a:bodyPr/>
          <a:lstStyle/>
          <a:p>
            <a:pPr algn="ctr"/>
            <a:r>
              <a:rPr lang="en-US" altLang="en-US" b="1" dirty="0"/>
              <a:t>September Interim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24196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2063553" y="1439864"/>
            <a:ext cx="7764463" cy="4732337"/>
          </a:xfrm>
        </p:spPr>
        <p:txBody>
          <a:bodyPr/>
          <a:lstStyle/>
          <a:p>
            <a:pPr marL="514350" indent="-514350">
              <a:buFont typeface="Arial" panose="020B0604020202020204" pitchFamily="34" charset="0"/>
              <a:buAutoNum type="arabicPeriod"/>
            </a:pPr>
            <a:r>
              <a:rPr lang="en-US" altLang="en-US" sz="2800" dirty="0"/>
              <a:t>Opening and meeting preamble</a:t>
            </a:r>
          </a:p>
          <a:p>
            <a:pPr marL="514350" indent="-514350">
              <a:buFont typeface="Arial" panose="020B0604020202020204" pitchFamily="34" charset="0"/>
              <a:buAutoNum type="arabicPeriod"/>
            </a:pPr>
            <a:r>
              <a:rPr lang="en-US" altLang="en-US" sz="2800" dirty="0"/>
              <a:t>Approve July Minutes</a:t>
            </a:r>
          </a:p>
          <a:p>
            <a:pPr marL="400050" lvl="1" indent="0"/>
            <a:r>
              <a:rPr lang="en-US" altLang="en-US" sz="1600" dirty="0"/>
              <a:t>		https://mentor.ieee.org/802.15/dcn/21/15-21-0375-00-0015</a:t>
            </a:r>
          </a:p>
          <a:p>
            <a:pPr marL="514350" indent="-514350">
              <a:buFont typeface="+mj-lt"/>
              <a:buAutoNum type="arabicPeriod"/>
            </a:pPr>
            <a:r>
              <a:rPr lang="en-US" altLang="en-US" sz="2800" dirty="0"/>
              <a:t>PAR overview</a:t>
            </a:r>
          </a:p>
          <a:p>
            <a:pPr marL="514350" indent="-514350">
              <a:buFont typeface="+mj-lt"/>
              <a:buAutoNum type="arabicPeriod"/>
            </a:pPr>
            <a:r>
              <a:rPr lang="en-US" altLang="en-US" sz="2800" dirty="0"/>
              <a:t>Call for officers</a:t>
            </a:r>
          </a:p>
          <a:p>
            <a:pPr marL="514350" indent="-514350">
              <a:buFont typeface="+mj-lt"/>
              <a:buAutoNum type="arabicPeriod"/>
            </a:pPr>
            <a:r>
              <a:rPr lang="en-US" altLang="en-US" sz="2800" dirty="0"/>
              <a:t>Outreach to </a:t>
            </a:r>
            <a:r>
              <a:rPr lang="en-US" altLang="en-US" sz="2800"/>
              <a:t>other organizations</a:t>
            </a:r>
            <a:endParaRPr lang="en-US" altLang="en-US" sz="2800" dirty="0"/>
          </a:p>
          <a:p>
            <a:pPr marL="514350" indent="-514350">
              <a:buFont typeface="+mj-lt"/>
              <a:buAutoNum type="arabicPeriod"/>
            </a:pPr>
            <a:r>
              <a:rPr lang="en-US" altLang="en-US" sz="2800" dirty="0"/>
              <a:t>Work on content</a:t>
            </a:r>
          </a:p>
          <a:p>
            <a:pPr marL="514350" indent="-514350">
              <a:buFont typeface="+mj-lt"/>
              <a:buAutoNum type="arabicPeriod"/>
            </a:pPr>
            <a:r>
              <a:rPr lang="en-US" altLang="en-US" sz="2800" dirty="0"/>
              <a:t>Next Steps</a:t>
            </a:r>
          </a:p>
          <a:p>
            <a:pPr marL="514350" indent="-514350">
              <a:buFont typeface="Arial" panose="020B0604020202020204" pitchFamily="34" charset="0"/>
              <a:buAutoNum type="arabicPeriod"/>
            </a:pPr>
            <a:r>
              <a:rPr lang="en-US" altLang="en-US" sz="2800" dirty="0"/>
              <a:t>Any other Business</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3568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a:xfrm>
            <a:off x="1016001" y="685802"/>
            <a:ext cx="10352617" cy="501838"/>
          </a:xfrm>
        </p:spPr>
        <p:txBody>
          <a:bodyPr>
            <a:normAutofit fontScale="90000"/>
          </a:bodyPr>
          <a:lstStyle/>
          <a:p>
            <a:r>
              <a:rPr lang="en-US" altLang="en-US" dirty="0"/>
              <a:t>September Interim  – SG15 Agenda</a:t>
            </a:r>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7</a:t>
            </a:fld>
            <a:endParaRPr lang="en-US" altLang="en-US">
              <a:solidFill>
                <a:schemeClr val="tx1"/>
              </a:solidFill>
            </a:endParaRPr>
          </a:p>
        </p:txBody>
      </p:sp>
      <p:sp>
        <p:nvSpPr>
          <p:cNvPr id="9" name="Content Placeholder 2">
            <a:extLst>
              <a:ext uri="{FF2B5EF4-FFF2-40B4-BE49-F238E27FC236}">
                <a16:creationId xmlns:a16="http://schemas.microsoft.com/office/drawing/2014/main" id="{7C228DC2-69C5-4445-9CEC-FC5FE724C142}"/>
              </a:ext>
            </a:extLst>
          </p:cNvPr>
          <p:cNvSpPr>
            <a:spLocks noGrp="1"/>
          </p:cNvSpPr>
          <p:nvPr>
            <p:ph idx="1"/>
          </p:nvPr>
        </p:nvSpPr>
        <p:spPr>
          <a:xfrm>
            <a:off x="1055440" y="4706834"/>
            <a:ext cx="10225136" cy="1475015"/>
          </a:xfrm>
        </p:spPr>
        <p:txBody>
          <a:bodyPr>
            <a:normAutofit fontScale="92500" lnSpcReduction="10000"/>
          </a:bodyPr>
          <a:lstStyle/>
          <a:p>
            <a:pPr marL="0" indent="0"/>
            <a:r>
              <a:rPr lang="en-US" dirty="0"/>
              <a:t>SG15 Meetings:  </a:t>
            </a:r>
          </a:p>
          <a:p>
            <a:pPr marL="0" indent="0"/>
            <a:r>
              <a:rPr lang="en-US" sz="2600" dirty="0"/>
              <a:t>14 Sept PM2, 16 Sept PM1 (joint SG14, 15, 4ab) </a:t>
            </a:r>
          </a:p>
          <a:p>
            <a:pPr marL="0" indent="0"/>
            <a:r>
              <a:rPr lang="en-US" sz="2600" dirty="0"/>
              <a:t>17 Sept AM2, 21 Sept AM2</a:t>
            </a:r>
          </a:p>
        </p:txBody>
      </p:sp>
      <p:graphicFrame>
        <p:nvGraphicFramePr>
          <p:cNvPr id="4" name="Object 3">
            <a:extLst>
              <a:ext uri="{FF2B5EF4-FFF2-40B4-BE49-F238E27FC236}">
                <a16:creationId xmlns:a16="http://schemas.microsoft.com/office/drawing/2014/main" id="{26FFB240-4ACA-488A-9ED8-393B7ABA583F}"/>
              </a:ext>
            </a:extLst>
          </p:cNvPr>
          <p:cNvGraphicFramePr>
            <a:graphicFrameLocks noChangeAspect="1"/>
          </p:cNvGraphicFramePr>
          <p:nvPr>
            <p:extLst>
              <p:ext uri="{D42A27DB-BD31-4B8C-83A1-F6EECF244321}">
                <p14:modId xmlns:p14="http://schemas.microsoft.com/office/powerpoint/2010/main" val="867285395"/>
              </p:ext>
            </p:extLst>
          </p:nvPr>
        </p:nvGraphicFramePr>
        <p:xfrm>
          <a:off x="828956" y="1291053"/>
          <a:ext cx="10573145" cy="3312368"/>
        </p:xfrm>
        <a:graphic>
          <a:graphicData uri="http://schemas.openxmlformats.org/presentationml/2006/ole">
            <mc:AlternateContent xmlns:mc="http://schemas.openxmlformats.org/markup-compatibility/2006">
              <mc:Choice xmlns:v="urn:schemas-microsoft-com:vml" Requires="v">
                <p:oleObj name="Worksheet" r:id="rId2" imgW="15382751" imgH="4819582" progId="Excel.Sheet.12">
                  <p:embed/>
                </p:oleObj>
              </mc:Choice>
              <mc:Fallback>
                <p:oleObj name="Worksheet" r:id="rId2" imgW="15382751" imgH="4819582" progId="Excel.Sheet.12">
                  <p:embed/>
                  <p:pic>
                    <p:nvPicPr>
                      <p:cNvPr id="4" name="Object 3">
                        <a:extLst>
                          <a:ext uri="{FF2B5EF4-FFF2-40B4-BE49-F238E27FC236}">
                            <a16:creationId xmlns:a16="http://schemas.microsoft.com/office/drawing/2014/main" id="{26FFB240-4ACA-488A-9ED8-393B7ABA583F}"/>
                          </a:ext>
                        </a:extLst>
                      </p:cNvPr>
                      <p:cNvPicPr/>
                      <p:nvPr/>
                    </p:nvPicPr>
                    <p:blipFill>
                      <a:blip r:embed="rId3"/>
                      <a:stretch>
                        <a:fillRect/>
                      </a:stretch>
                    </p:blipFill>
                    <p:spPr>
                      <a:xfrm>
                        <a:off x="828956" y="1291053"/>
                        <a:ext cx="10573145" cy="3312368"/>
                      </a:xfrm>
                      <a:prstGeom prst="rect">
                        <a:avLst/>
                      </a:prstGeom>
                    </p:spPr>
                  </p:pic>
                </p:oleObj>
              </mc:Fallback>
            </mc:AlternateContent>
          </a:graphicData>
        </a:graphic>
      </p:graphicFrame>
    </p:spTree>
    <p:extLst>
      <p:ext uri="{BB962C8B-B14F-4D97-AF65-F5344CB8AC3E}">
        <p14:creationId xmlns:p14="http://schemas.microsoft.com/office/powerpoint/2010/main" val="46206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Achievements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2063553" y="1439864"/>
            <a:ext cx="7764463" cy="4732337"/>
          </a:xfrm>
        </p:spPr>
        <p:txBody>
          <a:bodyPr/>
          <a:lstStyle/>
          <a:p>
            <a:pPr marL="514350" indent="-514350">
              <a:buClr>
                <a:srgbClr val="00B050"/>
              </a:buClr>
              <a:buFont typeface="Wingdings" panose="05000000000000000000" pitchFamily="2" charset="2"/>
              <a:buChar char="ü"/>
            </a:pPr>
            <a:r>
              <a:rPr lang="en-US" altLang="en-US" sz="2800" dirty="0"/>
              <a:t>Approve July Minutes</a:t>
            </a:r>
            <a:endParaRPr lang="en-US" altLang="en-US" sz="1600" dirty="0"/>
          </a:p>
          <a:p>
            <a:pPr marL="514350" indent="-514350">
              <a:buClr>
                <a:srgbClr val="00B050"/>
              </a:buClr>
              <a:buFont typeface="Wingdings" panose="05000000000000000000" pitchFamily="2" charset="2"/>
              <a:buChar char="ü"/>
            </a:pPr>
            <a:r>
              <a:rPr lang="en-US" altLang="en-US" sz="2800" dirty="0"/>
              <a:t>Call for officers - draft emails</a:t>
            </a:r>
          </a:p>
          <a:p>
            <a:pPr marL="514350" indent="-514350">
              <a:buClr>
                <a:srgbClr val="00B050"/>
              </a:buClr>
              <a:buFont typeface="Wingdings" panose="05000000000000000000" pitchFamily="2" charset="2"/>
              <a:buChar char="ü"/>
            </a:pPr>
            <a:r>
              <a:rPr lang="en-US" altLang="en-US" sz="2800" dirty="0"/>
              <a:t>Plan outreach to other organizations</a:t>
            </a:r>
          </a:p>
          <a:p>
            <a:pPr marL="514350" indent="-514350">
              <a:buClr>
                <a:srgbClr val="00B050"/>
              </a:buClr>
              <a:buFont typeface="Wingdings" panose="05000000000000000000" pitchFamily="2" charset="2"/>
              <a:buChar char="ü"/>
            </a:pPr>
            <a:r>
              <a:rPr lang="en-US" altLang="en-US" sz="2800" dirty="0"/>
              <a:t>Work on content</a:t>
            </a:r>
          </a:p>
          <a:p>
            <a:pPr marL="514350" indent="-514350">
              <a:buClr>
                <a:srgbClr val="00B050"/>
              </a:buClr>
              <a:buFont typeface="Wingdings" panose="05000000000000000000" pitchFamily="2" charset="2"/>
              <a:buChar char="ü"/>
            </a:pPr>
            <a:r>
              <a:rPr lang="en-US" altLang="en-US" sz="2800" dirty="0"/>
              <a:t>Next Steps</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8</a:t>
            </a:fld>
            <a:endParaRPr lang="en-US" altLang="en-US" dirty="0">
              <a:solidFill>
                <a:schemeClr val="tx1"/>
              </a:solidFill>
            </a:endParaRPr>
          </a:p>
        </p:txBody>
      </p:sp>
    </p:spTree>
    <p:extLst>
      <p:ext uri="{BB962C8B-B14F-4D97-AF65-F5344CB8AC3E}">
        <p14:creationId xmlns:p14="http://schemas.microsoft.com/office/powerpoint/2010/main" val="205160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bwMode="auto">
          <a:xfrm>
            <a:off x="4352017" y="6475413"/>
            <a:ext cx="516167" cy="184666"/>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Calibri" panose="020F0502020204030204" pitchFamily="34" charset="0"/>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a:t>Slide </a:t>
            </a:r>
            <a:fld id="{03628903-88D7-C74D-8D58-8597ECE2BB7F}" type="slidenum">
              <a:rPr lang="en-US" smtClean="0"/>
              <a:pPr>
                <a:defRPr/>
              </a:pPr>
              <a:t>9</a:t>
            </a:fld>
            <a:endParaRPr lang="en-US"/>
          </a:p>
        </p:txBody>
      </p:sp>
      <p:sp>
        <p:nvSpPr>
          <p:cNvPr id="21509" name="Rectangle 2"/>
          <p:cNvSpPr>
            <a:spLocks noGrp="1" noChangeArrowheads="1"/>
          </p:cNvSpPr>
          <p:nvPr>
            <p:ph type="title" idx="4294967295"/>
          </p:nvPr>
        </p:nvSpPr>
        <p:spPr>
          <a:xfrm>
            <a:off x="2133600" y="457200"/>
            <a:ext cx="7772400" cy="762000"/>
          </a:xfrm>
        </p:spPr>
        <p:txBody>
          <a:bodyPr/>
          <a:lstStyle/>
          <a:p>
            <a:r>
              <a:rPr lang="en-US" b="1" dirty="0">
                <a:latin typeface="Calibri" panose="020F0502020204030204" pitchFamily="34" charset="0"/>
                <a:ea typeface="ＭＳ Ｐゴシック" charset="0"/>
                <a:cs typeface="Calibri" panose="020F0502020204030204" pitchFamily="34" charset="0"/>
              </a:rPr>
              <a:t>Call for Subgroup Chair</a:t>
            </a:r>
            <a:endParaRPr lang="en-US" sz="28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849755" y="1143000"/>
            <a:ext cx="856869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fontAlgn="b">
              <a:buClr>
                <a:srgbClr val="FF0000"/>
              </a:buClr>
              <a:tabLst>
                <a:tab pos="5080000" algn="l"/>
              </a:tabLst>
            </a:pPr>
            <a:r>
              <a:rPr lang="en-US" sz="1400" dirty="0">
                <a:solidFill>
                  <a:schemeClr val="tx1"/>
                </a:solidFill>
                <a:latin typeface="Calibri" panose="020F0502020204030204" pitchFamily="34" charset="0"/>
                <a:cs typeface="Calibri" panose="020F0502020204030204" pitchFamily="34" charset="0"/>
              </a:rPr>
              <a:t>Subject: Call for Chair Nominations for </a:t>
            </a:r>
            <a:r>
              <a:rPr lang="en-US" sz="1400" dirty="0">
                <a:solidFill>
                  <a:schemeClr val="tx1"/>
                </a:solidFill>
                <a:highlight>
                  <a:srgbClr val="FFFF00"/>
                </a:highlight>
                <a:latin typeface="Calibri" panose="020F0502020204030204" pitchFamily="34" charset="0"/>
                <a:cs typeface="Calibri" panose="020F0502020204030204" pitchFamily="34" charset="0"/>
              </a:rPr>
              <a:t>TG15</a:t>
            </a:r>
          </a:p>
          <a:p>
            <a:pPr fontAlgn="b">
              <a:buClr>
                <a:srgbClr val="FF0000"/>
              </a:buClr>
              <a:tabLst>
                <a:tab pos="5080000" algn="l"/>
              </a:tabLst>
            </a:pPr>
            <a:endParaRPr lang="en-US" sz="1400" dirty="0">
              <a:solidFill>
                <a:schemeClr val="tx1"/>
              </a:solidFill>
              <a:latin typeface="Calibri" panose="020F0502020204030204" pitchFamily="34" charset="0"/>
              <a:cs typeface="Calibri" panose="020F0502020204030204" pitchFamily="34" charset="0"/>
            </a:endParaRPr>
          </a:p>
          <a:p>
            <a:pPr fontAlgn="b">
              <a:buClr>
                <a:srgbClr val="FF0000"/>
              </a:buClr>
              <a:tabLst>
                <a:tab pos="5080000" algn="l"/>
              </a:tabLst>
            </a:pP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In accordance with the 802.15 Operations Manual, (</a:t>
            </a:r>
            <a:r>
              <a:rPr lang="en-US" sz="1400" dirty="0">
                <a:solidFill>
                  <a:schemeClr val="tx1"/>
                </a:solidFill>
                <a:latin typeface="Calibri" panose="020F0502020204030204" pitchFamily="34" charset="0"/>
                <a:cs typeface="Calibri" panose="020F0502020204030204" pitchFamily="34" charset="0"/>
              </a:rPr>
              <a:t>doc #: IEEE 802.15</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-10-0235 )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TG15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is calling for nominations for Chair.</a:t>
            </a:r>
          </a:p>
          <a:p>
            <a:pPr fontAlgn="b">
              <a:buClr>
                <a:srgbClr val="FF0000"/>
              </a:buClr>
              <a:tabLst>
                <a:tab pos="5080000" algn="l"/>
              </a:tabLst>
            </a:pPr>
            <a:b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b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nominations period will open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[today] 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and close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23:59 </a:t>
            </a:r>
            <a:r>
              <a:rPr lang="en-US" altLang="en-US" sz="1400" dirty="0" err="1">
                <a:solidFill>
                  <a:schemeClr val="tx1"/>
                </a:solidFill>
                <a:latin typeface="Calibri" panose="020F0502020204030204" pitchFamily="34" charset="0"/>
                <a:ea typeface="Yu Gothic" panose="020B0400000000000000" pitchFamily="34" charset="-128"/>
                <a:cs typeface="Calibri" panose="020F0502020204030204" pitchFamily="34" charset="0"/>
              </a:rPr>
              <a:t>AoE</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(anywhere on Earth). </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9144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All nominations shall be sent to the 802.15 WG Chair and cc’d to 802.15 Vice-Chairs.</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9144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802.15 Operations Manual describes the responsibilities of the SG/TG Chair and the procedure for appointment. </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508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If you have any questions, please contact the 802.15 WG Chair or Vice Chairs.</a:t>
            </a:r>
          </a:p>
          <a:p>
            <a:pPr fontAlgn="b">
              <a:tabLst>
                <a:tab pos="5080000" algn="l"/>
              </a:tabLst>
            </a:pPr>
            <a:endPar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508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Regards,</a:t>
            </a:r>
            <a:r>
              <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[name] [ affiliation]</a:t>
            </a:r>
            <a:endParaRPr lang="en-US" sz="1400" dirty="0">
              <a:solidFill>
                <a:schemeClr val="tx1"/>
              </a:solidFill>
              <a:highlight>
                <a:srgbClr val="FFFF00"/>
              </a:highlight>
              <a:latin typeface="Calibri" panose="020F0502020204030204" pitchFamily="34" charset="0"/>
              <a:cs typeface="Calibri" panose="020F0502020204030204" pitchFamily="34" charset="0"/>
            </a:endParaRPr>
          </a:p>
          <a:p>
            <a:pPr fontAlgn="b">
              <a:tabLst>
                <a:tab pos="5080000" algn="l"/>
              </a:tabLst>
            </a:pPr>
            <a:endParaRPr lang="en-US"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446649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30744</TotalTime>
  <Words>1249</Words>
  <Application>Microsoft Office PowerPoint</Application>
  <PresentationFormat>Widescreen</PresentationFormat>
  <Paragraphs>175</Paragraphs>
  <Slides>14</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-webkit-standard</vt:lpstr>
      <vt:lpstr>Arial</vt:lpstr>
      <vt:lpstr>Calibri</vt:lpstr>
      <vt:lpstr>Symbol</vt:lpstr>
      <vt:lpstr>Times New Roman</vt:lpstr>
      <vt:lpstr>Wingdings</vt:lpstr>
      <vt:lpstr>Office Theme</vt:lpstr>
      <vt:lpstr>Worksheet</vt:lpstr>
      <vt:lpstr>PowerPoint Presentation</vt:lpstr>
      <vt:lpstr>802.15 Study Group Meeting</vt:lpstr>
      <vt:lpstr>IEEE-SA Patent, Copyright, and Participation Policies</vt:lpstr>
      <vt:lpstr>IEEE 802 Ground Rules</vt:lpstr>
      <vt:lpstr>September 10-22, 2021 </vt:lpstr>
      <vt:lpstr>Proposed Agenda</vt:lpstr>
      <vt:lpstr>September Interim  – SG15 Agenda</vt:lpstr>
      <vt:lpstr>Achievements</vt:lpstr>
      <vt:lpstr>Call for Subgroup Chair</vt:lpstr>
      <vt:lpstr>Call for Officers</vt:lpstr>
      <vt:lpstr>Outreach for SG15</vt:lpstr>
      <vt:lpstr>Outreach for TG15</vt:lpstr>
      <vt:lpstr>Work on Content for Draft</vt:lpstr>
      <vt:lpstr>Future Efforts</vt:lpstr>
    </vt:vector>
  </TitlesOfParts>
  <Manager/>
  <Company>IEEE802</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IEEE802.15</dc:subject>
  <dc:creator>phil@beecher.co.uk</dc:creator>
  <cp:keywords/>
  <dc:description/>
  <cp:lastModifiedBy>Phil Beecher</cp:lastModifiedBy>
  <cp:revision>163</cp:revision>
  <cp:lastPrinted>2000-03-07T00:55:37Z</cp:lastPrinted>
  <dcterms:created xsi:type="dcterms:W3CDTF">2016-01-17T22:48:36Z</dcterms:created>
  <dcterms:modified xsi:type="dcterms:W3CDTF">2021-09-22T12:37:22Z</dcterms:modified>
  <cp:category>SG15 Opening / Closing Report -July 2021</cp:category>
</cp:coreProperties>
</file>