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3" r:id="rId2"/>
    <p:sldId id="264" r:id="rId3"/>
    <p:sldId id="282" r:id="rId4"/>
    <p:sldId id="274" r:id="rId5"/>
    <p:sldId id="275" r:id="rId6"/>
    <p:sldId id="276" r:id="rId7"/>
    <p:sldId id="277" r:id="rId8"/>
    <p:sldId id="289" r:id="rId9"/>
    <p:sldId id="359" r:id="rId10"/>
    <p:sldId id="284" r:id="rId11"/>
    <p:sldId id="292" r:id="rId12"/>
    <p:sldId id="304" r:id="rId13"/>
    <p:sldId id="387" r:id="rId14"/>
    <p:sldId id="330" r:id="rId15"/>
    <p:sldId id="384" r:id="rId16"/>
    <p:sldId id="388" r:id="rId17"/>
    <p:sldId id="402" r:id="rId18"/>
    <p:sldId id="365" r:id="rId19"/>
    <p:sldId id="403" r:id="rId20"/>
    <p:sldId id="404" r:id="rId21"/>
    <p:sldId id="383" r:id="rId22"/>
    <p:sldId id="401" r:id="rId23"/>
    <p:sldId id="381" r:id="rId24"/>
    <p:sldId id="386" r:id="rId25"/>
    <p:sldId id="311" r:id="rId26"/>
    <p:sldId id="329"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0000FF"/>
    <a:srgbClr val="FF00FF"/>
    <a:srgbClr val="FFFF00"/>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23" autoAdjust="0"/>
    <p:restoredTop sz="94660"/>
  </p:normalViewPr>
  <p:slideViewPr>
    <p:cSldViewPr showGuides="1">
      <p:cViewPr varScale="1">
        <p:scale>
          <a:sx n="108" d="100"/>
          <a:sy n="108" d="100"/>
        </p:scale>
        <p:origin x="1836" y="96"/>
      </p:cViewPr>
      <p:guideLst>
        <p:guide orient="horz" pos="2160"/>
        <p:guide pos="2880"/>
      </p:guideLst>
    </p:cSldViewPr>
  </p:slideViewPr>
  <p:notesTextViewPr>
    <p:cViewPr>
      <p:scale>
        <a:sx n="1" d="1"/>
        <a:sy n="1" d="1"/>
      </p:scale>
      <p:origin x="0" y="0"/>
    </p:cViewPr>
  </p:notesTextViewPr>
  <p:sorterViewPr>
    <p:cViewPr varScale="1">
      <p:scale>
        <a:sx n="1" d="1"/>
        <a:sy n="1" d="1"/>
      </p:scale>
      <p:origin x="0" y="-58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1</a:t>
            </a:fld>
            <a:endParaRPr lang="en-US" altLang="ja-JP"/>
          </a:p>
        </p:txBody>
      </p:sp>
    </p:spTree>
    <p:extLst>
      <p:ext uri="{BB962C8B-B14F-4D97-AF65-F5344CB8AC3E}">
        <p14:creationId xmlns:p14="http://schemas.microsoft.com/office/powerpoint/2010/main" val="3266659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32708980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11</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19</a:t>
            </a:fld>
            <a:endParaRPr kumimoji="1" lang="ja-JP" altLang="en-US" dirty="0"/>
          </a:p>
        </p:txBody>
      </p:sp>
    </p:spTree>
    <p:extLst>
      <p:ext uri="{BB962C8B-B14F-4D97-AF65-F5344CB8AC3E}">
        <p14:creationId xmlns:p14="http://schemas.microsoft.com/office/powerpoint/2010/main" val="34640457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20</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34559231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22</a:t>
            </a:fld>
            <a:endParaRPr kumimoji="1" lang="ja-JP" altLang="en-US" dirty="0"/>
          </a:p>
        </p:txBody>
      </p:sp>
    </p:spTree>
    <p:extLst>
      <p:ext uri="{BB962C8B-B14F-4D97-AF65-F5344CB8AC3E}">
        <p14:creationId xmlns:p14="http://schemas.microsoft.com/office/powerpoint/2010/main" val="34326526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25</a:t>
            </a:fld>
            <a:endParaRPr kumimoji="1" lang="ja-JP" altLang="en-US" dirty="0"/>
          </a:p>
        </p:txBody>
      </p:sp>
    </p:spTree>
    <p:extLst>
      <p:ext uri="{BB962C8B-B14F-4D97-AF65-F5344CB8AC3E}">
        <p14:creationId xmlns:p14="http://schemas.microsoft.com/office/powerpoint/2010/main" val="2483042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8033A20D-1248-41DF-B483-0490CDC4506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&lt;September,2021&gt;</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6BEEBE43-5925-446F-B73C-934D857372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&lt;September,2021&gt;</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Rectangle 4">
            <a:extLst>
              <a:ext uri="{FF2B5EF4-FFF2-40B4-BE49-F238E27FC236}">
                <a16:creationId xmlns:a16="http://schemas.microsoft.com/office/drawing/2014/main" id="{294C06EF-5DBD-4A17-9274-F076832BDE3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&lt;September,2021&gt;</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&lt;September,2021&gt;</a:t>
            </a:r>
            <a:endParaRPr lang="en-US" altLang="ja-JP" dirty="0"/>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9" name="Rectangle 5">
            <a:extLst>
              <a:ext uri="{FF2B5EF4-FFF2-40B4-BE49-F238E27FC236}">
                <a16:creationId xmlns:a16="http://schemas.microsoft.com/office/drawing/2014/main" id="{834B9F78-5E24-425A-B6CF-10143E73E18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A6CDF412-73A7-41FA-BBB5-DB2C31CEA1F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&lt;September,2021&gt;</a:t>
            </a:r>
            <a:endParaRPr lang="en-US" altLang="ja-JP" dirty="0"/>
          </a:p>
        </p:txBody>
      </p:sp>
    </p:spTree>
    <p:extLst>
      <p:ext uri="{BB962C8B-B14F-4D97-AF65-F5344CB8AC3E}">
        <p14:creationId xmlns:p14="http://schemas.microsoft.com/office/powerpoint/2010/main" val="9158855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&lt;September,2021&gt;</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15-21-0453-03-04aa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6"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svg"/><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3" TargetMode="External"/><Relationship Id="rId2" Type="http://schemas.openxmlformats.org/officeDocument/2006/relationships/hyperlink" Target="https://standards.ieee.org/about/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September Interim 2021 Virtual meeting Opening report]</a:t>
            </a:r>
            <a:r>
              <a:rPr lang="en-US" altLang="ja-JP" sz="1600" dirty="0">
                <a:ea typeface="ＭＳ Ｐゴシック" charset="-128"/>
              </a:rPr>
              <a:t>	</a:t>
            </a:r>
          </a:p>
          <a:p>
            <a:r>
              <a:rPr lang="en-US" altLang="ja-JP" sz="1600" b="1" dirty="0">
                <a:ea typeface="ＭＳ Ｐゴシック" charset="-128"/>
              </a:rPr>
              <a:t>Date Submitted: [20th  September,2021]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kuramochi722@lapis-tech.com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opening information and meeting agenda for the TG4aa JRE September Interim Teleconference,2021]</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B41BDADF-65D9-4184-8398-C4755796770A}"/>
              </a:ext>
            </a:extLst>
          </p:cNvPr>
          <p:cNvSpPr>
            <a:spLocks noGrp="1"/>
          </p:cNvSpPr>
          <p:nvPr>
            <p:ph type="dt" sz="half" idx="2"/>
          </p:nvPr>
        </p:nvSpPr>
        <p:spPr/>
        <p:txBody>
          <a:bodyPr/>
          <a:lstStyle/>
          <a:p>
            <a:r>
              <a:rPr lang="en-US" altLang="ja-JP"/>
              <a:t>&lt;September,2021&gt;</a:t>
            </a:r>
            <a:endParaRPr lang="en-US" altLang="ja-JP" dirty="0"/>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685800"/>
            <a:ext cx="8208912" cy="654968"/>
          </a:xfrm>
        </p:spPr>
        <p:txBody>
          <a:bodyPr/>
          <a:lstStyle/>
          <a:p>
            <a:r>
              <a:rPr lang="en-US" altLang="ja-JP" dirty="0"/>
              <a:t>Proposed agenda</a:t>
            </a:r>
            <a:r>
              <a:rPr kumimoji="1" lang="en-US" altLang="ja-JP" dirty="0"/>
              <a:t> for TG4aa meetings</a:t>
            </a:r>
            <a:endParaRPr kumimoji="1" lang="ja-JP" altLang="en-US"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10</a:t>
            </a:fld>
            <a:endParaRPr lang="en-US" altLang="ja-JP"/>
          </a:p>
        </p:txBody>
      </p:sp>
      <p:sp>
        <p:nvSpPr>
          <p:cNvPr id="9" name="コンテンツ プレースホルダー 6">
            <a:extLst>
              <a:ext uri="{FF2B5EF4-FFF2-40B4-BE49-F238E27FC236}">
                <a16:creationId xmlns:a16="http://schemas.microsoft.com/office/drawing/2014/main" id="{8170BE1C-D48D-4E18-B0E0-1F055BE4BFB4}"/>
              </a:ext>
            </a:extLst>
          </p:cNvPr>
          <p:cNvSpPr>
            <a:spLocks noGrp="1"/>
          </p:cNvSpPr>
          <p:nvPr>
            <p:ph idx="1"/>
          </p:nvPr>
        </p:nvSpPr>
        <p:spPr>
          <a:xfrm>
            <a:off x="179512" y="1483432"/>
            <a:ext cx="8784976" cy="3891136"/>
          </a:xfrm>
        </p:spPr>
        <p:txBody>
          <a:bodyPr/>
          <a:lstStyle/>
          <a:p>
            <a:pPr marL="0" indent="0">
              <a:buNone/>
            </a:pPr>
            <a:r>
              <a:rPr lang="en-US" altLang="ja-JP" dirty="0"/>
              <a:t>Target: TG Motion for SA Recirculation ballot and CRG formation</a:t>
            </a:r>
          </a:p>
          <a:p>
            <a:pPr marL="0" indent="0">
              <a:buNone/>
            </a:pPr>
            <a:endParaRPr lang="en-US" altLang="ja-JP" dirty="0"/>
          </a:p>
          <a:p>
            <a:pPr>
              <a:buFont typeface="Wingdings" panose="05000000000000000000" pitchFamily="2" charset="2"/>
              <a:buChar char="q"/>
            </a:pPr>
            <a:r>
              <a:rPr lang="en-US" altLang="ja-JP" dirty="0"/>
              <a:t>Session1:</a:t>
            </a:r>
            <a:endParaRPr lang="en-US" dirty="0"/>
          </a:p>
          <a:p>
            <a:r>
              <a:rPr lang="en-US" dirty="0"/>
              <a:t>SA Ballot results </a:t>
            </a:r>
          </a:p>
          <a:p>
            <a:r>
              <a:rPr lang="en-US" dirty="0"/>
              <a:t>Review and Resolve comments for SA ballot of 802.15.4aa d08.</a:t>
            </a:r>
            <a:br>
              <a:rPr lang="en-US" dirty="0"/>
            </a:br>
            <a:r>
              <a:rPr lang="en-US" dirty="0"/>
              <a:t>(closed on 14</a:t>
            </a:r>
            <a:r>
              <a:rPr lang="en-US" baseline="30000" dirty="0"/>
              <a:t>th </a:t>
            </a:r>
            <a:r>
              <a:rPr lang="en-US" dirty="0"/>
              <a:t> September,2021)</a:t>
            </a:r>
          </a:p>
          <a:p>
            <a:r>
              <a:rPr lang="en-US" dirty="0"/>
              <a:t>TG motion for SA recirculation ballot.</a:t>
            </a:r>
          </a:p>
          <a:p>
            <a:r>
              <a:rPr lang="en-US" dirty="0"/>
              <a:t>TG motion for CRG formation.</a:t>
            </a:r>
          </a:p>
          <a:p>
            <a:r>
              <a:rPr lang="en-US" dirty="0"/>
              <a:t>Next Steps</a:t>
            </a:r>
          </a:p>
          <a:p>
            <a:endParaRPr lang="en-US" dirty="0"/>
          </a:p>
          <a:p>
            <a:pPr>
              <a:buFont typeface="Wingdings" panose="05000000000000000000" pitchFamily="2" charset="2"/>
              <a:buChar char="q"/>
            </a:pPr>
            <a:r>
              <a:rPr lang="en-US" altLang="ja-JP" dirty="0"/>
              <a:t>Session2:</a:t>
            </a:r>
          </a:p>
          <a:p>
            <a:pPr marL="0" indent="0">
              <a:buNone/>
            </a:pPr>
            <a:r>
              <a:rPr lang="en-US" altLang="ja-JP" dirty="0"/>
              <a:t>AOB</a:t>
            </a:r>
          </a:p>
          <a:p>
            <a:endParaRPr lang="en-US" altLang="ja-JP" dirty="0"/>
          </a:p>
          <a:p>
            <a:pPr marL="0" indent="0">
              <a:buNone/>
            </a:pPr>
            <a:endParaRPr lang="en-US" altLang="ja-JP" dirty="0"/>
          </a:p>
        </p:txBody>
      </p:sp>
      <p:sp>
        <p:nvSpPr>
          <p:cNvPr id="3" name="日付プレースホルダー 2">
            <a:extLst>
              <a:ext uri="{FF2B5EF4-FFF2-40B4-BE49-F238E27FC236}">
                <a16:creationId xmlns:a16="http://schemas.microsoft.com/office/drawing/2014/main" id="{28954104-9CAB-4AF3-9CB6-65A1B998E9BC}"/>
              </a:ext>
            </a:extLst>
          </p:cNvPr>
          <p:cNvSpPr>
            <a:spLocks noGrp="1"/>
          </p:cNvSpPr>
          <p:nvPr>
            <p:ph type="dt" sz="half" idx="2"/>
          </p:nvPr>
        </p:nvSpPr>
        <p:spPr/>
        <p:txBody>
          <a:bodyPr/>
          <a:lstStyle/>
          <a:p>
            <a:r>
              <a:rPr lang="en-US" altLang="ja-JP"/>
              <a:t>&lt;September,2021&gt;</a:t>
            </a:r>
            <a:endParaRPr lang="en-US" altLang="ja-JP" dirty="0"/>
          </a:p>
        </p:txBody>
      </p:sp>
    </p:spTree>
    <p:extLst>
      <p:ext uri="{BB962C8B-B14F-4D97-AF65-F5344CB8AC3E}">
        <p14:creationId xmlns:p14="http://schemas.microsoft.com/office/powerpoint/2010/main" val="35697249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Autofit/>
          </a:bodyPr>
          <a:lstStyle/>
          <a:p>
            <a:r>
              <a:rPr lang="en-US" altLang="ja-JP" sz="1800" dirty="0">
                <a:solidFill>
                  <a:srgbClr val="0000FF"/>
                </a:solidFill>
              </a:rPr>
              <a:t>16th </a:t>
            </a:r>
            <a:r>
              <a:rPr lang="en-US" altLang="ja-JP" sz="1800" dirty="0" err="1">
                <a:solidFill>
                  <a:srgbClr val="0000FF"/>
                </a:solidFill>
              </a:rPr>
              <a:t>Tursday</a:t>
            </a:r>
            <a:r>
              <a:rPr lang="en-US" altLang="ja-JP" sz="1800" dirty="0">
                <a:solidFill>
                  <a:srgbClr val="0000FF"/>
                </a:solidFill>
              </a:rPr>
              <a:t> EV1(17:00-19:00)</a:t>
            </a:r>
          </a:p>
          <a:p>
            <a:pPr marL="800100" lvl="1" indent="-342900">
              <a:buFont typeface="+mj-lt"/>
              <a:buAutoNum type="arabicPeriod"/>
            </a:pPr>
            <a:r>
              <a:rPr lang="en-US" sz="1200" dirty="0">
                <a:solidFill>
                  <a:srgbClr val="0000FF"/>
                </a:solidFill>
              </a:rPr>
              <a:t>OPEN/Patent Policy</a:t>
            </a:r>
          </a:p>
          <a:p>
            <a:pPr marL="800100" lvl="1" indent="-342900">
              <a:buFont typeface="+mj-lt"/>
              <a:buAutoNum type="arabicPeriod"/>
            </a:pPr>
            <a:r>
              <a:rPr lang="en-US" sz="1200" dirty="0">
                <a:solidFill>
                  <a:srgbClr val="0000FF"/>
                </a:solidFill>
              </a:rPr>
              <a:t>Attendance</a:t>
            </a:r>
          </a:p>
          <a:p>
            <a:pPr marL="800100" lvl="1" indent="-342900">
              <a:buFont typeface="+mj-lt"/>
              <a:buAutoNum type="arabicPeriod"/>
            </a:pPr>
            <a:r>
              <a:rPr lang="en-US" sz="1200" dirty="0">
                <a:solidFill>
                  <a:srgbClr val="0000FF"/>
                </a:solidFill>
              </a:rPr>
              <a:t>Approval of the Agenda</a:t>
            </a:r>
          </a:p>
          <a:p>
            <a:pPr marL="800100" lvl="1" indent="-342900">
              <a:buFont typeface="+mj-lt"/>
              <a:buAutoNum type="arabicPeriod"/>
            </a:pPr>
            <a:r>
              <a:rPr lang="en-US" sz="1200" dirty="0">
                <a:solidFill>
                  <a:srgbClr val="0000FF"/>
                </a:solidFill>
              </a:rPr>
              <a:t>Approval of  the last meeting minutes</a:t>
            </a:r>
          </a:p>
          <a:p>
            <a:pPr marL="800100" lvl="1" indent="-342900">
              <a:buFont typeface="+mj-lt"/>
              <a:buAutoNum type="arabicPeriod"/>
            </a:pPr>
            <a:r>
              <a:rPr lang="en-US" altLang="ja-JP" sz="1200" dirty="0">
                <a:solidFill>
                  <a:srgbClr val="0000FF"/>
                </a:solidFill>
              </a:rPr>
              <a:t>SA ballot results</a:t>
            </a:r>
          </a:p>
          <a:p>
            <a:pPr marL="800100" lvl="1" indent="-342900">
              <a:buFont typeface="+mj-lt"/>
              <a:buAutoNum type="arabicPeriod"/>
            </a:pPr>
            <a:r>
              <a:rPr lang="en-US" altLang="ja-JP" sz="1200" dirty="0">
                <a:solidFill>
                  <a:srgbClr val="0000FF"/>
                </a:solidFill>
              </a:rPr>
              <a:t>Review and resolve SA ballot results and comments</a:t>
            </a:r>
          </a:p>
          <a:p>
            <a:pPr marL="800100" lvl="1" indent="-342900">
              <a:buFont typeface="+mj-lt"/>
              <a:buAutoNum type="arabicPeriod"/>
            </a:pPr>
            <a:r>
              <a:rPr lang="en-US" sz="1200" dirty="0">
                <a:solidFill>
                  <a:srgbClr val="0000FF"/>
                </a:solidFill>
              </a:rPr>
              <a:t>Next steps</a:t>
            </a:r>
          </a:p>
          <a:p>
            <a:pPr marL="800100" lvl="1" indent="-342900">
              <a:buFont typeface="+mj-lt"/>
              <a:buAutoNum type="arabicPeriod"/>
            </a:pPr>
            <a:r>
              <a:rPr lang="en-US" sz="1200" dirty="0">
                <a:solidFill>
                  <a:srgbClr val="0000FF"/>
                </a:solidFill>
              </a:rPr>
              <a:t>TG Motions for SA Recirculation ballot and CRG formation</a:t>
            </a:r>
          </a:p>
          <a:p>
            <a:pPr marL="800100" lvl="1" indent="-342900">
              <a:buFont typeface="+mj-lt"/>
              <a:buAutoNum type="arabicPeriod"/>
            </a:pPr>
            <a:r>
              <a:rPr lang="en-US" sz="1200" dirty="0">
                <a:solidFill>
                  <a:srgbClr val="0000FF"/>
                </a:solidFill>
              </a:rPr>
              <a:t>Plan for November Plenary(# of sessions)</a:t>
            </a:r>
          </a:p>
          <a:p>
            <a:pPr marL="800100" lvl="1" indent="-342900">
              <a:buFont typeface="+mj-lt"/>
              <a:buAutoNum type="arabicPeriod"/>
            </a:pPr>
            <a:r>
              <a:rPr lang="en-US" sz="1200" dirty="0">
                <a:solidFill>
                  <a:srgbClr val="0000FF"/>
                </a:solidFill>
              </a:rPr>
              <a:t>Any other business</a:t>
            </a:r>
          </a:p>
          <a:p>
            <a:pPr marL="800100" lvl="1" indent="-342900">
              <a:buFont typeface="+mj-lt"/>
              <a:buAutoNum type="arabicPeriod"/>
            </a:pPr>
            <a:r>
              <a:rPr lang="en-US" sz="1200" dirty="0">
                <a:solidFill>
                  <a:srgbClr val="0000FF"/>
                </a:solidFill>
              </a:rPr>
              <a:t>Attendance recap</a:t>
            </a:r>
          </a:p>
          <a:p>
            <a:pPr marL="800100" lvl="1" indent="-342900">
              <a:buFont typeface="+mj-lt"/>
              <a:buAutoNum type="arabicPeriod"/>
            </a:pPr>
            <a:r>
              <a:rPr lang="en-US" sz="1200" dirty="0">
                <a:solidFill>
                  <a:srgbClr val="0000FF"/>
                </a:solidFill>
              </a:rPr>
              <a:t>Adjourn TG4aa JRE</a:t>
            </a:r>
          </a:p>
        </p:txBody>
      </p:sp>
      <p:sp>
        <p:nvSpPr>
          <p:cNvPr id="4098" name="Rectangle 2"/>
          <p:cNvSpPr>
            <a:spLocks noGrp="1" noChangeArrowheads="1"/>
          </p:cNvSpPr>
          <p:nvPr>
            <p:ph type="title"/>
          </p:nvPr>
        </p:nvSpPr>
        <p:spPr>
          <a:ln/>
        </p:spPr>
        <p:txBody>
          <a:bodyPr/>
          <a:lstStyle/>
          <a:p>
            <a:r>
              <a:rPr lang="en-US" altLang="ja-JP" b="1" dirty="0"/>
              <a:t>Agenda items for the weeks</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11</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253686" y="1484784"/>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endParaRPr lang="en-US" altLang="ja-JP" sz="1800" kern="0" dirty="0"/>
          </a:p>
          <a:p>
            <a:r>
              <a:rPr lang="en-US" altLang="ja-JP" sz="1800" kern="0" dirty="0"/>
              <a:t>20th Monday EV1(17:00-19:00)</a:t>
            </a:r>
          </a:p>
          <a:p>
            <a:pPr marL="800100" lvl="1" indent="-342900">
              <a:buFont typeface="+mj-lt"/>
              <a:buAutoNum type="arabicPeriod"/>
            </a:pPr>
            <a:r>
              <a:rPr lang="en-US" sz="1100" dirty="0"/>
              <a:t>AOB</a:t>
            </a:r>
            <a:endParaRPr lang="en-US" altLang="ja-JP" sz="1100" kern="0" dirty="0"/>
          </a:p>
        </p:txBody>
      </p:sp>
      <p:sp>
        <p:nvSpPr>
          <p:cNvPr id="9" name="テキスト ボックス 8">
            <a:extLst>
              <a:ext uri="{FF2B5EF4-FFF2-40B4-BE49-F238E27FC236}">
                <a16:creationId xmlns:a16="http://schemas.microsoft.com/office/drawing/2014/main" id="{92DE0A7C-5C17-4E61-AC2C-06AFAD656F82}"/>
              </a:ext>
            </a:extLst>
          </p:cNvPr>
          <p:cNvSpPr txBox="1"/>
          <p:nvPr/>
        </p:nvSpPr>
        <p:spPr>
          <a:xfrm>
            <a:off x="4566815" y="4320059"/>
            <a:ext cx="4896544" cy="2000548"/>
          </a:xfrm>
          <a:prstGeom prst="rect">
            <a:avLst/>
          </a:prstGeom>
          <a:noFill/>
        </p:spPr>
        <p:txBody>
          <a:bodyPr wrap="square" rtlCol="0">
            <a:spAutoFit/>
          </a:bodyPr>
          <a:lstStyle/>
          <a:p>
            <a:pPr marL="0" indent="0">
              <a:buNone/>
            </a:pPr>
            <a:r>
              <a:rPr lang="en-US" sz="1600" dirty="0"/>
              <a:t>Approval of the Agenda</a:t>
            </a:r>
          </a:p>
          <a:p>
            <a:pPr marL="0" indent="0">
              <a:buNone/>
            </a:pPr>
            <a:r>
              <a:rPr lang="en-US" sz="1600" dirty="0"/>
              <a:t>Moved: Hiroshi Harada(Kyoto University)</a:t>
            </a:r>
          </a:p>
          <a:p>
            <a:pPr marL="0" indent="0">
              <a:buNone/>
            </a:pPr>
            <a:r>
              <a:rPr lang="en-US" sz="1600" dirty="0"/>
              <a:t>Second: Kunal Shah(ITRON)</a:t>
            </a:r>
          </a:p>
          <a:p>
            <a:pPr marL="0" indent="0">
              <a:buNone/>
            </a:pPr>
            <a:r>
              <a:rPr lang="en-US" sz="1600" dirty="0"/>
              <a:t>There is no discussion or objections.</a:t>
            </a:r>
          </a:p>
          <a:p>
            <a:pPr marL="0" indent="0">
              <a:buNone/>
            </a:pPr>
            <a:r>
              <a:rPr lang="en-US" sz="1600" dirty="0"/>
              <a:t>Agenda is approved  unanimous consent.</a:t>
            </a:r>
          </a:p>
          <a:p>
            <a:pPr marL="0" indent="0">
              <a:buNone/>
            </a:pPr>
            <a:endParaRPr lang="en-US" dirty="0">
              <a:solidFill>
                <a:schemeClr val="bg1">
                  <a:lumMod val="95000"/>
                </a:schemeClr>
              </a:solidFill>
            </a:endParaRPr>
          </a:p>
          <a:p>
            <a:endParaRPr lang="en-US" sz="1600" dirty="0">
              <a:solidFill>
                <a:schemeClr val="bg1">
                  <a:lumMod val="95000"/>
                </a:schemeClr>
              </a:solidFill>
            </a:endParaRPr>
          </a:p>
          <a:p>
            <a:endParaRPr lang="en-001" sz="1600" dirty="0">
              <a:solidFill>
                <a:schemeClr val="bg1">
                  <a:lumMod val="95000"/>
                </a:schemeClr>
              </a:solidFill>
            </a:endParaRPr>
          </a:p>
        </p:txBody>
      </p:sp>
      <p:sp>
        <p:nvSpPr>
          <p:cNvPr id="2" name="日付プレースホルダー 1">
            <a:extLst>
              <a:ext uri="{FF2B5EF4-FFF2-40B4-BE49-F238E27FC236}">
                <a16:creationId xmlns:a16="http://schemas.microsoft.com/office/drawing/2014/main" id="{F924522B-12D9-419A-ACA8-7567751DBD2C}"/>
              </a:ext>
            </a:extLst>
          </p:cNvPr>
          <p:cNvSpPr>
            <a:spLocks noGrp="1"/>
          </p:cNvSpPr>
          <p:nvPr>
            <p:ph type="dt" sz="half" idx="2"/>
          </p:nvPr>
        </p:nvSpPr>
        <p:spPr/>
        <p:txBody>
          <a:bodyPr/>
          <a:lstStyle/>
          <a:p>
            <a:r>
              <a:rPr lang="en-US" altLang="ja-JP"/>
              <a:t>&lt;September,2021&gt;</a:t>
            </a:r>
            <a:endParaRPr lang="en-US" altLang="ja-JP" dirty="0"/>
          </a:p>
        </p:txBody>
      </p:sp>
    </p:spTree>
    <p:extLst>
      <p:ext uri="{BB962C8B-B14F-4D97-AF65-F5344CB8AC3E}">
        <p14:creationId xmlns:p14="http://schemas.microsoft.com/office/powerpoint/2010/main" val="2460842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2130425"/>
            <a:ext cx="7772400" cy="2810743"/>
          </a:xfrm>
        </p:spPr>
        <p:txBody>
          <a:bodyPr/>
          <a:lstStyle/>
          <a:p>
            <a:pPr algn="l"/>
            <a:r>
              <a:rPr lang="en-US" dirty="0"/>
              <a:t>Approval of  the last meeting minutes</a:t>
            </a:r>
            <a:br>
              <a:rPr lang="en-US" dirty="0"/>
            </a:br>
            <a:r>
              <a:rPr lang="en-US" sz="2000" dirty="0"/>
              <a:t>[July Plenary]</a:t>
            </a:r>
            <a:br>
              <a:rPr lang="en-US" sz="2000" dirty="0"/>
            </a:br>
            <a:r>
              <a:rPr lang="en-US" sz="2000" dirty="0"/>
              <a:t>July 13-19</a:t>
            </a:r>
            <a:r>
              <a:rPr lang="en-US" sz="2000" baseline="30000" dirty="0"/>
              <a:t>th</a:t>
            </a:r>
            <a:r>
              <a:rPr lang="en-US" sz="2000" dirty="0"/>
              <a:t> : 15-21-0382-00-04aa</a:t>
            </a:r>
            <a:br>
              <a:rPr lang="en-US" sz="2000" dirty="0"/>
            </a:br>
            <a:br>
              <a:rPr lang="en-US" sz="2000" dirty="0"/>
            </a:br>
            <a:endParaRPr lang="en-US" sz="2000"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12</a:t>
            </a:fld>
            <a:endParaRPr lang="en-US" altLang="ja-JP" dirty="0"/>
          </a:p>
        </p:txBody>
      </p:sp>
      <p:sp>
        <p:nvSpPr>
          <p:cNvPr id="9" name="Rectangle 5">
            <a:extLst>
              <a:ext uri="{FF2B5EF4-FFF2-40B4-BE49-F238E27FC236}">
                <a16:creationId xmlns:a16="http://schemas.microsoft.com/office/drawing/2014/main" id="{A30E47B8-45D3-462C-BD4F-E76682CCF52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855E7CB1-D065-4202-9C9D-28155DEA52BD}"/>
              </a:ext>
            </a:extLst>
          </p:cNvPr>
          <p:cNvSpPr>
            <a:spLocks noGrp="1"/>
          </p:cNvSpPr>
          <p:nvPr>
            <p:ph type="dt" sz="half" idx="2"/>
          </p:nvPr>
        </p:nvSpPr>
        <p:spPr/>
        <p:txBody>
          <a:bodyPr/>
          <a:lstStyle/>
          <a:p>
            <a:r>
              <a:rPr lang="en-US" altLang="ja-JP"/>
              <a:t>&lt;September,2021&gt;</a:t>
            </a:r>
            <a:endParaRPr lang="en-US" altLang="ja-JP" dirty="0"/>
          </a:p>
        </p:txBody>
      </p:sp>
      <p:sp>
        <p:nvSpPr>
          <p:cNvPr id="8" name="テキスト ボックス 7">
            <a:extLst>
              <a:ext uri="{FF2B5EF4-FFF2-40B4-BE49-F238E27FC236}">
                <a16:creationId xmlns:a16="http://schemas.microsoft.com/office/drawing/2014/main" id="{A863C9C3-C14C-434E-91E8-3A6A2225FC25}"/>
              </a:ext>
            </a:extLst>
          </p:cNvPr>
          <p:cNvSpPr txBox="1"/>
          <p:nvPr/>
        </p:nvSpPr>
        <p:spPr>
          <a:xfrm>
            <a:off x="4875212" y="4365104"/>
            <a:ext cx="3735387" cy="1546577"/>
          </a:xfrm>
          <a:prstGeom prst="rect">
            <a:avLst/>
          </a:prstGeom>
          <a:noFill/>
        </p:spPr>
        <p:txBody>
          <a:bodyPr wrap="square" rtlCol="0">
            <a:spAutoFit/>
          </a:bodyPr>
          <a:lstStyle/>
          <a:p>
            <a:pPr marL="0" indent="0">
              <a:buNone/>
            </a:pPr>
            <a:r>
              <a:rPr lang="en-US" dirty="0"/>
              <a:t>Approval of the last meeting minutes</a:t>
            </a:r>
          </a:p>
          <a:p>
            <a:r>
              <a:rPr lang="en-US" dirty="0"/>
              <a:t>Moved: Kunal Shah (ITRON)</a:t>
            </a:r>
          </a:p>
          <a:p>
            <a:r>
              <a:rPr lang="en-US" dirty="0"/>
              <a:t>Second: Hiroshi Harada (Kyoto University)</a:t>
            </a:r>
          </a:p>
          <a:p>
            <a:r>
              <a:rPr lang="en-US" dirty="0"/>
              <a:t>There is no discussion or objections.</a:t>
            </a:r>
          </a:p>
          <a:p>
            <a:pPr marL="0" indent="0">
              <a:buNone/>
            </a:pPr>
            <a:r>
              <a:rPr lang="en-US" dirty="0"/>
              <a:t>last meeting minutes is approved  unanimous consent.</a:t>
            </a:r>
          </a:p>
          <a:p>
            <a:pPr marL="0" indent="0">
              <a:buNone/>
            </a:pPr>
            <a:endParaRPr lang="en-US" sz="1050" dirty="0"/>
          </a:p>
          <a:p>
            <a:endParaRPr lang="en-US" dirty="0"/>
          </a:p>
          <a:p>
            <a:endParaRPr lang="en-001" dirty="0"/>
          </a:p>
        </p:txBody>
      </p:sp>
    </p:spTree>
    <p:extLst>
      <p:ext uri="{BB962C8B-B14F-4D97-AF65-F5344CB8AC3E}">
        <p14:creationId xmlns:p14="http://schemas.microsoft.com/office/powerpoint/2010/main" val="33256261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u="sng" dirty="0"/>
              <a:t>SA ballot results</a:t>
            </a:r>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13</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7" name="日付プレースホルダー 6">
            <a:extLst>
              <a:ext uri="{FF2B5EF4-FFF2-40B4-BE49-F238E27FC236}">
                <a16:creationId xmlns:a16="http://schemas.microsoft.com/office/drawing/2014/main" id="{0F1AB2FA-221A-46FE-B764-93124F4B9F93}"/>
              </a:ext>
            </a:extLst>
          </p:cNvPr>
          <p:cNvSpPr>
            <a:spLocks noGrp="1"/>
          </p:cNvSpPr>
          <p:nvPr>
            <p:ph type="dt" sz="half" idx="2"/>
          </p:nvPr>
        </p:nvSpPr>
        <p:spPr/>
        <p:txBody>
          <a:bodyPr/>
          <a:lstStyle/>
          <a:p>
            <a:r>
              <a:rPr lang="en-US" altLang="ja-JP"/>
              <a:t>&lt;September,2021&gt;</a:t>
            </a:r>
            <a:endParaRPr lang="en-US" altLang="ja-JP" dirty="0"/>
          </a:p>
        </p:txBody>
      </p:sp>
      <p:graphicFrame>
        <p:nvGraphicFramePr>
          <p:cNvPr id="8" name="Table 6">
            <a:extLst>
              <a:ext uri="{FF2B5EF4-FFF2-40B4-BE49-F238E27FC236}">
                <a16:creationId xmlns:a16="http://schemas.microsoft.com/office/drawing/2014/main" id="{64E28E22-65C5-4839-A9EF-5FAF2793867A}"/>
              </a:ext>
            </a:extLst>
          </p:cNvPr>
          <p:cNvGraphicFramePr>
            <a:graphicFrameLocks noGrp="1"/>
          </p:cNvGraphicFramePr>
          <p:nvPr>
            <p:extLst>
              <p:ext uri="{D42A27DB-BD31-4B8C-83A1-F6EECF244321}">
                <p14:modId xmlns:p14="http://schemas.microsoft.com/office/powerpoint/2010/main" val="3409313448"/>
              </p:ext>
            </p:extLst>
          </p:nvPr>
        </p:nvGraphicFramePr>
        <p:xfrm>
          <a:off x="323528" y="2170323"/>
          <a:ext cx="8386422" cy="1911072"/>
        </p:xfrm>
        <a:graphic>
          <a:graphicData uri="http://schemas.openxmlformats.org/drawingml/2006/table">
            <a:tbl>
              <a:tblPr firstRow="1" bandRow="1">
                <a:tableStyleId>{ED083AE6-46FA-4A59-8FB0-9F97EB10719F}</a:tableStyleId>
              </a:tblPr>
              <a:tblGrid>
                <a:gridCol w="596458">
                  <a:extLst>
                    <a:ext uri="{9D8B030D-6E8A-4147-A177-3AD203B41FA5}">
                      <a16:colId xmlns:a16="http://schemas.microsoft.com/office/drawing/2014/main" val="20000"/>
                    </a:ext>
                  </a:extLst>
                </a:gridCol>
                <a:gridCol w="699031">
                  <a:extLst>
                    <a:ext uri="{9D8B030D-6E8A-4147-A177-3AD203B41FA5}">
                      <a16:colId xmlns:a16="http://schemas.microsoft.com/office/drawing/2014/main" val="20001"/>
                    </a:ext>
                  </a:extLst>
                </a:gridCol>
                <a:gridCol w="1909142">
                  <a:extLst>
                    <a:ext uri="{9D8B030D-6E8A-4147-A177-3AD203B41FA5}">
                      <a16:colId xmlns:a16="http://schemas.microsoft.com/office/drawing/2014/main" val="20002"/>
                    </a:ext>
                  </a:extLst>
                </a:gridCol>
                <a:gridCol w="1342407">
                  <a:extLst>
                    <a:ext uri="{9D8B030D-6E8A-4147-A177-3AD203B41FA5}">
                      <a16:colId xmlns:a16="http://schemas.microsoft.com/office/drawing/2014/main" val="20003"/>
                    </a:ext>
                  </a:extLst>
                </a:gridCol>
                <a:gridCol w="406162">
                  <a:extLst>
                    <a:ext uri="{9D8B030D-6E8A-4147-A177-3AD203B41FA5}">
                      <a16:colId xmlns:a16="http://schemas.microsoft.com/office/drawing/2014/main" val="20004"/>
                    </a:ext>
                  </a:extLst>
                </a:gridCol>
                <a:gridCol w="509032">
                  <a:extLst>
                    <a:ext uri="{9D8B030D-6E8A-4147-A177-3AD203B41FA5}">
                      <a16:colId xmlns:a16="http://schemas.microsoft.com/office/drawing/2014/main" val="20005"/>
                    </a:ext>
                  </a:extLst>
                </a:gridCol>
                <a:gridCol w="381774">
                  <a:extLst>
                    <a:ext uri="{9D8B030D-6E8A-4147-A177-3AD203B41FA5}">
                      <a16:colId xmlns:a16="http://schemas.microsoft.com/office/drawing/2014/main" val="20006"/>
                    </a:ext>
                  </a:extLst>
                </a:gridCol>
                <a:gridCol w="379030">
                  <a:extLst>
                    <a:ext uri="{9D8B030D-6E8A-4147-A177-3AD203B41FA5}">
                      <a16:colId xmlns:a16="http://schemas.microsoft.com/office/drawing/2014/main" val="20007"/>
                    </a:ext>
                  </a:extLst>
                </a:gridCol>
                <a:gridCol w="381774">
                  <a:extLst>
                    <a:ext uri="{9D8B030D-6E8A-4147-A177-3AD203B41FA5}">
                      <a16:colId xmlns:a16="http://schemas.microsoft.com/office/drawing/2014/main" val="20008"/>
                    </a:ext>
                  </a:extLst>
                </a:gridCol>
                <a:gridCol w="445403">
                  <a:extLst>
                    <a:ext uri="{9D8B030D-6E8A-4147-A177-3AD203B41FA5}">
                      <a16:colId xmlns:a16="http://schemas.microsoft.com/office/drawing/2014/main" val="20009"/>
                    </a:ext>
                  </a:extLst>
                </a:gridCol>
                <a:gridCol w="445403">
                  <a:extLst>
                    <a:ext uri="{9D8B030D-6E8A-4147-A177-3AD203B41FA5}">
                      <a16:colId xmlns:a16="http://schemas.microsoft.com/office/drawing/2014/main" val="20010"/>
                    </a:ext>
                  </a:extLst>
                </a:gridCol>
                <a:gridCol w="445403">
                  <a:extLst>
                    <a:ext uri="{9D8B030D-6E8A-4147-A177-3AD203B41FA5}">
                      <a16:colId xmlns:a16="http://schemas.microsoft.com/office/drawing/2014/main" val="20011"/>
                    </a:ext>
                  </a:extLst>
                </a:gridCol>
                <a:gridCol w="445403">
                  <a:extLst>
                    <a:ext uri="{9D8B030D-6E8A-4147-A177-3AD203B41FA5}">
                      <a16:colId xmlns:a16="http://schemas.microsoft.com/office/drawing/2014/main" val="2898396015"/>
                    </a:ext>
                  </a:extLst>
                </a:gridCol>
              </a:tblGrid>
              <a:tr h="96619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ID</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Type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Pool</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Disapprove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mn-lt"/>
                          <a:ea typeface="Times New Roman" pitchFamily="18" charset="0"/>
                          <a:cs typeface="Arial" charset="0"/>
                        </a:rPr>
                        <a:t>%Approve</a:t>
                      </a:r>
                      <a:endParaRPr kumimoji="0" lang="en-GB" sz="1200" b="1" i="0" u="none" strike="noStrike" cap="none" normalizeH="0" baseline="0" dirty="0">
                        <a:ln>
                          <a:noFill/>
                        </a:ln>
                        <a:solidFill>
                          <a:schemeClr val="tx1"/>
                        </a:solidFill>
                        <a:effectLst/>
                        <a:latin typeface="+mn-lt"/>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chemeClr val="tx1"/>
                          </a:solidFill>
                          <a:effectLst/>
                          <a:latin typeface="+mn-lt"/>
                          <a:ea typeface="Times New Roman" pitchFamily="18" charset="0"/>
                          <a:cs typeface="Arial" charset="0"/>
                        </a:rPr>
                        <a:t>Comments</a:t>
                      </a:r>
                    </a:p>
                  </a:txBody>
                  <a:tcPr vert="eaVert" anchor="ctr" horzOverflow="overflow"/>
                </a:tc>
                <a:extLst>
                  <a:ext uri="{0D108BD9-81ED-4DB2-BD59-A6C34878D82A}">
                    <a16:rowId xmlns:a16="http://schemas.microsoft.com/office/drawing/2014/main" val="10000"/>
                  </a:ext>
                </a:extLst>
              </a:tr>
              <a:tr h="491294">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Initial</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14-September-2021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IEEE Standards Association Ballot for IEEE P802.15.4aa/D08</a:t>
                      </a:r>
                      <a:endParaRPr lang="en-US" sz="1400" dirty="0">
                        <a:solidFill>
                          <a:schemeClr val="tx1"/>
                        </a:solidFill>
                        <a:latin typeface="Arial" panose="020B0604020202020204" pitchFamily="34" charset="0"/>
                        <a:cs typeface="Arial" panose="020B0604020202020204" pitchFamily="34" charset="0"/>
                      </a:endParaRP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SA Initial Ballot</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71</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55</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77</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53</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a:t>
                      </a:r>
                    </a:p>
                  </a:txBody>
                  <a:tcPr/>
                </a:tc>
                <a:tc>
                  <a:txBody>
                    <a:bodyPr/>
                    <a:lstStyle/>
                    <a:p>
                      <a:r>
                        <a:rPr kumimoji="0" lang="en-US" sz="1200" b="0" i="0" u="none" strike="noStrike" kern="1200" cap="none" normalizeH="0" baseline="0" dirty="0">
                          <a:ln>
                            <a:noFill/>
                          </a:ln>
                          <a:solidFill>
                            <a:schemeClr val="tx1"/>
                          </a:solidFill>
                          <a:effectLst/>
                          <a:latin typeface="+mn-lt"/>
                          <a:ea typeface="Times New Roman" pitchFamily="18" charset="0"/>
                          <a:cs typeface="Arial" charset="0"/>
                        </a:rPr>
                        <a:t>98</a:t>
                      </a:r>
                    </a:p>
                  </a:txBody>
                  <a:tcPr/>
                </a:tc>
                <a:tc>
                  <a:txBody>
                    <a:bodyPr/>
                    <a:lstStyle/>
                    <a:p>
                      <a:r>
                        <a:rPr kumimoji="0" lang="en-US" sz="1200" b="0" i="0" u="none" strike="noStrike" kern="1200" cap="none" normalizeH="0" baseline="0" dirty="0">
                          <a:ln>
                            <a:noFill/>
                          </a:ln>
                          <a:solidFill>
                            <a:schemeClr val="tx1"/>
                          </a:solidFill>
                          <a:effectLst/>
                          <a:latin typeface="+mn-lt"/>
                          <a:ea typeface="Times New Roman" pitchFamily="18" charset="0"/>
                          <a:cs typeface="Arial" charset="0"/>
                        </a:rPr>
                        <a:t>5</a:t>
                      </a:r>
                    </a:p>
                  </a:txBody>
                  <a:tcPr/>
                </a:tc>
                <a:extLst>
                  <a:ext uri="{0D108BD9-81ED-4DB2-BD59-A6C34878D82A}">
                    <a16:rowId xmlns:a16="http://schemas.microsoft.com/office/drawing/2014/main" val="10001"/>
                  </a:ext>
                </a:extLst>
              </a:tr>
            </a:tbl>
          </a:graphicData>
        </a:graphic>
      </p:graphicFrame>
      <p:sp>
        <p:nvSpPr>
          <p:cNvPr id="10" name="テキスト ボックス 9">
            <a:extLst>
              <a:ext uri="{FF2B5EF4-FFF2-40B4-BE49-F238E27FC236}">
                <a16:creationId xmlns:a16="http://schemas.microsoft.com/office/drawing/2014/main" id="{344F03FC-A653-4633-BB52-A7E1E9210EBE}"/>
              </a:ext>
            </a:extLst>
          </p:cNvPr>
          <p:cNvSpPr txBox="1"/>
          <p:nvPr/>
        </p:nvSpPr>
        <p:spPr>
          <a:xfrm>
            <a:off x="323528" y="4365104"/>
            <a:ext cx="8386422" cy="954107"/>
          </a:xfrm>
          <a:prstGeom prst="rect">
            <a:avLst/>
          </a:prstGeom>
          <a:noFill/>
        </p:spPr>
        <p:txBody>
          <a:bodyPr wrap="square" rtlCol="0">
            <a:spAutoFit/>
          </a:bodyPr>
          <a:lstStyle/>
          <a:p>
            <a:r>
              <a:rPr lang="en-US" sz="2800" dirty="0">
                <a:latin typeface="+mn-lt"/>
              </a:rPr>
              <a:t>Initial SA Ballot for P802.15.4aa/D08 was quorate , and passed.</a:t>
            </a:r>
          </a:p>
        </p:txBody>
      </p:sp>
    </p:spTree>
    <p:extLst>
      <p:ext uri="{BB962C8B-B14F-4D97-AF65-F5344CB8AC3E}">
        <p14:creationId xmlns:p14="http://schemas.microsoft.com/office/powerpoint/2010/main" val="36071486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u="sng" dirty="0"/>
              <a:t>Review and resolve SA ballot results and comments</a:t>
            </a:r>
          </a:p>
        </p:txBody>
      </p:sp>
      <p:sp>
        <p:nvSpPr>
          <p:cNvPr id="3" name="コンテンツ プレースホルダー 2">
            <a:extLst>
              <a:ext uri="{FF2B5EF4-FFF2-40B4-BE49-F238E27FC236}">
                <a16:creationId xmlns:a16="http://schemas.microsoft.com/office/drawing/2014/main" id="{E9902EB2-D119-471A-B6EE-03A7A548E9EF}"/>
              </a:ext>
            </a:extLst>
          </p:cNvPr>
          <p:cNvSpPr>
            <a:spLocks noGrp="1"/>
          </p:cNvSpPr>
          <p:nvPr>
            <p:ph idx="1"/>
          </p:nvPr>
        </p:nvSpPr>
        <p:spPr/>
        <p:txBody>
          <a:bodyPr/>
          <a:lstStyle/>
          <a:p>
            <a:r>
              <a:rPr lang="en-US" dirty="0"/>
              <a:t>Comments of SA ballot (P802.15.4aa/D08)</a:t>
            </a:r>
            <a:br>
              <a:rPr lang="en-US" dirty="0"/>
            </a:br>
            <a:r>
              <a:rPr lang="en-US" dirty="0"/>
              <a:t>(15-21-0495-01-04aa)</a:t>
            </a:r>
          </a:p>
          <a:p>
            <a:endParaRPr lang="en-US" b="1" dirty="0"/>
          </a:p>
          <a:p>
            <a:pPr marL="0" indent="0">
              <a:buNone/>
            </a:pPr>
            <a:endParaRPr lang="en-US" dirty="0"/>
          </a:p>
          <a:p>
            <a:pPr marL="0" indent="0">
              <a:buNone/>
            </a:pPr>
            <a:endParaRPr lang="en-US"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14</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7" name="日付プレースホルダー 6">
            <a:extLst>
              <a:ext uri="{FF2B5EF4-FFF2-40B4-BE49-F238E27FC236}">
                <a16:creationId xmlns:a16="http://schemas.microsoft.com/office/drawing/2014/main" id="{0F1AB2FA-221A-46FE-B764-93124F4B9F93}"/>
              </a:ext>
            </a:extLst>
          </p:cNvPr>
          <p:cNvSpPr>
            <a:spLocks noGrp="1"/>
          </p:cNvSpPr>
          <p:nvPr>
            <p:ph type="dt" sz="half" idx="2"/>
          </p:nvPr>
        </p:nvSpPr>
        <p:spPr/>
        <p:txBody>
          <a:bodyPr/>
          <a:lstStyle/>
          <a:p>
            <a:r>
              <a:rPr lang="en-US" altLang="ja-JP"/>
              <a:t>&lt;September,2021&gt;</a:t>
            </a:r>
            <a:endParaRPr lang="en-US" altLang="ja-JP" dirty="0"/>
          </a:p>
        </p:txBody>
      </p:sp>
    </p:spTree>
    <p:extLst>
      <p:ext uri="{BB962C8B-B14F-4D97-AF65-F5344CB8AC3E}">
        <p14:creationId xmlns:p14="http://schemas.microsoft.com/office/powerpoint/2010/main" val="39552745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908721"/>
            <a:ext cx="7772400" cy="504053"/>
          </a:xfrm>
        </p:spPr>
        <p:txBody>
          <a:bodyPr/>
          <a:lstStyle/>
          <a:p>
            <a:r>
              <a:rPr lang="en-US" dirty="0"/>
              <a:t>Next steps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15</a:t>
            </a:fld>
            <a:endParaRPr lang="en-US" altLang="ja-JP" dirty="0"/>
          </a:p>
        </p:txBody>
      </p:sp>
      <p:sp>
        <p:nvSpPr>
          <p:cNvPr id="9" name="Rectangle 5">
            <a:extLst>
              <a:ext uri="{FF2B5EF4-FFF2-40B4-BE49-F238E27FC236}">
                <a16:creationId xmlns:a16="http://schemas.microsoft.com/office/drawing/2014/main" id="{219CD9C3-0573-4C61-B10F-609A84DD6AC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9F9CFA6B-C8D5-45F5-8B2E-4C96A8676011}"/>
              </a:ext>
            </a:extLst>
          </p:cNvPr>
          <p:cNvSpPr>
            <a:spLocks noGrp="1"/>
          </p:cNvSpPr>
          <p:nvPr>
            <p:ph type="dt" sz="half" idx="2"/>
          </p:nvPr>
        </p:nvSpPr>
        <p:spPr/>
        <p:txBody>
          <a:bodyPr/>
          <a:lstStyle/>
          <a:p>
            <a:r>
              <a:rPr lang="en-US" altLang="ja-JP"/>
              <a:t>&lt;September,2021&gt;</a:t>
            </a:r>
            <a:endParaRPr lang="en-US" altLang="ja-JP" dirty="0"/>
          </a:p>
        </p:txBody>
      </p:sp>
      <p:pic>
        <p:nvPicPr>
          <p:cNvPr id="5" name="図 4">
            <a:extLst>
              <a:ext uri="{FF2B5EF4-FFF2-40B4-BE49-F238E27FC236}">
                <a16:creationId xmlns:a16="http://schemas.microsoft.com/office/drawing/2014/main" id="{3AA7E418-AE4C-434B-9664-29936CF4D05E}"/>
              </a:ext>
            </a:extLst>
          </p:cNvPr>
          <p:cNvPicPr>
            <a:picLocks noChangeAspect="1"/>
          </p:cNvPicPr>
          <p:nvPr/>
        </p:nvPicPr>
        <p:blipFill>
          <a:blip r:embed="rId2"/>
          <a:stretch>
            <a:fillRect/>
          </a:stretch>
        </p:blipFill>
        <p:spPr>
          <a:xfrm>
            <a:off x="0" y="1772815"/>
            <a:ext cx="4479449" cy="3384377"/>
          </a:xfrm>
          <a:prstGeom prst="rect">
            <a:avLst/>
          </a:prstGeom>
        </p:spPr>
      </p:pic>
      <p:pic>
        <p:nvPicPr>
          <p:cNvPr id="6" name="図 5">
            <a:extLst>
              <a:ext uri="{FF2B5EF4-FFF2-40B4-BE49-F238E27FC236}">
                <a16:creationId xmlns:a16="http://schemas.microsoft.com/office/drawing/2014/main" id="{C725E4AB-E4CB-44A1-854C-08140916FF44}"/>
              </a:ext>
            </a:extLst>
          </p:cNvPr>
          <p:cNvPicPr>
            <a:picLocks noChangeAspect="1"/>
          </p:cNvPicPr>
          <p:nvPr/>
        </p:nvPicPr>
        <p:blipFill>
          <a:blip r:embed="rId3"/>
          <a:stretch>
            <a:fillRect/>
          </a:stretch>
        </p:blipFill>
        <p:spPr>
          <a:xfrm>
            <a:off x="4479449" y="1700809"/>
            <a:ext cx="4601257" cy="3456384"/>
          </a:xfrm>
          <a:prstGeom prst="rect">
            <a:avLst/>
          </a:prstGeom>
        </p:spPr>
      </p:pic>
      <p:cxnSp>
        <p:nvCxnSpPr>
          <p:cNvPr id="10" name="直線コネクタ 9">
            <a:extLst>
              <a:ext uri="{FF2B5EF4-FFF2-40B4-BE49-F238E27FC236}">
                <a16:creationId xmlns:a16="http://schemas.microsoft.com/office/drawing/2014/main" id="{F4062B2C-A2D3-43E2-B31D-8CB0BFDB3EC1}"/>
              </a:ext>
            </a:extLst>
          </p:cNvPr>
          <p:cNvCxnSpPr/>
          <p:nvPr/>
        </p:nvCxnSpPr>
        <p:spPr bwMode="auto">
          <a:xfrm>
            <a:off x="2339752" y="4797152"/>
            <a:ext cx="2232248" cy="0"/>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直線コネクタ 11">
            <a:extLst>
              <a:ext uri="{FF2B5EF4-FFF2-40B4-BE49-F238E27FC236}">
                <a16:creationId xmlns:a16="http://schemas.microsoft.com/office/drawing/2014/main" id="{ADE44277-2ACF-43B6-A420-EEEF48C2FCB7}"/>
              </a:ext>
            </a:extLst>
          </p:cNvPr>
          <p:cNvCxnSpPr/>
          <p:nvPr/>
        </p:nvCxnSpPr>
        <p:spPr bwMode="auto">
          <a:xfrm flipV="1">
            <a:off x="4572000" y="2366635"/>
            <a:ext cx="0" cy="243051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直線コネクタ 13">
            <a:extLst>
              <a:ext uri="{FF2B5EF4-FFF2-40B4-BE49-F238E27FC236}">
                <a16:creationId xmlns:a16="http://schemas.microsoft.com/office/drawing/2014/main" id="{D2B2CCFE-4B8D-431B-828C-B57F2D8439E3}"/>
              </a:ext>
            </a:extLst>
          </p:cNvPr>
          <p:cNvCxnSpPr/>
          <p:nvPr/>
        </p:nvCxnSpPr>
        <p:spPr bwMode="auto">
          <a:xfrm>
            <a:off x="4566638" y="2371398"/>
            <a:ext cx="648072" cy="0"/>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正方形/長方形 15">
            <a:extLst>
              <a:ext uri="{FF2B5EF4-FFF2-40B4-BE49-F238E27FC236}">
                <a16:creationId xmlns:a16="http://schemas.microsoft.com/office/drawing/2014/main" id="{C2822DF3-FEFA-4EBF-A05D-B0C64933BDF5}"/>
              </a:ext>
            </a:extLst>
          </p:cNvPr>
          <p:cNvSpPr/>
          <p:nvPr/>
        </p:nvSpPr>
        <p:spPr bwMode="auto">
          <a:xfrm>
            <a:off x="0" y="1700808"/>
            <a:ext cx="9080704" cy="57604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7" name="正方形/長方形 16">
            <a:extLst>
              <a:ext uri="{FF2B5EF4-FFF2-40B4-BE49-F238E27FC236}">
                <a16:creationId xmlns:a16="http://schemas.microsoft.com/office/drawing/2014/main" id="{571D9F72-DAD1-4EFF-AE46-14EE8C9ED5E7}"/>
              </a:ext>
            </a:extLst>
          </p:cNvPr>
          <p:cNvSpPr/>
          <p:nvPr/>
        </p:nvSpPr>
        <p:spPr bwMode="auto">
          <a:xfrm flipH="1">
            <a:off x="4211961" y="4827031"/>
            <a:ext cx="267488" cy="57604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8" name="正方形/長方形 17">
            <a:extLst>
              <a:ext uri="{FF2B5EF4-FFF2-40B4-BE49-F238E27FC236}">
                <a16:creationId xmlns:a16="http://schemas.microsoft.com/office/drawing/2014/main" id="{EB6962B0-A87F-454E-A81E-DF068477242D}"/>
              </a:ext>
            </a:extLst>
          </p:cNvPr>
          <p:cNvSpPr/>
          <p:nvPr/>
        </p:nvSpPr>
        <p:spPr bwMode="auto">
          <a:xfrm flipH="1">
            <a:off x="8825154" y="4827031"/>
            <a:ext cx="267488" cy="57604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pic>
        <p:nvPicPr>
          <p:cNvPr id="20" name="グラフィックス 19" descr="走る">
            <a:extLst>
              <a:ext uri="{FF2B5EF4-FFF2-40B4-BE49-F238E27FC236}">
                <a16:creationId xmlns:a16="http://schemas.microsoft.com/office/drawing/2014/main" id="{2D466788-1694-454E-8A23-D2FF88A9C27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107886" y="4036731"/>
            <a:ext cx="544415" cy="544415"/>
          </a:xfrm>
          <a:prstGeom prst="rect">
            <a:avLst/>
          </a:prstGeom>
        </p:spPr>
      </p:pic>
      <p:sp>
        <p:nvSpPr>
          <p:cNvPr id="22" name="テキスト ボックス 21">
            <a:extLst>
              <a:ext uri="{FF2B5EF4-FFF2-40B4-BE49-F238E27FC236}">
                <a16:creationId xmlns:a16="http://schemas.microsoft.com/office/drawing/2014/main" id="{D9DDD1E3-5A78-4698-AB48-66132FCA6D0B}"/>
              </a:ext>
            </a:extLst>
          </p:cNvPr>
          <p:cNvSpPr txBox="1"/>
          <p:nvPr/>
        </p:nvSpPr>
        <p:spPr>
          <a:xfrm>
            <a:off x="5973665" y="4500233"/>
            <a:ext cx="1091751" cy="276999"/>
          </a:xfrm>
          <a:prstGeom prst="rect">
            <a:avLst/>
          </a:prstGeom>
          <a:noFill/>
        </p:spPr>
        <p:txBody>
          <a:bodyPr wrap="square" rtlCol="0">
            <a:spAutoFit/>
          </a:bodyPr>
          <a:lstStyle/>
          <a:p>
            <a:r>
              <a:rPr lang="en-US" dirty="0"/>
              <a:t>We are here!</a:t>
            </a:r>
          </a:p>
        </p:txBody>
      </p:sp>
    </p:spTree>
    <p:extLst>
      <p:ext uri="{BB962C8B-B14F-4D97-AF65-F5344CB8AC3E}">
        <p14:creationId xmlns:p14="http://schemas.microsoft.com/office/powerpoint/2010/main" val="22472966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6BFF4108-8686-4EE8-B4B2-F9A8B81C12F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16</a:t>
            </a:fld>
            <a:endParaRPr lang="en-US" altLang="ja-JP"/>
          </a:p>
        </p:txBody>
      </p:sp>
      <p:sp>
        <p:nvSpPr>
          <p:cNvPr id="5" name="フッター プレースホルダー 4">
            <a:extLst>
              <a:ext uri="{FF2B5EF4-FFF2-40B4-BE49-F238E27FC236}">
                <a16:creationId xmlns:a16="http://schemas.microsoft.com/office/drawing/2014/main" id="{27F611A1-9B47-4089-89FC-7B2BE52B5632}"/>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F15E1E79-7B14-4950-B744-782D0D368A66}"/>
              </a:ext>
            </a:extLst>
          </p:cNvPr>
          <p:cNvSpPr>
            <a:spLocks noGrp="1"/>
          </p:cNvSpPr>
          <p:nvPr>
            <p:ph type="dt" sz="half" idx="2"/>
          </p:nvPr>
        </p:nvSpPr>
        <p:spPr/>
        <p:txBody>
          <a:bodyPr/>
          <a:lstStyle/>
          <a:p>
            <a:r>
              <a:rPr lang="en-US" altLang="ja-JP"/>
              <a:t>&lt;September,2021&gt;</a:t>
            </a:r>
            <a:endParaRPr lang="en-US" altLang="ja-JP" dirty="0"/>
          </a:p>
        </p:txBody>
      </p:sp>
      <p:sp>
        <p:nvSpPr>
          <p:cNvPr id="7" name="Title 1">
            <a:extLst>
              <a:ext uri="{FF2B5EF4-FFF2-40B4-BE49-F238E27FC236}">
                <a16:creationId xmlns:a16="http://schemas.microsoft.com/office/drawing/2014/main" id="{B1CEA4E0-67AA-482F-836F-8BBAA2137627}"/>
              </a:ext>
            </a:extLst>
          </p:cNvPr>
          <p:cNvSpPr>
            <a:spLocks noGrp="1"/>
          </p:cNvSpPr>
          <p:nvPr>
            <p:ph type="title"/>
          </p:nvPr>
        </p:nvSpPr>
        <p:spPr>
          <a:xfrm>
            <a:off x="914401" y="685801"/>
            <a:ext cx="7257999" cy="1065213"/>
          </a:xfrm>
        </p:spPr>
        <p:txBody>
          <a:bodyPr/>
          <a:lstStyle/>
          <a:p>
            <a:r>
              <a:rPr lang="en-US" dirty="0"/>
              <a:t>TG15.4aa Timeline</a:t>
            </a:r>
          </a:p>
        </p:txBody>
      </p:sp>
      <p:graphicFrame>
        <p:nvGraphicFramePr>
          <p:cNvPr id="8" name="Table 5">
            <a:extLst>
              <a:ext uri="{FF2B5EF4-FFF2-40B4-BE49-F238E27FC236}">
                <a16:creationId xmlns:a16="http://schemas.microsoft.com/office/drawing/2014/main" id="{DF200072-AE8D-4346-BD03-750817B914CD}"/>
              </a:ext>
            </a:extLst>
          </p:cNvPr>
          <p:cNvGraphicFramePr>
            <a:graphicFrameLocks noGrp="1"/>
          </p:cNvGraphicFramePr>
          <p:nvPr>
            <p:extLst>
              <p:ext uri="{D42A27DB-BD31-4B8C-83A1-F6EECF244321}">
                <p14:modId xmlns:p14="http://schemas.microsoft.com/office/powerpoint/2010/main" val="3540421404"/>
              </p:ext>
            </p:extLst>
          </p:nvPr>
        </p:nvGraphicFramePr>
        <p:xfrm>
          <a:off x="107504" y="2002497"/>
          <a:ext cx="8917412" cy="2494280"/>
        </p:xfrm>
        <a:graphic>
          <a:graphicData uri="http://schemas.openxmlformats.org/drawingml/2006/table">
            <a:tbl>
              <a:tblPr firstRow="1" bandRow="1">
                <a:tableStyleId>{00A15C55-8517-42AA-B614-E9B94910E393}</a:tableStyleId>
              </a:tblPr>
              <a:tblGrid>
                <a:gridCol w="1804149">
                  <a:extLst>
                    <a:ext uri="{9D8B030D-6E8A-4147-A177-3AD203B41FA5}">
                      <a16:colId xmlns:a16="http://schemas.microsoft.com/office/drawing/2014/main" val="503046018"/>
                    </a:ext>
                  </a:extLst>
                </a:gridCol>
                <a:gridCol w="2149323">
                  <a:extLst>
                    <a:ext uri="{9D8B030D-6E8A-4147-A177-3AD203B41FA5}">
                      <a16:colId xmlns:a16="http://schemas.microsoft.com/office/drawing/2014/main" val="571804262"/>
                    </a:ext>
                  </a:extLst>
                </a:gridCol>
                <a:gridCol w="2466947">
                  <a:extLst>
                    <a:ext uri="{9D8B030D-6E8A-4147-A177-3AD203B41FA5}">
                      <a16:colId xmlns:a16="http://schemas.microsoft.com/office/drawing/2014/main" val="2957723909"/>
                    </a:ext>
                  </a:extLst>
                </a:gridCol>
                <a:gridCol w="2496993">
                  <a:extLst>
                    <a:ext uri="{9D8B030D-6E8A-4147-A177-3AD203B41FA5}">
                      <a16:colId xmlns:a16="http://schemas.microsoft.com/office/drawing/2014/main" val="2208329121"/>
                    </a:ext>
                  </a:extLst>
                </a:gridCol>
              </a:tblGrid>
              <a:tr h="370840">
                <a:tc>
                  <a:txBody>
                    <a:bodyPr/>
                    <a:lstStyle/>
                    <a:p>
                      <a:pPr algn="ctr"/>
                      <a:endParaRPr lang="en-US" dirty="0"/>
                    </a:p>
                  </a:txBody>
                  <a:tcPr/>
                </a:tc>
                <a:tc>
                  <a:txBody>
                    <a:bodyPr/>
                    <a:lstStyle/>
                    <a:p>
                      <a:pPr algn="ctr"/>
                      <a:r>
                        <a:rPr lang="en-US" dirty="0"/>
                        <a:t>Open</a:t>
                      </a:r>
                    </a:p>
                  </a:txBody>
                  <a:tcPr/>
                </a:tc>
                <a:tc>
                  <a:txBody>
                    <a:bodyPr/>
                    <a:lstStyle/>
                    <a:p>
                      <a:pPr algn="ctr"/>
                      <a:r>
                        <a:rPr lang="en-US" dirty="0"/>
                        <a:t>Close</a:t>
                      </a:r>
                    </a:p>
                  </a:txBody>
                  <a:tcPr/>
                </a:tc>
                <a:tc>
                  <a:txBody>
                    <a:bodyPr/>
                    <a:lstStyle/>
                    <a:p>
                      <a:pPr algn="ctr"/>
                      <a:r>
                        <a:rPr lang="en-US" dirty="0"/>
                        <a:t>Status</a:t>
                      </a:r>
                    </a:p>
                  </a:txBody>
                  <a:tcPr/>
                </a:tc>
                <a:extLst>
                  <a:ext uri="{0D108BD9-81ED-4DB2-BD59-A6C34878D82A}">
                    <a16:rowId xmlns:a16="http://schemas.microsoft.com/office/drawing/2014/main" val="2921654569"/>
                  </a:ext>
                </a:extLst>
              </a:tr>
              <a:tr h="370840">
                <a:tc>
                  <a:txBody>
                    <a:bodyPr/>
                    <a:lstStyle/>
                    <a:p>
                      <a:r>
                        <a:rPr lang="en-US" dirty="0"/>
                        <a:t>First SA Ballot</a:t>
                      </a:r>
                    </a:p>
                  </a:txBody>
                  <a:tcPr/>
                </a:tc>
                <a:tc>
                  <a:txBody>
                    <a:bodyPr/>
                    <a:lstStyle/>
                    <a:p>
                      <a:r>
                        <a:rPr lang="en-US" dirty="0"/>
                        <a:t>15</a:t>
                      </a:r>
                      <a:r>
                        <a:rPr lang="en-US" baseline="30000" dirty="0"/>
                        <a:t>th</a:t>
                      </a:r>
                      <a:r>
                        <a:rPr lang="en-US" dirty="0"/>
                        <a:t> August,2021</a:t>
                      </a:r>
                    </a:p>
                  </a:txBody>
                  <a:tcPr/>
                </a:tc>
                <a:tc>
                  <a:txBody>
                    <a:bodyPr/>
                    <a:lstStyle/>
                    <a:p>
                      <a:r>
                        <a:rPr lang="en-US" dirty="0"/>
                        <a:t>14</a:t>
                      </a:r>
                      <a:r>
                        <a:rPr lang="en-US" baseline="30000" dirty="0"/>
                        <a:t>th</a:t>
                      </a:r>
                      <a:r>
                        <a:rPr lang="en-US" dirty="0"/>
                        <a:t> September,2021</a:t>
                      </a:r>
                    </a:p>
                  </a:txBody>
                  <a:tcPr/>
                </a:tc>
                <a:tc>
                  <a:txBody>
                    <a:bodyPr/>
                    <a:lstStyle/>
                    <a:p>
                      <a:r>
                        <a:rPr lang="en-US" dirty="0"/>
                        <a:t>Done</a:t>
                      </a:r>
                    </a:p>
                  </a:txBody>
                  <a:tcPr/>
                </a:tc>
                <a:extLst>
                  <a:ext uri="{0D108BD9-81ED-4DB2-BD59-A6C34878D82A}">
                    <a16:rowId xmlns:a16="http://schemas.microsoft.com/office/drawing/2014/main" val="3962704897"/>
                  </a:ext>
                </a:extLst>
              </a:tr>
              <a:tr h="370840">
                <a:tc>
                  <a:txBody>
                    <a:bodyPr/>
                    <a:lstStyle/>
                    <a:p>
                      <a:r>
                        <a:rPr lang="en-US" dirty="0"/>
                        <a:t>Second SA Ballot</a:t>
                      </a:r>
                    </a:p>
                  </a:txBody>
                  <a:tcPr/>
                </a:tc>
                <a:tc>
                  <a:txBody>
                    <a:bodyPr/>
                    <a:lstStyle/>
                    <a:p>
                      <a:r>
                        <a:rPr lang="en-US" dirty="0"/>
                        <a:t>1</a:t>
                      </a:r>
                      <a:r>
                        <a:rPr lang="en-US" baseline="30000" dirty="0"/>
                        <a:t>st</a:t>
                      </a:r>
                      <a:r>
                        <a:rPr lang="en-US" dirty="0"/>
                        <a:t> October,2021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15</a:t>
                      </a:r>
                      <a:r>
                        <a:rPr lang="en-US" baseline="30000" dirty="0"/>
                        <a:t>th</a:t>
                      </a:r>
                      <a:r>
                        <a:rPr lang="en-US" dirty="0"/>
                        <a:t> October,2021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2427733451"/>
                  </a:ext>
                </a:extLst>
              </a:tr>
              <a:tr h="370840">
                <a:tc>
                  <a:txBody>
                    <a:bodyPr/>
                    <a:lstStyle/>
                    <a:p>
                      <a:r>
                        <a:rPr lang="en-US" dirty="0"/>
                        <a:t>Third SA Ballot</a:t>
                      </a:r>
                    </a:p>
                  </a:txBody>
                  <a:tcPr/>
                </a:tc>
                <a:tc>
                  <a:txBody>
                    <a:bodyPr/>
                    <a:lstStyle/>
                    <a:p>
                      <a:r>
                        <a:rPr lang="en-US" dirty="0"/>
                        <a:t>28</a:t>
                      </a:r>
                      <a:r>
                        <a:rPr lang="en-US" baseline="30000" dirty="0"/>
                        <a:t>th</a:t>
                      </a:r>
                      <a:r>
                        <a:rPr lang="en-US" dirty="0"/>
                        <a:t> October,2021</a:t>
                      </a:r>
                    </a:p>
                  </a:txBody>
                  <a:tcPr/>
                </a:tc>
                <a:tc>
                  <a:txBody>
                    <a:bodyPr/>
                    <a:lstStyle/>
                    <a:p>
                      <a:r>
                        <a:rPr lang="en-US" dirty="0"/>
                        <a:t>13</a:t>
                      </a:r>
                      <a:r>
                        <a:rPr lang="en-US" baseline="30000" dirty="0"/>
                        <a:t>th</a:t>
                      </a:r>
                      <a:r>
                        <a:rPr lang="en-US" dirty="0"/>
                        <a:t> November,2021</a:t>
                      </a:r>
                    </a:p>
                  </a:txBody>
                  <a:tcPr/>
                </a:tc>
                <a:tc>
                  <a:txBody>
                    <a:bodyPr/>
                    <a:lstStyle/>
                    <a:p>
                      <a:endParaRPr lang="en-US" dirty="0"/>
                    </a:p>
                  </a:txBody>
                  <a:tcPr/>
                </a:tc>
                <a:extLst>
                  <a:ext uri="{0D108BD9-81ED-4DB2-BD59-A6C34878D82A}">
                    <a16:rowId xmlns:a16="http://schemas.microsoft.com/office/drawing/2014/main" val="1211832182"/>
                  </a:ext>
                </a:extLst>
              </a:tr>
              <a:tr h="370840">
                <a:tc>
                  <a:txBody>
                    <a:bodyPr/>
                    <a:lstStyle/>
                    <a:p>
                      <a:r>
                        <a:rPr lang="en-US" dirty="0"/>
                        <a:t>EC to </a:t>
                      </a:r>
                      <a:r>
                        <a:rPr lang="en-US" dirty="0" err="1"/>
                        <a:t>RevCom</a:t>
                      </a:r>
                      <a:endParaRPr lang="en-US" dirty="0"/>
                    </a:p>
                  </a:txBody>
                  <a:tcPr/>
                </a:tc>
                <a:tc>
                  <a:txBody>
                    <a:bodyPr/>
                    <a:lstStyle/>
                    <a:p>
                      <a:r>
                        <a:rPr lang="en-US" dirty="0"/>
                        <a:t>November,2021</a:t>
                      </a:r>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96449969"/>
                  </a:ext>
                </a:extLst>
              </a:tr>
              <a:tr h="370840">
                <a:tc>
                  <a:txBody>
                    <a:bodyPr/>
                    <a:lstStyle/>
                    <a:p>
                      <a:r>
                        <a:rPr lang="en-US" dirty="0" err="1"/>
                        <a:t>RevCom</a:t>
                      </a:r>
                      <a:r>
                        <a:rPr lang="en-US" dirty="0"/>
                        <a:t> to SB</a:t>
                      </a:r>
                    </a:p>
                  </a:txBody>
                  <a:tcPr/>
                </a:tc>
                <a:tc>
                  <a:txBody>
                    <a:bodyPr/>
                    <a:lstStyle/>
                    <a:p>
                      <a:r>
                        <a:rPr lang="en-US" dirty="0"/>
                        <a:t>December,2021</a:t>
                      </a:r>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173524616"/>
                  </a:ext>
                </a:extLst>
              </a:tr>
            </a:tbl>
          </a:graphicData>
        </a:graphic>
      </p:graphicFrame>
    </p:spTree>
    <p:extLst>
      <p:ext uri="{BB962C8B-B14F-4D97-AF65-F5344CB8AC3E}">
        <p14:creationId xmlns:p14="http://schemas.microsoft.com/office/powerpoint/2010/main" val="29350872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Recess TG4aa</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17</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CE885E74-EDE0-4CB1-B922-7EB3178E1D5E}"/>
              </a:ext>
            </a:extLst>
          </p:cNvPr>
          <p:cNvSpPr>
            <a:spLocks noGrp="1"/>
          </p:cNvSpPr>
          <p:nvPr>
            <p:ph type="dt" sz="half" idx="2"/>
          </p:nvPr>
        </p:nvSpPr>
        <p:spPr/>
        <p:txBody>
          <a:bodyPr/>
          <a:lstStyle/>
          <a:p>
            <a:r>
              <a:rPr lang="en-US" altLang="ja-JP"/>
              <a:t>&lt;September,2021&gt;</a:t>
            </a:r>
            <a:endParaRPr lang="en-US" altLang="ja-JP" dirty="0"/>
          </a:p>
        </p:txBody>
      </p:sp>
    </p:spTree>
    <p:extLst>
      <p:ext uri="{BB962C8B-B14F-4D97-AF65-F5344CB8AC3E}">
        <p14:creationId xmlns:p14="http://schemas.microsoft.com/office/powerpoint/2010/main" val="25410222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OPEN</a:t>
            </a:r>
            <a:br>
              <a:rPr lang="en-US" dirty="0"/>
            </a:br>
            <a:r>
              <a:rPr lang="en-US" dirty="0"/>
              <a:t>(Start of TG4aa session2)</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18</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6922FB0-C8B7-47CA-BEB8-2CEF3031F516}"/>
              </a:ext>
            </a:extLst>
          </p:cNvPr>
          <p:cNvSpPr>
            <a:spLocks noGrp="1"/>
          </p:cNvSpPr>
          <p:nvPr>
            <p:ph type="dt" sz="half" idx="2"/>
          </p:nvPr>
        </p:nvSpPr>
        <p:spPr/>
        <p:txBody>
          <a:bodyPr/>
          <a:lstStyle/>
          <a:p>
            <a:r>
              <a:rPr lang="en-US" altLang="ja-JP"/>
              <a:t>&lt;September,2021&gt;</a:t>
            </a:r>
            <a:endParaRPr lang="en-US" altLang="ja-JP" dirty="0"/>
          </a:p>
        </p:txBody>
      </p:sp>
    </p:spTree>
    <p:extLst>
      <p:ext uri="{BB962C8B-B14F-4D97-AF65-F5344CB8AC3E}">
        <p14:creationId xmlns:p14="http://schemas.microsoft.com/office/powerpoint/2010/main" val="7945312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28111" y="1844675"/>
            <a:ext cx="8458200" cy="4114800"/>
          </a:xfrm>
        </p:spPr>
        <p:txBody>
          <a:bodyPr/>
          <a:lstStyle/>
          <a:p>
            <a:pPr marL="457200" indent="-457200"/>
            <a:r>
              <a:rPr lang="en-US" altLang="ja-JP" sz="2000" dirty="0"/>
              <a:t>Visit “https://imat.ieee.org” and click “802 Plenary Session” and click “C/LM/WG802.15 Attendance” shown below.</a:t>
            </a:r>
          </a:p>
          <a:p>
            <a:pPr marL="457200" indent="-457200"/>
            <a:endParaRPr lang="en-US" altLang="ja-JP" sz="2000" dirty="0"/>
          </a:p>
          <a:p>
            <a:pPr marL="457200" indent="-457200">
              <a:buNone/>
            </a:pPr>
            <a:endParaRPr lang="en-US" altLang="ja-JP" dirty="0"/>
          </a:p>
          <a:p>
            <a:pPr marL="457200" indent="-457200">
              <a:buNone/>
            </a:pPr>
            <a:endParaRPr lang="en-US" altLang="ja-JP" dirty="0"/>
          </a:p>
          <a:p>
            <a:pPr marL="457200" indent="-457200">
              <a:buFontTx/>
              <a:buAutoNum type="arabicPeriod"/>
            </a:pPr>
            <a:r>
              <a:rPr lang="en-US" altLang="ja-JP" sz="2000" dirty="0"/>
              <a:t>Register</a:t>
            </a:r>
          </a:p>
          <a:p>
            <a:pPr marL="457200" indent="-457200">
              <a:buFontTx/>
              <a:buAutoNum type="arabicPeriod"/>
            </a:pPr>
            <a:r>
              <a:rPr lang="en-US" altLang="ja-JP" sz="2000" dirty="0"/>
              <a:t>Indicate attendance</a:t>
            </a:r>
          </a:p>
          <a:p>
            <a:pPr marL="457200" indent="-457200">
              <a:buFontTx/>
              <a:buAutoNum type="arabicPeriod"/>
            </a:pPr>
            <a:r>
              <a:rPr lang="en-US" altLang="ja-JP" sz="2000" dirty="0"/>
              <a:t>Please click yellow bar on the  attendance sheet.</a:t>
            </a:r>
          </a:p>
          <a:p>
            <a:pPr marL="457200" indent="-457200">
              <a:buFontTx/>
              <a:buAutoNum type="arabicPeriod"/>
            </a:pPr>
            <a:r>
              <a:rPr lang="en-US" altLang="ja-JP" sz="2000" dirty="0"/>
              <a:t>the collar bar will be changed to green.</a:t>
            </a:r>
          </a:p>
          <a:p>
            <a:endParaRPr kumimoji="1" lang="ja-JP" altLang="en-US" sz="2000" dirty="0"/>
          </a:p>
        </p:txBody>
      </p:sp>
      <p:sp>
        <p:nvSpPr>
          <p:cNvPr id="3" name="タイトル 2"/>
          <p:cNvSpPr>
            <a:spLocks noGrp="1"/>
          </p:cNvSpPr>
          <p:nvPr>
            <p:ph type="title"/>
          </p:nvPr>
        </p:nvSpPr>
        <p:spPr>
          <a:xfrm>
            <a:off x="685800" y="685800"/>
            <a:ext cx="7772400" cy="639762"/>
          </a:xfrm>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19</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pic>
        <p:nvPicPr>
          <p:cNvPr id="6" name="図 5">
            <a:extLst>
              <a:ext uri="{FF2B5EF4-FFF2-40B4-BE49-F238E27FC236}">
                <a16:creationId xmlns:a16="http://schemas.microsoft.com/office/drawing/2014/main" id="{A0278787-49E9-49EF-8C04-FCBC78D49145}"/>
              </a:ext>
            </a:extLst>
          </p:cNvPr>
          <p:cNvPicPr>
            <a:picLocks noChangeAspect="1"/>
          </p:cNvPicPr>
          <p:nvPr/>
        </p:nvPicPr>
        <p:blipFill>
          <a:blip r:embed="rId3"/>
          <a:stretch>
            <a:fillRect/>
          </a:stretch>
        </p:blipFill>
        <p:spPr>
          <a:xfrm>
            <a:off x="467545" y="2564904"/>
            <a:ext cx="4752528" cy="1524000"/>
          </a:xfrm>
          <a:prstGeom prst="rect">
            <a:avLst/>
          </a:prstGeom>
        </p:spPr>
      </p:pic>
      <p:sp>
        <p:nvSpPr>
          <p:cNvPr id="8" name="正方形/長方形 7">
            <a:extLst>
              <a:ext uri="{FF2B5EF4-FFF2-40B4-BE49-F238E27FC236}">
                <a16:creationId xmlns:a16="http://schemas.microsoft.com/office/drawing/2014/main" id="{5D957850-A4D6-4EA6-AB9A-99DE7B874EF5}"/>
              </a:ext>
            </a:extLst>
          </p:cNvPr>
          <p:cNvSpPr/>
          <p:nvPr/>
        </p:nvSpPr>
        <p:spPr bwMode="auto">
          <a:xfrm>
            <a:off x="539552" y="3212976"/>
            <a:ext cx="2448272" cy="216024"/>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pic>
        <p:nvPicPr>
          <p:cNvPr id="10" name="図 9">
            <a:extLst>
              <a:ext uri="{FF2B5EF4-FFF2-40B4-BE49-F238E27FC236}">
                <a16:creationId xmlns:a16="http://schemas.microsoft.com/office/drawing/2014/main" id="{B8E30FFE-5D27-49E5-90AA-BA7082BE5200}"/>
              </a:ext>
            </a:extLst>
          </p:cNvPr>
          <p:cNvPicPr>
            <a:picLocks noChangeAspect="1"/>
          </p:cNvPicPr>
          <p:nvPr/>
        </p:nvPicPr>
        <p:blipFill>
          <a:blip r:embed="rId4"/>
          <a:stretch>
            <a:fillRect/>
          </a:stretch>
        </p:blipFill>
        <p:spPr>
          <a:xfrm>
            <a:off x="4146028" y="2576512"/>
            <a:ext cx="2724150" cy="1704975"/>
          </a:xfrm>
          <a:prstGeom prst="rect">
            <a:avLst/>
          </a:prstGeom>
        </p:spPr>
      </p:pic>
      <p:sp>
        <p:nvSpPr>
          <p:cNvPr id="11" name="正方形/長方形 10">
            <a:extLst>
              <a:ext uri="{FF2B5EF4-FFF2-40B4-BE49-F238E27FC236}">
                <a16:creationId xmlns:a16="http://schemas.microsoft.com/office/drawing/2014/main" id="{8DB9029F-1A51-4D20-A632-3C399F52A1A9}"/>
              </a:ext>
            </a:extLst>
          </p:cNvPr>
          <p:cNvSpPr/>
          <p:nvPr/>
        </p:nvSpPr>
        <p:spPr bwMode="auto">
          <a:xfrm>
            <a:off x="4215805" y="3701988"/>
            <a:ext cx="2162472" cy="303076"/>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cxnSp>
        <p:nvCxnSpPr>
          <p:cNvPr id="13" name="直線矢印コネクタ 12">
            <a:extLst>
              <a:ext uri="{FF2B5EF4-FFF2-40B4-BE49-F238E27FC236}">
                <a16:creationId xmlns:a16="http://schemas.microsoft.com/office/drawing/2014/main" id="{66FE313F-7F15-4608-AFFA-EC0903FA69E6}"/>
              </a:ext>
            </a:extLst>
          </p:cNvPr>
          <p:cNvCxnSpPr>
            <a:stCxn id="8" idx="3"/>
          </p:cNvCxnSpPr>
          <p:nvPr/>
        </p:nvCxnSpPr>
        <p:spPr bwMode="auto">
          <a:xfrm>
            <a:off x="2987824" y="3320988"/>
            <a:ext cx="1158204" cy="3810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日付プレースホルダー 15">
            <a:extLst>
              <a:ext uri="{FF2B5EF4-FFF2-40B4-BE49-F238E27FC236}">
                <a16:creationId xmlns:a16="http://schemas.microsoft.com/office/drawing/2014/main" id="{C9C05346-D96D-485A-A321-9F6374E596F5}"/>
              </a:ext>
            </a:extLst>
          </p:cNvPr>
          <p:cNvSpPr>
            <a:spLocks noGrp="1"/>
          </p:cNvSpPr>
          <p:nvPr>
            <p:ph type="dt" sz="half" idx="2"/>
          </p:nvPr>
        </p:nvSpPr>
        <p:spPr/>
        <p:txBody>
          <a:bodyPr/>
          <a:lstStyle/>
          <a:p>
            <a:r>
              <a:rPr lang="en-US" altLang="ja-JP"/>
              <a:t>&lt;September,2021&gt;</a:t>
            </a:r>
            <a:endParaRPr lang="en-US" altLang="ja-JP" dirty="0"/>
          </a:p>
        </p:txBody>
      </p:sp>
      <p:sp>
        <p:nvSpPr>
          <p:cNvPr id="4" name="テキスト ボックス 3">
            <a:extLst>
              <a:ext uri="{FF2B5EF4-FFF2-40B4-BE49-F238E27FC236}">
                <a16:creationId xmlns:a16="http://schemas.microsoft.com/office/drawing/2014/main" id="{C10ECEAD-76BA-4B88-8FF6-4A0186138B80}"/>
              </a:ext>
            </a:extLst>
          </p:cNvPr>
          <p:cNvSpPr txBox="1"/>
          <p:nvPr/>
        </p:nvSpPr>
        <p:spPr>
          <a:xfrm>
            <a:off x="441907" y="5641481"/>
            <a:ext cx="8594589" cy="523220"/>
          </a:xfrm>
          <a:prstGeom prst="rect">
            <a:avLst/>
          </a:prstGeom>
          <a:solidFill>
            <a:srgbClr val="FFFF00"/>
          </a:solidFill>
        </p:spPr>
        <p:txBody>
          <a:bodyPr wrap="square" rtlCol="0">
            <a:spAutoFit/>
          </a:bodyPr>
          <a:lstStyle/>
          <a:p>
            <a:r>
              <a:rPr lang="en-US" sz="1400" dirty="0">
                <a:solidFill>
                  <a:srgbClr val="FF0000"/>
                </a:solidFill>
              </a:rPr>
              <a:t>Important Note: In July plenary, Attendance will be counted session based. Each session gives you 6% of attendance.</a:t>
            </a:r>
          </a:p>
          <a:p>
            <a:r>
              <a:rPr lang="en-US" sz="1400" dirty="0">
                <a:solidFill>
                  <a:srgbClr val="FF0000"/>
                </a:solidFill>
              </a:rPr>
              <a:t>In order to get voting right, you need to get at least 12 sessions during July Plenary.</a:t>
            </a:r>
            <a:endParaRPr lang="en-001" sz="1400" dirty="0">
              <a:solidFill>
                <a:srgbClr val="FF0000"/>
              </a:solidFill>
            </a:endParaRPr>
          </a:p>
        </p:txBody>
      </p:sp>
    </p:spTree>
    <p:extLst>
      <p:ext uri="{BB962C8B-B14F-4D97-AF65-F5344CB8AC3E}">
        <p14:creationId xmlns:p14="http://schemas.microsoft.com/office/powerpoint/2010/main" val="125564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107504" y="1484784"/>
            <a:ext cx="8712968" cy="3888431"/>
          </a:xfrm>
        </p:spPr>
        <p:txBody>
          <a:bodyPr/>
          <a:lstStyle/>
          <a:p>
            <a:r>
              <a:rPr lang="en-US" altLang="ja-JP" dirty="0"/>
              <a:t>IEEE 802.15 TG4aa JRE</a:t>
            </a:r>
            <a:br>
              <a:rPr lang="en-US" altLang="ja-JP" dirty="0"/>
            </a:br>
            <a:r>
              <a:rPr lang="en-US" altLang="ja-JP" dirty="0"/>
              <a:t>September Interim</a:t>
            </a:r>
            <a:br>
              <a:rPr lang="en-US" altLang="ja-JP" dirty="0"/>
            </a:br>
            <a:r>
              <a:rPr lang="en-US" altLang="ja-JP" dirty="0"/>
              <a:t>Virtual Meeting </a:t>
            </a:r>
            <a:br>
              <a:rPr lang="en-US" altLang="ja-JP" dirty="0"/>
            </a:br>
            <a:r>
              <a:rPr lang="en-US" altLang="ja-JP" dirty="0"/>
              <a:t>Opening report </a:t>
            </a:r>
            <a:br>
              <a:rPr lang="en-US" altLang="ja-JP" dirty="0"/>
            </a:br>
            <a:r>
              <a:rPr lang="en-US" altLang="ja-JP" dirty="0"/>
              <a:t>on</a:t>
            </a:r>
            <a:br>
              <a:rPr lang="en-US" altLang="ja-JP" dirty="0"/>
            </a:br>
            <a:r>
              <a:rPr lang="en-US" altLang="ja-JP" dirty="0"/>
              <a:t>September 16th/20th,2021</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8" name="Rectangle 5">
            <a:extLst>
              <a:ext uri="{FF2B5EF4-FFF2-40B4-BE49-F238E27FC236}">
                <a16:creationId xmlns:a16="http://schemas.microsoft.com/office/drawing/2014/main" id="{CE1B4015-108B-49CD-AEA6-B8AA00FAE5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7AC8F4A8-3A62-4BC3-A65D-7FE5903D45F3}"/>
              </a:ext>
            </a:extLst>
          </p:cNvPr>
          <p:cNvSpPr>
            <a:spLocks noGrp="1"/>
          </p:cNvSpPr>
          <p:nvPr>
            <p:ph type="dt" sz="half" idx="2"/>
          </p:nvPr>
        </p:nvSpPr>
        <p:spPr/>
        <p:txBody>
          <a:bodyPr/>
          <a:lstStyle/>
          <a:p>
            <a:r>
              <a:rPr lang="en-US" altLang="ja-JP"/>
              <a:t>&lt;September,2021&gt;</a:t>
            </a:r>
            <a:endParaRPr lang="en-US" altLang="ja-JP" dirty="0"/>
          </a:p>
        </p:txBody>
      </p:sp>
    </p:spTree>
    <p:extLst>
      <p:ext uri="{BB962C8B-B14F-4D97-AF65-F5344CB8AC3E}">
        <p14:creationId xmlns:p14="http://schemas.microsoft.com/office/powerpoint/2010/main" val="41597597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Autofit/>
          </a:bodyPr>
          <a:lstStyle/>
          <a:p>
            <a:r>
              <a:rPr lang="en-US" altLang="ja-JP" sz="1800" dirty="0"/>
              <a:t>16th </a:t>
            </a:r>
            <a:r>
              <a:rPr lang="en-US" altLang="ja-JP" sz="1800" dirty="0" err="1"/>
              <a:t>Tursday</a:t>
            </a:r>
            <a:r>
              <a:rPr lang="en-US" altLang="ja-JP" sz="1800" dirty="0"/>
              <a:t> EV1(17:00-19:00)</a:t>
            </a:r>
          </a:p>
          <a:p>
            <a:pPr marL="800100" lvl="1" indent="-342900">
              <a:buFont typeface="+mj-lt"/>
              <a:buAutoNum type="arabicPeriod"/>
            </a:pPr>
            <a:r>
              <a:rPr lang="en-US" sz="1200" dirty="0"/>
              <a:t>OPEN/Patent Policy</a:t>
            </a:r>
          </a:p>
          <a:p>
            <a:pPr marL="800100" lvl="1" indent="-342900">
              <a:buFont typeface="+mj-lt"/>
              <a:buAutoNum type="arabicPeriod"/>
            </a:pPr>
            <a:r>
              <a:rPr lang="en-US" sz="1200" dirty="0"/>
              <a:t>Attendance</a:t>
            </a:r>
          </a:p>
          <a:p>
            <a:pPr marL="800100" lvl="1" indent="-342900">
              <a:buFont typeface="+mj-lt"/>
              <a:buAutoNum type="arabicPeriod"/>
            </a:pPr>
            <a:r>
              <a:rPr lang="en-US" sz="1200" dirty="0"/>
              <a:t>Approval of the Agenda</a:t>
            </a:r>
          </a:p>
          <a:p>
            <a:pPr marL="800100" lvl="1" indent="-342900">
              <a:buFont typeface="+mj-lt"/>
              <a:buAutoNum type="arabicPeriod"/>
            </a:pPr>
            <a:r>
              <a:rPr lang="en-US" sz="1200" dirty="0"/>
              <a:t>Approval of  the last meeting minutes</a:t>
            </a:r>
          </a:p>
          <a:p>
            <a:pPr marL="800100" lvl="1" indent="-342900">
              <a:buFont typeface="+mj-lt"/>
              <a:buAutoNum type="arabicPeriod"/>
            </a:pPr>
            <a:r>
              <a:rPr lang="en-US" altLang="ja-JP" sz="1200" dirty="0"/>
              <a:t>SA ballot results</a:t>
            </a:r>
          </a:p>
          <a:p>
            <a:pPr marL="800100" lvl="1" indent="-342900">
              <a:buFont typeface="+mj-lt"/>
              <a:buAutoNum type="arabicPeriod"/>
            </a:pPr>
            <a:r>
              <a:rPr lang="en-US" altLang="ja-JP" sz="1200" dirty="0"/>
              <a:t>Review and resolve SA ballot results and comments</a:t>
            </a:r>
          </a:p>
          <a:p>
            <a:pPr marL="800100" lvl="1" indent="-342900">
              <a:buFont typeface="+mj-lt"/>
              <a:buAutoNum type="arabicPeriod"/>
            </a:pPr>
            <a:r>
              <a:rPr lang="en-US" sz="1200" dirty="0"/>
              <a:t>Next steps</a:t>
            </a:r>
          </a:p>
          <a:p>
            <a:pPr marL="800100" lvl="1" indent="-342900">
              <a:buFont typeface="+mj-lt"/>
              <a:buAutoNum type="arabicPeriod"/>
            </a:pPr>
            <a:r>
              <a:rPr lang="en-US" sz="1200" dirty="0"/>
              <a:t>TG Motions for SA Recirculation ballot and CRG formation</a:t>
            </a:r>
          </a:p>
          <a:p>
            <a:pPr marL="800100" lvl="1" indent="-342900">
              <a:buFont typeface="+mj-lt"/>
              <a:buAutoNum type="arabicPeriod"/>
            </a:pPr>
            <a:r>
              <a:rPr lang="en-US" sz="1200" dirty="0"/>
              <a:t>Plan for November Plenary(# of sessions)</a:t>
            </a:r>
          </a:p>
          <a:p>
            <a:pPr marL="800100" lvl="1" indent="-342900">
              <a:buFont typeface="+mj-lt"/>
              <a:buAutoNum type="arabicPeriod"/>
            </a:pPr>
            <a:r>
              <a:rPr lang="en-US" sz="1200" dirty="0"/>
              <a:t>Any other business</a:t>
            </a:r>
          </a:p>
          <a:p>
            <a:pPr marL="800100" lvl="1" indent="-342900">
              <a:buFont typeface="+mj-lt"/>
              <a:buAutoNum type="arabicPeriod"/>
            </a:pPr>
            <a:r>
              <a:rPr lang="en-US" sz="1200" dirty="0"/>
              <a:t>Attendance recap</a:t>
            </a:r>
          </a:p>
          <a:p>
            <a:pPr marL="800100" lvl="1" indent="-342900">
              <a:buFont typeface="+mj-lt"/>
              <a:buAutoNum type="arabicPeriod"/>
            </a:pPr>
            <a:r>
              <a:rPr lang="en-US" sz="1200" dirty="0"/>
              <a:t>Adjourn TG4aa JRE</a:t>
            </a:r>
          </a:p>
        </p:txBody>
      </p:sp>
      <p:sp>
        <p:nvSpPr>
          <p:cNvPr id="4098" name="Rectangle 2"/>
          <p:cNvSpPr>
            <a:spLocks noGrp="1" noChangeArrowheads="1"/>
          </p:cNvSpPr>
          <p:nvPr>
            <p:ph type="title"/>
          </p:nvPr>
        </p:nvSpPr>
        <p:spPr>
          <a:ln/>
        </p:spPr>
        <p:txBody>
          <a:bodyPr/>
          <a:lstStyle/>
          <a:p>
            <a:r>
              <a:rPr lang="en-US" altLang="ja-JP" b="1" dirty="0"/>
              <a:t>Agenda items for the weeks</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20</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253686" y="1484784"/>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endParaRPr lang="en-US" altLang="ja-JP" sz="1800" kern="0" dirty="0"/>
          </a:p>
          <a:p>
            <a:r>
              <a:rPr lang="en-US" altLang="ja-JP" sz="1800" kern="0" dirty="0"/>
              <a:t>20th Monday EV1(17:00-19:00)</a:t>
            </a:r>
          </a:p>
          <a:p>
            <a:pPr marL="800100" lvl="1" indent="-342900">
              <a:buFont typeface="+mj-lt"/>
              <a:buAutoNum type="arabicPeriod"/>
            </a:pPr>
            <a:r>
              <a:rPr lang="en-US" sz="1100" dirty="0"/>
              <a:t>AOB</a:t>
            </a:r>
            <a:endParaRPr lang="en-US" altLang="ja-JP" sz="1100" kern="0" dirty="0"/>
          </a:p>
        </p:txBody>
      </p:sp>
      <p:sp>
        <p:nvSpPr>
          <p:cNvPr id="9" name="テキスト ボックス 8">
            <a:extLst>
              <a:ext uri="{FF2B5EF4-FFF2-40B4-BE49-F238E27FC236}">
                <a16:creationId xmlns:a16="http://schemas.microsoft.com/office/drawing/2014/main" id="{92DE0A7C-5C17-4E61-AC2C-06AFAD656F82}"/>
              </a:ext>
            </a:extLst>
          </p:cNvPr>
          <p:cNvSpPr txBox="1"/>
          <p:nvPr/>
        </p:nvSpPr>
        <p:spPr>
          <a:xfrm>
            <a:off x="4566815" y="4320059"/>
            <a:ext cx="4896544" cy="2000548"/>
          </a:xfrm>
          <a:prstGeom prst="rect">
            <a:avLst/>
          </a:prstGeom>
          <a:noFill/>
        </p:spPr>
        <p:txBody>
          <a:bodyPr wrap="square" rtlCol="0">
            <a:spAutoFit/>
          </a:bodyPr>
          <a:lstStyle/>
          <a:p>
            <a:pPr marL="0" indent="0">
              <a:buNone/>
            </a:pPr>
            <a:r>
              <a:rPr lang="en-US" sz="1600" dirty="0"/>
              <a:t>Approval of the Agenda</a:t>
            </a:r>
          </a:p>
          <a:p>
            <a:pPr marL="0" indent="0">
              <a:buNone/>
            </a:pPr>
            <a:r>
              <a:rPr lang="en-US" sz="1600" dirty="0"/>
              <a:t>Moved: Hiroshi Harada(Kyoto University)</a:t>
            </a:r>
          </a:p>
          <a:p>
            <a:pPr marL="0" indent="0">
              <a:buNone/>
            </a:pPr>
            <a:r>
              <a:rPr lang="en-US" sz="1600" dirty="0"/>
              <a:t>Second: Kunal Shah(ITRON)</a:t>
            </a:r>
          </a:p>
          <a:p>
            <a:pPr marL="0" indent="0">
              <a:buNone/>
            </a:pPr>
            <a:r>
              <a:rPr lang="en-US" sz="1600" dirty="0"/>
              <a:t>There is no discussion or objections.</a:t>
            </a:r>
          </a:p>
          <a:p>
            <a:pPr marL="0" indent="0">
              <a:buNone/>
            </a:pPr>
            <a:r>
              <a:rPr lang="en-US" sz="1600" dirty="0"/>
              <a:t>Agenda is approved  unanimous consent.</a:t>
            </a:r>
          </a:p>
          <a:p>
            <a:pPr marL="0" indent="0">
              <a:buNone/>
            </a:pPr>
            <a:endParaRPr lang="en-US" dirty="0">
              <a:solidFill>
                <a:schemeClr val="bg1">
                  <a:lumMod val="95000"/>
                </a:schemeClr>
              </a:solidFill>
            </a:endParaRPr>
          </a:p>
          <a:p>
            <a:endParaRPr lang="en-US" sz="1600" dirty="0">
              <a:solidFill>
                <a:schemeClr val="bg1">
                  <a:lumMod val="95000"/>
                </a:schemeClr>
              </a:solidFill>
            </a:endParaRPr>
          </a:p>
          <a:p>
            <a:endParaRPr lang="en-001" sz="1600" dirty="0">
              <a:solidFill>
                <a:schemeClr val="bg1">
                  <a:lumMod val="95000"/>
                </a:schemeClr>
              </a:solidFill>
            </a:endParaRPr>
          </a:p>
        </p:txBody>
      </p:sp>
      <p:sp>
        <p:nvSpPr>
          <p:cNvPr id="2" name="日付プレースホルダー 1">
            <a:extLst>
              <a:ext uri="{FF2B5EF4-FFF2-40B4-BE49-F238E27FC236}">
                <a16:creationId xmlns:a16="http://schemas.microsoft.com/office/drawing/2014/main" id="{F924522B-12D9-419A-ACA8-7567751DBD2C}"/>
              </a:ext>
            </a:extLst>
          </p:cNvPr>
          <p:cNvSpPr>
            <a:spLocks noGrp="1"/>
          </p:cNvSpPr>
          <p:nvPr>
            <p:ph type="dt" sz="half" idx="2"/>
          </p:nvPr>
        </p:nvSpPr>
        <p:spPr/>
        <p:txBody>
          <a:bodyPr/>
          <a:lstStyle/>
          <a:p>
            <a:r>
              <a:rPr lang="en-US" altLang="ja-JP"/>
              <a:t>&lt;September,2021&gt;</a:t>
            </a:r>
            <a:endParaRPr lang="en-US" altLang="ja-JP" dirty="0"/>
          </a:p>
        </p:txBody>
      </p:sp>
    </p:spTree>
    <p:extLst>
      <p:ext uri="{BB962C8B-B14F-4D97-AF65-F5344CB8AC3E}">
        <p14:creationId xmlns:p14="http://schemas.microsoft.com/office/powerpoint/2010/main" val="9563231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kumimoji="1" lang="en-US" altLang="ja-JP" b="1" u="sng" dirty="0"/>
              <a:t>TG Motion</a:t>
            </a:r>
            <a:endParaRPr kumimoji="1" lang="ja-JP" altLang="en-US" b="1" u="sng"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21</a:t>
            </a:fld>
            <a:endParaRPr lang="en-US" altLang="ja-JP"/>
          </a:p>
        </p:txBody>
      </p:sp>
      <p:sp>
        <p:nvSpPr>
          <p:cNvPr id="3" name="日付プレースホルダー 2">
            <a:extLst>
              <a:ext uri="{FF2B5EF4-FFF2-40B4-BE49-F238E27FC236}">
                <a16:creationId xmlns:a16="http://schemas.microsoft.com/office/drawing/2014/main" id="{4264A223-C6CE-4895-A1A1-B4755BDC66F6}"/>
              </a:ext>
            </a:extLst>
          </p:cNvPr>
          <p:cNvSpPr>
            <a:spLocks noGrp="1"/>
          </p:cNvSpPr>
          <p:nvPr>
            <p:ph type="dt" sz="half" idx="2"/>
          </p:nvPr>
        </p:nvSpPr>
        <p:spPr/>
        <p:txBody>
          <a:bodyPr/>
          <a:lstStyle/>
          <a:p>
            <a:r>
              <a:rPr lang="en-US" altLang="ja-JP"/>
              <a:t>&lt;September,2021&gt;</a:t>
            </a:r>
            <a:endParaRPr lang="en-US" altLang="ja-JP" dirty="0"/>
          </a:p>
        </p:txBody>
      </p:sp>
      <p:sp>
        <p:nvSpPr>
          <p:cNvPr id="7" name="テキスト ボックス 6">
            <a:extLst>
              <a:ext uri="{FF2B5EF4-FFF2-40B4-BE49-F238E27FC236}">
                <a16:creationId xmlns:a16="http://schemas.microsoft.com/office/drawing/2014/main" id="{1BCF4A5E-F0CF-44AE-9133-F8C73A946687}"/>
              </a:ext>
            </a:extLst>
          </p:cNvPr>
          <p:cNvSpPr txBox="1"/>
          <p:nvPr/>
        </p:nvSpPr>
        <p:spPr>
          <a:xfrm>
            <a:off x="438566" y="2924944"/>
            <a:ext cx="8453914" cy="2862322"/>
          </a:xfrm>
          <a:prstGeom prst="rect">
            <a:avLst/>
          </a:prstGeom>
          <a:noFill/>
        </p:spPr>
        <p:txBody>
          <a:bodyPr wrap="square" rtlCol="0">
            <a:spAutoFit/>
          </a:bodyPr>
          <a:lstStyle/>
          <a:p>
            <a:r>
              <a:rPr lang="en-US" sz="3600" dirty="0"/>
              <a:t>There are three motions for</a:t>
            </a:r>
          </a:p>
          <a:p>
            <a:r>
              <a:rPr lang="en-US" sz="3600" dirty="0"/>
              <a:t>SA Recirculation Letter Ballot and the formation of CRG.</a:t>
            </a:r>
          </a:p>
          <a:p>
            <a:r>
              <a:rPr lang="en-US" sz="3600" dirty="0"/>
              <a:t>(15-21-0496-02-04aa)</a:t>
            </a:r>
          </a:p>
          <a:p>
            <a:endParaRPr lang="en-US" sz="3600" dirty="0"/>
          </a:p>
        </p:txBody>
      </p:sp>
    </p:spTree>
    <p:extLst>
      <p:ext uri="{BB962C8B-B14F-4D97-AF65-F5344CB8AC3E}">
        <p14:creationId xmlns:p14="http://schemas.microsoft.com/office/powerpoint/2010/main" val="23374258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22</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Plan for November Plenary</a:t>
            </a:r>
            <a:endParaRPr kumimoji="1" lang="ja-JP" altLang="en-US" b="1" dirty="0"/>
          </a:p>
        </p:txBody>
      </p:sp>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US" altLang="ja-JP"/>
              <a:t>&lt;September,2021&gt;</a:t>
            </a:r>
            <a:endParaRPr lang="en-US" altLang="ja-JP" dirty="0"/>
          </a:p>
        </p:txBody>
      </p:sp>
      <p:sp>
        <p:nvSpPr>
          <p:cNvPr id="9" name="テキスト ボックス 8">
            <a:extLst>
              <a:ext uri="{FF2B5EF4-FFF2-40B4-BE49-F238E27FC236}">
                <a16:creationId xmlns:a16="http://schemas.microsoft.com/office/drawing/2014/main" id="{A957004C-0403-4A63-AC22-B6488CC9BF69}"/>
              </a:ext>
            </a:extLst>
          </p:cNvPr>
          <p:cNvSpPr txBox="1"/>
          <p:nvPr/>
        </p:nvSpPr>
        <p:spPr>
          <a:xfrm>
            <a:off x="899592" y="1893302"/>
            <a:ext cx="7344816" cy="1631216"/>
          </a:xfrm>
          <a:prstGeom prst="rect">
            <a:avLst/>
          </a:prstGeom>
          <a:noFill/>
        </p:spPr>
        <p:txBody>
          <a:bodyPr wrap="square" rtlCol="0">
            <a:spAutoFit/>
          </a:bodyPr>
          <a:lstStyle/>
          <a:p>
            <a:r>
              <a:rPr lang="en-US" sz="2000" dirty="0">
                <a:latin typeface="Meiryo UI" panose="020B0604030504040204" pitchFamily="50" charset="-128"/>
                <a:ea typeface="Meiryo UI" panose="020B0604030504040204" pitchFamily="50" charset="-128"/>
              </a:rPr>
              <a:t>Topics</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Review &amp; resolve comments on SA ballot.</a:t>
            </a:r>
          </a:p>
          <a:p>
            <a:pPr marL="285750" indent="-285750">
              <a:buFont typeface="Wingdings" panose="05000000000000000000" pitchFamily="2" charset="2"/>
              <a:buChar char="q"/>
            </a:pPr>
            <a:endParaRPr lang="en-US" sz="2000" dirty="0">
              <a:latin typeface="Meiryo UI" panose="020B0604030504040204" pitchFamily="50" charset="-128"/>
              <a:ea typeface="Meiryo UI" panose="020B0604030504040204" pitchFamily="50" charset="-128"/>
            </a:endParaRPr>
          </a:p>
          <a:p>
            <a:r>
              <a:rPr lang="en-US" sz="2000" dirty="0">
                <a:latin typeface="Meiryo UI" panose="020B0604030504040204" pitchFamily="50" charset="-128"/>
                <a:ea typeface="Meiryo UI" panose="020B0604030504040204" pitchFamily="50" charset="-128"/>
              </a:rPr>
              <a:t>Slots</a:t>
            </a:r>
          </a:p>
          <a:p>
            <a:pPr marL="342900" indent="-34290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2 slots are planned on EST EV1.</a:t>
            </a:r>
          </a:p>
        </p:txBody>
      </p:sp>
    </p:spTree>
    <p:extLst>
      <p:ext uri="{BB962C8B-B14F-4D97-AF65-F5344CB8AC3E}">
        <p14:creationId xmlns:p14="http://schemas.microsoft.com/office/powerpoint/2010/main" val="25672305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908721"/>
            <a:ext cx="7772400" cy="792088"/>
          </a:xfrm>
        </p:spPr>
        <p:txBody>
          <a:bodyPr/>
          <a:lstStyle/>
          <a:p>
            <a:r>
              <a:rPr lang="en-US" dirty="0"/>
              <a:t>Discuss next step</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23</a:t>
            </a:fld>
            <a:endParaRPr lang="en-US" altLang="ja-JP" dirty="0"/>
          </a:p>
        </p:txBody>
      </p:sp>
      <p:sp>
        <p:nvSpPr>
          <p:cNvPr id="9" name="Rectangle 5">
            <a:extLst>
              <a:ext uri="{FF2B5EF4-FFF2-40B4-BE49-F238E27FC236}">
                <a16:creationId xmlns:a16="http://schemas.microsoft.com/office/drawing/2014/main" id="{219CD9C3-0573-4C61-B10F-609A84DD6AC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9F9CFA6B-C8D5-45F5-8B2E-4C96A8676011}"/>
              </a:ext>
            </a:extLst>
          </p:cNvPr>
          <p:cNvSpPr>
            <a:spLocks noGrp="1"/>
          </p:cNvSpPr>
          <p:nvPr>
            <p:ph type="dt" sz="half" idx="2"/>
          </p:nvPr>
        </p:nvSpPr>
        <p:spPr/>
        <p:txBody>
          <a:bodyPr/>
          <a:lstStyle/>
          <a:p>
            <a:r>
              <a:rPr lang="en-US" altLang="ja-JP"/>
              <a:t>&lt;September,2021&gt;</a:t>
            </a:r>
            <a:endParaRPr lang="en-US" altLang="ja-JP" dirty="0"/>
          </a:p>
        </p:txBody>
      </p:sp>
    </p:spTree>
    <p:extLst>
      <p:ext uri="{BB962C8B-B14F-4D97-AF65-F5344CB8AC3E}">
        <p14:creationId xmlns:p14="http://schemas.microsoft.com/office/powerpoint/2010/main" val="18145272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Any other business?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24</a:t>
            </a:fld>
            <a:endParaRPr lang="en-US" altLang="ja-JP" dirty="0"/>
          </a:p>
        </p:txBody>
      </p:sp>
      <p:sp>
        <p:nvSpPr>
          <p:cNvPr id="9" name="Rectangle 5">
            <a:extLst>
              <a:ext uri="{FF2B5EF4-FFF2-40B4-BE49-F238E27FC236}">
                <a16:creationId xmlns:a16="http://schemas.microsoft.com/office/drawing/2014/main" id="{59BF5F6F-BC06-4827-860F-848D5C6CF6B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648C6E8-9552-4D55-810C-4E602E577DE6}"/>
              </a:ext>
            </a:extLst>
          </p:cNvPr>
          <p:cNvSpPr>
            <a:spLocks noGrp="1"/>
          </p:cNvSpPr>
          <p:nvPr>
            <p:ph type="dt" sz="half" idx="2"/>
          </p:nvPr>
        </p:nvSpPr>
        <p:spPr/>
        <p:txBody>
          <a:bodyPr/>
          <a:lstStyle/>
          <a:p>
            <a:r>
              <a:rPr lang="en-US" altLang="ja-JP"/>
              <a:t>&lt;September,2021&gt;</a:t>
            </a:r>
            <a:endParaRPr lang="en-US" altLang="ja-JP" dirty="0"/>
          </a:p>
        </p:txBody>
      </p:sp>
    </p:spTree>
    <p:extLst>
      <p:ext uri="{BB962C8B-B14F-4D97-AF65-F5344CB8AC3E}">
        <p14:creationId xmlns:p14="http://schemas.microsoft.com/office/powerpoint/2010/main" val="38141892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25</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19349C54-6297-42F2-A64D-429B487722F8}"/>
              </a:ext>
            </a:extLst>
          </p:cNvPr>
          <p:cNvSpPr>
            <a:spLocks noGrp="1"/>
          </p:cNvSpPr>
          <p:nvPr>
            <p:ph type="dt" sz="half" idx="2"/>
          </p:nvPr>
        </p:nvSpPr>
        <p:spPr/>
        <p:txBody>
          <a:bodyPr/>
          <a:lstStyle/>
          <a:p>
            <a:r>
              <a:rPr lang="en-US" altLang="ja-JP"/>
              <a:t>&lt;September,2021&gt;</a:t>
            </a:r>
            <a:endParaRPr lang="en-US" altLang="ja-JP" dirty="0"/>
          </a:p>
        </p:txBody>
      </p:sp>
    </p:spTree>
    <p:extLst>
      <p:ext uri="{BB962C8B-B14F-4D97-AF65-F5344CB8AC3E}">
        <p14:creationId xmlns:p14="http://schemas.microsoft.com/office/powerpoint/2010/main" val="3379942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26</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CE885E74-EDE0-4CB1-B922-7EB3178E1D5E}"/>
              </a:ext>
            </a:extLst>
          </p:cNvPr>
          <p:cNvSpPr>
            <a:spLocks noGrp="1"/>
          </p:cNvSpPr>
          <p:nvPr>
            <p:ph type="dt" sz="half" idx="2"/>
          </p:nvPr>
        </p:nvSpPr>
        <p:spPr/>
        <p:txBody>
          <a:bodyPr/>
          <a:lstStyle/>
          <a:p>
            <a:r>
              <a:rPr lang="en-US" altLang="ja-JP"/>
              <a:t>&lt;September,2021&gt;</a:t>
            </a:r>
            <a:endParaRPr lang="en-US" altLang="ja-JP" dirty="0"/>
          </a:p>
        </p:txBody>
      </p:sp>
      <p:sp>
        <p:nvSpPr>
          <p:cNvPr id="8" name="タイトル 6">
            <a:extLst>
              <a:ext uri="{FF2B5EF4-FFF2-40B4-BE49-F238E27FC236}">
                <a16:creationId xmlns:a16="http://schemas.microsoft.com/office/drawing/2014/main" id="{407F07C7-D017-4B45-8BF7-6D92F189C806}"/>
              </a:ext>
            </a:extLst>
          </p:cNvPr>
          <p:cNvSpPr>
            <a:spLocks noGrp="1"/>
          </p:cNvSpPr>
          <p:nvPr>
            <p:ph type="ctrTitle"/>
          </p:nvPr>
        </p:nvSpPr>
        <p:spPr>
          <a:xfrm>
            <a:off x="685800" y="2130425"/>
            <a:ext cx="7772400" cy="1470025"/>
          </a:xfrm>
        </p:spPr>
        <p:txBody>
          <a:bodyPr/>
          <a:lstStyle/>
          <a:p>
            <a:r>
              <a:rPr lang="en-US" dirty="0"/>
              <a:t>Adjourn TG4aa</a:t>
            </a:r>
            <a:br>
              <a:rPr lang="en-US" dirty="0"/>
            </a:br>
            <a:endParaRPr lang="en-001" dirty="0"/>
          </a:p>
        </p:txBody>
      </p:sp>
      <p:sp>
        <p:nvSpPr>
          <p:cNvPr id="10" name="テキスト ボックス 9">
            <a:extLst>
              <a:ext uri="{FF2B5EF4-FFF2-40B4-BE49-F238E27FC236}">
                <a16:creationId xmlns:a16="http://schemas.microsoft.com/office/drawing/2014/main" id="{086C1DBF-96FC-48C7-B6A6-66DAF013A912}"/>
              </a:ext>
            </a:extLst>
          </p:cNvPr>
          <p:cNvSpPr txBox="1"/>
          <p:nvPr/>
        </p:nvSpPr>
        <p:spPr>
          <a:xfrm>
            <a:off x="1116372" y="5013176"/>
            <a:ext cx="5903900" cy="1200329"/>
          </a:xfrm>
          <a:prstGeom prst="rect">
            <a:avLst/>
          </a:prstGeom>
          <a:solidFill>
            <a:schemeClr val="bg1"/>
          </a:solidFill>
        </p:spPr>
        <p:txBody>
          <a:bodyPr wrap="square" rtlCol="0">
            <a:spAutoFit/>
          </a:bodyPr>
          <a:lstStyle/>
          <a:p>
            <a:r>
              <a:rPr lang="en-US" sz="1800" dirty="0"/>
              <a:t>Moved :</a:t>
            </a:r>
            <a:r>
              <a:rPr lang="en-US" sz="1800" i="1" kern="0" dirty="0"/>
              <a:t>Don Sturek(ITRON)</a:t>
            </a:r>
            <a:r>
              <a:rPr lang="en-US" sz="1800" dirty="0">
                <a:solidFill>
                  <a:schemeClr val="bg1"/>
                </a:solidFill>
              </a:rPr>
              <a:t>Kunal Shah(ITRON)</a:t>
            </a:r>
          </a:p>
          <a:p>
            <a:pPr marL="0" indent="0">
              <a:buNone/>
            </a:pPr>
            <a:r>
              <a:rPr lang="en-US" sz="1800" dirty="0"/>
              <a:t>Second : Gary Stuebing(CISCO)</a:t>
            </a:r>
            <a:r>
              <a:rPr lang="en-US" sz="1800" dirty="0">
                <a:solidFill>
                  <a:schemeClr val="bg1"/>
                </a:solidFill>
              </a:rPr>
              <a:t>Clint Powell(Facebook)</a:t>
            </a:r>
          </a:p>
          <a:p>
            <a:pPr marL="0" indent="0">
              <a:buNone/>
            </a:pPr>
            <a:r>
              <a:rPr lang="en-US" sz="1800" dirty="0"/>
              <a:t> There is no discussion or objections. Adjourn is approved  unanimous consent.</a:t>
            </a:r>
          </a:p>
        </p:txBody>
      </p:sp>
    </p:spTree>
    <p:extLst>
      <p:ext uri="{BB962C8B-B14F-4D97-AF65-F5344CB8AC3E}">
        <p14:creationId xmlns:p14="http://schemas.microsoft.com/office/powerpoint/2010/main" val="1558374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Chair/Vice-Chair/Secretary/Technical Editor</a:t>
            </a:r>
          </a:p>
          <a:p>
            <a:pPr lvl="1"/>
            <a:r>
              <a:rPr lang="en-US" altLang="ja-JP" dirty="0"/>
              <a:t>Chair :Takashi </a:t>
            </a:r>
            <a:r>
              <a:rPr lang="en-US" altLang="ja-JP" dirty="0" err="1"/>
              <a:t>Kuramochi</a:t>
            </a:r>
            <a:r>
              <a:rPr lang="en-US" altLang="ja-JP" dirty="0"/>
              <a:t>(LAPIS)</a:t>
            </a:r>
          </a:p>
          <a:p>
            <a:pPr lvl="1"/>
            <a:r>
              <a:rPr lang="en-US" altLang="ja-JP" dirty="0"/>
              <a:t>Vice-Chair : Hiroshi Harada(Kyoto University)</a:t>
            </a:r>
          </a:p>
          <a:p>
            <a:pPr lvl="1"/>
            <a:r>
              <a:rPr lang="en-US" altLang="ja-JP" dirty="0"/>
              <a:t>Vice-Chair: Kunal Shah(ITRON) </a:t>
            </a:r>
          </a:p>
          <a:p>
            <a:pPr lvl="1"/>
            <a:r>
              <a:rPr lang="en-US" altLang="ja-JP" dirty="0"/>
              <a:t>Secretary : Kiyoshi Fukui(OKI)</a:t>
            </a:r>
          </a:p>
          <a:p>
            <a:pPr lvl="1"/>
            <a:r>
              <a:rPr lang="en-US" altLang="ja-JP" dirty="0"/>
              <a:t>Technical Editor : Kiyoshi Fukui(OKI)</a:t>
            </a:r>
          </a:p>
          <a:p>
            <a:pPr marL="457200" lvl="1" indent="0">
              <a:buNone/>
            </a:pPr>
            <a:endParaRPr lang="en-US" altLang="ja-JP" dirty="0"/>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sp>
        <p:nvSpPr>
          <p:cNvPr id="9" name="Rectangle 5">
            <a:extLst>
              <a:ext uri="{FF2B5EF4-FFF2-40B4-BE49-F238E27FC236}">
                <a16:creationId xmlns:a16="http://schemas.microsoft.com/office/drawing/2014/main" id="{38AA7486-189A-4A42-9E10-5C3C953C46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BA475B7F-A95F-43B1-AD81-324B4ACFD34E}"/>
              </a:ext>
            </a:extLst>
          </p:cNvPr>
          <p:cNvSpPr>
            <a:spLocks noGrp="1"/>
          </p:cNvSpPr>
          <p:nvPr>
            <p:ph type="dt" sz="half" idx="2"/>
          </p:nvPr>
        </p:nvSpPr>
        <p:spPr/>
        <p:txBody>
          <a:bodyPr/>
          <a:lstStyle/>
          <a:p>
            <a:r>
              <a:rPr lang="en-US" altLang="ja-JP"/>
              <a:t>&lt;September,2021&gt;</a:t>
            </a:r>
            <a:endParaRPr lang="en-US" altLang="ja-JP" dirty="0"/>
          </a:p>
        </p:txBody>
      </p:sp>
    </p:spTree>
    <p:extLst>
      <p:ext uri="{BB962C8B-B14F-4D97-AF65-F5344CB8AC3E}">
        <p14:creationId xmlns:p14="http://schemas.microsoft.com/office/powerpoint/2010/main" val="1971802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712968" cy="1066800"/>
          </a:xfrm>
        </p:spPr>
        <p:txBody>
          <a:bodyPr/>
          <a:lstStyle/>
          <a:p>
            <a:r>
              <a:rPr lang="en-US" altLang="en-US" b="1" u="sng" dirty="0">
                <a:solidFill>
                  <a:schemeClr val="tx1"/>
                </a:solidFill>
                <a:latin typeface="Calibri" panose="020F0502020204030204" pitchFamily="34" charset="0"/>
                <a:cs typeface="Calibri" panose="020F0502020204030204" pitchFamily="34" charset="0"/>
              </a:rPr>
              <a:t>Participants have a duty to inform the IEEE</a:t>
            </a:r>
            <a:endParaRPr kumimoji="1" lang="ja-JP" altLang="en-US" b="1" dirty="0"/>
          </a:p>
        </p:txBody>
      </p:sp>
      <p:sp>
        <p:nvSpPr>
          <p:cNvPr id="3" name="コンテンツ プレースホルダー 2"/>
          <p:cNvSpPr>
            <a:spLocks noGrp="1"/>
          </p:cNvSpPr>
          <p:nvPr>
            <p:ph idx="1"/>
          </p:nvPr>
        </p:nvSpPr>
        <p:spPr/>
        <p:txBody>
          <a:bodyPr/>
          <a:lstStyle/>
          <a:p>
            <a:r>
              <a:rPr lang="en-US" altLang="ja-JP" b="1"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endParaRPr lang="en-US" altLang="ja-JP" b="1" dirty="0"/>
          </a:p>
          <a:p>
            <a:r>
              <a:rPr lang="en-US" altLang="ja-JP" b="1" dirty="0"/>
              <a:t>Participants should inform the IEEE (or cause the IEEE to be informed) of the identity of any other holders of potential Essential Patent Claims</a:t>
            </a:r>
          </a:p>
          <a:p>
            <a:endParaRPr lang="en-US" altLang="ja-JP" dirty="0"/>
          </a:p>
          <a:p>
            <a:pPr marL="0" indent="0">
              <a:buNone/>
            </a:pPr>
            <a:r>
              <a:rPr lang="en-US" altLang="ja-JP" b="1" dirty="0"/>
              <a:t>     Early identification of holders of potential Essential Patent</a:t>
            </a:r>
            <a:br>
              <a:rPr lang="en-US" altLang="ja-JP" b="1" dirty="0"/>
            </a:br>
            <a:r>
              <a:rPr lang="en-US" altLang="ja-JP" b="1" dirty="0"/>
              <a:t>     Claims is encouraged</a:t>
            </a:r>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a:t>
            </a:fld>
            <a:endParaRPr lang="en-US" altLang="ja-JP"/>
          </a:p>
        </p:txBody>
      </p:sp>
      <p:sp>
        <p:nvSpPr>
          <p:cNvPr id="9" name="Rectangle 5">
            <a:extLst>
              <a:ext uri="{FF2B5EF4-FFF2-40B4-BE49-F238E27FC236}">
                <a16:creationId xmlns:a16="http://schemas.microsoft.com/office/drawing/2014/main" id="{10BB7F6C-A7A9-4335-A48B-7737F289EEE3}"/>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FFDC0766-37C4-42DD-AD80-083BD286E906}"/>
              </a:ext>
            </a:extLst>
          </p:cNvPr>
          <p:cNvSpPr>
            <a:spLocks noGrp="1"/>
          </p:cNvSpPr>
          <p:nvPr>
            <p:ph type="dt" sz="half" idx="2"/>
          </p:nvPr>
        </p:nvSpPr>
        <p:spPr/>
        <p:txBody>
          <a:bodyPr/>
          <a:lstStyle/>
          <a:p>
            <a:r>
              <a:rPr lang="en-US" altLang="ja-JP"/>
              <a:t>&lt;September,2021&gt;</a:t>
            </a:r>
            <a:endParaRPr lang="en-US" altLang="ja-JP" dirty="0"/>
          </a:p>
        </p:txBody>
      </p:sp>
    </p:spTree>
    <p:extLst>
      <p:ext uri="{BB962C8B-B14F-4D97-AF65-F5344CB8AC3E}">
        <p14:creationId xmlns:p14="http://schemas.microsoft.com/office/powerpoint/2010/main" val="210954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Ways to inform IEEE</a:t>
            </a:r>
            <a:endParaRPr kumimoji="1" lang="ja-JP" altLang="en-US" b="1" dirty="0"/>
          </a:p>
        </p:txBody>
      </p:sp>
      <p:sp>
        <p:nvSpPr>
          <p:cNvPr id="3" name="コンテンツ プレースホルダー 2"/>
          <p:cNvSpPr>
            <a:spLocks noGrp="1"/>
          </p:cNvSpPr>
          <p:nvPr>
            <p:ph idx="1"/>
          </p:nvPr>
        </p:nvSpPr>
        <p:spPr>
          <a:xfrm>
            <a:off x="179512" y="1762472"/>
            <a:ext cx="8856984" cy="4114800"/>
          </a:xfrm>
        </p:spPr>
        <p:txBody>
          <a:bodyPr/>
          <a:lstStyle/>
          <a:p>
            <a:r>
              <a:rPr lang="en-US" altLang="ja-JP" b="1" dirty="0"/>
              <a:t>Cause an LOA to be submitted to the IEEE-SA (patcom@ieee.org); or</a:t>
            </a:r>
          </a:p>
          <a:p>
            <a:endParaRPr lang="en-US" altLang="ja-JP" b="1" dirty="0"/>
          </a:p>
          <a:p>
            <a:r>
              <a:rPr lang="en-US" altLang="ja-JP" b="1" dirty="0"/>
              <a:t>Provide the chair of this group with the identity of the holder(s) of any and all such claims as soon as possible; or</a:t>
            </a:r>
          </a:p>
          <a:p>
            <a:endParaRPr lang="en-US" altLang="ja-JP" b="1" dirty="0"/>
          </a:p>
          <a:p>
            <a:r>
              <a:rPr lang="en-US" altLang="ja-JP" b="1" dirty="0"/>
              <a:t>Speak up now and respond to this Call for Potentially Essential </a:t>
            </a:r>
            <a:r>
              <a:rPr lang="en-US" altLang="ja-JP" dirty="0"/>
              <a:t>Patents</a:t>
            </a:r>
          </a:p>
          <a:p>
            <a:endParaRPr lang="en-US" altLang="ja-JP" dirty="0"/>
          </a:p>
          <a:p>
            <a:pPr marL="0" indent="0">
              <a:buNone/>
            </a:pPr>
            <a:r>
              <a:rPr lang="en-US" altLang="ja-JP" b="1"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ja-JP" b="1" dirty="0"/>
            </a:br>
            <a:endParaRPr lang="en-US" altLang="ja-JP" b="1" dirty="0"/>
          </a:p>
          <a:p>
            <a:pPr marL="0" indent="0">
              <a:buNone/>
            </a:pPr>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a:t>
            </a:fld>
            <a:endParaRPr lang="en-US" altLang="ja-JP"/>
          </a:p>
        </p:txBody>
      </p:sp>
      <p:sp>
        <p:nvSpPr>
          <p:cNvPr id="9" name="Rectangle 5">
            <a:extLst>
              <a:ext uri="{FF2B5EF4-FFF2-40B4-BE49-F238E27FC236}">
                <a16:creationId xmlns:a16="http://schemas.microsoft.com/office/drawing/2014/main" id="{EC46D809-1E04-44E8-B192-F5CCAA6E76C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F5026647-2AEC-4630-AAF5-7EB14CDBB8CA}"/>
              </a:ext>
            </a:extLst>
          </p:cNvPr>
          <p:cNvSpPr>
            <a:spLocks noGrp="1"/>
          </p:cNvSpPr>
          <p:nvPr>
            <p:ph type="dt" sz="half" idx="2"/>
          </p:nvPr>
        </p:nvSpPr>
        <p:spPr/>
        <p:txBody>
          <a:bodyPr/>
          <a:lstStyle/>
          <a:p>
            <a:r>
              <a:rPr lang="en-US" altLang="ja-JP"/>
              <a:t>&lt;September,2021&gt;</a:t>
            </a:r>
            <a:endParaRPr lang="en-US" altLang="ja-JP" dirty="0"/>
          </a:p>
        </p:txBody>
      </p:sp>
    </p:spTree>
    <p:extLst>
      <p:ext uri="{BB962C8B-B14F-4D97-AF65-F5344CB8AC3E}">
        <p14:creationId xmlns:p14="http://schemas.microsoft.com/office/powerpoint/2010/main" val="854180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Other guidelines for IEEE WG meetings</a:t>
            </a:r>
            <a:endParaRPr kumimoji="1" lang="ja-JP" altLang="en-US" b="1" dirty="0"/>
          </a:p>
        </p:txBody>
      </p:sp>
      <p:sp>
        <p:nvSpPr>
          <p:cNvPr id="3" name="コンテンツ プレースホルダー 2"/>
          <p:cNvSpPr>
            <a:spLocks noGrp="1"/>
          </p:cNvSpPr>
          <p:nvPr>
            <p:ph idx="1"/>
          </p:nvPr>
        </p:nvSpPr>
        <p:spPr>
          <a:xfrm>
            <a:off x="251520" y="1981200"/>
            <a:ext cx="8496944" cy="4114800"/>
          </a:xfrm>
        </p:spPr>
        <p:txBody>
          <a:bodyPr/>
          <a:lstStyle/>
          <a:p>
            <a:pPr>
              <a:lnSpc>
                <a:spcPct val="80000"/>
              </a:lnSpc>
              <a:spcAft>
                <a:spcPct val="40000"/>
              </a:spcAft>
              <a:buSzPct val="150000"/>
              <a:buFont typeface="Arial" panose="020B0604020202020204" pitchFamily="34" charset="0"/>
              <a:buChar char="•"/>
              <a:defRPr/>
            </a:pPr>
            <a:r>
              <a:rPr lang="en-US" altLang="en-US" sz="1800" b="1" dirty="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400" dirty="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900" dirty="0">
                <a:cs typeface="Calibri" panose="020F0502020204030204" pitchFamily="34" charset="0"/>
              </a:rPr>
              <a:t>---------------------------------------------------------------   </a:t>
            </a:r>
            <a:endParaRPr lang="en-US" altLang="en-US" sz="1200" dirty="0">
              <a:cs typeface="Calibri" panose="020F0502020204030204" pitchFamily="34" charset="0"/>
            </a:endParaRPr>
          </a:p>
          <a:p>
            <a:pPr algn="ctr">
              <a:lnSpc>
                <a:spcPct val="80000"/>
              </a:lnSpc>
              <a:buFont typeface="Monotype Sorts"/>
              <a:buNone/>
              <a:defRPr/>
            </a:pPr>
            <a:r>
              <a:rPr lang="en-US" altLang="en-US" sz="1200" dirty="0">
                <a:cs typeface="Calibri" panose="020F0502020204030204" pitchFamily="34" charset="0"/>
              </a:rPr>
              <a:t>For more details, see </a:t>
            </a:r>
            <a:r>
              <a:rPr lang="en-US" altLang="en-US" sz="1200" i="1" dirty="0">
                <a:cs typeface="Calibri" panose="020F0502020204030204" pitchFamily="34" charset="0"/>
              </a:rPr>
              <a:t>IEEE-SA Standards Board Operations Manual</a:t>
            </a:r>
            <a:r>
              <a:rPr lang="en-US" altLang="en-US" sz="1200" dirty="0">
                <a:cs typeface="Calibri" panose="020F0502020204030204" pitchFamily="34" charset="0"/>
              </a:rPr>
              <a:t>, clause 5.3.10 and </a:t>
            </a:r>
            <a:br>
              <a:rPr lang="en-US" altLang="en-US" sz="1200" dirty="0">
                <a:cs typeface="Calibri" panose="020F0502020204030204" pitchFamily="34" charset="0"/>
              </a:rPr>
            </a:br>
            <a:r>
              <a:rPr lang="en-US" altLang="en-US" sz="1200" i="1" dirty="0">
                <a:cs typeface="Calibri" panose="020F0502020204030204" pitchFamily="34" charset="0"/>
              </a:rPr>
              <a:t>Antitrust and Competition Policy: What You Need to Know </a:t>
            </a:r>
            <a:r>
              <a:rPr lang="en-US" altLang="en-US" sz="1200" dirty="0">
                <a:cs typeface="Calibri" panose="020F0502020204030204" pitchFamily="34" charset="0"/>
              </a:rPr>
              <a:t>at http://standards.ieee.org/develop/policies/antitrust.pdf</a:t>
            </a:r>
          </a:p>
          <a:p>
            <a:endParaRPr kumimoji="1" lang="ja-JP" altLang="en-US" sz="24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9" name="Rectangle 5">
            <a:extLst>
              <a:ext uri="{FF2B5EF4-FFF2-40B4-BE49-F238E27FC236}">
                <a16:creationId xmlns:a16="http://schemas.microsoft.com/office/drawing/2014/main" id="{7C733AEE-29E7-473A-ADAE-CF5A1A9B053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32DAFAC8-95FE-4B67-933E-4C76D4C7C654}"/>
              </a:ext>
            </a:extLst>
          </p:cNvPr>
          <p:cNvSpPr>
            <a:spLocks noGrp="1"/>
          </p:cNvSpPr>
          <p:nvPr>
            <p:ph type="dt" sz="half" idx="2"/>
          </p:nvPr>
        </p:nvSpPr>
        <p:spPr/>
        <p:txBody>
          <a:bodyPr/>
          <a:lstStyle/>
          <a:p>
            <a:r>
              <a:rPr lang="en-US" altLang="ja-JP"/>
              <a:t>&lt;September,2021&gt;</a:t>
            </a:r>
            <a:endParaRPr lang="en-US" altLang="ja-JP" dirty="0"/>
          </a:p>
        </p:txBody>
      </p:sp>
    </p:spTree>
    <p:extLst>
      <p:ext uri="{BB962C8B-B14F-4D97-AF65-F5344CB8AC3E}">
        <p14:creationId xmlns:p14="http://schemas.microsoft.com/office/powerpoint/2010/main" val="2520594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en-US" b="1" u="sng" dirty="0">
                <a:solidFill>
                  <a:schemeClr val="tx1"/>
                </a:solidFill>
                <a:latin typeface="Calibri" panose="020F0502020204030204" pitchFamily="34" charset="0"/>
                <a:cs typeface="Calibri" panose="020F0502020204030204" pitchFamily="34" charset="0"/>
              </a:rPr>
              <a:t>Patent-related information</a:t>
            </a:r>
            <a:endParaRPr kumimoji="1" lang="ja-JP" altLang="en-US" b="1" dirty="0"/>
          </a:p>
        </p:txBody>
      </p:sp>
      <p:sp>
        <p:nvSpPr>
          <p:cNvPr id="3" name="コンテンツ プレースホルダー 2"/>
          <p:cNvSpPr>
            <a:spLocks noGrp="1"/>
          </p:cNvSpPr>
          <p:nvPr>
            <p:ph idx="1"/>
          </p:nvPr>
        </p:nvSpPr>
        <p:spPr>
          <a:xfrm>
            <a:off x="179512" y="1981200"/>
            <a:ext cx="8856984" cy="4114800"/>
          </a:xfrm>
        </p:spPr>
        <p:txBody>
          <a:bodyPr/>
          <a:lstStyle/>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800" b="1" i="1" dirty="0">
                <a:cs typeface="Calibri" panose="020F0502020204030204" pitchFamily="34" charset="0"/>
              </a:rPr>
              <a:t>IEEE-SA Standards Board Bylaws</a:t>
            </a:r>
            <a:endParaRPr lang="en-US" altLang="en-US" sz="1800" b="1" dirty="0">
              <a:cs typeface="Calibri" panose="020F0502020204030204" pitchFamily="34" charset="0"/>
            </a:endParaRPr>
          </a:p>
          <a:p>
            <a:pPr marL="1463078" lvl="3" indent="0">
              <a:lnSpc>
                <a:spcPct val="90000"/>
              </a:lnSpc>
              <a:buSzPct val="150000"/>
              <a:buNone/>
            </a:pPr>
            <a:r>
              <a:rPr lang="en-US" altLang="ja-JP" sz="1600" dirty="0">
                <a:hlinkClick r:id="rId2"/>
              </a:rPr>
              <a:t>https://standards.ieee.org/about/policies/bylaws/sect6-7.html#6</a:t>
            </a:r>
            <a:endParaRPr lang="en-US" altLang="ja-JP" sz="1600" dirty="0"/>
          </a:p>
          <a:p>
            <a:pPr lvl="2">
              <a:lnSpc>
                <a:spcPct val="90000"/>
              </a:lnSpc>
              <a:buSzPct val="150000"/>
            </a:pPr>
            <a:r>
              <a:rPr lang="en-US" altLang="en-US" sz="1800" b="1" i="1" dirty="0">
                <a:cs typeface="Calibri" panose="020F0502020204030204" pitchFamily="34" charset="0"/>
              </a:rPr>
              <a:t>IEEE-SA Standards Board Operations Manual</a:t>
            </a:r>
            <a:r>
              <a:rPr lang="en-US" altLang="en-US" sz="1800" b="1" dirty="0">
                <a:cs typeface="Calibri" panose="020F0502020204030204" pitchFamily="34" charset="0"/>
              </a:rPr>
              <a:t> </a:t>
            </a:r>
          </a:p>
          <a:p>
            <a:pPr marL="1463078" lvl="3" indent="0">
              <a:lnSpc>
                <a:spcPct val="90000"/>
              </a:lnSpc>
              <a:buSzPct val="150000"/>
              <a:buNone/>
            </a:pPr>
            <a:r>
              <a:rPr lang="en-US" altLang="ja-JP" sz="1600" dirty="0">
                <a:hlinkClick r:id="rId3"/>
              </a:rPr>
              <a:t>https://standards.ieee.org/about/policies/bylaws/sect6-7.html#6.3</a:t>
            </a:r>
            <a:endParaRPr lang="en-US" altLang="en-US" b="1" dirty="0">
              <a:cs typeface="Calibri" panose="020F0502020204030204" pitchFamily="34" charset="0"/>
            </a:endParaRP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a:t>
            </a:r>
            <a:r>
              <a:rPr lang="en-US" altLang="en-US" sz="2000" b="1" i="1" dirty="0">
                <a:latin typeface="Calibri" panose="020F0502020204030204" pitchFamily="34" charset="0"/>
                <a:cs typeface="Calibri" panose="020F0502020204030204" pitchFamily="34" charset="0"/>
                <a:hlinkClick r:id="rId4"/>
              </a:rPr>
              <a:t>http://standards.ieee.org/about/sasb/patcom/materials.html</a:t>
            </a: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800" b="1" dirty="0">
              <a:cs typeface="Calibri" panose="020F0502020204030204" pitchFamily="34" charset="0"/>
            </a:endParaRPr>
          </a:p>
          <a:p>
            <a:pPr lvl="1" algn="ctr">
              <a:lnSpc>
                <a:spcPct val="90000"/>
              </a:lnSpc>
              <a:spcBef>
                <a:spcPct val="0"/>
              </a:spcBef>
              <a:buFont typeface="Monotype Sorts"/>
              <a:buNone/>
            </a:pPr>
            <a:r>
              <a:rPr lang="en-US" altLang="en-US" sz="2800" b="1" dirty="0">
                <a:cs typeface="Calibri" panose="020F0502020204030204" pitchFamily="34" charset="0"/>
              </a:rPr>
              <a:t>	If you have questions, contact the IEEE-SA Standards Board Patent Committee Administrator at patcom@ieee.org</a:t>
            </a: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
        <p:nvSpPr>
          <p:cNvPr id="9" name="Rectangle 5">
            <a:extLst>
              <a:ext uri="{FF2B5EF4-FFF2-40B4-BE49-F238E27FC236}">
                <a16:creationId xmlns:a16="http://schemas.microsoft.com/office/drawing/2014/main" id="{BE2C1B0B-989C-408D-8412-0DB9E00A8A8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D7A1184B-3F3C-487B-9507-9AA2C90AC924}"/>
              </a:ext>
            </a:extLst>
          </p:cNvPr>
          <p:cNvSpPr>
            <a:spLocks noGrp="1"/>
          </p:cNvSpPr>
          <p:nvPr>
            <p:ph type="dt" sz="half" idx="2"/>
          </p:nvPr>
        </p:nvSpPr>
        <p:spPr/>
        <p:txBody>
          <a:bodyPr/>
          <a:lstStyle/>
          <a:p>
            <a:r>
              <a:rPr lang="en-US" altLang="ja-JP"/>
              <a:t>&lt;September,2021&gt;</a:t>
            </a:r>
            <a:endParaRPr lang="en-US" altLang="ja-JP" dirty="0"/>
          </a:p>
        </p:txBody>
      </p:sp>
    </p:spTree>
    <p:extLst>
      <p:ext uri="{BB962C8B-B14F-4D97-AF65-F5344CB8AC3E}">
        <p14:creationId xmlns:p14="http://schemas.microsoft.com/office/powerpoint/2010/main" val="2827263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28111" y="1844675"/>
            <a:ext cx="8458200" cy="4114800"/>
          </a:xfrm>
        </p:spPr>
        <p:txBody>
          <a:bodyPr/>
          <a:lstStyle/>
          <a:p>
            <a:pPr marL="457200" indent="-457200"/>
            <a:r>
              <a:rPr lang="en-US" altLang="ja-JP" sz="2000" dirty="0"/>
              <a:t>Visit “https://imat.ieee.org” and click “802 Plenary Session” and click “C/LM/WG802.15 Attendance” shown below.</a:t>
            </a:r>
          </a:p>
          <a:p>
            <a:pPr marL="457200" indent="-457200"/>
            <a:endParaRPr lang="en-US" altLang="ja-JP" sz="2000" dirty="0"/>
          </a:p>
          <a:p>
            <a:pPr marL="457200" indent="-457200">
              <a:buNone/>
            </a:pPr>
            <a:endParaRPr lang="en-US" altLang="ja-JP" dirty="0"/>
          </a:p>
          <a:p>
            <a:pPr marL="457200" indent="-457200">
              <a:buNone/>
            </a:pPr>
            <a:endParaRPr lang="en-US" altLang="ja-JP" dirty="0"/>
          </a:p>
          <a:p>
            <a:pPr marL="457200" indent="-457200">
              <a:buFontTx/>
              <a:buAutoNum type="arabicPeriod"/>
            </a:pPr>
            <a:r>
              <a:rPr lang="en-US" altLang="ja-JP" sz="2000" dirty="0"/>
              <a:t>Register</a:t>
            </a:r>
          </a:p>
          <a:p>
            <a:pPr marL="457200" indent="-457200">
              <a:buFontTx/>
              <a:buAutoNum type="arabicPeriod"/>
            </a:pPr>
            <a:r>
              <a:rPr lang="en-US" altLang="ja-JP" sz="2000" dirty="0"/>
              <a:t>Indicate attendance</a:t>
            </a:r>
          </a:p>
          <a:p>
            <a:pPr marL="457200" indent="-457200">
              <a:buFontTx/>
              <a:buAutoNum type="arabicPeriod"/>
            </a:pPr>
            <a:r>
              <a:rPr lang="en-US" altLang="ja-JP" sz="2000" dirty="0"/>
              <a:t>Please click yellow bar on the  attendance sheet.</a:t>
            </a:r>
          </a:p>
          <a:p>
            <a:pPr marL="457200" indent="-457200">
              <a:buFontTx/>
              <a:buAutoNum type="arabicPeriod"/>
            </a:pPr>
            <a:r>
              <a:rPr lang="en-US" altLang="ja-JP" sz="2000" dirty="0"/>
              <a:t>the collar bar will be changed to green.</a:t>
            </a:r>
          </a:p>
          <a:p>
            <a:endParaRPr kumimoji="1" lang="ja-JP" altLang="en-US" sz="2000" dirty="0"/>
          </a:p>
        </p:txBody>
      </p:sp>
      <p:sp>
        <p:nvSpPr>
          <p:cNvPr id="3" name="タイトル 2"/>
          <p:cNvSpPr>
            <a:spLocks noGrp="1"/>
          </p:cNvSpPr>
          <p:nvPr>
            <p:ph type="title"/>
          </p:nvPr>
        </p:nvSpPr>
        <p:spPr>
          <a:xfrm>
            <a:off x="685800" y="685800"/>
            <a:ext cx="7772400" cy="639762"/>
          </a:xfrm>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8</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pic>
        <p:nvPicPr>
          <p:cNvPr id="6" name="図 5">
            <a:extLst>
              <a:ext uri="{FF2B5EF4-FFF2-40B4-BE49-F238E27FC236}">
                <a16:creationId xmlns:a16="http://schemas.microsoft.com/office/drawing/2014/main" id="{A0278787-49E9-49EF-8C04-FCBC78D49145}"/>
              </a:ext>
            </a:extLst>
          </p:cNvPr>
          <p:cNvPicPr>
            <a:picLocks noChangeAspect="1"/>
          </p:cNvPicPr>
          <p:nvPr/>
        </p:nvPicPr>
        <p:blipFill>
          <a:blip r:embed="rId3"/>
          <a:stretch>
            <a:fillRect/>
          </a:stretch>
        </p:blipFill>
        <p:spPr>
          <a:xfrm>
            <a:off x="467545" y="2564904"/>
            <a:ext cx="4752528" cy="1524000"/>
          </a:xfrm>
          <a:prstGeom prst="rect">
            <a:avLst/>
          </a:prstGeom>
        </p:spPr>
      </p:pic>
      <p:sp>
        <p:nvSpPr>
          <p:cNvPr id="8" name="正方形/長方形 7">
            <a:extLst>
              <a:ext uri="{FF2B5EF4-FFF2-40B4-BE49-F238E27FC236}">
                <a16:creationId xmlns:a16="http://schemas.microsoft.com/office/drawing/2014/main" id="{5D957850-A4D6-4EA6-AB9A-99DE7B874EF5}"/>
              </a:ext>
            </a:extLst>
          </p:cNvPr>
          <p:cNvSpPr/>
          <p:nvPr/>
        </p:nvSpPr>
        <p:spPr bwMode="auto">
          <a:xfrm>
            <a:off x="539552" y="3212976"/>
            <a:ext cx="2448272" cy="216024"/>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pic>
        <p:nvPicPr>
          <p:cNvPr id="10" name="図 9">
            <a:extLst>
              <a:ext uri="{FF2B5EF4-FFF2-40B4-BE49-F238E27FC236}">
                <a16:creationId xmlns:a16="http://schemas.microsoft.com/office/drawing/2014/main" id="{B8E30FFE-5D27-49E5-90AA-BA7082BE5200}"/>
              </a:ext>
            </a:extLst>
          </p:cNvPr>
          <p:cNvPicPr>
            <a:picLocks noChangeAspect="1"/>
          </p:cNvPicPr>
          <p:nvPr/>
        </p:nvPicPr>
        <p:blipFill>
          <a:blip r:embed="rId4"/>
          <a:stretch>
            <a:fillRect/>
          </a:stretch>
        </p:blipFill>
        <p:spPr>
          <a:xfrm>
            <a:off x="4146028" y="2576512"/>
            <a:ext cx="2724150" cy="1704975"/>
          </a:xfrm>
          <a:prstGeom prst="rect">
            <a:avLst/>
          </a:prstGeom>
        </p:spPr>
      </p:pic>
      <p:sp>
        <p:nvSpPr>
          <p:cNvPr id="11" name="正方形/長方形 10">
            <a:extLst>
              <a:ext uri="{FF2B5EF4-FFF2-40B4-BE49-F238E27FC236}">
                <a16:creationId xmlns:a16="http://schemas.microsoft.com/office/drawing/2014/main" id="{8DB9029F-1A51-4D20-A632-3C399F52A1A9}"/>
              </a:ext>
            </a:extLst>
          </p:cNvPr>
          <p:cNvSpPr/>
          <p:nvPr/>
        </p:nvSpPr>
        <p:spPr bwMode="auto">
          <a:xfrm>
            <a:off x="4215805" y="3701988"/>
            <a:ext cx="2162472" cy="303076"/>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cxnSp>
        <p:nvCxnSpPr>
          <p:cNvPr id="13" name="直線矢印コネクタ 12">
            <a:extLst>
              <a:ext uri="{FF2B5EF4-FFF2-40B4-BE49-F238E27FC236}">
                <a16:creationId xmlns:a16="http://schemas.microsoft.com/office/drawing/2014/main" id="{66FE313F-7F15-4608-AFFA-EC0903FA69E6}"/>
              </a:ext>
            </a:extLst>
          </p:cNvPr>
          <p:cNvCxnSpPr>
            <a:stCxn id="8" idx="3"/>
          </p:cNvCxnSpPr>
          <p:nvPr/>
        </p:nvCxnSpPr>
        <p:spPr bwMode="auto">
          <a:xfrm>
            <a:off x="2987824" y="3320988"/>
            <a:ext cx="1158204" cy="3810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日付プレースホルダー 15">
            <a:extLst>
              <a:ext uri="{FF2B5EF4-FFF2-40B4-BE49-F238E27FC236}">
                <a16:creationId xmlns:a16="http://schemas.microsoft.com/office/drawing/2014/main" id="{C9C05346-D96D-485A-A321-9F6374E596F5}"/>
              </a:ext>
            </a:extLst>
          </p:cNvPr>
          <p:cNvSpPr>
            <a:spLocks noGrp="1"/>
          </p:cNvSpPr>
          <p:nvPr>
            <p:ph type="dt" sz="half" idx="2"/>
          </p:nvPr>
        </p:nvSpPr>
        <p:spPr/>
        <p:txBody>
          <a:bodyPr/>
          <a:lstStyle/>
          <a:p>
            <a:r>
              <a:rPr lang="en-US" altLang="ja-JP"/>
              <a:t>&lt;September,2021&gt;</a:t>
            </a:r>
            <a:endParaRPr lang="en-US" altLang="ja-JP" dirty="0"/>
          </a:p>
        </p:txBody>
      </p:sp>
      <p:sp>
        <p:nvSpPr>
          <p:cNvPr id="4" name="テキスト ボックス 3">
            <a:extLst>
              <a:ext uri="{FF2B5EF4-FFF2-40B4-BE49-F238E27FC236}">
                <a16:creationId xmlns:a16="http://schemas.microsoft.com/office/drawing/2014/main" id="{C10ECEAD-76BA-4B88-8FF6-4A0186138B80}"/>
              </a:ext>
            </a:extLst>
          </p:cNvPr>
          <p:cNvSpPr txBox="1"/>
          <p:nvPr/>
        </p:nvSpPr>
        <p:spPr>
          <a:xfrm>
            <a:off x="441907" y="5641481"/>
            <a:ext cx="8594589" cy="523220"/>
          </a:xfrm>
          <a:prstGeom prst="rect">
            <a:avLst/>
          </a:prstGeom>
          <a:solidFill>
            <a:srgbClr val="FFFF00"/>
          </a:solidFill>
        </p:spPr>
        <p:txBody>
          <a:bodyPr wrap="square" rtlCol="0">
            <a:spAutoFit/>
          </a:bodyPr>
          <a:lstStyle/>
          <a:p>
            <a:r>
              <a:rPr lang="en-US" sz="1400" dirty="0">
                <a:solidFill>
                  <a:srgbClr val="FF0000"/>
                </a:solidFill>
              </a:rPr>
              <a:t>Important Note:  Attendance will be counted session based. Each session gives you 6% of attendance.</a:t>
            </a:r>
          </a:p>
          <a:p>
            <a:r>
              <a:rPr lang="en-US" sz="1400" dirty="0">
                <a:solidFill>
                  <a:srgbClr val="FF0000"/>
                </a:solidFill>
              </a:rPr>
              <a:t>In order to get voting right, you need to get at least 12 sessions.</a:t>
            </a:r>
            <a:endParaRPr lang="en-001" sz="1400" dirty="0">
              <a:solidFill>
                <a:srgbClr val="FF0000"/>
              </a:solidFill>
            </a:endParaRPr>
          </a:p>
        </p:txBody>
      </p:sp>
    </p:spTree>
    <p:extLst>
      <p:ext uri="{BB962C8B-B14F-4D97-AF65-F5344CB8AC3E}">
        <p14:creationId xmlns:p14="http://schemas.microsoft.com/office/powerpoint/2010/main" val="3086756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TG4aa JRE sessions in September Interim</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extLst>
              <p:ext uri="{D42A27DB-BD31-4B8C-83A1-F6EECF244321}">
                <p14:modId xmlns:p14="http://schemas.microsoft.com/office/powerpoint/2010/main" val="3233075262"/>
              </p:ext>
            </p:extLst>
          </p:nvPr>
        </p:nvGraphicFramePr>
        <p:xfrm>
          <a:off x="395537" y="1762706"/>
          <a:ext cx="8352926" cy="204216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400" dirty="0"/>
                    </a:p>
                  </a:txBody>
                  <a:tcPr/>
                </a:tc>
                <a:tc>
                  <a:txBody>
                    <a:bodyPr/>
                    <a:lstStyle/>
                    <a:p>
                      <a:pPr algn="ctr"/>
                      <a:r>
                        <a:rPr kumimoji="1" lang="en-US" altLang="ja-JP" sz="1400" dirty="0"/>
                        <a:t>Monday</a:t>
                      </a:r>
                    </a:p>
                    <a:p>
                      <a:pPr algn="ctr"/>
                      <a:r>
                        <a:rPr kumimoji="1" lang="en-US" altLang="ja-JP" sz="1400" dirty="0"/>
                        <a:t>13</a:t>
                      </a:r>
                      <a:r>
                        <a:rPr kumimoji="1" lang="en-US" altLang="ja-JP" sz="1400" baseline="30000" dirty="0"/>
                        <a:t>th</a:t>
                      </a:r>
                      <a:r>
                        <a:rPr kumimoji="1" lang="en-US" altLang="ja-JP" sz="1400" dirty="0"/>
                        <a:t> September</a:t>
                      </a:r>
                      <a:endParaRPr kumimoji="1" lang="ja-JP" altLang="en-US" sz="1400" dirty="0"/>
                    </a:p>
                  </a:txBody>
                  <a:tcPr anchor="ctr"/>
                </a:tc>
                <a:tc>
                  <a:txBody>
                    <a:bodyPr/>
                    <a:lstStyle/>
                    <a:p>
                      <a:pPr algn="ctr"/>
                      <a:r>
                        <a:rPr kumimoji="1" lang="en-US" altLang="ja-JP" sz="1400" dirty="0"/>
                        <a:t>Tuesday</a:t>
                      </a:r>
                    </a:p>
                    <a:p>
                      <a:pPr algn="ctr"/>
                      <a:r>
                        <a:rPr kumimoji="1" lang="en-US" altLang="ja-JP" sz="1400" dirty="0"/>
                        <a:t>14</a:t>
                      </a:r>
                      <a:r>
                        <a:rPr kumimoji="1" lang="en-US" altLang="ja-JP" sz="1400" baseline="30000" dirty="0"/>
                        <a:t>th</a:t>
                      </a:r>
                      <a:r>
                        <a:rPr kumimoji="1" lang="en-US" altLang="ja-JP" sz="1400" dirty="0"/>
                        <a:t> September</a:t>
                      </a:r>
                      <a:endParaRPr kumimoji="1" lang="ja-JP" altLang="en-US" sz="1400" dirty="0"/>
                    </a:p>
                  </a:txBody>
                  <a:tcPr anchor="ctr"/>
                </a:tc>
                <a:tc>
                  <a:txBody>
                    <a:bodyPr/>
                    <a:lstStyle/>
                    <a:p>
                      <a:pPr algn="ctr"/>
                      <a:r>
                        <a:rPr kumimoji="1" lang="en-US" altLang="ja-JP" sz="1400" dirty="0"/>
                        <a:t>Wednesday</a:t>
                      </a:r>
                    </a:p>
                    <a:p>
                      <a:pPr algn="ctr"/>
                      <a:r>
                        <a:rPr kumimoji="1" lang="en-US" altLang="ja-JP" sz="1400" dirty="0"/>
                        <a:t>15</a:t>
                      </a:r>
                      <a:r>
                        <a:rPr kumimoji="1" lang="en-US" altLang="ja-JP" sz="1400" baseline="30000" dirty="0"/>
                        <a:t>th</a:t>
                      </a:r>
                      <a:r>
                        <a:rPr kumimoji="1" lang="en-US" altLang="ja-JP" sz="1400" dirty="0"/>
                        <a:t> September</a:t>
                      </a:r>
                      <a:endParaRPr kumimoji="1" lang="ja-JP" altLang="en-US" sz="1400" dirty="0"/>
                    </a:p>
                  </a:txBody>
                  <a:tcPr anchor="ctr"/>
                </a:tc>
                <a:tc>
                  <a:txBody>
                    <a:bodyPr/>
                    <a:lstStyle/>
                    <a:p>
                      <a:pPr algn="ctr"/>
                      <a:r>
                        <a:rPr kumimoji="1" lang="en-US" altLang="ja-JP" sz="1400" dirty="0"/>
                        <a:t>Thursday</a:t>
                      </a:r>
                    </a:p>
                    <a:p>
                      <a:pPr algn="ctr"/>
                      <a:r>
                        <a:rPr kumimoji="1" lang="en-US" altLang="ja-JP" sz="1400" dirty="0"/>
                        <a:t>16</a:t>
                      </a:r>
                      <a:r>
                        <a:rPr kumimoji="1" lang="en-US" altLang="ja-JP" sz="1400" baseline="30000" dirty="0"/>
                        <a:t>th</a:t>
                      </a:r>
                      <a:r>
                        <a:rPr kumimoji="1" lang="en-US" altLang="ja-JP" sz="1400" dirty="0"/>
                        <a:t> September</a:t>
                      </a:r>
                      <a:endParaRPr kumimoji="1" lang="ja-JP" altLang="en-US" sz="1400" dirty="0"/>
                    </a:p>
                  </a:txBody>
                  <a:tcPr anchor="ctr"/>
                </a:tc>
                <a:tc>
                  <a:txBody>
                    <a:bodyPr/>
                    <a:lstStyle/>
                    <a:p>
                      <a:pPr algn="ctr"/>
                      <a:r>
                        <a:rPr kumimoji="1" lang="en-US" altLang="ja-JP" sz="1400" dirty="0"/>
                        <a:t>Friday</a:t>
                      </a:r>
                    </a:p>
                    <a:p>
                      <a:pPr algn="ctr"/>
                      <a:r>
                        <a:rPr kumimoji="1" lang="en-US" altLang="ja-JP" sz="1400" dirty="0"/>
                        <a:t>17</a:t>
                      </a:r>
                      <a:r>
                        <a:rPr kumimoji="1" lang="en-US" altLang="ja-JP" sz="1400" baseline="30000" dirty="0"/>
                        <a:t>th</a:t>
                      </a:r>
                      <a:r>
                        <a:rPr kumimoji="1" lang="en-US" altLang="ja-JP" sz="1400" dirty="0"/>
                        <a:t> September</a:t>
                      </a:r>
                      <a:endParaRPr kumimoji="1" lang="ja-JP" altLang="en-US" sz="1400" dirty="0"/>
                    </a:p>
                  </a:txBody>
                  <a:tcPr anchor="ctr"/>
                </a:tc>
                <a:extLst>
                  <a:ext uri="{0D108BD9-81ED-4DB2-BD59-A6C34878D82A}">
                    <a16:rowId xmlns:a16="http://schemas.microsoft.com/office/drawing/2014/main" val="10000"/>
                  </a:ext>
                </a:extLst>
              </a:tr>
              <a:tr h="172819">
                <a:tc>
                  <a:txBody>
                    <a:bodyPr/>
                    <a:lstStyle/>
                    <a:p>
                      <a:pPr algn="ctr"/>
                      <a:r>
                        <a:rPr kumimoji="1" lang="en-US" altLang="ja-JP" sz="1400" dirty="0"/>
                        <a:t>AM1</a:t>
                      </a:r>
                      <a:endParaRPr kumimoji="1" lang="ja-JP" altLang="en-US" sz="1400" dirty="0"/>
                    </a:p>
                  </a:txBody>
                  <a:tcPr anchor="ctr"/>
                </a:tc>
                <a:tc>
                  <a:txBody>
                    <a:bodyPr/>
                    <a:lstStyle/>
                    <a:p>
                      <a:pPr algn="ctr"/>
                      <a:endParaRPr kumimoji="1" lang="ja-JP" altLang="en-US"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Opening</a:t>
                      </a:r>
                      <a:endParaRPr kumimoji="1" lang="en-US" altLang="ja-JP"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400" dirty="0"/>
                        <a:t>AM2</a:t>
                      </a:r>
                      <a:endParaRPr kumimoji="1" lang="ja-JP" altLang="en-US" sz="1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400" dirty="0"/>
                        <a:t>PM1</a:t>
                      </a:r>
                      <a:endParaRPr kumimoji="1" lang="ja-JP" altLang="en-US" sz="1400" dirty="0"/>
                    </a:p>
                  </a:txBody>
                  <a:tcPr anchor="ctr"/>
                </a:tc>
                <a:tc>
                  <a:txBody>
                    <a:bodyPr/>
                    <a:lstStyle/>
                    <a:p>
                      <a:pPr algn="ctr"/>
                      <a:endParaRPr kumimoji="1" lang="ja-JP" altLang="en-US"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400" dirty="0"/>
                        <a:t>PM2</a:t>
                      </a:r>
                      <a:endParaRPr kumimoji="1" lang="ja-JP" altLang="en-US" sz="1400" dirty="0"/>
                    </a:p>
                  </a:txBody>
                  <a:tcPr anchor="ctr"/>
                </a:tc>
                <a:tc>
                  <a:txBody>
                    <a:bodyPr/>
                    <a:lstStyle/>
                    <a:p>
                      <a:pPr algn="ctr"/>
                      <a:endParaRPr kumimoji="1" lang="en-US" altLang="ja-JP" sz="1400" dirty="0">
                        <a:solidFill>
                          <a:schemeClr val="tx1"/>
                        </a:solidFill>
                      </a:endParaRPr>
                    </a:p>
                  </a:txBody>
                  <a:tcPr anchor="ctr"/>
                </a:tc>
                <a:tc>
                  <a:txBody>
                    <a:bodyPr/>
                    <a:lstStyle/>
                    <a:p>
                      <a:pPr algn="ctr"/>
                      <a:endParaRPr kumimoji="1" lang="en-US" altLang="ja-JP" sz="1400" u="none" dirty="0">
                        <a:solidFill>
                          <a:schemeClr val="tx1"/>
                        </a:solidFill>
                      </a:endParaRPr>
                    </a:p>
                  </a:txBody>
                  <a:tcPr anchor="ctr"/>
                </a:tc>
                <a:tc>
                  <a:txBody>
                    <a:bodyPr/>
                    <a:lstStyle/>
                    <a:p>
                      <a:pPr algn="ctr"/>
                      <a:endParaRPr kumimoji="1" lang="ja-JP" altLang="en-US" sz="1400" u="none"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400" dirty="0"/>
                        <a:t>EV1</a:t>
                      </a:r>
                      <a:endParaRPr kumimoji="1" lang="ja-JP" altLang="en-US" sz="1400" dirty="0"/>
                    </a:p>
                  </a:txBody>
                  <a:tcPr anchor="ctr"/>
                </a:tc>
                <a:tc>
                  <a:txBody>
                    <a:bodyPr/>
                    <a:lstStyle/>
                    <a:p>
                      <a:pPr algn="ctr"/>
                      <a:endParaRPr kumimoji="1" lang="en-US" altLang="ja-JP" sz="14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algn="ctr"/>
                      <a:endParaRPr kumimoji="1" lang="en-US" altLang="ja-JP" sz="14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u="none" dirty="0"/>
                        <a:t>TG4aa-JRE</a:t>
                      </a:r>
                      <a:endParaRPr kumimoji="1" lang="en-US" altLang="ja-JP" sz="1400" u="none" dirty="0">
                        <a:solidFill>
                          <a:schemeClr val="tx1"/>
                        </a:solidFill>
                      </a:endParaRPr>
                    </a:p>
                  </a:txBody>
                  <a:tcPr anchor="ctr">
                    <a:solidFill>
                      <a:srgbClr val="FFFF00"/>
                    </a:solidFill>
                  </a:tcP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extLst>
              <p:ext uri="{D42A27DB-BD31-4B8C-83A1-F6EECF244321}">
                <p14:modId xmlns:p14="http://schemas.microsoft.com/office/powerpoint/2010/main" val="819456392"/>
              </p:ext>
            </p:extLst>
          </p:nvPr>
        </p:nvGraphicFramePr>
        <p:xfrm>
          <a:off x="395537" y="4122758"/>
          <a:ext cx="8352926" cy="22555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400" dirty="0"/>
                    </a:p>
                  </a:txBody>
                  <a:tcPr/>
                </a:tc>
                <a:tc>
                  <a:txBody>
                    <a:bodyPr/>
                    <a:lstStyle/>
                    <a:p>
                      <a:pPr algn="ctr"/>
                      <a:r>
                        <a:rPr kumimoji="1" lang="en-US" altLang="ja-JP" sz="1400" dirty="0"/>
                        <a:t>Monday</a:t>
                      </a:r>
                    </a:p>
                    <a:p>
                      <a:pPr algn="ctr"/>
                      <a:r>
                        <a:rPr kumimoji="1" lang="en-US" altLang="ja-JP" sz="1400" dirty="0"/>
                        <a:t>20</a:t>
                      </a:r>
                      <a:r>
                        <a:rPr kumimoji="1" lang="en-US" altLang="ja-JP" sz="1400" baseline="30000" dirty="0"/>
                        <a:t>th</a:t>
                      </a:r>
                      <a:r>
                        <a:rPr kumimoji="1" lang="en-US" altLang="ja-JP" sz="1400" dirty="0"/>
                        <a:t> September</a:t>
                      </a:r>
                      <a:endParaRPr kumimoji="1" lang="ja-JP" altLang="en-US" sz="1400" dirty="0"/>
                    </a:p>
                  </a:txBody>
                  <a:tcPr anchor="ctr"/>
                </a:tc>
                <a:tc>
                  <a:txBody>
                    <a:bodyPr/>
                    <a:lstStyle/>
                    <a:p>
                      <a:pPr algn="ctr"/>
                      <a:r>
                        <a:rPr kumimoji="1" lang="en-US" altLang="ja-JP" sz="1400" dirty="0"/>
                        <a:t>Tuesday</a:t>
                      </a:r>
                    </a:p>
                    <a:p>
                      <a:pPr algn="ctr"/>
                      <a:r>
                        <a:rPr kumimoji="1" lang="en-US" altLang="ja-JP" sz="1400" dirty="0"/>
                        <a:t>21</a:t>
                      </a:r>
                      <a:r>
                        <a:rPr kumimoji="1" lang="en-US" altLang="ja-JP" sz="1400" baseline="30000" dirty="0"/>
                        <a:t>th</a:t>
                      </a:r>
                      <a:r>
                        <a:rPr kumimoji="1" lang="en-US" altLang="ja-JP" sz="1400" dirty="0"/>
                        <a:t> September</a:t>
                      </a:r>
                      <a:endParaRPr kumimoji="1" lang="ja-JP" altLang="en-US" sz="1400" dirty="0"/>
                    </a:p>
                  </a:txBody>
                  <a:tcPr anchor="ctr"/>
                </a:tc>
                <a:tc>
                  <a:txBody>
                    <a:bodyPr/>
                    <a:lstStyle/>
                    <a:p>
                      <a:pPr algn="ctr"/>
                      <a:r>
                        <a:rPr kumimoji="1" lang="en-US" altLang="ja-JP" sz="1400" dirty="0"/>
                        <a:t>Wednesday</a:t>
                      </a:r>
                    </a:p>
                    <a:p>
                      <a:pPr algn="ctr"/>
                      <a:r>
                        <a:rPr kumimoji="1" lang="en-US" altLang="ja-JP" sz="1400" dirty="0"/>
                        <a:t>22</a:t>
                      </a:r>
                      <a:r>
                        <a:rPr kumimoji="1" lang="en-US" altLang="ja-JP" sz="1400" baseline="30000" dirty="0"/>
                        <a:t>th</a:t>
                      </a:r>
                      <a:r>
                        <a:rPr kumimoji="1" lang="en-US" altLang="ja-JP" sz="1400" dirty="0"/>
                        <a:t> September</a:t>
                      </a:r>
                      <a:endParaRPr kumimoji="1" lang="ja-JP" altLang="en-US" sz="1400" dirty="0"/>
                    </a:p>
                  </a:txBody>
                  <a:tcPr anchor="ctr"/>
                </a:tc>
                <a:tc>
                  <a:txBody>
                    <a:bodyPr/>
                    <a:lstStyle/>
                    <a:p>
                      <a:pPr algn="ctr"/>
                      <a:r>
                        <a:rPr kumimoji="1" lang="en-US" altLang="ja-JP" sz="1400" dirty="0"/>
                        <a:t>Thursday</a:t>
                      </a:r>
                    </a:p>
                    <a:p>
                      <a:pPr algn="ctr"/>
                      <a:r>
                        <a:rPr kumimoji="1" lang="en-US" altLang="ja-JP" sz="1400" dirty="0"/>
                        <a:t>23</a:t>
                      </a:r>
                      <a:r>
                        <a:rPr kumimoji="1" lang="en-US" altLang="ja-JP" sz="1400" baseline="30000" dirty="0"/>
                        <a:t>th</a:t>
                      </a:r>
                      <a:r>
                        <a:rPr kumimoji="1" lang="en-US" altLang="ja-JP" sz="1400" dirty="0"/>
                        <a:t> September</a:t>
                      </a:r>
                      <a:endParaRPr kumimoji="1" lang="ja-JP" altLang="en-US" sz="1400" dirty="0"/>
                    </a:p>
                  </a:txBody>
                  <a:tcPr anchor="ctr"/>
                </a:tc>
                <a:tc>
                  <a:txBody>
                    <a:bodyPr/>
                    <a:lstStyle/>
                    <a:p>
                      <a:pPr algn="ctr"/>
                      <a:r>
                        <a:rPr kumimoji="1" lang="en-US" altLang="ja-JP" sz="1400" dirty="0"/>
                        <a:t>Friday</a:t>
                      </a:r>
                    </a:p>
                    <a:p>
                      <a:pPr algn="ctr"/>
                      <a:r>
                        <a:rPr kumimoji="1" lang="en-US" altLang="ja-JP" sz="1400" dirty="0"/>
                        <a:t>24</a:t>
                      </a:r>
                      <a:r>
                        <a:rPr kumimoji="1" lang="en-US" altLang="ja-JP" sz="1400" baseline="30000" dirty="0"/>
                        <a:t>th</a:t>
                      </a:r>
                      <a:r>
                        <a:rPr kumimoji="1" lang="en-US" altLang="ja-JP" sz="1400" dirty="0"/>
                        <a:t> September</a:t>
                      </a:r>
                      <a:endParaRPr kumimoji="1" lang="ja-JP" altLang="en-US" sz="1400" dirty="0"/>
                    </a:p>
                  </a:txBody>
                  <a:tcPr anchor="ctr"/>
                </a:tc>
                <a:extLst>
                  <a:ext uri="{0D108BD9-81ED-4DB2-BD59-A6C34878D82A}">
                    <a16:rowId xmlns:a16="http://schemas.microsoft.com/office/drawing/2014/main" val="10000"/>
                  </a:ext>
                </a:extLst>
              </a:tr>
              <a:tr h="172819">
                <a:tc>
                  <a:txBody>
                    <a:bodyPr/>
                    <a:lstStyle/>
                    <a:p>
                      <a:pPr algn="ctr"/>
                      <a:r>
                        <a:rPr kumimoji="1" lang="en-US" altLang="ja-JP" sz="1400" dirty="0"/>
                        <a:t>AM1</a:t>
                      </a:r>
                      <a:endParaRPr kumimoji="1" lang="ja-JP" altLang="en-US" sz="1400" dirty="0"/>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Closing</a:t>
                      </a: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400" dirty="0"/>
                        <a:t>AM2</a:t>
                      </a:r>
                      <a:endParaRPr kumimoji="1" lang="ja-JP" altLang="en-US" sz="1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400" dirty="0"/>
                        <a:t>PM1</a:t>
                      </a:r>
                      <a:endParaRPr kumimoji="1" lang="ja-JP" altLang="en-US" sz="1400" dirty="0"/>
                    </a:p>
                  </a:txBody>
                  <a:tcPr anchor="ctr"/>
                </a:tc>
                <a:tc>
                  <a:txBody>
                    <a:bodyPr/>
                    <a:lstStyle/>
                    <a:p>
                      <a:pPr algn="ctr"/>
                      <a:endParaRPr kumimoji="1" lang="ja-JP" altLang="en-US"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400" dirty="0"/>
                        <a:t>PM2</a:t>
                      </a:r>
                      <a:endParaRPr kumimoji="1" lang="ja-JP" altLang="en-US" sz="1400" dirty="0"/>
                    </a:p>
                  </a:txBody>
                  <a:tcPr anchor="ctr"/>
                </a:tc>
                <a:tc>
                  <a:txBody>
                    <a:bodyPr/>
                    <a:lstStyle/>
                    <a:p>
                      <a:pPr algn="ctr"/>
                      <a:endParaRPr kumimoji="1" lang="en-US" altLang="ja-JP" sz="1400" dirty="0">
                        <a:solidFill>
                          <a:schemeClr val="tx1"/>
                        </a:solidFill>
                      </a:endParaRPr>
                    </a:p>
                  </a:txBody>
                  <a:tcPr anchor="ctr"/>
                </a:tc>
                <a:tc>
                  <a:txBody>
                    <a:bodyPr/>
                    <a:lstStyle/>
                    <a:p>
                      <a:pPr algn="ctr"/>
                      <a:endParaRPr kumimoji="1" lang="en-US" altLang="ja-JP" sz="1400" u="none" dirty="0">
                        <a:solidFill>
                          <a:schemeClr val="tx1"/>
                        </a:solidFill>
                      </a:endParaRPr>
                    </a:p>
                  </a:txBody>
                  <a:tcPr anchor="ctr"/>
                </a:tc>
                <a:tc>
                  <a:txBody>
                    <a:bodyPr/>
                    <a:lstStyle/>
                    <a:p>
                      <a:pPr algn="ctr"/>
                      <a:endParaRPr kumimoji="1" lang="en-US" altLang="ja-JP" sz="1400" u="none"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400" dirty="0"/>
                        <a:t>EV1</a:t>
                      </a:r>
                      <a:endParaRPr kumimoji="1" lang="ja-JP" altLang="en-US" sz="1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u="none" dirty="0"/>
                        <a:t>TG4aa-JRE</a:t>
                      </a:r>
                      <a:endParaRPr kumimoji="1" lang="en-US" altLang="ja-JP" sz="1400" u="none" dirty="0">
                        <a:solidFill>
                          <a:schemeClr val="tx1"/>
                        </a:solidFill>
                      </a:endParaRPr>
                    </a:p>
                  </a:txBody>
                  <a:tcPr anchor="ct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US" altLang="ja-JP"/>
              <a:t>&lt;September,2021&gt;</a:t>
            </a:r>
            <a:endParaRPr lang="en-US" altLang="ja-JP" dirty="0"/>
          </a:p>
        </p:txBody>
      </p:sp>
    </p:spTree>
    <p:extLst>
      <p:ext uri="{BB962C8B-B14F-4D97-AF65-F5344CB8AC3E}">
        <p14:creationId xmlns:p14="http://schemas.microsoft.com/office/powerpoint/2010/main" val="2557356733"/>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5448</TotalTime>
  <Words>1719</Words>
  <Application>Microsoft Office PowerPoint</Application>
  <PresentationFormat>画面に合わせる (4:3)</PresentationFormat>
  <Paragraphs>356</Paragraphs>
  <Slides>26</Slides>
  <Notes>8</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26</vt:i4>
      </vt:variant>
    </vt:vector>
  </HeadingPairs>
  <TitlesOfParts>
    <vt:vector size="33" baseType="lpstr">
      <vt:lpstr>Meiryo UI</vt:lpstr>
      <vt:lpstr>Monotype Sorts</vt:lpstr>
      <vt:lpstr>Arial</vt:lpstr>
      <vt:lpstr>Calibri</vt:lpstr>
      <vt:lpstr>Times New Roman</vt:lpstr>
      <vt:lpstr>Wingdings</vt:lpstr>
      <vt:lpstr>15-20-xxxx-00-jre0-ig-jre-call-for-contributions</vt:lpstr>
      <vt:lpstr>PowerPoint プレゼンテーション</vt:lpstr>
      <vt:lpstr>IEEE 802.15 TG4aa JRE September Interim Virtual Meeting  Opening report  on September 16th/20th,2021</vt:lpstr>
      <vt:lpstr>Administrative Items</vt:lpstr>
      <vt:lpstr>Participants have a duty to inform the IEEE</vt:lpstr>
      <vt:lpstr>Ways to inform IEEE</vt:lpstr>
      <vt:lpstr>Other guidelines for IEEE WG meetings</vt:lpstr>
      <vt:lpstr>Patent-related information</vt:lpstr>
      <vt:lpstr>Attendance</vt:lpstr>
      <vt:lpstr>TG4aa JRE sessions in September Interim</vt:lpstr>
      <vt:lpstr>Proposed agenda for TG4aa meetings</vt:lpstr>
      <vt:lpstr>Agenda items for the weeks</vt:lpstr>
      <vt:lpstr>Approval of  the last meeting minutes [July Plenary] July 13-19th : 15-21-0382-00-04aa  </vt:lpstr>
      <vt:lpstr>SA ballot results</vt:lpstr>
      <vt:lpstr>Review and resolve SA ballot results and comments</vt:lpstr>
      <vt:lpstr>Next steps</vt:lpstr>
      <vt:lpstr>TG15.4aa Timeline</vt:lpstr>
      <vt:lpstr>Recess TG4aa</vt:lpstr>
      <vt:lpstr>OPEN (Start of TG4aa session2)</vt:lpstr>
      <vt:lpstr>Attendance</vt:lpstr>
      <vt:lpstr>Agenda items for the weeks</vt:lpstr>
      <vt:lpstr>TG Motion</vt:lpstr>
      <vt:lpstr>Plan for November Plenary</vt:lpstr>
      <vt:lpstr>Discuss next step</vt:lpstr>
      <vt:lpstr>Any other business?</vt:lpstr>
      <vt:lpstr>Attendance recap</vt:lpstr>
      <vt:lpstr>Adjourn TG4aa </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436</cp:revision>
  <cp:lastPrinted>1998-02-10T13:28:06Z</cp:lastPrinted>
  <dcterms:created xsi:type="dcterms:W3CDTF">2020-02-10T05:27:43Z</dcterms:created>
  <dcterms:modified xsi:type="dcterms:W3CDTF">2021-09-20T21:57:46Z</dcterms:modified>
</cp:coreProperties>
</file>