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87" r:id="rId14"/>
    <p:sldId id="330" r:id="rId15"/>
    <p:sldId id="384" r:id="rId16"/>
    <p:sldId id="388" r:id="rId17"/>
    <p:sldId id="402" r:id="rId18"/>
    <p:sldId id="365" r:id="rId19"/>
    <p:sldId id="403" r:id="rId20"/>
    <p:sldId id="404" r:id="rId21"/>
    <p:sldId id="383" r:id="rId22"/>
    <p:sldId id="401" r:id="rId23"/>
    <p:sldId id="381" r:id="rId24"/>
    <p:sldId id="386" r:id="rId25"/>
    <p:sldId id="311" r:id="rId26"/>
    <p:sldId id="32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FF"/>
    <a:srgbClr val="FF00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4660"/>
  </p:normalViewPr>
  <p:slideViewPr>
    <p:cSldViewPr showGuides="1">
      <p:cViewPr varScale="1">
        <p:scale>
          <a:sx n="108" d="100"/>
          <a:sy n="108" d="100"/>
        </p:scale>
        <p:origin x="1836" y="96"/>
      </p:cViewPr>
      <p:guideLst>
        <p:guide orient="horz" pos="2160"/>
        <p:guide pos="2880"/>
      </p:guideLst>
    </p:cSldViewPr>
  </p:slideViewPr>
  <p:notesTextViewPr>
    <p:cViewPr>
      <p:scale>
        <a:sx n="1" d="1"/>
        <a:sy n="1" d="1"/>
      </p:scale>
      <p:origin x="0" y="0"/>
    </p:cViewPr>
  </p:notesTextViewPr>
  <p:sorterViewPr>
    <p:cViewPr varScale="1">
      <p:scale>
        <a:sx n="1" d="1"/>
        <a:sy n="1" d="1"/>
      </p:scale>
      <p:origin x="0" y="-5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19</a:t>
            </a:fld>
            <a:endParaRPr kumimoji="1" lang="ja-JP" altLang="en-US" dirty="0"/>
          </a:p>
        </p:txBody>
      </p:sp>
    </p:spTree>
    <p:extLst>
      <p:ext uri="{BB962C8B-B14F-4D97-AF65-F5344CB8AC3E}">
        <p14:creationId xmlns:p14="http://schemas.microsoft.com/office/powerpoint/2010/main" val="3464045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3455923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22</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15-21-0453-03-04aa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September Interim 2021 Virtual meeting Opening report]</a:t>
            </a:r>
            <a:r>
              <a:rPr lang="en-US" altLang="ja-JP" sz="1600" dirty="0">
                <a:ea typeface="ＭＳ Ｐゴシック" charset="-128"/>
              </a:rPr>
              <a:t>	</a:t>
            </a:r>
          </a:p>
          <a:p>
            <a:r>
              <a:rPr lang="en-US" altLang="ja-JP" sz="1600" b="1" dirty="0">
                <a:ea typeface="ＭＳ Ｐゴシック" charset="-128"/>
              </a:rPr>
              <a:t>Date Submitted: [20th  September,2021]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September Interim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Recirculation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SA Ballot results </a:t>
            </a:r>
          </a:p>
          <a:p>
            <a:r>
              <a:rPr lang="en-US" dirty="0"/>
              <a:t>Review and Resolve comments for SA ballot of 802.15.4aa d08.</a:t>
            </a:r>
            <a:br>
              <a:rPr lang="en-US" dirty="0"/>
            </a:br>
            <a:r>
              <a:rPr lang="en-US" dirty="0"/>
              <a:t>(closed on 14</a:t>
            </a:r>
            <a:r>
              <a:rPr lang="en-US" baseline="30000" dirty="0"/>
              <a:t>th </a:t>
            </a:r>
            <a:r>
              <a:rPr lang="en-US" dirty="0"/>
              <a:t> September,2021)</a:t>
            </a:r>
          </a:p>
          <a:p>
            <a:r>
              <a:rPr lang="en-US" dirty="0"/>
              <a:t>TG motion for SA recirculation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16th </a:t>
            </a:r>
            <a:r>
              <a:rPr lang="en-US" altLang="ja-JP" sz="1800" dirty="0" err="1">
                <a:solidFill>
                  <a:srgbClr val="0000FF"/>
                </a:solidFill>
              </a:rPr>
              <a:t>Tursday</a:t>
            </a:r>
            <a:r>
              <a:rPr lang="en-US" altLang="ja-JP" sz="1800" dirty="0">
                <a:solidFill>
                  <a:srgbClr val="0000FF"/>
                </a:solidFill>
              </a:rPr>
              <a:t>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SA ballot results</a:t>
            </a:r>
          </a:p>
          <a:p>
            <a:pPr marL="800100" lvl="1" indent="-342900">
              <a:buFont typeface="+mj-lt"/>
              <a:buAutoNum type="arabicPeriod"/>
            </a:pPr>
            <a:r>
              <a:rPr lang="en-US" altLang="ja-JP" sz="1200" dirty="0">
                <a:solidFill>
                  <a:srgbClr val="0000FF"/>
                </a:solidFill>
              </a:rPr>
              <a:t>Review and resolve SA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Recirculation ballot and CRG formation</a:t>
            </a:r>
          </a:p>
          <a:p>
            <a:pPr marL="800100" lvl="1" indent="-342900">
              <a:buFont typeface="+mj-lt"/>
              <a:buAutoNum type="arabicPeriod"/>
            </a:pPr>
            <a:r>
              <a:rPr lang="en-US" sz="1200" dirty="0">
                <a:solidFill>
                  <a:srgbClr val="0000FF"/>
                </a:solidFill>
              </a:rPr>
              <a:t>Plan for November Plenary(#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20th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Hiroshi Harada(Kyoto University)</a:t>
            </a:r>
          </a:p>
          <a:p>
            <a:pPr marL="0" indent="0">
              <a:buNone/>
            </a:pPr>
            <a:r>
              <a:rPr lang="en-US" sz="1600" dirty="0"/>
              <a:t>Second: Kunal Shah(ITRON)</a:t>
            </a:r>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[July Plenary]</a:t>
            </a:r>
            <a:br>
              <a:rPr lang="en-US" sz="2000" dirty="0"/>
            </a:br>
            <a:r>
              <a:rPr lang="en-US" sz="2000" dirty="0"/>
              <a:t>July 13-19</a:t>
            </a:r>
            <a:r>
              <a:rPr lang="en-US" sz="2000" baseline="30000" dirty="0"/>
              <a:t>th</a:t>
            </a:r>
            <a:r>
              <a:rPr lang="en-US" sz="2000" dirty="0"/>
              <a:t> : 15-21-0382-00-04aa</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&lt;September,2021&gt;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Kunal Shah (ITRON)</a:t>
            </a:r>
          </a:p>
          <a:p>
            <a:r>
              <a:rPr lang="en-US" dirty="0"/>
              <a:t>Second: Hiroshi Harada (Kyoto University)</a:t>
            </a:r>
          </a:p>
          <a:p>
            <a:r>
              <a:rPr lang="en-US" dirty="0"/>
              <a:t>There is no discussion or objections.</a:t>
            </a:r>
          </a:p>
          <a:p>
            <a:pPr marL="0" indent="0">
              <a:buNone/>
            </a:pPr>
            <a:r>
              <a:rPr lang="en-US" dirty="0"/>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SA ballot results</a:t>
            </a:r>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&lt;September,2021&gt;</a:t>
            </a:r>
            <a:endParaRPr lang="en-US" altLang="ja-JP" dirty="0"/>
          </a:p>
        </p:txBody>
      </p:sp>
      <p:graphicFrame>
        <p:nvGraphicFramePr>
          <p:cNvPr id="8" name="Table 6">
            <a:extLst>
              <a:ext uri="{FF2B5EF4-FFF2-40B4-BE49-F238E27FC236}">
                <a16:creationId xmlns:a16="http://schemas.microsoft.com/office/drawing/2014/main" id="{64E28E22-65C5-4839-A9EF-5FAF2793867A}"/>
              </a:ext>
            </a:extLst>
          </p:cNvPr>
          <p:cNvGraphicFramePr>
            <a:graphicFrameLocks noGrp="1"/>
          </p:cNvGraphicFramePr>
          <p:nvPr>
            <p:extLst>
              <p:ext uri="{D42A27DB-BD31-4B8C-83A1-F6EECF244321}">
                <p14:modId xmlns:p14="http://schemas.microsoft.com/office/powerpoint/2010/main" val="3409313448"/>
              </p:ext>
            </p:extLst>
          </p:nvPr>
        </p:nvGraphicFramePr>
        <p:xfrm>
          <a:off x="323528" y="2170323"/>
          <a:ext cx="8386422" cy="1911072"/>
        </p:xfrm>
        <a:graphic>
          <a:graphicData uri="http://schemas.openxmlformats.org/drawingml/2006/table">
            <a:tbl>
              <a:tblPr firstRow="1" bandRow="1">
                <a:tableStyleId>{ED083AE6-46FA-4A59-8FB0-9F97EB10719F}</a:tableStyleId>
              </a:tblPr>
              <a:tblGrid>
                <a:gridCol w="596458">
                  <a:extLst>
                    <a:ext uri="{9D8B030D-6E8A-4147-A177-3AD203B41FA5}">
                      <a16:colId xmlns:a16="http://schemas.microsoft.com/office/drawing/2014/main" val="20000"/>
                    </a:ext>
                  </a:extLst>
                </a:gridCol>
                <a:gridCol w="699031">
                  <a:extLst>
                    <a:ext uri="{9D8B030D-6E8A-4147-A177-3AD203B41FA5}">
                      <a16:colId xmlns:a16="http://schemas.microsoft.com/office/drawing/2014/main" val="20001"/>
                    </a:ext>
                  </a:extLst>
                </a:gridCol>
                <a:gridCol w="1909142">
                  <a:extLst>
                    <a:ext uri="{9D8B030D-6E8A-4147-A177-3AD203B41FA5}">
                      <a16:colId xmlns:a16="http://schemas.microsoft.com/office/drawing/2014/main" val="20002"/>
                    </a:ext>
                  </a:extLst>
                </a:gridCol>
                <a:gridCol w="1342407">
                  <a:extLst>
                    <a:ext uri="{9D8B030D-6E8A-4147-A177-3AD203B41FA5}">
                      <a16:colId xmlns:a16="http://schemas.microsoft.com/office/drawing/2014/main" val="20003"/>
                    </a:ext>
                  </a:extLst>
                </a:gridCol>
                <a:gridCol w="406162">
                  <a:extLst>
                    <a:ext uri="{9D8B030D-6E8A-4147-A177-3AD203B41FA5}">
                      <a16:colId xmlns:a16="http://schemas.microsoft.com/office/drawing/2014/main" val="20004"/>
                    </a:ext>
                  </a:extLst>
                </a:gridCol>
                <a:gridCol w="509032">
                  <a:extLst>
                    <a:ext uri="{9D8B030D-6E8A-4147-A177-3AD203B41FA5}">
                      <a16:colId xmlns:a16="http://schemas.microsoft.com/office/drawing/2014/main" val="20005"/>
                    </a:ext>
                  </a:extLst>
                </a:gridCol>
                <a:gridCol w="381774">
                  <a:extLst>
                    <a:ext uri="{9D8B030D-6E8A-4147-A177-3AD203B41FA5}">
                      <a16:colId xmlns:a16="http://schemas.microsoft.com/office/drawing/2014/main" val="20006"/>
                    </a:ext>
                  </a:extLst>
                </a:gridCol>
                <a:gridCol w="379030">
                  <a:extLst>
                    <a:ext uri="{9D8B030D-6E8A-4147-A177-3AD203B41FA5}">
                      <a16:colId xmlns:a16="http://schemas.microsoft.com/office/drawing/2014/main" val="20007"/>
                    </a:ext>
                  </a:extLst>
                </a:gridCol>
                <a:gridCol w="381774">
                  <a:extLst>
                    <a:ext uri="{9D8B030D-6E8A-4147-A177-3AD203B41FA5}">
                      <a16:colId xmlns:a16="http://schemas.microsoft.com/office/drawing/2014/main" val="20008"/>
                    </a:ext>
                  </a:extLst>
                </a:gridCol>
                <a:gridCol w="445403">
                  <a:extLst>
                    <a:ext uri="{9D8B030D-6E8A-4147-A177-3AD203B41FA5}">
                      <a16:colId xmlns:a16="http://schemas.microsoft.com/office/drawing/2014/main" val="20009"/>
                    </a:ext>
                  </a:extLst>
                </a:gridCol>
                <a:gridCol w="445403">
                  <a:extLst>
                    <a:ext uri="{9D8B030D-6E8A-4147-A177-3AD203B41FA5}">
                      <a16:colId xmlns:a16="http://schemas.microsoft.com/office/drawing/2014/main" val="20010"/>
                    </a:ext>
                  </a:extLst>
                </a:gridCol>
                <a:gridCol w="445403">
                  <a:extLst>
                    <a:ext uri="{9D8B030D-6E8A-4147-A177-3AD203B41FA5}">
                      <a16:colId xmlns:a16="http://schemas.microsoft.com/office/drawing/2014/main" val="20011"/>
                    </a:ext>
                  </a:extLst>
                </a:gridCol>
                <a:gridCol w="445403">
                  <a:extLst>
                    <a:ext uri="{9D8B030D-6E8A-4147-A177-3AD203B41FA5}">
                      <a16:colId xmlns:a16="http://schemas.microsoft.com/office/drawing/2014/main" val="2898396015"/>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mn-lt"/>
                          <a:ea typeface="Times New Roman" pitchFamily="18" charset="0"/>
                          <a:cs typeface="Arial" charset="0"/>
                        </a:rPr>
                        <a:t>%Approve</a:t>
                      </a:r>
                      <a:endParaRPr kumimoji="0" lang="en-GB" sz="1200" b="1" i="0" u="none" strike="noStrike" cap="none" normalizeH="0" baseline="0" dirty="0">
                        <a:ln>
                          <a:noFill/>
                        </a:ln>
                        <a:solidFill>
                          <a:schemeClr val="tx1"/>
                        </a:solidFill>
                        <a:effectLst/>
                        <a:latin typeface="+mn-lt"/>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mn-lt"/>
                          <a:ea typeface="Times New Roman" pitchFamily="18" charset="0"/>
                          <a:cs typeface="Arial" charset="0"/>
                        </a:rPr>
                        <a:t>Comments</a:t>
                      </a: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Initial</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14-September-2021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P802.15.4aa/D08</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Initial Ballot</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98</a:t>
                      </a:r>
                    </a:p>
                  </a:txBody>
                  <a:tcP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5</a:t>
                      </a:r>
                    </a:p>
                  </a:txBody>
                  <a:tcPr/>
                </a:tc>
                <a:extLst>
                  <a:ext uri="{0D108BD9-81ED-4DB2-BD59-A6C34878D82A}">
                    <a16:rowId xmlns:a16="http://schemas.microsoft.com/office/drawing/2014/main" val="10001"/>
                  </a:ext>
                </a:extLst>
              </a:tr>
            </a:tbl>
          </a:graphicData>
        </a:graphic>
      </p:graphicFrame>
      <p:sp>
        <p:nvSpPr>
          <p:cNvPr id="10" name="テキスト ボックス 9">
            <a:extLst>
              <a:ext uri="{FF2B5EF4-FFF2-40B4-BE49-F238E27FC236}">
                <a16:creationId xmlns:a16="http://schemas.microsoft.com/office/drawing/2014/main" id="{344F03FC-A653-4633-BB52-A7E1E9210EBE}"/>
              </a:ext>
            </a:extLst>
          </p:cNvPr>
          <p:cNvSpPr txBox="1"/>
          <p:nvPr/>
        </p:nvSpPr>
        <p:spPr>
          <a:xfrm>
            <a:off x="323528" y="4365104"/>
            <a:ext cx="8386422" cy="954107"/>
          </a:xfrm>
          <a:prstGeom prst="rect">
            <a:avLst/>
          </a:prstGeom>
          <a:noFill/>
        </p:spPr>
        <p:txBody>
          <a:bodyPr wrap="square" rtlCol="0">
            <a:spAutoFit/>
          </a:bodyPr>
          <a:lstStyle/>
          <a:p>
            <a:r>
              <a:rPr lang="en-US" sz="2800" dirty="0">
                <a:latin typeface="+mn-lt"/>
              </a:rPr>
              <a:t>Initial SA Ballot for P802.15.4aa/D08 was quorate , and passed.</a:t>
            </a:r>
          </a:p>
        </p:txBody>
      </p:sp>
    </p:spTree>
    <p:extLst>
      <p:ext uri="{BB962C8B-B14F-4D97-AF65-F5344CB8AC3E}">
        <p14:creationId xmlns:p14="http://schemas.microsoft.com/office/powerpoint/2010/main" val="3607148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SA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Comments of SA ballot (P802.15.4aa/D08)</a:t>
            </a:r>
            <a:br>
              <a:rPr lang="en-US" dirty="0"/>
            </a:br>
            <a:r>
              <a:rPr lang="en-US" dirty="0"/>
              <a:t>(15-21-0495-01-04aa)</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&lt;September,2021&gt;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07886" y="4036731"/>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5973665" y="4500233"/>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BFF4108-8686-4EE8-B4B2-F9A8B81C12F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16</a:t>
            </a:fld>
            <a:endParaRPr lang="en-US" altLang="ja-JP"/>
          </a:p>
        </p:txBody>
      </p:sp>
      <p:sp>
        <p:nvSpPr>
          <p:cNvPr id="5" name="フッター プレースホルダー 4">
            <a:extLst>
              <a:ext uri="{FF2B5EF4-FFF2-40B4-BE49-F238E27FC236}">
                <a16:creationId xmlns:a16="http://schemas.microsoft.com/office/drawing/2014/main" id="{27F611A1-9B47-4089-89FC-7B2BE52B5632}"/>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F15E1E79-7B14-4950-B744-782D0D368A66}"/>
              </a:ext>
            </a:extLst>
          </p:cNvPr>
          <p:cNvSpPr>
            <a:spLocks noGrp="1"/>
          </p:cNvSpPr>
          <p:nvPr>
            <p:ph type="dt" sz="half" idx="2"/>
          </p:nvPr>
        </p:nvSpPr>
        <p:spPr/>
        <p:txBody>
          <a:bodyPr/>
          <a:lstStyle/>
          <a:p>
            <a:r>
              <a:rPr lang="en-US" altLang="ja-JP"/>
              <a:t>&lt;September,2021&gt;</a:t>
            </a:r>
            <a:endParaRPr lang="en-US" altLang="ja-JP" dirty="0"/>
          </a:p>
        </p:txBody>
      </p:sp>
      <p:sp>
        <p:nvSpPr>
          <p:cNvPr id="7" name="Title 1">
            <a:extLst>
              <a:ext uri="{FF2B5EF4-FFF2-40B4-BE49-F238E27FC236}">
                <a16:creationId xmlns:a16="http://schemas.microsoft.com/office/drawing/2014/main" id="{B1CEA4E0-67AA-482F-836F-8BBAA2137627}"/>
              </a:ext>
            </a:extLst>
          </p:cNvPr>
          <p:cNvSpPr>
            <a:spLocks noGrp="1"/>
          </p:cNvSpPr>
          <p:nvPr>
            <p:ph type="title"/>
          </p:nvPr>
        </p:nvSpPr>
        <p:spPr>
          <a:xfrm>
            <a:off x="914401" y="685801"/>
            <a:ext cx="7257999" cy="1065213"/>
          </a:xfrm>
        </p:spPr>
        <p:txBody>
          <a:bodyPr/>
          <a:lstStyle/>
          <a:p>
            <a:r>
              <a:rPr lang="en-US" dirty="0"/>
              <a:t>TG15.4aa Timeline</a:t>
            </a:r>
          </a:p>
        </p:txBody>
      </p:sp>
      <p:graphicFrame>
        <p:nvGraphicFramePr>
          <p:cNvPr id="8" name="Table 5">
            <a:extLst>
              <a:ext uri="{FF2B5EF4-FFF2-40B4-BE49-F238E27FC236}">
                <a16:creationId xmlns:a16="http://schemas.microsoft.com/office/drawing/2014/main" id="{DF200072-AE8D-4346-BD03-750817B914CD}"/>
              </a:ext>
            </a:extLst>
          </p:cNvPr>
          <p:cNvGraphicFramePr>
            <a:graphicFrameLocks noGrp="1"/>
          </p:cNvGraphicFramePr>
          <p:nvPr>
            <p:extLst>
              <p:ext uri="{D42A27DB-BD31-4B8C-83A1-F6EECF244321}">
                <p14:modId xmlns:p14="http://schemas.microsoft.com/office/powerpoint/2010/main" val="3540421404"/>
              </p:ext>
            </p:extLst>
          </p:nvPr>
        </p:nvGraphicFramePr>
        <p:xfrm>
          <a:off x="107504" y="2002497"/>
          <a:ext cx="8917412" cy="2494280"/>
        </p:xfrm>
        <a:graphic>
          <a:graphicData uri="http://schemas.openxmlformats.org/drawingml/2006/table">
            <a:tbl>
              <a:tblPr firstRow="1" bandRow="1">
                <a:tableStyleId>{00A15C55-8517-42AA-B614-E9B94910E393}</a:tableStyleId>
              </a:tblPr>
              <a:tblGrid>
                <a:gridCol w="1804149">
                  <a:extLst>
                    <a:ext uri="{9D8B030D-6E8A-4147-A177-3AD203B41FA5}">
                      <a16:colId xmlns:a16="http://schemas.microsoft.com/office/drawing/2014/main" val="503046018"/>
                    </a:ext>
                  </a:extLst>
                </a:gridCol>
                <a:gridCol w="2149323">
                  <a:extLst>
                    <a:ext uri="{9D8B030D-6E8A-4147-A177-3AD203B41FA5}">
                      <a16:colId xmlns:a16="http://schemas.microsoft.com/office/drawing/2014/main" val="571804262"/>
                    </a:ext>
                  </a:extLst>
                </a:gridCol>
                <a:gridCol w="2466947">
                  <a:extLst>
                    <a:ext uri="{9D8B030D-6E8A-4147-A177-3AD203B41FA5}">
                      <a16:colId xmlns:a16="http://schemas.microsoft.com/office/drawing/2014/main" val="2957723909"/>
                    </a:ext>
                  </a:extLst>
                </a:gridCol>
                <a:gridCol w="2496993">
                  <a:extLst>
                    <a:ext uri="{9D8B030D-6E8A-4147-A177-3AD203B41FA5}">
                      <a16:colId xmlns:a16="http://schemas.microsoft.com/office/drawing/2014/main" val="2208329121"/>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tc>
                  <a:txBody>
                    <a:bodyPr/>
                    <a:lstStyle/>
                    <a:p>
                      <a:pPr algn="ctr"/>
                      <a:r>
                        <a:rPr lang="en-US" dirty="0"/>
                        <a:t>Status</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15</a:t>
                      </a:r>
                      <a:r>
                        <a:rPr lang="en-US" baseline="30000" dirty="0"/>
                        <a:t>th</a:t>
                      </a:r>
                      <a:r>
                        <a:rPr lang="en-US" dirty="0"/>
                        <a:t> August,2021</a:t>
                      </a:r>
                    </a:p>
                  </a:txBody>
                  <a:tcPr/>
                </a:tc>
                <a:tc>
                  <a:txBody>
                    <a:bodyPr/>
                    <a:lstStyle/>
                    <a:p>
                      <a:r>
                        <a:rPr lang="en-US" dirty="0"/>
                        <a:t>14</a:t>
                      </a:r>
                      <a:r>
                        <a:rPr lang="en-US" baseline="30000" dirty="0"/>
                        <a:t>th</a:t>
                      </a:r>
                      <a:r>
                        <a:rPr lang="en-US" dirty="0"/>
                        <a:t> September,2021</a:t>
                      </a:r>
                    </a:p>
                  </a:txBody>
                  <a:tcPr/>
                </a:tc>
                <a:tc>
                  <a:txBody>
                    <a:bodyPr/>
                    <a:lstStyle/>
                    <a:p>
                      <a:r>
                        <a:rPr lang="en-US" dirty="0"/>
                        <a:t>Done</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1</a:t>
                      </a:r>
                      <a:r>
                        <a:rPr lang="en-US" baseline="30000" dirty="0"/>
                        <a:t>st</a:t>
                      </a:r>
                      <a:r>
                        <a:rPr lang="en-US"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a:t>
                      </a:r>
                      <a:r>
                        <a:rPr lang="en-US" baseline="30000" dirty="0"/>
                        <a:t>th</a:t>
                      </a:r>
                      <a:r>
                        <a:rPr lang="en-US"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28</a:t>
                      </a:r>
                      <a:r>
                        <a:rPr lang="en-US" baseline="30000" dirty="0"/>
                        <a:t>th</a:t>
                      </a:r>
                      <a:r>
                        <a:rPr lang="en-US" dirty="0"/>
                        <a:t> October,2021</a:t>
                      </a:r>
                    </a:p>
                  </a:txBody>
                  <a:tcPr/>
                </a:tc>
                <a:tc>
                  <a:txBody>
                    <a:bodyPr/>
                    <a:lstStyle/>
                    <a:p>
                      <a:r>
                        <a:rPr lang="en-US" dirty="0"/>
                        <a:t>13</a:t>
                      </a:r>
                      <a:r>
                        <a:rPr lang="en-US" baseline="30000" dirty="0"/>
                        <a:t>th</a:t>
                      </a:r>
                      <a:r>
                        <a:rPr lang="en-US" dirty="0"/>
                        <a:t> November,2021</a:t>
                      </a:r>
                    </a:p>
                  </a:txBody>
                  <a:tcPr/>
                </a:tc>
                <a:tc>
                  <a:txBody>
                    <a:bodyPr/>
                    <a:lstStyle/>
                    <a:p>
                      <a:endParaRPr lang="en-US" dirty="0"/>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November,2021</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SB</a:t>
                      </a:r>
                    </a:p>
                  </a:txBody>
                  <a:tcPr/>
                </a:tc>
                <a:tc>
                  <a:txBody>
                    <a:bodyPr/>
                    <a:lstStyle/>
                    <a:p>
                      <a:r>
                        <a:rPr lang="en-US" dirty="0"/>
                        <a:t>December,2021</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2935087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541022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&lt;September,2021&gt;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12556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September Interim</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September 16th/20th,2021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16th </a:t>
            </a:r>
            <a:r>
              <a:rPr lang="en-US" altLang="ja-JP" sz="1800" dirty="0" err="1"/>
              <a:t>Tursday</a:t>
            </a:r>
            <a:r>
              <a:rPr lang="en-US" altLang="ja-JP" sz="1800" dirty="0"/>
              <a:t>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SA ballot results</a:t>
            </a:r>
          </a:p>
          <a:p>
            <a:pPr marL="800100" lvl="1" indent="-342900">
              <a:buFont typeface="+mj-lt"/>
              <a:buAutoNum type="arabicPeriod"/>
            </a:pPr>
            <a:r>
              <a:rPr lang="en-US" altLang="ja-JP" sz="1200" dirty="0"/>
              <a:t>Review and resolve SA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Recirculation ballot and CRG formation</a:t>
            </a:r>
          </a:p>
          <a:p>
            <a:pPr marL="800100" lvl="1" indent="-342900">
              <a:buFont typeface="+mj-lt"/>
              <a:buAutoNum type="arabicPeriod"/>
            </a:pPr>
            <a:r>
              <a:rPr lang="en-US" sz="1200" dirty="0"/>
              <a:t>Plan for November Plenary(#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20</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20th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Hiroshi Harada(Kyoto University)</a:t>
            </a:r>
          </a:p>
          <a:p>
            <a:pPr marL="0" indent="0">
              <a:buNone/>
            </a:pPr>
            <a:r>
              <a:rPr lang="en-US" sz="1600" dirty="0"/>
              <a:t>Second: Kunal Shah(ITRON)</a:t>
            </a:r>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956323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21</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&lt;September,2021&gt;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2862322"/>
          </a:xfrm>
          <a:prstGeom prst="rect">
            <a:avLst/>
          </a:prstGeom>
          <a:noFill/>
        </p:spPr>
        <p:txBody>
          <a:bodyPr wrap="square" rtlCol="0">
            <a:spAutoFit/>
          </a:bodyPr>
          <a:lstStyle/>
          <a:p>
            <a:r>
              <a:rPr lang="en-US" sz="3600" dirty="0"/>
              <a:t>There are three motions for</a:t>
            </a:r>
          </a:p>
          <a:p>
            <a:r>
              <a:rPr lang="en-US" sz="3600" dirty="0"/>
              <a:t>SA Recirculation Letter Ballot and the formation of CRG.</a:t>
            </a:r>
          </a:p>
          <a:p>
            <a:r>
              <a:rPr lang="en-US" sz="3600" dirty="0"/>
              <a:t>(15-21-0496-02-04aa)</a:t>
            </a:r>
          </a:p>
          <a:p>
            <a:endParaRPr lang="en-US" sz="3600" dirty="0"/>
          </a:p>
        </p:txBody>
      </p:sp>
    </p:spTree>
    <p:extLst>
      <p:ext uri="{BB962C8B-B14F-4D97-AF65-F5344CB8AC3E}">
        <p14:creationId xmlns:p14="http://schemas.microsoft.com/office/powerpoint/2010/main" val="2337425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November Plenary</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&lt;September,2021&gt;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1893302"/>
            <a:ext cx="7344816" cy="163121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r>
              <a:rPr lang="en-US" sz="2000" dirty="0">
                <a:latin typeface="Meiryo UI" panose="020B0604030504040204" pitchFamily="50" charset="-128"/>
                <a:ea typeface="Meiryo UI" panose="020B0604030504040204" pitchFamily="50" charset="-128"/>
              </a:rPr>
              <a:t>Slots</a:t>
            </a:r>
          </a:p>
          <a:p>
            <a:pPr marL="342900" indent="-34290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2 slots are planned on EST EV1.</a:t>
            </a:r>
          </a:p>
        </p:txBody>
      </p:sp>
    </p:spTree>
    <p:extLst>
      <p:ext uri="{BB962C8B-B14F-4D97-AF65-F5344CB8AC3E}">
        <p14:creationId xmlns:p14="http://schemas.microsoft.com/office/powerpoint/2010/main" val="2567230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24</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&lt;September,2021&gt;</a:t>
            </a:r>
            <a:endParaRPr lang="en-US" altLang="ja-JP" dirty="0"/>
          </a:p>
        </p:txBody>
      </p:sp>
      <p:sp>
        <p:nvSpPr>
          <p:cNvPr id="8" name="タイトル 6">
            <a:extLst>
              <a:ext uri="{FF2B5EF4-FFF2-40B4-BE49-F238E27FC236}">
                <a16:creationId xmlns:a16="http://schemas.microsoft.com/office/drawing/2014/main" id="{407F07C7-D017-4B45-8BF7-6D92F189C806}"/>
              </a:ext>
            </a:extLst>
          </p:cNvPr>
          <p:cNvSpPr>
            <a:spLocks noGrp="1"/>
          </p:cNvSpPr>
          <p:nvPr>
            <p:ph type="ctrTitle"/>
          </p:nvPr>
        </p:nvSpPr>
        <p:spPr>
          <a:xfrm>
            <a:off x="685800" y="2130425"/>
            <a:ext cx="7772400" cy="1470025"/>
          </a:xfrm>
        </p:spPr>
        <p:txBody>
          <a:bodyPr/>
          <a:lstStyle/>
          <a:p>
            <a:r>
              <a:rPr lang="en-US" dirty="0"/>
              <a:t>Adjourn TG4aa</a:t>
            </a:r>
            <a:br>
              <a:rPr lang="en-US" dirty="0"/>
            </a:br>
            <a:endParaRPr lang="en-001" dirty="0"/>
          </a:p>
        </p:txBody>
      </p:sp>
      <p:sp>
        <p:nvSpPr>
          <p:cNvPr id="10" name="テキスト ボックス 9">
            <a:extLst>
              <a:ext uri="{FF2B5EF4-FFF2-40B4-BE49-F238E27FC236}">
                <a16:creationId xmlns:a16="http://schemas.microsoft.com/office/drawing/2014/main" id="{086C1DBF-96FC-48C7-B6A6-66DAF013A912}"/>
              </a:ext>
            </a:extLst>
          </p:cNvPr>
          <p:cNvSpPr txBox="1"/>
          <p:nvPr/>
        </p:nvSpPr>
        <p:spPr>
          <a:xfrm>
            <a:off x="1116372" y="5013176"/>
            <a:ext cx="5903900" cy="1200329"/>
          </a:xfrm>
          <a:prstGeom prst="rect">
            <a:avLst/>
          </a:prstGeom>
          <a:solidFill>
            <a:schemeClr val="bg1"/>
          </a:solidFill>
        </p:spPr>
        <p:txBody>
          <a:bodyPr wrap="square" rtlCol="0">
            <a:spAutoFit/>
          </a:bodyPr>
          <a:lstStyle/>
          <a:p>
            <a:r>
              <a:rPr lang="en-US" sz="1800" dirty="0"/>
              <a:t>Moved :</a:t>
            </a:r>
            <a:r>
              <a:rPr lang="en-US" sz="1800" i="1" kern="0" dirty="0"/>
              <a:t>Don Sturek(ITRON)</a:t>
            </a:r>
            <a:r>
              <a:rPr lang="en-US" sz="1800" dirty="0">
                <a:solidFill>
                  <a:schemeClr val="bg1"/>
                </a:solidFill>
              </a:rPr>
              <a:t>Kunal Shah(ITRON)</a:t>
            </a:r>
          </a:p>
          <a:p>
            <a:pPr marL="0" indent="0">
              <a:buNone/>
            </a:pPr>
            <a:r>
              <a:rPr lang="en-US" sz="1800" dirty="0"/>
              <a:t>Second : Gary Stuebing(CISCO)</a:t>
            </a:r>
            <a:r>
              <a:rPr lang="en-US" sz="1800" dirty="0">
                <a:solidFill>
                  <a:schemeClr val="bg1"/>
                </a:solidFill>
              </a:rPr>
              <a:t>Clint Powell(Facebook)</a:t>
            </a:r>
          </a:p>
          <a:p>
            <a:pPr marL="0" indent="0">
              <a:buNone/>
            </a:pPr>
            <a:r>
              <a:rPr lang="en-US" sz="1800" dirty="0"/>
              <a:t> There is no discussion or objections. Adjourn is approved  unanimous consent.</a:t>
            </a:r>
          </a:p>
        </p:txBody>
      </p:sp>
    </p:spTree>
    <p:extLst>
      <p:ext uri="{BB962C8B-B14F-4D97-AF65-F5344CB8AC3E}">
        <p14:creationId xmlns:p14="http://schemas.microsoft.com/office/powerpoint/2010/main" val="155837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&lt;September,2021&gt;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Attendance will be counted session based. Each session gives you 6% of attendance.</a:t>
            </a:r>
          </a:p>
          <a:p>
            <a:r>
              <a:rPr lang="en-US" sz="1400" dirty="0">
                <a:solidFill>
                  <a:srgbClr val="FF0000"/>
                </a:solidFill>
              </a:rPr>
              <a:t>In order to get voting right, you need to get at least 12 sessions.</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3233075262"/>
              </p:ext>
            </p:extLst>
          </p:nvPr>
        </p:nvGraphicFramePr>
        <p:xfrm>
          <a:off x="395537" y="1762706"/>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13</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Tuesday</a:t>
                      </a:r>
                    </a:p>
                    <a:p>
                      <a:pPr algn="ctr"/>
                      <a:r>
                        <a:rPr kumimoji="1" lang="en-US" altLang="ja-JP" sz="1400" dirty="0"/>
                        <a:t>14</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15</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16</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17</a:t>
                      </a:r>
                      <a:r>
                        <a:rPr kumimoji="1" lang="en-US" altLang="ja-JP" sz="1400" baseline="30000" dirty="0"/>
                        <a:t>th</a:t>
                      </a:r>
                      <a:r>
                        <a:rPr kumimoji="1" lang="en-US" altLang="ja-JP" sz="1400" dirty="0"/>
                        <a:t> September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819456392"/>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20</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Tuesday</a:t>
                      </a:r>
                    </a:p>
                    <a:p>
                      <a:pPr algn="ctr"/>
                      <a:r>
                        <a:rPr kumimoji="1" lang="en-US" altLang="ja-JP" sz="1400" dirty="0"/>
                        <a:t>21</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22</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23</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24</a:t>
                      </a:r>
                      <a:r>
                        <a:rPr kumimoji="1" lang="en-US" altLang="ja-JP" sz="1400" baseline="30000" dirty="0"/>
                        <a:t>th</a:t>
                      </a:r>
                      <a:r>
                        <a:rPr kumimoji="1" lang="en-US" altLang="ja-JP" sz="1400" dirty="0"/>
                        <a:t> September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Closing</a:t>
                      </a: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5448</TotalTime>
  <Words>1719</Words>
  <Application>Microsoft Office PowerPoint</Application>
  <PresentationFormat>画面に合わせる (4:3)</PresentationFormat>
  <Paragraphs>356</Paragraphs>
  <Slides>26</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September Interim Virtual Meeting  Opening report  on September 16th/20th,2021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September Interim</vt:lpstr>
      <vt:lpstr>Proposed agenda for TG4aa meetings</vt:lpstr>
      <vt:lpstr>Agenda items for the weeks</vt:lpstr>
      <vt:lpstr>Approval of  the last meeting minutes [July Plenary] July 13-19th : 15-21-0382-00-04aa  </vt:lpstr>
      <vt:lpstr>SA ballot results</vt:lpstr>
      <vt:lpstr>Review and resolve SA ballot results and comments</vt:lpstr>
      <vt:lpstr>Next steps</vt:lpstr>
      <vt:lpstr>TG15.4aa Timeline</vt:lpstr>
      <vt:lpstr>Recess TG4aa</vt:lpstr>
      <vt:lpstr>OPEN (Start of TG4aa session2)</vt:lpstr>
      <vt:lpstr>Attendance</vt:lpstr>
      <vt:lpstr>Agenda items for the weeks</vt:lpstr>
      <vt:lpstr>TG Motion</vt:lpstr>
      <vt:lpstr>Plan for November Plenary</vt:lpstr>
      <vt:lpstr>Discuss next step</vt:lpstr>
      <vt:lpstr>Any other business?</vt:lpstr>
      <vt:lpstr>Attendance recap</vt:lpstr>
      <vt:lpstr>Adjourn TG4aa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436</cp:revision>
  <cp:lastPrinted>1998-02-10T13:28:06Z</cp:lastPrinted>
  <dcterms:created xsi:type="dcterms:W3CDTF">2020-02-10T05:27:43Z</dcterms:created>
  <dcterms:modified xsi:type="dcterms:W3CDTF">2021-09-20T21:57:46Z</dcterms:modified>
</cp:coreProperties>
</file>