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notesMasters/notesMaster1.xml" ContentType="application/vnd.openxmlformats-officedocument.presentationml.notesMaster+xml"/>
  <Override PartName="/ppt/notesMasters/_rels/notes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notesSlides/_rels/notesSlide2.xml.rels" ContentType="application/vnd.openxmlformats-package.relationships+xml"/>
  <Override PartName="/ppt/notesSlides/notesSlide2.xml" ContentType="application/vnd.openxmlformats-officedocument.presentationml.notesSlide+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slideLayouts/slideLayout9.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35.xml" ContentType="application/vnd.openxmlformats-officedocument.presentationml.slideLayout+xml"/>
  <Override PartName="/ppt/slideLayouts/slideLayout5.xml" ContentType="application/vnd.openxmlformats-officedocument.presentationml.slideLayout+xml"/>
  <Override PartName="/ppt/slideLayouts/slideLayout36.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33.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23.xml" ContentType="application/vnd.openxmlformats-officedocument.presentationml.slide+xml"/>
  <Override PartName="/ppt/slides/slide6.xml" ContentType="application/vnd.openxmlformats-officedocument.presentationml.slide+xml"/>
  <Override PartName="/ppt/slides/slide24.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0.xml.rels" ContentType="application/vnd.openxmlformats-package.relationships+xml"/>
  <Override PartName="/ppt/slides/_rels/slide21.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24.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fi-FI" sz="4400" spc="-1" strike="noStrike">
                <a:latin typeface="Arial"/>
              </a:rPr>
              <a:t>Click to move the slide</a:t>
            </a:r>
            <a:endParaRPr b="0" lang="fi-FI" sz="4400" spc="-1" strike="noStrike">
              <a:latin typeface="Arial"/>
            </a:endParaRPr>
          </a:p>
        </p:txBody>
      </p:sp>
      <p:sp>
        <p:nvSpPr>
          <p:cNvPr id="139" name="PlaceHolder 2"/>
          <p:cNvSpPr>
            <a:spLocks noGrp="1"/>
          </p:cNvSpPr>
          <p:nvPr>
            <p:ph type="body"/>
          </p:nvPr>
        </p:nvSpPr>
        <p:spPr>
          <a:xfrm>
            <a:off x="756000" y="5078520"/>
            <a:ext cx="6047640" cy="4811040"/>
          </a:xfrm>
          <a:prstGeom prst="rect">
            <a:avLst/>
          </a:prstGeom>
        </p:spPr>
        <p:txBody>
          <a:bodyPr lIns="0" rIns="0" tIns="0" bIns="0">
            <a:noAutofit/>
          </a:bodyPr>
          <a:p>
            <a:r>
              <a:rPr b="0" lang="fi-FI" sz="2000" spc="-1" strike="noStrike">
                <a:latin typeface="Arial"/>
              </a:rPr>
              <a:t>Click to edit the notes format</a:t>
            </a:r>
            <a:endParaRPr b="0" lang="fi-FI" sz="2000" spc="-1" strike="noStrike">
              <a:latin typeface="Arial"/>
            </a:endParaRPr>
          </a:p>
        </p:txBody>
      </p:sp>
      <p:sp>
        <p:nvSpPr>
          <p:cNvPr id="140" name="PlaceHolder 3"/>
          <p:cNvSpPr>
            <a:spLocks noGrp="1"/>
          </p:cNvSpPr>
          <p:nvPr>
            <p:ph type="hdr"/>
          </p:nvPr>
        </p:nvSpPr>
        <p:spPr>
          <a:xfrm>
            <a:off x="0" y="0"/>
            <a:ext cx="3280680" cy="534240"/>
          </a:xfrm>
          <a:prstGeom prst="rect">
            <a:avLst/>
          </a:prstGeom>
        </p:spPr>
        <p:txBody>
          <a:bodyPr lIns="0" rIns="0" tIns="0" bIns="0">
            <a:noAutofit/>
          </a:bodyPr>
          <a:p>
            <a:r>
              <a:rPr b="0" lang="fi-FI" sz="1400" spc="-1" strike="noStrike">
                <a:latin typeface="Times New Roman"/>
              </a:rPr>
              <a:t>&lt;header&gt;</a:t>
            </a:r>
            <a:endParaRPr b="0" lang="fi-FI" sz="1400" spc="-1" strike="noStrike">
              <a:latin typeface="Times New Roman"/>
            </a:endParaRPr>
          </a:p>
        </p:txBody>
      </p:sp>
      <p:sp>
        <p:nvSpPr>
          <p:cNvPr id="141" name="PlaceHolder 4"/>
          <p:cNvSpPr>
            <a:spLocks noGrp="1"/>
          </p:cNvSpPr>
          <p:nvPr>
            <p:ph type="dt"/>
          </p:nvPr>
        </p:nvSpPr>
        <p:spPr>
          <a:xfrm>
            <a:off x="4278960" y="0"/>
            <a:ext cx="3280680" cy="534240"/>
          </a:xfrm>
          <a:prstGeom prst="rect">
            <a:avLst/>
          </a:prstGeom>
        </p:spPr>
        <p:txBody>
          <a:bodyPr lIns="0" rIns="0" tIns="0" bIns="0">
            <a:noAutofit/>
          </a:bodyPr>
          <a:p>
            <a:pPr algn="r"/>
            <a:r>
              <a:rPr b="0" lang="fi-FI" sz="1400" spc="-1" strike="noStrike">
                <a:latin typeface="Times New Roman"/>
              </a:rPr>
              <a:t>&lt;date/time&gt;</a:t>
            </a:r>
            <a:endParaRPr b="0" lang="fi-FI" sz="1400" spc="-1" strike="noStrike">
              <a:latin typeface="Times New Roman"/>
            </a:endParaRPr>
          </a:p>
        </p:txBody>
      </p:sp>
      <p:sp>
        <p:nvSpPr>
          <p:cNvPr id="142" name="PlaceHolder 5"/>
          <p:cNvSpPr>
            <a:spLocks noGrp="1"/>
          </p:cNvSpPr>
          <p:nvPr>
            <p:ph type="ftr"/>
          </p:nvPr>
        </p:nvSpPr>
        <p:spPr>
          <a:xfrm>
            <a:off x="0" y="10157400"/>
            <a:ext cx="3280680" cy="534240"/>
          </a:xfrm>
          <a:prstGeom prst="rect">
            <a:avLst/>
          </a:prstGeom>
        </p:spPr>
        <p:txBody>
          <a:bodyPr lIns="0" rIns="0" tIns="0" bIns="0" anchor="b">
            <a:noAutofit/>
          </a:bodyPr>
          <a:p>
            <a:r>
              <a:rPr b="0" lang="fi-FI" sz="1400" spc="-1" strike="noStrike">
                <a:latin typeface="Times New Roman"/>
              </a:rPr>
              <a:t>&lt;footer&gt;</a:t>
            </a:r>
            <a:endParaRPr b="0" lang="fi-FI" sz="1400" spc="-1" strike="noStrike">
              <a:latin typeface="Times New Roman"/>
            </a:endParaRPr>
          </a:p>
        </p:txBody>
      </p:sp>
      <p:sp>
        <p:nvSpPr>
          <p:cNvPr id="143"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E8C23F14-E2F2-4B1F-882A-808823C9BC71}" type="slidenum">
              <a:rPr b="0" lang="fi-FI" sz="1400" spc="-1" strike="noStrike">
                <a:latin typeface="Times New Roman"/>
              </a:rPr>
              <a:t>&lt;number&gt;</a:t>
            </a:fld>
            <a:endParaRPr b="0" lang="fi-FI"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1" name="CustomShape 1"/>
          <p:cNvSpPr/>
          <p:nvPr/>
        </p:nvSpPr>
        <p:spPr>
          <a:xfrm>
            <a:off x="3288600" y="9736920"/>
            <a:ext cx="881280" cy="787680"/>
          </a:xfrm>
          <a:prstGeom prst="rect">
            <a:avLst/>
          </a:prstGeom>
          <a:noFill/>
          <a:ln>
            <a:noFill/>
          </a:ln>
        </p:spPr>
        <p:style>
          <a:lnRef idx="0"/>
          <a:fillRef idx="0"/>
          <a:effectRef idx="0"/>
          <a:fontRef idx="minor"/>
        </p:style>
        <p:txBody>
          <a:bodyPr lIns="0" rIns="0" tIns="0" bIns="0">
            <a:noAutofit/>
          </a:bodyPr>
          <a:p>
            <a:pPr algn="r">
              <a:lnSpc>
                <a:spcPct val="100000"/>
              </a:lnSpc>
            </a:pPr>
            <a:fld id="{F58194F1-B688-4450-BBFE-1B5ECFC1513A}" type="slidenum">
              <a:rPr b="0" lang="fi-FI" sz="1300" spc="-1" strike="noStrike">
                <a:solidFill>
                  <a:srgbClr val="000000"/>
                </a:solidFill>
                <a:latin typeface="Times New Roman"/>
                <a:ea typeface="MS PGothic"/>
              </a:rPr>
              <a:t>&lt;number&gt;</a:t>
            </a:fld>
            <a:endParaRPr b="0" lang="fi-FI" sz="1300" spc="-1" strike="noStrike">
              <a:latin typeface="Arial"/>
            </a:endParaRPr>
          </a:p>
        </p:txBody>
      </p:sp>
      <p:sp>
        <p:nvSpPr>
          <p:cNvPr id="212" name="PlaceHolder 2"/>
          <p:cNvSpPr>
            <a:spLocks noGrp="1"/>
          </p:cNvSpPr>
          <p:nvPr>
            <p:ph type="body"/>
          </p:nvPr>
        </p:nvSpPr>
        <p:spPr>
          <a:xfrm>
            <a:off x="1036080" y="4777200"/>
            <a:ext cx="5683680" cy="4509720"/>
          </a:xfrm>
          <a:prstGeom prst="rect">
            <a:avLst/>
          </a:prstGeom>
        </p:spPr>
        <p:txBody>
          <a:bodyPr lIns="95760" rIns="95760" tIns="47160" bIns="47160">
            <a:noAutofit/>
          </a:bodyPr>
          <a:p>
            <a:endParaRPr b="0" lang="fi-FI" sz="2000" spc="-1" strike="noStrike">
              <a:latin typeface="Arial"/>
            </a:endParaRPr>
          </a:p>
        </p:txBody>
      </p:sp>
      <p:sp>
        <p:nvSpPr>
          <p:cNvPr id="213" name="PlaceHolder 3"/>
          <p:cNvSpPr>
            <a:spLocks noGrp="1"/>
          </p:cNvSpPr>
          <p:nvPr>
            <p:ph type="sldImg"/>
          </p:nvPr>
        </p:nvSpPr>
        <p:spPr>
          <a:xfrm>
            <a:off x="1282680" y="760320"/>
            <a:ext cx="5195880" cy="374220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3920" cy="20484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802-15-21-0452-01</a:t>
            </a:r>
            <a:endParaRPr b="0" lang="fi-FI"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0160" cy="29664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0160" cy="29664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15D6C741-5F0E-4E3C-BCAB-ECD1B7DF66D1}"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6" name="CustomShape 7"/>
          <p:cNvSpPr/>
          <p:nvPr/>
        </p:nvSpPr>
        <p:spPr>
          <a:xfrm>
            <a:off x="7040160" y="6490080"/>
            <a:ext cx="1730160" cy="29664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7" name="CustomShape 8"/>
          <p:cNvSpPr/>
          <p:nvPr/>
        </p:nvSpPr>
        <p:spPr>
          <a:xfrm>
            <a:off x="685800" y="365760"/>
            <a:ext cx="2565720" cy="20484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Sep 2021</a:t>
            </a:r>
            <a:endParaRPr b="0" lang="fi-FI"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3920" cy="20484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802-15-21-0452-01</a:t>
            </a:r>
            <a:endParaRPr b="0" lang="fi-FI"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0160" cy="29664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0160" cy="29664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89B1FAB1-CA1A-4224-A8C8-13B965746051}"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52" name="CustomShape 7"/>
          <p:cNvSpPr/>
          <p:nvPr/>
        </p:nvSpPr>
        <p:spPr>
          <a:xfrm>
            <a:off x="7040160" y="6490080"/>
            <a:ext cx="1730160" cy="29664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53" name="CustomShape 8"/>
          <p:cNvSpPr/>
          <p:nvPr/>
        </p:nvSpPr>
        <p:spPr>
          <a:xfrm>
            <a:off x="685800" y="365760"/>
            <a:ext cx="2565720" cy="20484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Sep 2021</a:t>
            </a:r>
            <a:endParaRPr b="0" lang="fi-FI"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3920" cy="20484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802-15-21-0452-01</a:t>
            </a:r>
            <a:endParaRPr b="0" lang="fi-FI"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30160" cy="29664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30160" cy="29664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1FC1A81C-6730-4B75-B85B-FCE4B35A16A7}"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98" name="CustomShape 7"/>
          <p:cNvSpPr/>
          <p:nvPr/>
        </p:nvSpPr>
        <p:spPr>
          <a:xfrm>
            <a:off x="7040160" y="6490080"/>
            <a:ext cx="1730160" cy="29664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99" name="CustomShape 8"/>
          <p:cNvSpPr/>
          <p:nvPr/>
        </p:nvSpPr>
        <p:spPr>
          <a:xfrm>
            <a:off x="685800" y="365760"/>
            <a:ext cx="2565720" cy="20484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Sep 2021</a:t>
            </a:r>
            <a:endParaRPr b="0" lang="fi-FI"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datatracker.ietf.org/meeting/111/proceedings" TargetMode="External"/><Relationship Id="rId2"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hyperlink" Target="https://datatracker.ietf.org/meeting/agenda/" TargetMode="External"/><Relationship Id="rId2"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5.xml.rels><?xml version="1.0" encoding="UTF-8"?>
<Relationships xmlns="http://schemas.openxmlformats.org/package/2006/relationships"><Relationship Id="rId1" Type="http://schemas.openxmlformats.org/officeDocument/2006/relationships/hyperlink" Target="https://datatracker.ietf.org/doc/minutes-111-raw/" TargetMode="External"/><Relationship Id="rId2" Type="http://schemas.openxmlformats.org/officeDocument/2006/relationships/hyperlink" Target="https://www.youtube.com/watch?v=V0VzaiHqjpI" TargetMode="External"/><Relationship Id="rId3" Type="http://schemas.openxmlformats.org/officeDocument/2006/relationships/hyperlink" Target="https://datatracker.ietf.org/doc/draft-ietf-raw-ldacs/" TargetMode="External"/><Relationship Id="rId4" Type="http://schemas.openxmlformats.org/officeDocument/2006/relationships/hyperlink" Target="https://datatracker.ietf.org/doc/draft-ietf-raw-technologies/" TargetMode="External"/><Relationship Id="rId5" Type="http://schemas.openxmlformats.org/officeDocument/2006/relationships/hyperlink" Target="https://datatracker.ietf.org/doc/draft-ietf-raw-architecture/" TargetMode="External"/><Relationship Id="rId6" Type="http://schemas.openxmlformats.org/officeDocument/2006/relationships/hyperlink" Target="https://datatracker.ietf.org/doc/draft-ietf-raw-use-cases/" TargetMode="External"/><Relationship Id="rId7" Type="http://schemas.openxmlformats.org/officeDocument/2006/relationships/hyperlink" Target="https://datatracker.ietf.org/doc/draft-ietf-raw-oam-support/" TargetMode="External"/><Relationship Id="rId8"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hyperlink" Target="https://datatracker.ietf.org/doc/minutes-111-6lo/" TargetMode="External"/><Relationship Id="rId2" Type="http://schemas.openxmlformats.org/officeDocument/2006/relationships/hyperlink" Target="https://www.youtube.com/watch?v=1weg9N8Actk" TargetMode="External"/><Relationship Id="rId3" Type="http://schemas.openxmlformats.org/officeDocument/2006/relationships/hyperlink" Target="https://datatracker.ietf.org/doc/draft-gomez-6lo-schc-15dot4/" TargetMode="External"/><Relationship Id="rId4" Type="http://schemas.openxmlformats.org/officeDocument/2006/relationships/slideLayout" Target="../slideLayouts/slideLayout25.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8.xml.rels><?xml version="1.0" encoding="UTF-8"?>
<Relationships xmlns="http://schemas.openxmlformats.org/package/2006/relationships"><Relationship Id="rId1" Type="http://schemas.openxmlformats.org/officeDocument/2006/relationships/hyperlink" Target="https://datatracker.ietf.org/doc/minutes-111-suit/" TargetMode="External"/><Relationship Id="rId2" Type="http://schemas.openxmlformats.org/officeDocument/2006/relationships/hyperlink" Target="https://www.youtube.com/watch?v=SXHNBshC9Do" TargetMode="External"/><Relationship Id="rId3" Type="http://schemas.openxmlformats.org/officeDocument/2006/relationships/slideLayout" Target="../slideLayouts/slideLayout25.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Relationship Id="rId1" Type="http://schemas.openxmlformats.org/officeDocument/2006/relationships/hyperlink" Target="https://datatracker.ietf.org/doc/minutes-111-lake/" TargetMode="External"/><Relationship Id="rId2" Type="http://schemas.openxmlformats.org/officeDocument/2006/relationships/hyperlink" Target="https://www.youtube.com/watch?v=fjdM5IyGVVM" TargetMode="External"/><Relationship Id="rId3" Type="http://schemas.openxmlformats.org/officeDocument/2006/relationships/hyperlink" Target="https://datatracker.ietf.org/doc/draft-ietf-lake-edhoc/" TargetMode="External"/><Relationship Id="rId4" Type="http://schemas.openxmlformats.org/officeDocument/2006/relationships/hyperlink" Target="https://datatracker.ietf.org/doc/draft-ietf-6tisch-minimal-security/" TargetMode="External"/><Relationship Id="rId5" Type="http://schemas.openxmlformats.org/officeDocument/2006/relationships/slideLayout" Target="../slideLayouts/slideLayout25.xml"/>
</Relationships>
</file>

<file path=ppt/slides/_rels/slide21.xml.rels><?xml version="1.0" encoding="UTF-8"?>
<Relationships xmlns="http://schemas.openxmlformats.org/package/2006/relationships"><Relationship Id="rId1" Type="http://schemas.openxmlformats.org/officeDocument/2006/relationships/hyperlink" Target="https://datatracker.ietf.org/doc/minutes-111-anima/" TargetMode="External"/><Relationship Id="rId2" Type="http://schemas.openxmlformats.org/officeDocument/2006/relationships/hyperlink" Target="https://www.youtube.com/watch?v=qJ75y1iS5ZM" TargetMode="External"/><Relationship Id="rId3" Type="http://schemas.openxmlformats.org/officeDocument/2006/relationships/slideLayout" Target="../slideLayouts/slideLayout25.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hyperlink" Target="http://standards.ieee.org/about/sasb/patcom/materials.html" TargetMode="External"/><Relationship Id="rId3"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opman/sect6.html" TargetMode="External"/><Relationship Id="rId3"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tandards.ieee.org/faqs/copyrights.html/" TargetMode="External"/><Relationship Id="rId5" Type="http://schemas.openxmlformats.org/officeDocument/2006/relationships/hyperlink" Target="http://standards.ieee.org/develop/policies/best_practices_for_ieee_standards_development_051215.pdf" TargetMode="External"/><Relationship Id="rId6" Type="http://schemas.openxmlformats.org/officeDocument/2006/relationships/hyperlink" Target="https://standards.ieee.org/about/policies/opman/sect6.html" TargetMode="External"/><Relationship Id="rId7"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4" name="CustomShape 1"/>
          <p:cNvSpPr/>
          <p:nvPr/>
        </p:nvSpPr>
        <p:spPr>
          <a:xfrm>
            <a:off x="152280" y="609480"/>
            <a:ext cx="8983080" cy="461772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fi-FI"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800" spc="-1" strike="noStrike">
              <a:latin typeface="Arial"/>
            </a:endParaRPr>
          </a:p>
          <a:p>
            <a:pPr>
              <a:lnSpc>
                <a:spcPct val="100000"/>
              </a:lnSpc>
            </a:pPr>
            <a:endParaRPr b="0" lang="fi-FI" sz="1800" spc="-1" strike="noStrike">
              <a:latin typeface="Arial"/>
            </a:endParaRPr>
          </a:p>
          <a:p>
            <a:pPr>
              <a:lnSpc>
                <a:spcPct val="100000"/>
              </a:lnSpc>
            </a:pPr>
            <a:r>
              <a:rPr b="1" lang="fi-FI" sz="1600" spc="-1" strike="noStrike">
                <a:solidFill>
                  <a:srgbClr val="000000"/>
                </a:solidFill>
                <a:latin typeface="Times New Roman"/>
                <a:ea typeface="DejaVu Sans"/>
              </a:rPr>
              <a:t>Submission Title:</a:t>
            </a:r>
            <a:r>
              <a:rPr b="0" lang="fi-FI" sz="1600" spc="-1" strike="noStrike">
                <a:solidFill>
                  <a:srgbClr val="000000"/>
                </a:solidFill>
                <a:latin typeface="Times New Roman"/>
                <a:ea typeface="DejaVu Sans"/>
              </a:rPr>
              <a:t> SC IETF September Slides</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Date Submitted: 10 September, 2021</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Source:</a:t>
            </a:r>
            <a:r>
              <a:rPr b="0" lang="fi-FI" sz="1600" spc="-1" strike="noStrike">
                <a:solidFill>
                  <a:srgbClr val="000000"/>
                </a:solidFill>
                <a:latin typeface="Times New Roman"/>
                <a:ea typeface="DejaVu Sans"/>
              </a:rPr>
              <a:t> Tero Kivinen</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Company -</a:t>
            </a:r>
            <a:endParaRPr b="0" lang="fi-FI" sz="1600" spc="-1" strike="noStrike">
              <a:latin typeface="Arial"/>
            </a:endParaRPr>
          </a:p>
          <a:p>
            <a:pPr>
              <a:lnSpc>
                <a:spcPct val="100000"/>
              </a:lnSpc>
            </a:pPr>
            <a:r>
              <a:rPr b="0" lang="fi-FI" sz="1600" spc="-1" strike="noStrike">
                <a:solidFill>
                  <a:srgbClr val="000000"/>
                </a:solidFill>
                <a:latin typeface="Times New Roman"/>
                <a:ea typeface="DejaVu Sans"/>
              </a:rPr>
              <a:t>E-Mail: kivinen@iki.fi</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Re:</a:t>
            </a:r>
            <a:r>
              <a:rPr b="0" lang="fi-FI" sz="1600" spc="-1" strike="noStrike">
                <a:solidFill>
                  <a:srgbClr val="000000"/>
                </a:solidFill>
                <a:latin typeface="Times New Roman"/>
                <a:ea typeface="DejaVu Sans"/>
              </a:rPr>
              <a:t> SC IETF September Slides</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Abstract:</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spcBef>
                <a:spcPts val="598"/>
              </a:spcBef>
              <a:spcAft>
                <a:spcPts val="598"/>
              </a:spcAft>
            </a:pPr>
            <a:r>
              <a:rPr b="0" lang="fi-FI" sz="1600" spc="-1" strike="noStrike">
                <a:solidFill>
                  <a:srgbClr val="000000"/>
                </a:solidFill>
                <a:latin typeface="Times New Roman"/>
                <a:ea typeface="DejaVu Sans"/>
              </a:rPr>
              <a:t>Opening Report and slides for SC IETF September Meeting.</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Purpose: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Provide information which kind of changes are needed to the standard.</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Notice: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Release: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fi-FI" sz="1600" spc="-1" strike="noStrike">
                <a:solidFill>
                  <a:srgbClr val="000000"/>
                </a:solidFill>
                <a:latin typeface="Times New Roman"/>
                <a:ea typeface="DejaVu Sans"/>
              </a:rPr>
              <a:t>	</a:t>
            </a:r>
            <a:endParaRPr b="0" lang="fi-FI"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CustomShape 1"/>
          <p:cNvSpPr/>
          <p:nvPr/>
        </p:nvSpPr>
        <p:spPr>
          <a:xfrm>
            <a:off x="685800" y="685440"/>
            <a:ext cx="7763760" cy="1058400"/>
          </a:xfrm>
          <a:prstGeom prst="rect">
            <a:avLst/>
          </a:prstGeom>
          <a:noFill/>
          <a:ln>
            <a:noFill/>
          </a:ln>
        </p:spPr>
        <p:style>
          <a:lnRef idx="0"/>
          <a:fillRef idx="0"/>
          <a:effectRef idx="0"/>
          <a:fontRef idx="minor"/>
        </p:style>
      </p:sp>
      <p:sp>
        <p:nvSpPr>
          <p:cNvPr id="164" name="CustomShape 2"/>
          <p:cNvSpPr/>
          <p:nvPr/>
        </p:nvSpPr>
        <p:spPr>
          <a:xfrm>
            <a:off x="438120" y="602280"/>
            <a:ext cx="82224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Agenda for September</a:t>
            </a:r>
            <a:endParaRPr b="0" lang="fi-FI" sz="4400" spc="-1" strike="noStrike">
              <a:latin typeface="Arial"/>
            </a:endParaRPr>
          </a:p>
        </p:txBody>
      </p:sp>
      <p:sp>
        <p:nvSpPr>
          <p:cNvPr id="165" name="CustomShape 3"/>
          <p:cNvSpPr/>
          <p:nvPr/>
        </p:nvSpPr>
        <p:spPr>
          <a:xfrm>
            <a:off x="457200" y="1604520"/>
            <a:ext cx="8222400" cy="3970440"/>
          </a:xfrm>
          <a:prstGeom prst="rect">
            <a:avLst/>
          </a:prstGeom>
          <a:noFill/>
          <a:ln>
            <a:noFill/>
          </a:ln>
        </p:spPr>
        <p:style>
          <a:lnRef idx="0"/>
          <a:fillRef idx="0"/>
          <a:effectRef idx="0"/>
          <a:fontRef idx="minor"/>
        </p:style>
      </p:sp>
      <p:sp>
        <p:nvSpPr>
          <p:cNvPr id="166" name="CustomShape 4"/>
          <p:cNvSpPr/>
          <p:nvPr/>
        </p:nvSpPr>
        <p:spPr>
          <a:xfrm>
            <a:off x="457200" y="1604520"/>
            <a:ext cx="8220960" cy="3969000"/>
          </a:xfrm>
          <a:prstGeom prst="rect">
            <a:avLst/>
          </a:prstGeom>
          <a:noFill/>
          <a:ln>
            <a:noFill/>
          </a:ln>
        </p:spPr>
        <p:style>
          <a:lnRef idx="0"/>
          <a:fillRef idx="0"/>
          <a:effectRef idx="0"/>
          <a:fontRef idx="minor"/>
        </p:style>
        <p:txBody>
          <a:bodyPr lIns="0" rIns="0" tIns="0" bIns="0">
            <a:normAutofit/>
          </a:bodyPr>
          <a:p>
            <a:pPr marL="432000" indent="-3157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Discuss what happened in the IETF 111 (July 24 – 30, 2021)</a:t>
            </a:r>
            <a:endParaRPr b="0" lang="fi-FI" sz="3200" spc="-1" strike="noStrike">
              <a:latin typeface="Arial"/>
            </a:endParaRPr>
          </a:p>
          <a:p>
            <a:pPr marL="432000" indent="-3157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Discuss what is going on in the IETF, and what will be happening in the IETF 112 November 8 – 12, 2021. There is no agenda yet for IETF 112, and most of the groups have not yet even filled in the agenda request.</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CustomShape 1"/>
          <p:cNvSpPr/>
          <p:nvPr/>
        </p:nvSpPr>
        <p:spPr>
          <a:xfrm>
            <a:off x="685800" y="685440"/>
            <a:ext cx="7763760" cy="1058400"/>
          </a:xfrm>
          <a:prstGeom prst="rect">
            <a:avLst/>
          </a:prstGeom>
          <a:noFill/>
          <a:ln>
            <a:noFill/>
          </a:ln>
        </p:spPr>
        <p:style>
          <a:lnRef idx="0"/>
          <a:fillRef idx="0"/>
          <a:effectRef idx="0"/>
          <a:fontRef idx="minor"/>
        </p:style>
      </p:sp>
      <p:sp>
        <p:nvSpPr>
          <p:cNvPr id="168" name="CustomShape 2"/>
          <p:cNvSpPr/>
          <p:nvPr/>
        </p:nvSpPr>
        <p:spPr>
          <a:xfrm>
            <a:off x="438120" y="602280"/>
            <a:ext cx="82224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IETF 111</a:t>
            </a:r>
            <a:endParaRPr b="0" lang="fi-FI" sz="4400" spc="-1" strike="noStrike">
              <a:latin typeface="Arial"/>
            </a:endParaRPr>
          </a:p>
        </p:txBody>
      </p:sp>
      <p:sp>
        <p:nvSpPr>
          <p:cNvPr id="169" name="CustomShape 3"/>
          <p:cNvSpPr/>
          <p:nvPr/>
        </p:nvSpPr>
        <p:spPr>
          <a:xfrm>
            <a:off x="457200" y="1604520"/>
            <a:ext cx="8222400" cy="3970440"/>
          </a:xfrm>
          <a:prstGeom prst="rect">
            <a:avLst/>
          </a:prstGeom>
          <a:noFill/>
          <a:ln>
            <a:noFill/>
          </a:ln>
        </p:spPr>
        <p:style>
          <a:lnRef idx="0"/>
          <a:fillRef idx="0"/>
          <a:effectRef idx="0"/>
          <a:fontRef idx="minor"/>
        </p:style>
      </p:sp>
      <p:sp>
        <p:nvSpPr>
          <p:cNvPr id="170" name="CustomShape 4"/>
          <p:cNvSpPr/>
          <p:nvPr/>
        </p:nvSpPr>
        <p:spPr>
          <a:xfrm>
            <a:off x="457200" y="1604520"/>
            <a:ext cx="8220960" cy="3969000"/>
          </a:xfrm>
          <a:prstGeom prst="rect">
            <a:avLst/>
          </a:prstGeom>
          <a:noFill/>
          <a:ln>
            <a:noFill/>
          </a:ln>
        </p:spPr>
        <p:style>
          <a:lnRef idx="0"/>
          <a:fillRef idx="0"/>
          <a:effectRef idx="0"/>
          <a:fontRef idx="minor"/>
        </p:style>
        <p:txBody>
          <a:bodyPr lIns="0" rIns="0" tIns="0" bIns="0">
            <a:normAutofit fontScale="82000"/>
          </a:bodyPr>
          <a:p>
            <a:pPr marL="432000" indent="-3157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IETF 111 was held as virtual meeting between Monday 26</a:t>
            </a:r>
            <a:r>
              <a:rPr b="0" lang="fi-FI" sz="3200" spc="-1" strike="noStrike" baseline="101000">
                <a:solidFill>
                  <a:srgbClr val="000000"/>
                </a:solidFill>
                <a:latin typeface="Arial"/>
                <a:ea typeface="DejaVu Sans"/>
              </a:rPr>
              <a:t>th</a:t>
            </a:r>
            <a:r>
              <a:rPr b="0" lang="fi-FI" sz="3200" spc="-1" strike="noStrike">
                <a:solidFill>
                  <a:srgbClr val="000000"/>
                </a:solidFill>
                <a:latin typeface="Arial"/>
                <a:ea typeface="DejaVu Sans"/>
              </a:rPr>
              <a:t> of July and Friday 30</a:t>
            </a:r>
            <a:r>
              <a:rPr b="0" lang="fi-FI" sz="3200" spc="-1" strike="noStrike" baseline="101000">
                <a:solidFill>
                  <a:srgbClr val="000000"/>
                </a:solidFill>
                <a:latin typeface="Arial"/>
                <a:ea typeface="DejaVu Sans"/>
              </a:rPr>
              <a:t>th</a:t>
            </a:r>
            <a:r>
              <a:rPr b="0" lang="fi-FI" sz="3200" spc="-1" strike="noStrike">
                <a:solidFill>
                  <a:srgbClr val="000000"/>
                </a:solidFill>
                <a:latin typeface="Arial"/>
                <a:ea typeface="DejaVu Sans"/>
              </a:rPr>
              <a:t> of July.</a:t>
            </a:r>
            <a:endParaRPr b="0" lang="fi-FI" sz="3200" spc="-1" strike="noStrike">
              <a:latin typeface="Arial"/>
            </a:endParaRPr>
          </a:p>
          <a:p>
            <a:pPr marL="432000" indent="-3157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Timezone used in the virtual IETF meeting was be PDT (UTC +7) and sessions were held between 12:00-18:00 PDT (UTC +7), or 19:00-01:00 UTC.</a:t>
            </a:r>
            <a:endParaRPr b="0" lang="fi-FI" sz="3200" spc="-1" strike="noStrike">
              <a:latin typeface="Arial"/>
            </a:endParaRPr>
          </a:p>
          <a:p>
            <a:pPr marL="432000" indent="-3157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Meeting proceedings can be found from </a:t>
            </a:r>
            <a:r>
              <a:rPr b="0" lang="fi-FI" sz="3200" spc="-1" strike="noStrike" u="sng">
                <a:solidFill>
                  <a:srgbClr val="0000ff"/>
                </a:solidFill>
                <a:uFillTx/>
                <a:latin typeface="Arial"/>
                <a:ea typeface="DejaVu Sans"/>
                <a:hlinkClick r:id="rId1"/>
              </a:rPr>
              <a:t>https://datatracker.ietf.org/meeting/111/proceedings</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CustomShape 1"/>
          <p:cNvSpPr/>
          <p:nvPr/>
        </p:nvSpPr>
        <p:spPr>
          <a:xfrm>
            <a:off x="685800" y="685440"/>
            <a:ext cx="7763760" cy="1058400"/>
          </a:xfrm>
          <a:prstGeom prst="rect">
            <a:avLst/>
          </a:prstGeom>
          <a:noFill/>
          <a:ln>
            <a:noFill/>
          </a:ln>
        </p:spPr>
        <p:style>
          <a:lnRef idx="0"/>
          <a:fillRef idx="0"/>
          <a:effectRef idx="0"/>
          <a:fontRef idx="minor"/>
        </p:style>
      </p:sp>
      <p:sp>
        <p:nvSpPr>
          <p:cNvPr id="172" name="CustomShape 2"/>
          <p:cNvSpPr/>
          <p:nvPr/>
        </p:nvSpPr>
        <p:spPr>
          <a:xfrm>
            <a:off x="438120" y="602280"/>
            <a:ext cx="82224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IETF 112</a:t>
            </a:r>
            <a:endParaRPr b="0" lang="fi-FI" sz="4400" spc="-1" strike="noStrike">
              <a:latin typeface="Arial"/>
            </a:endParaRPr>
          </a:p>
        </p:txBody>
      </p:sp>
      <p:sp>
        <p:nvSpPr>
          <p:cNvPr id="173" name="CustomShape 3"/>
          <p:cNvSpPr/>
          <p:nvPr/>
        </p:nvSpPr>
        <p:spPr>
          <a:xfrm>
            <a:off x="457200" y="1604520"/>
            <a:ext cx="8222400" cy="3970440"/>
          </a:xfrm>
          <a:prstGeom prst="rect">
            <a:avLst/>
          </a:prstGeom>
          <a:noFill/>
          <a:ln>
            <a:noFill/>
          </a:ln>
        </p:spPr>
        <p:style>
          <a:lnRef idx="0"/>
          <a:fillRef idx="0"/>
          <a:effectRef idx="0"/>
          <a:fontRef idx="minor"/>
        </p:style>
      </p:sp>
      <p:sp>
        <p:nvSpPr>
          <p:cNvPr id="174" name="CustomShape 4"/>
          <p:cNvSpPr/>
          <p:nvPr/>
        </p:nvSpPr>
        <p:spPr>
          <a:xfrm>
            <a:off x="457200" y="1604520"/>
            <a:ext cx="8220960" cy="3969000"/>
          </a:xfrm>
          <a:prstGeom prst="rect">
            <a:avLst/>
          </a:prstGeom>
          <a:noFill/>
          <a:ln>
            <a:noFill/>
          </a:ln>
        </p:spPr>
        <p:style>
          <a:lnRef idx="0"/>
          <a:fillRef idx="0"/>
          <a:effectRef idx="0"/>
          <a:fontRef idx="minor"/>
        </p:style>
        <p:txBody>
          <a:bodyPr lIns="0" rIns="0" tIns="0" bIns="0">
            <a:normAutofit fontScale="42000"/>
          </a:bodyPr>
          <a:p>
            <a:pPr marL="432000" indent="-3157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IETF 112 will be held as virtual meeting between Monday 8</a:t>
            </a:r>
            <a:r>
              <a:rPr b="0" lang="fi-FI" sz="3200" spc="-1" strike="noStrike" baseline="101000">
                <a:solidFill>
                  <a:srgbClr val="000000"/>
                </a:solidFill>
                <a:latin typeface="Arial"/>
                <a:ea typeface="DejaVu Sans"/>
              </a:rPr>
              <a:t>th</a:t>
            </a:r>
            <a:r>
              <a:rPr b="0" lang="fi-FI" sz="3200" spc="-1" strike="noStrike">
                <a:solidFill>
                  <a:srgbClr val="000000"/>
                </a:solidFill>
                <a:latin typeface="Arial"/>
                <a:ea typeface="DejaVu Sans"/>
              </a:rPr>
              <a:t> of November and Friday 12</a:t>
            </a:r>
            <a:r>
              <a:rPr b="0" lang="fi-FI" sz="3200" spc="-1" strike="noStrike" baseline="101000">
                <a:solidFill>
                  <a:srgbClr val="000000"/>
                </a:solidFill>
                <a:latin typeface="Arial"/>
                <a:ea typeface="DejaVu Sans"/>
              </a:rPr>
              <a:t>th</a:t>
            </a:r>
            <a:r>
              <a:rPr b="0" lang="fi-FI" sz="3200" spc="-1" strike="noStrike">
                <a:solidFill>
                  <a:srgbClr val="000000"/>
                </a:solidFill>
                <a:latin typeface="Arial"/>
                <a:ea typeface="DejaVu Sans"/>
              </a:rPr>
              <a:t> of November.</a:t>
            </a:r>
            <a:endParaRPr b="0" lang="fi-FI" sz="3200" spc="-1" strike="noStrike">
              <a:latin typeface="Arial"/>
            </a:endParaRPr>
          </a:p>
          <a:p>
            <a:pPr marL="432000" indent="-3157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Timezone to be used in the virtual IETF meeting will be UTC and sessions will be held between 12:00-18:00 UTC.</a:t>
            </a:r>
            <a:endParaRPr b="0" lang="fi-FI" sz="3200" spc="-1" strike="noStrike">
              <a:latin typeface="Arial"/>
            </a:endParaRPr>
          </a:p>
          <a:p>
            <a:pPr marL="432000" indent="-3157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Meeting agenda will be found when it is ready from </a:t>
            </a:r>
            <a:r>
              <a:rPr b="0" lang="fi-FI" sz="3200" spc="-1" strike="noStrike" u="sng">
                <a:solidFill>
                  <a:srgbClr val="0000ff"/>
                </a:solidFill>
                <a:uFillTx/>
                <a:latin typeface="Arial"/>
                <a:ea typeface="DejaVu Sans"/>
                <a:hlinkClick r:id="rId1"/>
              </a:rPr>
              <a:t>https://datatracker.ietf.org/meeting/agenda/</a:t>
            </a:r>
            <a:r>
              <a:rPr b="0" lang="fi-FI" sz="3200" spc="-1" strike="noStrike">
                <a:solidFill>
                  <a:srgbClr val="000000"/>
                </a:solidFill>
                <a:latin typeface="Arial"/>
                <a:ea typeface="DejaVu Sans"/>
              </a:rPr>
              <a:t>.</a:t>
            </a:r>
            <a:endParaRPr b="0" lang="fi-FI" sz="3200" spc="-1" strike="noStrike">
              <a:latin typeface="Arial"/>
            </a:endParaRPr>
          </a:p>
          <a:p>
            <a:pPr marL="432000" indent="-3157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Registration is now open, and early bird rate is 230 USD (until September 20</a:t>
            </a:r>
            <a:r>
              <a:rPr b="0" lang="fi-FI" sz="3200" spc="-1" strike="noStrike" baseline="101000">
                <a:solidFill>
                  <a:srgbClr val="000000"/>
                </a:solidFill>
                <a:latin typeface="Arial"/>
                <a:ea typeface="DejaVu Sans"/>
              </a:rPr>
              <a:t>th</a:t>
            </a:r>
            <a:r>
              <a:rPr b="0" lang="fi-FI" sz="3200" spc="-1" strike="noStrike">
                <a:solidFill>
                  <a:srgbClr val="000000"/>
                </a:solidFill>
                <a:latin typeface="Arial"/>
                <a:ea typeface="DejaVu Sans"/>
              </a:rPr>
              <a:t>), standard rate is 280 USD (until October 25</a:t>
            </a:r>
            <a:r>
              <a:rPr b="0" lang="fi-FI" sz="3200" spc="-1" strike="noStrike" baseline="101000">
                <a:solidFill>
                  <a:srgbClr val="000000"/>
                </a:solidFill>
                <a:latin typeface="Arial"/>
                <a:ea typeface="DejaVu Sans"/>
              </a:rPr>
              <a:t>th</a:t>
            </a:r>
            <a:r>
              <a:rPr b="0" lang="fi-FI" sz="3200" spc="-1" strike="noStrike">
                <a:solidFill>
                  <a:srgbClr val="000000"/>
                </a:solidFill>
                <a:latin typeface="Arial"/>
                <a:ea typeface="DejaVu Sans"/>
              </a:rPr>
              <a:t>) and full rate is 330 USD.</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CustomShape 1"/>
          <p:cNvSpPr/>
          <p:nvPr/>
        </p:nvSpPr>
        <p:spPr>
          <a:xfrm>
            <a:off x="685800" y="685440"/>
            <a:ext cx="7763760" cy="1058400"/>
          </a:xfrm>
          <a:prstGeom prst="rect">
            <a:avLst/>
          </a:prstGeom>
          <a:noFill/>
          <a:ln>
            <a:noFill/>
          </a:ln>
        </p:spPr>
        <p:style>
          <a:lnRef idx="0"/>
          <a:fillRef idx="0"/>
          <a:effectRef idx="0"/>
          <a:fontRef idx="minor"/>
        </p:style>
      </p:sp>
      <p:sp>
        <p:nvSpPr>
          <p:cNvPr id="176" name="CustomShape 2"/>
          <p:cNvSpPr/>
          <p:nvPr/>
        </p:nvSpPr>
        <p:spPr>
          <a:xfrm>
            <a:off x="438120" y="602280"/>
            <a:ext cx="82224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Working groups to cover</a:t>
            </a:r>
            <a:endParaRPr b="0" lang="fi-FI" sz="4400" spc="-1" strike="noStrike">
              <a:latin typeface="Arial"/>
            </a:endParaRPr>
          </a:p>
        </p:txBody>
      </p:sp>
      <p:sp>
        <p:nvSpPr>
          <p:cNvPr id="177" name="CustomShape 3"/>
          <p:cNvSpPr/>
          <p:nvPr/>
        </p:nvSpPr>
        <p:spPr>
          <a:xfrm>
            <a:off x="457200" y="1604520"/>
            <a:ext cx="8222400" cy="3970440"/>
          </a:xfrm>
          <a:prstGeom prst="rect">
            <a:avLst/>
          </a:prstGeom>
          <a:noFill/>
          <a:ln>
            <a:noFill/>
          </a:ln>
        </p:spPr>
        <p:style>
          <a:lnRef idx="0"/>
          <a:fillRef idx="0"/>
          <a:effectRef idx="0"/>
          <a:fontRef idx="minor"/>
        </p:style>
        <p:txBody>
          <a:bodyPr lIns="0" rIns="0" tIns="0" bIns="0">
            <a:normAutofit fontScale="34000"/>
          </a:bodyPr>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6tisch - IPv6 over the TSCH mode of IEEE 802.15.4e</a:t>
            </a:r>
            <a:endParaRPr b="0" lang="fi-FI"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Raw - Reliable and Available Wireless</a:t>
            </a:r>
            <a:endParaRPr b="0" lang="fi-FI"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6lo - IPv6 over Networks of Resource-constrained Nodes</a:t>
            </a:r>
            <a:endParaRPr b="0" lang="fi-FI"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Roll - Routing Over Low power and Lossy networks</a:t>
            </a:r>
            <a:endParaRPr b="0" lang="fi-FI"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Suit - Software Updates for Internet of Things</a:t>
            </a:r>
            <a:endParaRPr b="0" lang="fi-FI"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Lpwan - IPv6 over Low Power Wide-Area Networks</a:t>
            </a:r>
            <a:endParaRPr b="0" lang="fi-FI"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Lake - Lightweight Authenticated Key Exchange</a:t>
            </a:r>
            <a:endParaRPr b="0" lang="fi-FI"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Anima – Autonomic Networking Integrated Model and Approach</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8" name="CustomShape 1"/>
          <p:cNvSpPr/>
          <p:nvPr/>
        </p:nvSpPr>
        <p:spPr>
          <a:xfrm>
            <a:off x="685800" y="685440"/>
            <a:ext cx="7763760" cy="1058400"/>
          </a:xfrm>
          <a:prstGeom prst="rect">
            <a:avLst/>
          </a:prstGeom>
          <a:noFill/>
          <a:ln>
            <a:noFill/>
          </a:ln>
        </p:spPr>
        <p:style>
          <a:lnRef idx="0"/>
          <a:fillRef idx="0"/>
          <a:effectRef idx="0"/>
          <a:fontRef idx="minor"/>
        </p:style>
      </p:sp>
      <p:sp>
        <p:nvSpPr>
          <p:cNvPr id="179" name="CustomShape 2"/>
          <p:cNvSpPr/>
          <p:nvPr/>
        </p:nvSpPr>
        <p:spPr>
          <a:xfrm>
            <a:off x="438120" y="538560"/>
            <a:ext cx="8222400" cy="1157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6tisch -</a:t>
            </a:r>
            <a:r>
              <a:rPr b="0" lang="fi-FI" sz="3200" spc="-1" strike="noStrike">
                <a:solidFill>
                  <a:srgbClr val="000000"/>
                </a:solidFill>
                <a:latin typeface="Arial"/>
                <a:ea typeface="DejaVu Sans"/>
              </a:rPr>
              <a:t>IPv6 over the TSCH mode of IEEE 802.15.4e</a:t>
            </a:r>
            <a:endParaRPr b="0" lang="fi-FI" sz="3200" spc="-1" strike="noStrike">
              <a:latin typeface="Arial"/>
            </a:endParaRPr>
          </a:p>
        </p:txBody>
      </p:sp>
      <p:sp>
        <p:nvSpPr>
          <p:cNvPr id="180" name="CustomShape 3"/>
          <p:cNvSpPr/>
          <p:nvPr/>
        </p:nvSpPr>
        <p:spPr>
          <a:xfrm>
            <a:off x="450000" y="1837080"/>
            <a:ext cx="8222400" cy="3970440"/>
          </a:xfrm>
          <a:prstGeom prst="rect">
            <a:avLst/>
          </a:prstGeom>
          <a:noFill/>
          <a:ln>
            <a:noFill/>
          </a:ln>
        </p:spPr>
        <p:style>
          <a:lnRef idx="0"/>
          <a:fillRef idx="0"/>
          <a:effectRef idx="0"/>
          <a:fontRef idx="minor"/>
        </p:style>
        <p:txBody>
          <a:bodyPr lIns="0" rIns="0" tIns="0" bIns="0">
            <a:normAutofit/>
          </a:bodyPr>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All documents are now out as RFC.</a:t>
            </a:r>
            <a:endParaRPr b="0" lang="fi-FI"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The working group will most likely be closed soon.</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CustomShape 1"/>
          <p:cNvSpPr/>
          <p:nvPr/>
        </p:nvSpPr>
        <p:spPr>
          <a:xfrm>
            <a:off x="685800" y="685440"/>
            <a:ext cx="7763760" cy="1058400"/>
          </a:xfrm>
          <a:prstGeom prst="rect">
            <a:avLst/>
          </a:prstGeom>
          <a:noFill/>
          <a:ln>
            <a:noFill/>
          </a:ln>
        </p:spPr>
        <p:style>
          <a:lnRef idx="0"/>
          <a:fillRef idx="0"/>
          <a:effectRef idx="0"/>
          <a:fontRef idx="minor"/>
        </p:style>
      </p:sp>
      <p:sp>
        <p:nvSpPr>
          <p:cNvPr id="182" name="CustomShape 2"/>
          <p:cNvSpPr/>
          <p:nvPr/>
        </p:nvSpPr>
        <p:spPr>
          <a:xfrm>
            <a:off x="438120" y="601560"/>
            <a:ext cx="82224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Raw - </a:t>
            </a:r>
            <a:r>
              <a:rPr b="0" lang="fi-FI" sz="3200" spc="-1" strike="noStrike">
                <a:solidFill>
                  <a:srgbClr val="000000"/>
                </a:solidFill>
                <a:latin typeface="Arial"/>
                <a:ea typeface="DejaVu Sans"/>
              </a:rPr>
              <a:t>Reliable and Available Wireless</a:t>
            </a:r>
            <a:endParaRPr b="0" lang="fi-FI" sz="3200" spc="-1" strike="noStrike">
              <a:latin typeface="Arial"/>
            </a:endParaRPr>
          </a:p>
        </p:txBody>
      </p:sp>
      <p:sp>
        <p:nvSpPr>
          <p:cNvPr id="183" name="CustomShape 3"/>
          <p:cNvSpPr/>
          <p:nvPr/>
        </p:nvSpPr>
        <p:spPr>
          <a:xfrm>
            <a:off x="457200" y="1604520"/>
            <a:ext cx="8222400" cy="3970440"/>
          </a:xfrm>
          <a:prstGeom prst="rect">
            <a:avLst/>
          </a:prstGeom>
          <a:noFill/>
          <a:ln>
            <a:noFill/>
          </a:ln>
        </p:spPr>
        <p:style>
          <a:lnRef idx="0"/>
          <a:fillRef idx="0"/>
          <a:effectRef idx="0"/>
          <a:fontRef idx="minor"/>
        </p:style>
        <p:txBody>
          <a:bodyPr lIns="0" rIns="0" tIns="0" bIns="0">
            <a:normAutofit fontScale="9000"/>
          </a:bodyPr>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Did meet during IETF 111</a:t>
            </a:r>
            <a:endParaRPr b="0" lang="fi-FI" sz="3200" spc="-1" strike="noStrike">
              <a:latin typeface="Arial"/>
            </a:endParaRPr>
          </a:p>
          <a:p>
            <a:pPr lvl="2" marL="648000" indent="-2152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Minutes: </a:t>
            </a:r>
            <a:r>
              <a:rPr b="0" lang="fi-FI" sz="3200" spc="-1" strike="noStrike" u="sng">
                <a:solidFill>
                  <a:srgbClr val="0000ff"/>
                </a:solidFill>
                <a:uFillTx/>
                <a:latin typeface="Arial"/>
                <a:ea typeface="DejaVu Sans"/>
                <a:hlinkClick r:id="rId1"/>
              </a:rPr>
              <a:t>https://datatracker.ietf.org/doc/minutes-111-raw/</a:t>
            </a:r>
            <a:endParaRPr b="0" lang="fi-FI" sz="3200" spc="-1" strike="noStrike">
              <a:latin typeface="Arial"/>
            </a:endParaRPr>
          </a:p>
          <a:p>
            <a:pPr lvl="2" marL="648000" indent="-215280">
              <a:lnSpc>
                <a:spcPct val="100000"/>
              </a:lnSpc>
              <a:spcBef>
                <a:spcPts val="1417"/>
              </a:spcBef>
              <a:buClr>
                <a:srgbClr val="000000"/>
              </a:buClr>
              <a:buSzPct val="45000"/>
              <a:buFont typeface="Wingdings" charset="2"/>
              <a:buChar char=""/>
            </a:pPr>
            <a:r>
              <a:rPr b="0" lang="fi-FI" sz="3200" spc="-1" strike="noStrike" u="sng">
                <a:solidFill>
                  <a:srgbClr val="0000ff"/>
                </a:solidFill>
                <a:uFillTx/>
                <a:latin typeface="Arial"/>
                <a:ea typeface="DejaVu Sans"/>
                <a:hlinkClick r:id="rId2"/>
              </a:rPr>
              <a:t>Video recording</a:t>
            </a:r>
            <a:endParaRPr b="0" lang="fi-FI" sz="3200" spc="-1" strike="noStrike">
              <a:latin typeface="Arial"/>
            </a:endParaRPr>
          </a:p>
          <a:p>
            <a:pPr lvl="1" marL="432000" indent="-2138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L-Band Digital Aeronautical Communications System (publication requested)</a:t>
            </a:r>
            <a:endParaRPr b="0" lang="fi-FI" sz="3200" spc="-1" strike="noStrike">
              <a:latin typeface="Arial"/>
            </a:endParaRPr>
          </a:p>
          <a:p>
            <a:pPr lvl="3" marL="864000" indent="-2138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Air-to-Ground and Air-to-Air plane communications</a:t>
            </a:r>
            <a:endParaRPr b="0" lang="fi-FI" sz="3200" spc="-1" strike="noStrike">
              <a:latin typeface="Arial"/>
            </a:endParaRPr>
          </a:p>
          <a:p>
            <a:pPr lvl="3" marL="864000" indent="-213840">
              <a:lnSpc>
                <a:spcPct val="100000"/>
              </a:lnSpc>
              <a:spcBef>
                <a:spcPts val="1417"/>
              </a:spcBef>
              <a:buClr>
                <a:srgbClr val="000000"/>
              </a:buClr>
              <a:buSzPct val="45000"/>
              <a:buFont typeface="Wingdings" charset="2"/>
              <a:buChar char=""/>
            </a:pPr>
            <a:r>
              <a:rPr b="0" lang="fi-FI" sz="3200" spc="-1" strike="noStrike" u="sng">
                <a:solidFill>
                  <a:srgbClr val="0000ff"/>
                </a:solidFill>
                <a:uFillTx/>
                <a:latin typeface="Arial"/>
                <a:ea typeface="DejaVu Sans"/>
                <a:hlinkClick r:id="rId3"/>
              </a:rPr>
              <a:t>draft-ietf-raw-ldacs</a:t>
            </a:r>
            <a:endParaRPr b="0" lang="fi-FI" sz="3200" spc="-1" strike="noStrike">
              <a:latin typeface="Arial"/>
            </a:endParaRPr>
          </a:p>
          <a:p>
            <a:pPr lvl="1" marL="432000" indent="-2138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Raw Technologies (new versions)</a:t>
            </a:r>
            <a:endParaRPr b="0" lang="fi-FI" sz="3200" spc="-1" strike="noStrike">
              <a:latin typeface="Arial"/>
            </a:endParaRPr>
          </a:p>
          <a:p>
            <a:pPr lvl="3" marL="864000" indent="-2138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Wi-Fi 6, IEEE Std 802.15.4 TSCH, 3GPP 5G, LDACS</a:t>
            </a:r>
            <a:endParaRPr b="0" lang="fi-FI" sz="3200" spc="-1" strike="noStrike">
              <a:latin typeface="Arial"/>
            </a:endParaRPr>
          </a:p>
          <a:p>
            <a:pPr lvl="3" marL="864000" indent="-213840">
              <a:lnSpc>
                <a:spcPct val="100000"/>
              </a:lnSpc>
              <a:spcBef>
                <a:spcPts val="1417"/>
              </a:spcBef>
              <a:buClr>
                <a:srgbClr val="000000"/>
              </a:buClr>
              <a:buSzPct val="45000"/>
              <a:buFont typeface="Wingdings" charset="2"/>
              <a:buChar char=""/>
            </a:pPr>
            <a:r>
              <a:rPr b="0" lang="fi-FI" sz="3200" spc="-1" strike="noStrike" u="sng">
                <a:solidFill>
                  <a:srgbClr val="0000ff"/>
                </a:solidFill>
                <a:uFillTx/>
                <a:latin typeface="Arial"/>
                <a:ea typeface="DejaVu Sans"/>
                <a:hlinkClick r:id="rId4"/>
              </a:rPr>
              <a:t>draft-ietf-raw-technologies</a:t>
            </a:r>
            <a:r>
              <a:rPr b="0" lang="fi-FI" sz="3200" spc="-1" strike="noStrike">
                <a:solidFill>
                  <a:srgbClr val="000000"/>
                </a:solidFill>
                <a:latin typeface="Arial"/>
                <a:ea typeface="DejaVu Sans"/>
              </a:rPr>
              <a:t>, </a:t>
            </a:r>
            <a:r>
              <a:rPr b="0" lang="fi-FI" sz="3200" spc="-1" strike="noStrike" u="sng">
                <a:solidFill>
                  <a:srgbClr val="0000ff"/>
                </a:solidFill>
                <a:uFillTx/>
                <a:latin typeface="Arial"/>
                <a:ea typeface="DejaVu Sans"/>
                <a:hlinkClick r:id="rId5"/>
              </a:rPr>
              <a:t>draft-ietf-raw-architecture/</a:t>
            </a:r>
            <a:endParaRPr b="0" lang="fi-FI" sz="3200" spc="-1" strike="noStrike">
              <a:latin typeface="Arial"/>
            </a:endParaRPr>
          </a:p>
          <a:p>
            <a:pPr lvl="1" marL="432000" indent="-2127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Use Cases (new version)</a:t>
            </a:r>
            <a:endParaRPr b="0" lang="fi-FI" sz="3200" spc="-1" strike="noStrike">
              <a:latin typeface="Arial"/>
            </a:endParaRPr>
          </a:p>
          <a:p>
            <a:pPr lvl="3" marL="864000" indent="-2138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Aeronautical Communications, Amusement Parks, Wireless for Industrial Applications, Pro Audio and Video, Wireless gaming, UAV platooning and control, Edge Robotics control, Emergencies: Instrumented emergency vehicle</a:t>
            </a:r>
            <a:endParaRPr b="0" lang="fi-FI" sz="3200" spc="-1" strike="noStrike">
              <a:latin typeface="Arial"/>
            </a:endParaRPr>
          </a:p>
          <a:p>
            <a:pPr lvl="3" marL="864000" indent="-213840">
              <a:lnSpc>
                <a:spcPct val="100000"/>
              </a:lnSpc>
              <a:spcBef>
                <a:spcPts val="1417"/>
              </a:spcBef>
              <a:buClr>
                <a:srgbClr val="000000"/>
              </a:buClr>
              <a:buSzPct val="45000"/>
              <a:buFont typeface="Wingdings" charset="2"/>
              <a:buChar char=""/>
            </a:pPr>
            <a:r>
              <a:rPr b="0" lang="fi-FI" sz="3200" spc="-1" strike="noStrike" u="sng">
                <a:solidFill>
                  <a:srgbClr val="0000ff"/>
                </a:solidFill>
                <a:uFillTx/>
                <a:latin typeface="Arial"/>
                <a:ea typeface="DejaVu Sans"/>
                <a:hlinkClick r:id="rId6"/>
              </a:rPr>
              <a:t>draft-ietf-raw-use-cases</a:t>
            </a:r>
            <a:endParaRPr b="0" lang="fi-FI" sz="3200" spc="-1" strike="noStrike">
              <a:latin typeface="Arial"/>
            </a:endParaRPr>
          </a:p>
          <a:p>
            <a:pPr lvl="2" marL="648000" indent="-2145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Operations, Adminstration and Maintenance features for RAW (new version)</a:t>
            </a:r>
            <a:endParaRPr b="0" lang="fi-FI" sz="3200" spc="-1" strike="noStrike">
              <a:latin typeface="Arial"/>
            </a:endParaRPr>
          </a:p>
          <a:p>
            <a:pPr lvl="3" marL="864000" indent="-2138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New draft listing the requirements of the operation, adminstration and maintenance features recommended to construct a predictable communications infrastructure on top of a collection of wireless segments.</a:t>
            </a:r>
            <a:endParaRPr b="0" lang="fi-FI" sz="3200" spc="-1" strike="noStrike">
              <a:latin typeface="Arial"/>
            </a:endParaRPr>
          </a:p>
          <a:p>
            <a:pPr lvl="3" marL="864000" indent="-213840">
              <a:lnSpc>
                <a:spcPct val="100000"/>
              </a:lnSpc>
              <a:spcBef>
                <a:spcPts val="1417"/>
              </a:spcBef>
              <a:buClr>
                <a:srgbClr val="000000"/>
              </a:buClr>
              <a:buSzPct val="45000"/>
              <a:buFont typeface="Wingdings" charset="2"/>
              <a:buChar char=""/>
            </a:pPr>
            <a:r>
              <a:rPr b="0" lang="fi-FI" sz="3200" spc="-1" strike="noStrike" u="sng">
                <a:solidFill>
                  <a:srgbClr val="0000ff"/>
                </a:solidFill>
                <a:uFillTx/>
                <a:latin typeface="Arial"/>
                <a:ea typeface="DejaVu Sans"/>
                <a:hlinkClick r:id="rId7"/>
              </a:rPr>
              <a:t>draft-ietf-raw-oam-support</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4" name="CustomShape 1"/>
          <p:cNvSpPr/>
          <p:nvPr/>
        </p:nvSpPr>
        <p:spPr>
          <a:xfrm>
            <a:off x="685800" y="685440"/>
            <a:ext cx="7763760" cy="1058400"/>
          </a:xfrm>
          <a:prstGeom prst="rect">
            <a:avLst/>
          </a:prstGeom>
          <a:noFill/>
          <a:ln>
            <a:noFill/>
          </a:ln>
        </p:spPr>
        <p:style>
          <a:lnRef idx="0"/>
          <a:fillRef idx="0"/>
          <a:effectRef idx="0"/>
          <a:fontRef idx="minor"/>
        </p:style>
      </p:sp>
      <p:sp>
        <p:nvSpPr>
          <p:cNvPr id="185" name="CustomShape 2"/>
          <p:cNvSpPr/>
          <p:nvPr/>
        </p:nvSpPr>
        <p:spPr>
          <a:xfrm>
            <a:off x="438120" y="557280"/>
            <a:ext cx="8222400" cy="9741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3200" spc="-1" strike="noStrike">
                <a:solidFill>
                  <a:srgbClr val="000000"/>
                </a:solidFill>
                <a:latin typeface="Arial"/>
                <a:ea typeface="DejaVu Sans"/>
              </a:rPr>
              <a:t>6lo - IPv6 over Networks of Resource-constrained Nodes</a:t>
            </a:r>
            <a:endParaRPr b="0" lang="fi-FI" sz="3200" spc="-1" strike="noStrike">
              <a:latin typeface="Arial"/>
            </a:endParaRPr>
          </a:p>
        </p:txBody>
      </p:sp>
      <p:sp>
        <p:nvSpPr>
          <p:cNvPr id="186" name="CustomShape 3"/>
          <p:cNvSpPr/>
          <p:nvPr/>
        </p:nvSpPr>
        <p:spPr>
          <a:xfrm>
            <a:off x="457200" y="1604520"/>
            <a:ext cx="8222400" cy="3970440"/>
          </a:xfrm>
          <a:prstGeom prst="rect">
            <a:avLst/>
          </a:prstGeom>
          <a:noFill/>
          <a:ln>
            <a:noFill/>
          </a:ln>
        </p:spPr>
        <p:style>
          <a:lnRef idx="0"/>
          <a:fillRef idx="0"/>
          <a:effectRef idx="0"/>
          <a:fontRef idx="minor"/>
        </p:style>
        <p:txBody>
          <a:bodyPr lIns="0" rIns="0" tIns="0" bIns="0">
            <a:normAutofit fontScale="56000"/>
          </a:bodyPr>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Did meet during IETF 111</a:t>
            </a:r>
            <a:endParaRPr b="0" lang="fi-FI" sz="3200" spc="-1" strike="noStrike">
              <a:latin typeface="Arial"/>
            </a:endParaRPr>
          </a:p>
          <a:p>
            <a:pPr lvl="2" marL="648000" indent="-2152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Minutes: </a:t>
            </a:r>
            <a:r>
              <a:rPr b="0" lang="fi-FI" sz="3200" spc="-1" strike="noStrike" u="sng">
                <a:solidFill>
                  <a:srgbClr val="0000ff"/>
                </a:solidFill>
                <a:uFillTx/>
                <a:latin typeface="Arial"/>
                <a:ea typeface="DejaVu Sans"/>
                <a:hlinkClick r:id="rId1"/>
              </a:rPr>
              <a:t>https://datatracker.ietf.org/doc/minutes-111-6lo/</a:t>
            </a:r>
            <a:endParaRPr b="0" lang="fi-FI" sz="3200" spc="-1" strike="noStrike">
              <a:latin typeface="Arial"/>
            </a:endParaRPr>
          </a:p>
          <a:p>
            <a:pPr lvl="2" marL="648000" indent="-215280">
              <a:lnSpc>
                <a:spcPct val="100000"/>
              </a:lnSpc>
              <a:spcBef>
                <a:spcPts val="1417"/>
              </a:spcBef>
              <a:buClr>
                <a:srgbClr val="000000"/>
              </a:buClr>
              <a:buSzPct val="45000"/>
              <a:buFont typeface="Wingdings" charset="2"/>
              <a:buChar char=""/>
            </a:pPr>
            <a:r>
              <a:rPr b="0" lang="fi-FI" sz="3200" spc="-1" strike="noStrike" u="sng">
                <a:solidFill>
                  <a:srgbClr val="0000ff"/>
                </a:solidFill>
                <a:uFillTx/>
                <a:latin typeface="Arial"/>
                <a:ea typeface="DejaVu Sans"/>
                <a:hlinkClick r:id="rId2"/>
              </a:rPr>
              <a:t>Video recording</a:t>
            </a:r>
            <a:endParaRPr b="0" lang="fi-FI"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Most of stuff submitted for publication.</a:t>
            </a:r>
            <a:endParaRPr b="0" lang="fi-FI"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Still working on the Applicability and Use Cases draft</a:t>
            </a:r>
            <a:endParaRPr b="0" lang="fi-FI"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New work on SCHC-compressed packets over IEEE 802.15.4 networks:</a:t>
            </a:r>
            <a:endParaRPr b="0" lang="fi-FI" sz="3200" spc="-1" strike="noStrike">
              <a:latin typeface="Arial"/>
            </a:endParaRPr>
          </a:p>
          <a:p>
            <a:pPr lvl="2" marL="648000" indent="-215280">
              <a:lnSpc>
                <a:spcPct val="100000"/>
              </a:lnSpc>
              <a:spcBef>
                <a:spcPts val="1417"/>
              </a:spcBef>
              <a:buClr>
                <a:srgbClr val="000000"/>
              </a:buClr>
              <a:buSzPct val="45000"/>
              <a:buFont typeface="Wingdings" charset="2"/>
              <a:buChar char=""/>
            </a:pPr>
            <a:r>
              <a:rPr b="0" lang="fi-FI" sz="3200" spc="-1" strike="noStrike" u="sng">
                <a:solidFill>
                  <a:srgbClr val="0000ff"/>
                </a:solidFill>
                <a:uFillTx/>
                <a:latin typeface="Arial"/>
                <a:ea typeface="DejaVu Sans"/>
                <a:hlinkClick r:id="rId3"/>
              </a:rPr>
              <a:t>draft-gomez-6lo-schc-15dot4/</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CustomShape 1"/>
          <p:cNvSpPr/>
          <p:nvPr/>
        </p:nvSpPr>
        <p:spPr>
          <a:xfrm>
            <a:off x="685800" y="685440"/>
            <a:ext cx="7763760" cy="1058400"/>
          </a:xfrm>
          <a:prstGeom prst="rect">
            <a:avLst/>
          </a:prstGeom>
          <a:noFill/>
          <a:ln>
            <a:noFill/>
          </a:ln>
        </p:spPr>
        <p:style>
          <a:lnRef idx="0"/>
          <a:fillRef idx="0"/>
          <a:effectRef idx="0"/>
          <a:fontRef idx="minor"/>
        </p:style>
      </p:sp>
      <p:sp>
        <p:nvSpPr>
          <p:cNvPr id="188" name="CustomShape 2"/>
          <p:cNvSpPr/>
          <p:nvPr/>
        </p:nvSpPr>
        <p:spPr>
          <a:xfrm>
            <a:off x="438120" y="557280"/>
            <a:ext cx="8222400" cy="9741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3200" spc="-1" strike="noStrike">
                <a:solidFill>
                  <a:srgbClr val="000000"/>
                </a:solidFill>
                <a:latin typeface="Arial"/>
                <a:ea typeface="DejaVu Sans"/>
              </a:rPr>
              <a:t>Roll - Routing Over Low power and Lossy networks</a:t>
            </a:r>
            <a:endParaRPr b="0" lang="fi-FI" sz="3200" spc="-1" strike="noStrike">
              <a:latin typeface="Arial"/>
            </a:endParaRPr>
          </a:p>
        </p:txBody>
      </p:sp>
      <p:sp>
        <p:nvSpPr>
          <p:cNvPr id="189" name="CustomShape 3"/>
          <p:cNvSpPr/>
          <p:nvPr/>
        </p:nvSpPr>
        <p:spPr>
          <a:xfrm>
            <a:off x="457200" y="1604520"/>
            <a:ext cx="8222400" cy="3970440"/>
          </a:xfrm>
          <a:prstGeom prst="rect">
            <a:avLst/>
          </a:prstGeom>
          <a:noFill/>
          <a:ln>
            <a:noFill/>
          </a:ln>
        </p:spPr>
        <p:style>
          <a:lnRef idx="0"/>
          <a:fillRef idx="0"/>
          <a:effectRef idx="0"/>
          <a:fontRef idx="minor"/>
        </p:style>
        <p:txBody>
          <a:bodyPr lIns="0" rIns="0" tIns="0" bIns="0">
            <a:normAutofit/>
          </a:bodyPr>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Did not meet in 111</a:t>
            </a:r>
            <a:endParaRPr b="0" lang="fi-FI"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Do have interms</a:t>
            </a:r>
            <a:endParaRPr b="0" lang="fi-FI"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Published the documents 6tisch was waiting.</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CustomShape 1"/>
          <p:cNvSpPr/>
          <p:nvPr/>
        </p:nvSpPr>
        <p:spPr>
          <a:xfrm>
            <a:off x="685800" y="685440"/>
            <a:ext cx="7763760" cy="1058400"/>
          </a:xfrm>
          <a:prstGeom prst="rect">
            <a:avLst/>
          </a:prstGeom>
          <a:noFill/>
          <a:ln>
            <a:noFill/>
          </a:ln>
        </p:spPr>
        <p:style>
          <a:lnRef idx="0"/>
          <a:fillRef idx="0"/>
          <a:effectRef idx="0"/>
          <a:fontRef idx="minor"/>
        </p:style>
      </p:sp>
      <p:sp>
        <p:nvSpPr>
          <p:cNvPr id="191" name="CustomShape 2"/>
          <p:cNvSpPr/>
          <p:nvPr/>
        </p:nvSpPr>
        <p:spPr>
          <a:xfrm>
            <a:off x="438120" y="693000"/>
            <a:ext cx="8222400" cy="48672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3200" spc="-1" strike="noStrike">
                <a:solidFill>
                  <a:srgbClr val="000000"/>
                </a:solidFill>
                <a:latin typeface="Arial"/>
                <a:ea typeface="DejaVu Sans"/>
              </a:rPr>
              <a:t>Suit - Software Updates for Internet of Things</a:t>
            </a:r>
            <a:endParaRPr b="0" lang="fi-FI" sz="3200" spc="-1" strike="noStrike">
              <a:latin typeface="Arial"/>
            </a:endParaRPr>
          </a:p>
        </p:txBody>
      </p:sp>
      <p:sp>
        <p:nvSpPr>
          <p:cNvPr id="192" name="CustomShape 3"/>
          <p:cNvSpPr/>
          <p:nvPr/>
        </p:nvSpPr>
        <p:spPr>
          <a:xfrm>
            <a:off x="457200" y="1604520"/>
            <a:ext cx="8222400" cy="3970440"/>
          </a:xfrm>
          <a:prstGeom prst="rect">
            <a:avLst/>
          </a:prstGeom>
          <a:noFill/>
          <a:ln>
            <a:noFill/>
          </a:ln>
        </p:spPr>
        <p:style>
          <a:lnRef idx="0"/>
          <a:fillRef idx="0"/>
          <a:effectRef idx="0"/>
          <a:fontRef idx="minor"/>
        </p:style>
        <p:txBody>
          <a:bodyPr lIns="0" rIns="0" tIns="0" bIns="0">
            <a:normAutofit fontScale="73000"/>
          </a:bodyPr>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Did meet during IETF 111</a:t>
            </a:r>
            <a:endParaRPr b="0" lang="fi-FI" sz="3200" spc="-1" strike="noStrike">
              <a:latin typeface="Arial"/>
            </a:endParaRPr>
          </a:p>
          <a:p>
            <a:pPr lvl="2" marL="648000" indent="-2152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Minutes: </a:t>
            </a:r>
            <a:r>
              <a:rPr b="0" lang="fi-FI" sz="3200" spc="-1" strike="noStrike" u="sng">
                <a:solidFill>
                  <a:srgbClr val="0000ff"/>
                </a:solidFill>
                <a:uFillTx/>
                <a:latin typeface="Arial"/>
                <a:ea typeface="DejaVu Sans"/>
                <a:hlinkClick r:id="rId1"/>
              </a:rPr>
              <a:t>https://datatracker.ietf.org/doc/minutes-111-suit/</a:t>
            </a:r>
            <a:endParaRPr b="0" lang="fi-FI" sz="3200" spc="-1" strike="noStrike">
              <a:latin typeface="Arial"/>
            </a:endParaRPr>
          </a:p>
          <a:p>
            <a:pPr lvl="2" marL="648000" indent="-215280">
              <a:lnSpc>
                <a:spcPct val="100000"/>
              </a:lnSpc>
              <a:spcBef>
                <a:spcPts val="1417"/>
              </a:spcBef>
              <a:buClr>
                <a:srgbClr val="000000"/>
              </a:buClr>
              <a:buSzPct val="45000"/>
              <a:buFont typeface="Wingdings" charset="2"/>
              <a:buChar char=""/>
            </a:pPr>
            <a:r>
              <a:rPr b="0" lang="fi-FI" sz="3200" spc="-1" strike="noStrike" u="sng">
                <a:solidFill>
                  <a:srgbClr val="0000ff"/>
                </a:solidFill>
                <a:uFillTx/>
                <a:latin typeface="Arial"/>
                <a:ea typeface="DejaVu Sans"/>
                <a:hlinkClick r:id="rId2"/>
              </a:rPr>
              <a:t>Video recording</a:t>
            </a:r>
            <a:endParaRPr b="0" lang="fi-FI"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Information model is now in RFC editor queue.</a:t>
            </a:r>
            <a:endParaRPr b="0" lang="fi-FI"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Working on manifest, new work on firmware encryption and secure reporting of update status</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3" name="CustomShape 1"/>
          <p:cNvSpPr/>
          <p:nvPr/>
        </p:nvSpPr>
        <p:spPr>
          <a:xfrm>
            <a:off x="685800" y="685440"/>
            <a:ext cx="7763760" cy="1058400"/>
          </a:xfrm>
          <a:prstGeom prst="rect">
            <a:avLst/>
          </a:prstGeom>
          <a:noFill/>
          <a:ln>
            <a:noFill/>
          </a:ln>
        </p:spPr>
        <p:style>
          <a:lnRef idx="0"/>
          <a:fillRef idx="0"/>
          <a:effectRef idx="0"/>
          <a:fontRef idx="minor"/>
        </p:style>
      </p:sp>
      <p:sp>
        <p:nvSpPr>
          <p:cNvPr id="194" name="CustomShape 2"/>
          <p:cNvSpPr/>
          <p:nvPr/>
        </p:nvSpPr>
        <p:spPr>
          <a:xfrm>
            <a:off x="438120" y="558000"/>
            <a:ext cx="8222400" cy="9741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3200" spc="-1" strike="noStrike">
                <a:solidFill>
                  <a:srgbClr val="000000"/>
                </a:solidFill>
                <a:latin typeface="Arial"/>
                <a:ea typeface="DejaVu Sans"/>
              </a:rPr>
              <a:t>Lpwan - IPv6 over Low Power Wide-Area Networks</a:t>
            </a:r>
            <a:endParaRPr b="0" lang="fi-FI" sz="3200" spc="-1" strike="noStrike">
              <a:latin typeface="Arial"/>
            </a:endParaRPr>
          </a:p>
        </p:txBody>
      </p:sp>
      <p:sp>
        <p:nvSpPr>
          <p:cNvPr id="195" name="CustomShape 3"/>
          <p:cNvSpPr/>
          <p:nvPr/>
        </p:nvSpPr>
        <p:spPr>
          <a:xfrm>
            <a:off x="457200" y="1604520"/>
            <a:ext cx="8222400" cy="3970440"/>
          </a:xfrm>
          <a:prstGeom prst="rect">
            <a:avLst/>
          </a:prstGeom>
          <a:noFill/>
          <a:ln>
            <a:noFill/>
          </a:ln>
        </p:spPr>
        <p:style>
          <a:lnRef idx="0"/>
          <a:fillRef idx="0"/>
          <a:effectRef idx="0"/>
          <a:fontRef idx="minor"/>
        </p:style>
        <p:txBody>
          <a:bodyPr lIns="0" rIns="0" tIns="0" bIns="0">
            <a:normAutofit/>
          </a:bodyPr>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Did not meet in 111, do plan meet on 112.</a:t>
            </a:r>
            <a:endParaRPr b="0" lang="fi-FI"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Do have lots of interim meetings.</a:t>
            </a:r>
            <a:endParaRPr b="0" lang="fi-FI"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SCHC for NB-IoT and SigFox in progress.</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190440" y="1007640"/>
            <a:ext cx="8755920" cy="5542560"/>
          </a:xfrm>
          <a:prstGeom prst="rect">
            <a:avLst/>
          </a:prstGeom>
          <a:noFill/>
          <a:ln>
            <a:noFill/>
          </a:ln>
        </p:spPr>
        <p:style>
          <a:lnRef idx="0"/>
          <a:fillRef idx="0"/>
          <a:effectRef idx="0"/>
          <a:fontRef idx="minor"/>
        </p:style>
        <p:txBody>
          <a:bodyPr lIns="90000" rIns="90000" tIns="45000" bIns="45000">
            <a:noAutofit/>
          </a:bodyPr>
          <a:p>
            <a:pPr marL="216000" indent="-213120">
              <a:lnSpc>
                <a:spcPct val="100000"/>
              </a:lnSpc>
              <a:buClr>
                <a:srgbClr val="000000"/>
              </a:buClr>
              <a:buSzPct val="45000"/>
              <a:buFont typeface="Wingdings" charset="2"/>
              <a:buChar char=""/>
            </a:pPr>
            <a:r>
              <a:rPr b="1" lang="fi-FI" sz="1600" spc="-1" strike="noStrike">
                <a:solidFill>
                  <a:srgbClr val="000000"/>
                </a:solidFill>
                <a:latin typeface="Calibri"/>
                <a:ea typeface="Calibri"/>
              </a:rPr>
              <a:t>The IEEE-SA strongly recommends that at each WG meeting the chair or a designee:</a:t>
            </a:r>
            <a:endParaRPr b="0" lang="fi-FI" sz="1600" spc="-1" strike="noStrike">
              <a:latin typeface="Arial"/>
            </a:endParaRPr>
          </a:p>
          <a:p>
            <a:pPr lvl="1" marL="432000" indent="-213120">
              <a:lnSpc>
                <a:spcPct val="100000"/>
              </a:lnSpc>
              <a:buClr>
                <a:srgbClr val="000000"/>
              </a:buClr>
              <a:buSzPct val="45000"/>
              <a:buFont typeface="Wingdings" charset="2"/>
              <a:buChar char=""/>
            </a:pPr>
            <a:r>
              <a:rPr b="1" lang="fi-FI" sz="1400" spc="-1" strike="noStrike">
                <a:solidFill>
                  <a:srgbClr val="000000"/>
                </a:solidFill>
                <a:latin typeface="Calibri"/>
                <a:ea typeface="Calibri"/>
              </a:rPr>
              <a:t>Show slides #1 through #4 of this presentation</a:t>
            </a:r>
            <a:endParaRPr b="0" lang="fi-FI" sz="1400" spc="-1" strike="noStrike">
              <a:latin typeface="Arial"/>
            </a:endParaRPr>
          </a:p>
          <a:p>
            <a:pPr lvl="1" marL="432000" indent="-213120">
              <a:lnSpc>
                <a:spcPct val="100000"/>
              </a:lnSpc>
              <a:buClr>
                <a:srgbClr val="000000"/>
              </a:buClr>
              <a:buSzPct val="45000"/>
              <a:buFont typeface="Wingdings" charset="2"/>
              <a:buChar char=""/>
            </a:pPr>
            <a:r>
              <a:rPr b="1" lang="fi-FI" sz="1400" spc="-1" strike="noStrike">
                <a:solidFill>
                  <a:srgbClr val="000000"/>
                </a:solidFill>
                <a:latin typeface="Calibri"/>
                <a:ea typeface="Calibri"/>
              </a:rPr>
              <a:t>Advise the WG attendees that: </a:t>
            </a:r>
            <a:endParaRPr b="0" lang="fi-FI" sz="1400" spc="-1" strike="noStrike">
              <a:latin typeface="Arial"/>
            </a:endParaRPr>
          </a:p>
          <a:p>
            <a:pPr lvl="2" marL="648000" indent="-213120">
              <a:lnSpc>
                <a:spcPct val="100000"/>
              </a:lnSpc>
              <a:buClr>
                <a:srgbClr val="000000"/>
              </a:buClr>
              <a:buSzPct val="45000"/>
              <a:buFont typeface="Wingdings" charset="2"/>
              <a:buChar char=""/>
            </a:pPr>
            <a:r>
              <a:rPr b="0" lang="fi-FI" sz="1200" spc="-1" strike="noStrike">
                <a:solidFill>
                  <a:srgbClr val="000000"/>
                </a:solidFill>
                <a:latin typeface="Calibri"/>
                <a:ea typeface="Calibri"/>
              </a:rPr>
              <a:t>IEEE’s patent policy is described in Clause 6 of the </a:t>
            </a:r>
            <a:r>
              <a:rPr b="0" i="1" lang="fi-FI" sz="1200" spc="-1" strike="noStrike">
                <a:solidFill>
                  <a:srgbClr val="000000"/>
                </a:solidFill>
                <a:latin typeface="Calibri"/>
                <a:ea typeface="Calibri"/>
              </a:rPr>
              <a:t>IEEE-SA Standards Board Bylaws</a:t>
            </a:r>
            <a:r>
              <a:rPr b="0" lang="fi-FI" sz="1200" spc="-1" strike="noStrike">
                <a:solidFill>
                  <a:srgbClr val="000000"/>
                </a:solidFill>
                <a:latin typeface="Calibri"/>
                <a:ea typeface="Calibri"/>
              </a:rPr>
              <a:t>;</a:t>
            </a:r>
            <a:endParaRPr b="0" lang="fi-FI" sz="1200" spc="-1" strike="noStrike">
              <a:latin typeface="Arial"/>
            </a:endParaRPr>
          </a:p>
          <a:p>
            <a:pPr lvl="2" marL="648000" indent="-213120">
              <a:lnSpc>
                <a:spcPct val="100000"/>
              </a:lnSpc>
              <a:buClr>
                <a:srgbClr val="000000"/>
              </a:buClr>
              <a:buSzPct val="45000"/>
              <a:buFont typeface="Wingdings" charset="2"/>
              <a:buChar char=""/>
            </a:pPr>
            <a:r>
              <a:rPr b="0" lang="fi-FI" sz="1200" spc="-1" strike="noStrike">
                <a:solidFill>
                  <a:srgbClr val="000000"/>
                </a:solidFill>
                <a:latin typeface="Calibri"/>
                <a:ea typeface="Calibri"/>
              </a:rPr>
              <a:t>Early identification of patent claims which may be essential for the use of standards under development is strongly encouraged; </a:t>
            </a:r>
            <a:endParaRPr b="0" lang="fi-FI" sz="1200" spc="-1" strike="noStrike">
              <a:latin typeface="Arial"/>
            </a:endParaRPr>
          </a:p>
          <a:p>
            <a:pPr lvl="2" marL="648000" indent="-213120">
              <a:lnSpc>
                <a:spcPct val="100000"/>
              </a:lnSpc>
              <a:buClr>
                <a:srgbClr val="000000"/>
              </a:buClr>
              <a:buSzPct val="45000"/>
              <a:buFont typeface="Wingdings" charset="2"/>
              <a:buChar char=""/>
            </a:pPr>
            <a:r>
              <a:rPr b="0" lang="fi-FI"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
              <a:rPr b="0" lang="fi-FI" sz="1200" spc="-1" strike="noStrike">
                <a:solidFill>
                  <a:srgbClr val="000000"/>
                </a:solidFill>
                <a:latin typeface="Calibri"/>
                <a:ea typeface="DejaVu Sans"/>
              </a:rPr>
              <a:t> </a:t>
            </a:r>
            <a:endParaRPr b="0" lang="fi-FI" sz="1200" spc="-1" strike="noStrike">
              <a:latin typeface="Arial"/>
            </a:endParaRPr>
          </a:p>
          <a:p>
            <a:pPr lvl="1" marL="432000" indent="-213120">
              <a:lnSpc>
                <a:spcPct val="100000"/>
              </a:lnSpc>
              <a:buClr>
                <a:srgbClr val="000000"/>
              </a:buClr>
              <a:buSzPct val="45000"/>
              <a:buFont typeface="Wingdings" charset="2"/>
              <a:buChar char=""/>
            </a:pPr>
            <a:r>
              <a:rPr b="1" lang="fi-FI" sz="1400" spc="-1" strike="noStrike">
                <a:solidFill>
                  <a:srgbClr val="000000"/>
                </a:solidFill>
                <a:latin typeface="Calibri"/>
                <a:ea typeface="Calibri"/>
              </a:rPr>
              <a:t>Instruct the WG Secretary to record in the minutes of the relevant WG meeting:</a:t>
            </a:r>
            <a:endParaRPr b="0" lang="fi-FI" sz="1400" spc="-1" strike="noStrike">
              <a:latin typeface="Arial"/>
            </a:endParaRPr>
          </a:p>
          <a:p>
            <a:pPr lvl="2" marL="648000" indent="-213120">
              <a:lnSpc>
                <a:spcPct val="100000"/>
              </a:lnSpc>
              <a:buClr>
                <a:srgbClr val="000000"/>
              </a:buClr>
              <a:buSzPct val="45000"/>
              <a:buFont typeface="Wingdings" charset="2"/>
              <a:buChar char=""/>
            </a:pPr>
            <a:r>
              <a:rPr b="0" lang="fi-FI" sz="1200" spc="-1" strike="noStrike">
                <a:solidFill>
                  <a:srgbClr val="000000"/>
                </a:solidFill>
                <a:latin typeface="Calibri"/>
                <a:ea typeface="Calibri"/>
              </a:rPr>
              <a:t>That the foregoing information was provided and that slides 1 through 4 (and this slide 0, if applicable) were shown;</a:t>
            </a:r>
            <a:endParaRPr b="0" lang="fi-FI" sz="1200" spc="-1" strike="noStrike">
              <a:latin typeface="Arial"/>
            </a:endParaRPr>
          </a:p>
          <a:p>
            <a:pPr lvl="2" marL="648000" indent="-213120">
              <a:lnSpc>
                <a:spcPct val="100000"/>
              </a:lnSpc>
              <a:buClr>
                <a:srgbClr val="000000"/>
              </a:buClr>
              <a:buSzPct val="45000"/>
              <a:buFont typeface="Wingdings" charset="2"/>
              <a:buChar char=""/>
            </a:pPr>
            <a:r>
              <a:rPr b="0" lang="fi-FI"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1200" spc="-1" strike="noStrike">
              <a:latin typeface="Arial"/>
            </a:endParaRPr>
          </a:p>
          <a:p>
            <a:pPr lvl="2" marL="648000" indent="-213120">
              <a:lnSpc>
                <a:spcPct val="100000"/>
              </a:lnSpc>
              <a:buClr>
                <a:srgbClr val="000000"/>
              </a:buClr>
              <a:buSzPct val="45000"/>
              <a:buFont typeface="Wingdings" charset="2"/>
              <a:buChar char=""/>
            </a:pPr>
            <a:r>
              <a:rPr b="0" lang="fi-FI"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1200" spc="-1" strike="noStrike">
              <a:latin typeface="Arial"/>
            </a:endParaRPr>
          </a:p>
          <a:p>
            <a:pPr lvl="1" marL="432000" indent="-213120">
              <a:lnSpc>
                <a:spcPct val="100000"/>
              </a:lnSpc>
              <a:buClr>
                <a:srgbClr val="000000"/>
              </a:buClr>
              <a:buSzPct val="45000"/>
              <a:buFont typeface="Wingdings" charset="2"/>
              <a:buChar char=""/>
            </a:pPr>
            <a:r>
              <a:rPr b="0" lang="fi-FI"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1200" spc="-1" strike="noStrike">
              <a:latin typeface="Arial"/>
            </a:endParaRPr>
          </a:p>
          <a:p>
            <a:pPr lvl="1" marL="432000" indent="-213120">
              <a:lnSpc>
                <a:spcPct val="100000"/>
              </a:lnSpc>
              <a:buClr>
                <a:srgbClr val="000000"/>
              </a:buClr>
              <a:buSzPct val="45000"/>
              <a:buFont typeface="Wingdings" charset="2"/>
              <a:buChar char=""/>
            </a:pPr>
            <a:r>
              <a:rPr b="0" lang="fi-FI" sz="1200" spc="-1" strike="noStrike">
                <a:solidFill>
                  <a:srgbClr val="000000"/>
                </a:solidFill>
                <a:latin typeface="Calibri"/>
                <a:ea typeface="Calibri"/>
              </a:rPr>
              <a:t>It is recommended that the WG Chair review the guidance in </a:t>
            </a:r>
            <a:r>
              <a:rPr b="0" i="1" lang="fi-FI" sz="1200" spc="-1" strike="noStrike">
                <a:solidFill>
                  <a:srgbClr val="000000"/>
                </a:solidFill>
                <a:latin typeface="Calibri"/>
                <a:ea typeface="Calibri"/>
              </a:rPr>
              <a:t>IEEE-SA Standards Board Operations Manual</a:t>
            </a:r>
            <a:r>
              <a:rPr b="0" lang="fi-FI" sz="1200" spc="-1" strike="noStrike">
                <a:solidFill>
                  <a:srgbClr val="000000"/>
                </a:solidFill>
                <a:latin typeface="Calibri"/>
                <a:ea typeface="Calibri"/>
              </a:rPr>
              <a:t> 6.3.5 and in FAQs 14 and 15 on inclusion of potential Essential Patent Claims by incorporation or by reference. </a:t>
            </a:r>
            <a:endParaRPr b="0" lang="fi-FI" sz="1200" spc="-1" strike="noStrike">
              <a:latin typeface="Arial"/>
            </a:endParaRPr>
          </a:p>
          <a:p>
            <a:pPr>
              <a:lnSpc>
                <a:spcPct val="100000"/>
              </a:lnSpc>
            </a:pPr>
            <a:endParaRPr b="0" lang="fi-FI" sz="1200" spc="-1" strike="noStrike">
              <a:latin typeface="Arial"/>
            </a:endParaRPr>
          </a:p>
          <a:p>
            <a:pPr marL="216000" indent="-213120">
              <a:lnSpc>
                <a:spcPct val="100000"/>
              </a:lnSpc>
              <a:buClr>
                <a:srgbClr val="000000"/>
              </a:buClr>
              <a:buSzPct val="45000"/>
              <a:buFont typeface="Wingdings" charset="2"/>
              <a:buChar char=""/>
            </a:pPr>
            <a:r>
              <a:rPr b="0" lang="fi-FI" sz="1200" spc="-1" strike="noStrike">
                <a:solidFill>
                  <a:srgbClr val="000000"/>
                </a:solidFill>
                <a:latin typeface="Calibri"/>
                <a:ea typeface="Calibri"/>
              </a:rPr>
              <a:t>Note: </a:t>
            </a:r>
            <a:r>
              <a:rPr b="1" lang="fi-FI" sz="1200" spc="-1" strike="noStrike">
                <a:solidFill>
                  <a:srgbClr val="000000"/>
                </a:solidFill>
                <a:latin typeface="Calibri"/>
                <a:ea typeface="Calibri"/>
              </a:rPr>
              <a:t>WG</a:t>
            </a:r>
            <a:r>
              <a:rPr b="0" lang="fi-FI" sz="1200" spc="-1" strike="noStrike">
                <a:solidFill>
                  <a:srgbClr val="000000"/>
                </a:solidFill>
                <a:latin typeface="Calibri"/>
                <a:ea typeface="Calibri"/>
              </a:rPr>
              <a:t> includes Working Groups, Task Groups, and other standards-developing committees with a PAR approved by the IEEE-SA Standards Board.</a:t>
            </a:r>
            <a:endParaRPr b="0" lang="fi-FI" sz="1200" spc="-1" strike="noStrike">
              <a:latin typeface="Arial"/>
            </a:endParaRPr>
          </a:p>
        </p:txBody>
      </p:sp>
      <p:sp>
        <p:nvSpPr>
          <p:cNvPr id="146" name="CustomShape 2"/>
          <p:cNvSpPr/>
          <p:nvPr/>
        </p:nvSpPr>
        <p:spPr>
          <a:xfrm>
            <a:off x="685800" y="533520"/>
            <a:ext cx="7765200" cy="60228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0" lang="fi-FI" sz="2800" spc="-1" strike="noStrike" u="sng">
                <a:solidFill>
                  <a:srgbClr val="000000"/>
                </a:solidFill>
                <a:uFillTx/>
                <a:latin typeface="Calibri"/>
                <a:ea typeface="Calibri"/>
              </a:rPr>
              <a:t>Instructions for the WG Chair</a:t>
            </a:r>
            <a:endParaRPr b="0" lang="fi-FI" sz="2800" spc="-1" strike="noStrike">
              <a:latin typeface="Arial"/>
            </a:endParaRPr>
          </a:p>
        </p:txBody>
      </p:sp>
      <p:sp>
        <p:nvSpPr>
          <p:cNvPr id="147" name="CustomShape 3"/>
          <p:cNvSpPr/>
          <p:nvPr/>
        </p:nvSpPr>
        <p:spPr>
          <a:xfrm>
            <a:off x="685800" y="-228600"/>
            <a:ext cx="7765200" cy="1062720"/>
          </a:xfrm>
          <a:prstGeom prst="rect">
            <a:avLst/>
          </a:prstGeom>
          <a:noFill/>
          <a:ln>
            <a:noFill/>
          </a:ln>
        </p:spPr>
        <p:style>
          <a:lnRef idx="0"/>
          <a:fillRef idx="0"/>
          <a:effectRef idx="0"/>
          <a:fontRef idx="minor"/>
        </p:style>
      </p:sp>
      <p:sp>
        <p:nvSpPr>
          <p:cNvPr id="148" name="CustomShape 4"/>
          <p:cNvSpPr/>
          <p:nvPr/>
        </p:nvSpPr>
        <p:spPr>
          <a:xfrm>
            <a:off x="380880" y="838080"/>
            <a:ext cx="8451000" cy="5555520"/>
          </a:xfrm>
          <a:prstGeom prst="rect">
            <a:avLst/>
          </a:prstGeom>
          <a:noFill/>
          <a:ln>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CustomShape 1"/>
          <p:cNvSpPr/>
          <p:nvPr/>
        </p:nvSpPr>
        <p:spPr>
          <a:xfrm>
            <a:off x="685800" y="685440"/>
            <a:ext cx="7763760" cy="1058400"/>
          </a:xfrm>
          <a:prstGeom prst="rect">
            <a:avLst/>
          </a:prstGeom>
          <a:noFill/>
          <a:ln>
            <a:noFill/>
          </a:ln>
        </p:spPr>
        <p:style>
          <a:lnRef idx="0"/>
          <a:fillRef idx="0"/>
          <a:effectRef idx="0"/>
          <a:fontRef idx="minor"/>
        </p:style>
      </p:sp>
      <p:sp>
        <p:nvSpPr>
          <p:cNvPr id="197" name="CustomShape 2"/>
          <p:cNvSpPr/>
          <p:nvPr/>
        </p:nvSpPr>
        <p:spPr>
          <a:xfrm>
            <a:off x="438120" y="558000"/>
            <a:ext cx="8222400" cy="9741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3200" spc="-1" strike="noStrike">
                <a:solidFill>
                  <a:srgbClr val="000000"/>
                </a:solidFill>
                <a:latin typeface="Arial"/>
                <a:ea typeface="DejaVu Sans"/>
              </a:rPr>
              <a:t>Lake - Lightweight Authenticated Key Exchange</a:t>
            </a:r>
            <a:endParaRPr b="0" lang="fi-FI" sz="3200" spc="-1" strike="noStrike">
              <a:latin typeface="Arial"/>
            </a:endParaRPr>
          </a:p>
        </p:txBody>
      </p:sp>
      <p:sp>
        <p:nvSpPr>
          <p:cNvPr id="198" name="CustomShape 3"/>
          <p:cNvSpPr/>
          <p:nvPr/>
        </p:nvSpPr>
        <p:spPr>
          <a:xfrm>
            <a:off x="457200" y="1604520"/>
            <a:ext cx="8222400" cy="3970440"/>
          </a:xfrm>
          <a:prstGeom prst="rect">
            <a:avLst/>
          </a:prstGeom>
          <a:noFill/>
          <a:ln>
            <a:noFill/>
          </a:ln>
        </p:spPr>
        <p:style>
          <a:lnRef idx="0"/>
          <a:fillRef idx="0"/>
          <a:effectRef idx="0"/>
          <a:fontRef idx="minor"/>
        </p:style>
        <p:txBody>
          <a:bodyPr lIns="0" rIns="0" tIns="0" bIns="0">
            <a:normAutofit fontScale="51000"/>
          </a:bodyPr>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Did meet during IETF 111</a:t>
            </a:r>
            <a:endParaRPr b="0" lang="fi-FI" sz="3200" spc="-1" strike="noStrike">
              <a:latin typeface="Arial"/>
            </a:endParaRPr>
          </a:p>
          <a:p>
            <a:pPr lvl="2" marL="648000" indent="-2152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Minutes: </a:t>
            </a:r>
            <a:r>
              <a:rPr b="0" lang="fi-FI" sz="3200" spc="-1" strike="noStrike" u="sng">
                <a:solidFill>
                  <a:srgbClr val="0000ff"/>
                </a:solidFill>
                <a:uFillTx/>
                <a:latin typeface="Arial"/>
                <a:ea typeface="DejaVu Sans"/>
                <a:hlinkClick r:id="rId1"/>
              </a:rPr>
              <a:t>https://datatracker.ietf.org/doc/minutes-111-lake/</a:t>
            </a:r>
            <a:endParaRPr b="0" lang="fi-FI" sz="3200" spc="-1" strike="noStrike">
              <a:latin typeface="Arial"/>
            </a:endParaRPr>
          </a:p>
          <a:p>
            <a:pPr lvl="2" marL="648000" indent="-215280">
              <a:lnSpc>
                <a:spcPct val="100000"/>
              </a:lnSpc>
              <a:spcBef>
                <a:spcPts val="1417"/>
              </a:spcBef>
              <a:buClr>
                <a:srgbClr val="000000"/>
              </a:buClr>
              <a:buSzPct val="45000"/>
              <a:buFont typeface="Wingdings" charset="2"/>
              <a:buChar char=""/>
            </a:pPr>
            <a:r>
              <a:rPr b="0" lang="fi-FI" sz="3200" spc="-1" strike="noStrike" u="sng">
                <a:solidFill>
                  <a:srgbClr val="0000ff"/>
                </a:solidFill>
                <a:uFillTx/>
                <a:latin typeface="Arial"/>
                <a:ea typeface="DejaVu Sans"/>
                <a:hlinkClick r:id="rId2"/>
              </a:rPr>
              <a:t>Video recording</a:t>
            </a:r>
            <a:endParaRPr b="0" lang="fi-FI"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They have some interim meetings.</a:t>
            </a:r>
            <a:endParaRPr b="0" lang="fi-FI"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Working on the Ephemeral Diffie-Hellman over COSE (EDHOC)</a:t>
            </a:r>
            <a:endParaRPr b="0" lang="fi-FI" sz="3200" spc="-1" strike="noStrike">
              <a:latin typeface="Arial"/>
            </a:endParaRPr>
          </a:p>
          <a:p>
            <a:pPr lvl="2" marL="648000" indent="-213840">
              <a:lnSpc>
                <a:spcPct val="100000"/>
              </a:lnSpc>
              <a:spcBef>
                <a:spcPts val="1417"/>
              </a:spcBef>
              <a:buClr>
                <a:srgbClr val="000000"/>
              </a:buClr>
              <a:buSzPct val="45000"/>
              <a:buFont typeface="Wingdings" charset="2"/>
              <a:buChar char=""/>
            </a:pPr>
            <a:r>
              <a:rPr b="0" lang="fi-FI" sz="3200" spc="-1" strike="noStrike" u="sng">
                <a:solidFill>
                  <a:srgbClr val="0000ff"/>
                </a:solidFill>
                <a:uFillTx/>
                <a:latin typeface="Arial"/>
                <a:ea typeface="DejaVu Sans"/>
                <a:hlinkClick r:id="rId3"/>
              </a:rPr>
              <a:t>draft-ietf-lake-edhoc</a:t>
            </a:r>
            <a:endParaRPr b="0" lang="fi-FI"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EDHOC/OSCORE is something that is interesting for </a:t>
            </a:r>
            <a:r>
              <a:rPr b="0" lang="fi-FI" sz="3200" spc="-1" strike="noStrike" u="sng">
                <a:solidFill>
                  <a:srgbClr val="0000ff"/>
                </a:solidFill>
                <a:uFillTx/>
                <a:latin typeface="Arial"/>
                <a:ea typeface="DejaVu Sans"/>
                <a:hlinkClick r:id="rId4"/>
              </a:rPr>
              <a:t>draft-ietf-6tisch-minimal-security</a:t>
            </a:r>
            <a:r>
              <a:rPr b="0" lang="fi-FI" sz="3200" spc="-1" strike="noStrike">
                <a:solidFill>
                  <a:srgbClr val="000000"/>
                </a:solidFill>
                <a:latin typeface="Arial"/>
                <a:ea typeface="DejaVu Sans"/>
              </a:rPr>
              <a:t> </a:t>
            </a:r>
            <a:endParaRPr b="0" lang="fi-FI" sz="3200" spc="-1" strike="noStrike">
              <a:latin typeface="Arial"/>
            </a:endParaRPr>
          </a:p>
          <a:p>
            <a:pPr>
              <a:lnSpc>
                <a:spcPct val="100000"/>
              </a:lnSpc>
              <a:spcBef>
                <a:spcPts val="1417"/>
              </a:spcBef>
            </a:pP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9" name="CustomShape 1"/>
          <p:cNvSpPr/>
          <p:nvPr/>
        </p:nvSpPr>
        <p:spPr>
          <a:xfrm>
            <a:off x="685800" y="685440"/>
            <a:ext cx="7763760" cy="1058400"/>
          </a:xfrm>
          <a:prstGeom prst="rect">
            <a:avLst/>
          </a:prstGeom>
          <a:noFill/>
          <a:ln>
            <a:noFill/>
          </a:ln>
        </p:spPr>
        <p:style>
          <a:lnRef idx="0"/>
          <a:fillRef idx="0"/>
          <a:effectRef idx="0"/>
          <a:fontRef idx="minor"/>
        </p:style>
      </p:sp>
      <p:sp>
        <p:nvSpPr>
          <p:cNvPr id="200" name="CustomShape 2"/>
          <p:cNvSpPr/>
          <p:nvPr/>
        </p:nvSpPr>
        <p:spPr>
          <a:xfrm>
            <a:off x="438120" y="558000"/>
            <a:ext cx="8222400" cy="9741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3200" spc="-1" strike="noStrike">
                <a:solidFill>
                  <a:srgbClr val="000000"/>
                </a:solidFill>
                <a:latin typeface="Arial"/>
                <a:ea typeface="DejaVu Sans"/>
              </a:rPr>
              <a:t>Anima – Autonomic Networking Integrated Model and Approach </a:t>
            </a:r>
            <a:endParaRPr b="0" lang="fi-FI" sz="3200" spc="-1" strike="noStrike">
              <a:latin typeface="Arial"/>
            </a:endParaRPr>
          </a:p>
        </p:txBody>
      </p:sp>
      <p:sp>
        <p:nvSpPr>
          <p:cNvPr id="201" name="CustomShape 3"/>
          <p:cNvSpPr/>
          <p:nvPr/>
        </p:nvSpPr>
        <p:spPr>
          <a:xfrm>
            <a:off x="457200" y="1604520"/>
            <a:ext cx="8222400" cy="3970440"/>
          </a:xfrm>
          <a:prstGeom prst="rect">
            <a:avLst/>
          </a:prstGeom>
          <a:noFill/>
          <a:ln>
            <a:noFill/>
          </a:ln>
        </p:spPr>
        <p:style>
          <a:lnRef idx="0"/>
          <a:fillRef idx="0"/>
          <a:effectRef idx="0"/>
          <a:fontRef idx="minor"/>
        </p:style>
        <p:txBody>
          <a:bodyPr lIns="0" rIns="0" tIns="0" bIns="0">
            <a:normAutofit/>
          </a:bodyPr>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Did meet during IETF 111</a:t>
            </a:r>
            <a:endParaRPr b="0" lang="fi-FI" sz="3200" spc="-1" strike="noStrike">
              <a:latin typeface="Arial"/>
            </a:endParaRPr>
          </a:p>
          <a:p>
            <a:pPr lvl="2" marL="648000" indent="-2152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Minutes: </a:t>
            </a:r>
            <a:r>
              <a:rPr b="0" lang="fi-FI" sz="3200" spc="-1" strike="noStrike" u="sng">
                <a:solidFill>
                  <a:srgbClr val="0000ff"/>
                </a:solidFill>
                <a:uFillTx/>
                <a:latin typeface="Arial"/>
                <a:ea typeface="DejaVu Sans"/>
                <a:hlinkClick r:id="rId1"/>
              </a:rPr>
              <a:t>https://datatracker.ietf.org/doc/minutes-111-anima/</a:t>
            </a:r>
            <a:endParaRPr b="0" lang="fi-FI" sz="3200" spc="-1" strike="noStrike">
              <a:latin typeface="Arial"/>
            </a:endParaRPr>
          </a:p>
          <a:p>
            <a:pPr lvl="2" marL="648000" indent="-215280">
              <a:lnSpc>
                <a:spcPct val="100000"/>
              </a:lnSpc>
              <a:spcBef>
                <a:spcPts val="1417"/>
              </a:spcBef>
              <a:buClr>
                <a:srgbClr val="000000"/>
              </a:buClr>
              <a:buSzPct val="45000"/>
              <a:buFont typeface="Wingdings" charset="2"/>
              <a:buChar char=""/>
            </a:pPr>
            <a:r>
              <a:rPr b="0" lang="fi-FI" sz="3200" spc="-1" strike="noStrike" u="sng">
                <a:solidFill>
                  <a:srgbClr val="0000ff"/>
                </a:solidFill>
                <a:uFillTx/>
                <a:latin typeface="Arial"/>
                <a:ea typeface="DejaVu Sans"/>
                <a:hlinkClick r:id="rId2"/>
              </a:rPr>
              <a:t>Video recording</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CustomShape 1"/>
          <p:cNvSpPr/>
          <p:nvPr/>
        </p:nvSpPr>
        <p:spPr>
          <a:xfrm>
            <a:off x="685800" y="685440"/>
            <a:ext cx="7763760" cy="1058400"/>
          </a:xfrm>
          <a:prstGeom prst="rect">
            <a:avLst/>
          </a:prstGeom>
          <a:noFill/>
          <a:ln>
            <a:noFill/>
          </a:ln>
        </p:spPr>
        <p:style>
          <a:lnRef idx="0"/>
          <a:fillRef idx="0"/>
          <a:effectRef idx="0"/>
          <a:fontRef idx="minor"/>
        </p:style>
      </p:sp>
      <p:sp>
        <p:nvSpPr>
          <p:cNvPr id="203" name="CustomShape 2"/>
          <p:cNvSpPr/>
          <p:nvPr/>
        </p:nvSpPr>
        <p:spPr>
          <a:xfrm>
            <a:off x="438120" y="602280"/>
            <a:ext cx="82224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BoFs in IETF 112</a:t>
            </a:r>
            <a:endParaRPr b="0" lang="fi-FI" sz="4400" spc="-1" strike="noStrike">
              <a:latin typeface="Arial"/>
            </a:endParaRPr>
          </a:p>
        </p:txBody>
      </p:sp>
      <p:sp>
        <p:nvSpPr>
          <p:cNvPr id="204" name="CustomShape 3"/>
          <p:cNvSpPr/>
          <p:nvPr/>
        </p:nvSpPr>
        <p:spPr>
          <a:xfrm>
            <a:off x="457200" y="1604520"/>
            <a:ext cx="8222400" cy="3970440"/>
          </a:xfrm>
          <a:prstGeom prst="rect">
            <a:avLst/>
          </a:prstGeom>
          <a:noFill/>
          <a:ln>
            <a:noFill/>
          </a:ln>
        </p:spPr>
        <p:style>
          <a:lnRef idx="0"/>
          <a:fillRef idx="0"/>
          <a:effectRef idx="0"/>
          <a:fontRef idx="minor"/>
        </p:style>
        <p:txBody>
          <a:bodyPr lIns="0" rIns="0" tIns="0" bIns="0">
            <a:normAutofit/>
          </a:bodyPr>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Two BoF requests already in</a:t>
            </a:r>
            <a:endParaRPr b="0" lang="fi-FI" sz="3200" spc="-1" strike="noStrike">
              <a:latin typeface="Arial"/>
            </a:endParaRPr>
          </a:p>
          <a:p>
            <a:pPr lvl="2" marL="648000" indent="-2152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SCIM Industry Next Steps</a:t>
            </a:r>
            <a:endParaRPr b="0" lang="fi-FI" sz="3200" spc="-1" strike="noStrike">
              <a:latin typeface="Arial"/>
            </a:endParaRPr>
          </a:p>
          <a:p>
            <a:pPr lvl="2" marL="648000" indent="-2152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Privacy Preserving Measurement</a:t>
            </a:r>
            <a:endParaRPr b="0" lang="fi-FI"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Deadline for BoF requests is 2021-09-10.</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5" name="CustomShape 1"/>
          <p:cNvSpPr/>
          <p:nvPr/>
        </p:nvSpPr>
        <p:spPr>
          <a:xfrm>
            <a:off x="685800" y="685440"/>
            <a:ext cx="7763760" cy="1058400"/>
          </a:xfrm>
          <a:prstGeom prst="rect">
            <a:avLst/>
          </a:prstGeom>
          <a:noFill/>
          <a:ln>
            <a:noFill/>
          </a:ln>
        </p:spPr>
        <p:style>
          <a:lnRef idx="0"/>
          <a:fillRef idx="0"/>
          <a:effectRef idx="0"/>
          <a:fontRef idx="minor"/>
        </p:style>
      </p:sp>
      <p:sp>
        <p:nvSpPr>
          <p:cNvPr id="206" name="CustomShape 2"/>
          <p:cNvSpPr/>
          <p:nvPr/>
        </p:nvSpPr>
        <p:spPr>
          <a:xfrm>
            <a:off x="416520" y="799920"/>
            <a:ext cx="8222400" cy="42588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2800" spc="-1" strike="noStrike">
                <a:solidFill>
                  <a:srgbClr val="000000"/>
                </a:solidFill>
                <a:latin typeface="Arial"/>
                <a:ea typeface="DejaVu Sans"/>
              </a:rPr>
              <a:t>SINS – SCIM Industry Next Steps</a:t>
            </a:r>
            <a:endParaRPr b="0" lang="fi-FI" sz="2800" spc="-1" strike="noStrike">
              <a:latin typeface="Arial"/>
            </a:endParaRPr>
          </a:p>
        </p:txBody>
      </p:sp>
      <p:sp>
        <p:nvSpPr>
          <p:cNvPr id="207" name="CustomShape 3"/>
          <p:cNvSpPr/>
          <p:nvPr/>
        </p:nvSpPr>
        <p:spPr>
          <a:xfrm>
            <a:off x="457200" y="1604520"/>
            <a:ext cx="8222400" cy="3970440"/>
          </a:xfrm>
          <a:prstGeom prst="rect">
            <a:avLst/>
          </a:prstGeom>
          <a:noFill/>
          <a:ln>
            <a:noFill/>
          </a:ln>
        </p:spPr>
        <p:style>
          <a:lnRef idx="0"/>
          <a:fillRef idx="0"/>
          <a:effectRef idx="0"/>
          <a:fontRef idx="minor"/>
        </p:style>
        <p:txBody>
          <a:bodyPr lIns="0" rIns="0" tIns="0" bIns="0">
            <a:normAutofit fontScale="49000"/>
          </a:bodyPr>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The System for Cross-domain Identity Management (SCIM) specification is an HTTP-based protocol that makes managing identities in multidomain scenarios easier to support via a standardized service.</a:t>
            </a:r>
            <a:endParaRPr b="0" lang="fi-FI"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With the wide adoption of SCIM, there is a need to update and push the published RFCs as standards. The updates are to enable better scalability, database synchronization and improved automation of SCIM.</a:t>
            </a:r>
            <a:endParaRPr b="0" lang="fi-FI"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Not yet approved as BoF</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8" name="CustomShape 1"/>
          <p:cNvSpPr/>
          <p:nvPr/>
        </p:nvSpPr>
        <p:spPr>
          <a:xfrm>
            <a:off x="685800" y="685440"/>
            <a:ext cx="7763760" cy="1058400"/>
          </a:xfrm>
          <a:prstGeom prst="rect">
            <a:avLst/>
          </a:prstGeom>
          <a:noFill/>
          <a:ln>
            <a:noFill/>
          </a:ln>
        </p:spPr>
        <p:style>
          <a:lnRef idx="0"/>
          <a:fillRef idx="0"/>
          <a:effectRef idx="0"/>
          <a:fontRef idx="minor"/>
        </p:style>
      </p:sp>
      <p:sp>
        <p:nvSpPr>
          <p:cNvPr id="209" name="CustomShape 2"/>
          <p:cNvSpPr/>
          <p:nvPr/>
        </p:nvSpPr>
        <p:spPr>
          <a:xfrm>
            <a:off x="416520" y="769320"/>
            <a:ext cx="8222400" cy="48708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3200" spc="-1" strike="noStrike">
                <a:solidFill>
                  <a:srgbClr val="000000"/>
                </a:solidFill>
                <a:latin typeface="Arial"/>
                <a:ea typeface="DejaVu Sans"/>
              </a:rPr>
              <a:t>Privacy Preserving Measurement</a:t>
            </a:r>
            <a:endParaRPr b="0" lang="fi-FI" sz="3200" spc="-1" strike="noStrike">
              <a:latin typeface="Arial"/>
            </a:endParaRPr>
          </a:p>
        </p:txBody>
      </p:sp>
      <p:sp>
        <p:nvSpPr>
          <p:cNvPr id="210" name="CustomShape 3"/>
          <p:cNvSpPr/>
          <p:nvPr/>
        </p:nvSpPr>
        <p:spPr>
          <a:xfrm>
            <a:off x="457200" y="1604520"/>
            <a:ext cx="8222400" cy="3970440"/>
          </a:xfrm>
          <a:prstGeom prst="rect">
            <a:avLst/>
          </a:prstGeom>
          <a:noFill/>
          <a:ln>
            <a:noFill/>
          </a:ln>
        </p:spPr>
        <p:style>
          <a:lnRef idx="0"/>
          <a:fillRef idx="0"/>
          <a:effectRef idx="0"/>
          <a:fontRef idx="minor"/>
        </p:style>
        <p:txBody>
          <a:bodyPr lIns="0" rIns="0" tIns="0" bIns="0">
            <a:normAutofit fontScale="36000"/>
          </a:bodyPr>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There are many situations in which it is desirable to take measurements of data which people consider sensitive. For instance, one might want to measure web sites that do not render properly or propagation of some disease. Conventional methods require collecting individual measurements and then aggregating them, thus representing a threat to user privacy.</a:t>
            </a:r>
            <a:endParaRPr b="0" lang="fi-FI"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New cryptographic techniques address this gap by splitting up measurements between multiple servers which can jointly compute the aggregate value without any server learning the value of individual responses.</a:t>
            </a:r>
            <a:endParaRPr b="0" lang="fi-FI"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Not yet approved as BoF.</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CustomShape 1"/>
          <p:cNvSpPr/>
          <p:nvPr/>
        </p:nvSpPr>
        <p:spPr>
          <a:xfrm>
            <a:off x="339840" y="692280"/>
            <a:ext cx="8831880" cy="38952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fi-FI" sz="2800" spc="-1" strike="noStrike" u="sng">
                <a:solidFill>
                  <a:srgbClr val="000000"/>
                </a:solidFill>
                <a:uFillTx/>
                <a:latin typeface="Calibri"/>
                <a:ea typeface="Calibri"/>
              </a:rPr>
              <a:t>Participants have a duty to inform the IEEE</a:t>
            </a:r>
            <a:endParaRPr b="0" lang="fi-FI" sz="2800" spc="-1" strike="noStrike">
              <a:latin typeface="Arial"/>
            </a:endParaRPr>
          </a:p>
        </p:txBody>
      </p:sp>
      <p:sp>
        <p:nvSpPr>
          <p:cNvPr id="150" name="CustomShape 2"/>
          <p:cNvSpPr/>
          <p:nvPr/>
        </p:nvSpPr>
        <p:spPr>
          <a:xfrm>
            <a:off x="34920" y="1413000"/>
            <a:ext cx="9136800" cy="4869720"/>
          </a:xfrm>
          <a:prstGeom prst="rect">
            <a:avLst/>
          </a:prstGeom>
          <a:noFill/>
          <a:ln>
            <a:noFill/>
          </a:ln>
        </p:spPr>
        <p:style>
          <a:lnRef idx="0"/>
          <a:fillRef idx="0"/>
          <a:effectRef idx="0"/>
          <a:fontRef idx="minor"/>
        </p:style>
        <p:txBody>
          <a:bodyPr lIns="90000" rIns="90000" tIns="45000" bIns="45000">
            <a:noAutofit/>
          </a:bodyPr>
          <a:p>
            <a:pPr lvl="1" marL="432000" indent="-213120">
              <a:lnSpc>
                <a:spcPct val="100000"/>
              </a:lnSpc>
              <a:buClr>
                <a:srgbClr val="000000"/>
              </a:buClr>
              <a:buSzPct val="45000"/>
              <a:buFont typeface="Wingdings" charset="2"/>
              <a:buChar char=""/>
            </a:pPr>
            <a:r>
              <a:rPr b="1" lang="fi-FI" sz="1800" spc="-1" strike="noStrike">
                <a:solidFill>
                  <a:srgbClr val="000000"/>
                </a:solidFill>
                <a:latin typeface="Calibri"/>
                <a:ea typeface="Calibri"/>
              </a:rPr>
              <a:t>Participants </a:t>
            </a:r>
            <a:r>
              <a:rPr b="1" lang="fi-FI" sz="1800" spc="-1" strike="noStrike" u="sng">
                <a:solidFill>
                  <a:srgbClr val="000000"/>
                </a:solidFill>
                <a:uFillTx/>
                <a:latin typeface="Calibri"/>
                <a:ea typeface="Calibri"/>
              </a:rPr>
              <a:t>shall</a:t>
            </a:r>
            <a:r>
              <a:rPr b="1" lang="fi-FI"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800" spc="-1" strike="noStrike">
              <a:latin typeface="Arial"/>
            </a:endParaRPr>
          </a:p>
          <a:p>
            <a:pPr>
              <a:lnSpc>
                <a:spcPct val="100000"/>
              </a:lnSpc>
            </a:pPr>
            <a:endParaRPr b="0" lang="fi-FI" sz="1800" spc="-1" strike="noStrike">
              <a:latin typeface="Arial"/>
            </a:endParaRPr>
          </a:p>
          <a:p>
            <a:pPr lvl="1" marL="432000" indent="-213120">
              <a:lnSpc>
                <a:spcPct val="100000"/>
              </a:lnSpc>
              <a:buClr>
                <a:srgbClr val="000000"/>
              </a:buClr>
              <a:buSzPct val="45000"/>
              <a:buFont typeface="Wingdings" charset="2"/>
              <a:buChar char=""/>
            </a:pPr>
            <a:r>
              <a:rPr b="1" lang="fi-FI" sz="1800" spc="-1" strike="noStrike">
                <a:solidFill>
                  <a:srgbClr val="000000"/>
                </a:solidFill>
                <a:latin typeface="Calibri"/>
                <a:ea typeface="Calibri"/>
              </a:rPr>
              <a:t>Participants </a:t>
            </a:r>
            <a:r>
              <a:rPr b="1" lang="fi-FI" sz="1800" spc="-1" strike="noStrike" u="sng">
                <a:solidFill>
                  <a:srgbClr val="000000"/>
                </a:solidFill>
                <a:uFillTx/>
                <a:latin typeface="Calibri"/>
                <a:ea typeface="Calibri"/>
              </a:rPr>
              <a:t>should </a:t>
            </a:r>
            <a:r>
              <a:rPr b="1" lang="fi-FI" sz="1800" spc="-1" strike="noStrike">
                <a:solidFill>
                  <a:srgbClr val="000000"/>
                </a:solidFill>
                <a:latin typeface="Calibri"/>
                <a:ea typeface="Calibri"/>
              </a:rPr>
              <a:t>inform the IEEE (or cause the IEEE to be informed) of the identity of any other holders of potential Essential Patent Claims</a:t>
            </a:r>
            <a:endParaRPr b="0" lang="fi-FI" sz="1800" spc="-1" strike="noStrike">
              <a:latin typeface="Arial"/>
            </a:endParaRPr>
          </a:p>
          <a:p>
            <a:pPr>
              <a:lnSpc>
                <a:spcPct val="100000"/>
              </a:lnSpc>
            </a:pPr>
            <a:endParaRPr b="0" lang="fi-FI" sz="1800" spc="-1" strike="noStrike">
              <a:latin typeface="Arial"/>
            </a:endParaRPr>
          </a:p>
          <a:p>
            <a:pPr lvl="1" marL="432000" indent="-213120">
              <a:lnSpc>
                <a:spcPct val="100000"/>
              </a:lnSpc>
              <a:buClr>
                <a:srgbClr val="000000"/>
              </a:buClr>
              <a:buSzPct val="45000"/>
              <a:buFont typeface="Wingdings" charset="2"/>
              <a:buChar char=""/>
            </a:pPr>
            <a:r>
              <a:rPr b="1" lang="fi-FI" sz="2800" spc="-1" strike="noStrike">
                <a:solidFill>
                  <a:srgbClr val="000000"/>
                </a:solidFill>
                <a:latin typeface="Calibri"/>
                <a:ea typeface="Calibri"/>
              </a:rPr>
              <a:t>Early identification of holders of potential Essential Patent Claims is encouraged</a:t>
            </a:r>
            <a:endParaRPr b="0" lang="fi-FI" sz="2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1"/>
          <p:cNvSpPr/>
          <p:nvPr/>
        </p:nvSpPr>
        <p:spPr>
          <a:xfrm>
            <a:off x="684360" y="658800"/>
            <a:ext cx="7765200" cy="82152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fi-FI" sz="3200" spc="-1" strike="noStrike" u="sng">
                <a:solidFill>
                  <a:srgbClr val="000000"/>
                </a:solidFill>
                <a:uFillTx/>
                <a:latin typeface="Calibri"/>
                <a:ea typeface="Calibri"/>
              </a:rPr>
              <a:t>Ways to inform IEEE</a:t>
            </a:r>
            <a:endParaRPr b="0" lang="fi-FI" sz="3200" spc="-1" strike="noStrike">
              <a:latin typeface="Arial"/>
            </a:endParaRPr>
          </a:p>
        </p:txBody>
      </p:sp>
      <p:sp>
        <p:nvSpPr>
          <p:cNvPr id="152" name="CustomShape 2"/>
          <p:cNvSpPr/>
          <p:nvPr/>
        </p:nvSpPr>
        <p:spPr>
          <a:xfrm>
            <a:off x="0" y="1557360"/>
            <a:ext cx="8984520" cy="3377520"/>
          </a:xfrm>
          <a:prstGeom prst="rect">
            <a:avLst/>
          </a:prstGeom>
          <a:noFill/>
          <a:ln>
            <a:noFill/>
          </a:ln>
        </p:spPr>
        <p:style>
          <a:lnRef idx="0"/>
          <a:fillRef idx="0"/>
          <a:effectRef idx="0"/>
          <a:fontRef idx="minor"/>
        </p:style>
        <p:txBody>
          <a:bodyPr lIns="90000" rIns="90000" tIns="45000" bIns="45000">
            <a:noAutofit/>
          </a:bodyPr>
          <a:p>
            <a:pPr lvl="1" marL="432000" indent="-213120">
              <a:lnSpc>
                <a:spcPct val="100000"/>
              </a:lnSpc>
              <a:buClr>
                <a:srgbClr val="000000"/>
              </a:buClr>
              <a:buSzPct val="45000"/>
              <a:buFont typeface="Wingdings" charset="2"/>
              <a:buChar char=""/>
            </a:pPr>
            <a:r>
              <a:rPr b="1" lang="fi-FI" sz="2000" spc="-1" strike="noStrike">
                <a:solidFill>
                  <a:srgbClr val="000000"/>
                </a:solidFill>
                <a:latin typeface="Calibri"/>
                <a:ea typeface="Calibri"/>
              </a:rPr>
              <a:t>Cause an LOA to be submitted to the IEEE-SA (patcom@ieee.org); or</a:t>
            </a:r>
            <a:endParaRPr b="0" lang="fi-FI" sz="2000" spc="-1" strike="noStrike">
              <a:latin typeface="Arial"/>
            </a:endParaRPr>
          </a:p>
          <a:p>
            <a:pPr>
              <a:lnSpc>
                <a:spcPct val="100000"/>
              </a:lnSpc>
            </a:pPr>
            <a:endParaRPr b="0" lang="fi-FI" sz="2000" spc="-1" strike="noStrike">
              <a:latin typeface="Arial"/>
            </a:endParaRPr>
          </a:p>
          <a:p>
            <a:pPr lvl="1" marL="432000" indent="-213120">
              <a:lnSpc>
                <a:spcPct val="100000"/>
              </a:lnSpc>
              <a:buClr>
                <a:srgbClr val="000000"/>
              </a:buClr>
              <a:buSzPct val="45000"/>
              <a:buFont typeface="Wingdings" charset="2"/>
              <a:buChar char=""/>
            </a:pPr>
            <a:r>
              <a:rPr b="1" lang="fi-FI" sz="2000" spc="-1" strike="noStrike">
                <a:solidFill>
                  <a:srgbClr val="000000"/>
                </a:solidFill>
                <a:latin typeface="Calibri"/>
                <a:ea typeface="Calibri"/>
              </a:rPr>
              <a:t>Provide the chair of this group with the identity of the holder(s) of any and all such claims as soon as possible; or</a:t>
            </a:r>
            <a:endParaRPr b="0" lang="fi-FI" sz="2000" spc="-1" strike="noStrike">
              <a:latin typeface="Arial"/>
            </a:endParaRPr>
          </a:p>
          <a:p>
            <a:pPr>
              <a:lnSpc>
                <a:spcPct val="100000"/>
              </a:lnSpc>
            </a:pPr>
            <a:endParaRPr b="0" lang="fi-FI" sz="2000" spc="-1" strike="noStrike">
              <a:latin typeface="Arial"/>
            </a:endParaRPr>
          </a:p>
          <a:p>
            <a:pPr lvl="1" marL="432000" indent="-213120">
              <a:lnSpc>
                <a:spcPct val="100000"/>
              </a:lnSpc>
              <a:buClr>
                <a:srgbClr val="000000"/>
              </a:buClr>
              <a:buSzPct val="45000"/>
              <a:buFont typeface="Wingdings" charset="2"/>
              <a:buChar char=""/>
            </a:pPr>
            <a:r>
              <a:rPr b="1" lang="fi-FI" sz="2000" spc="-1" strike="noStrike">
                <a:solidFill>
                  <a:srgbClr val="000000"/>
                </a:solidFill>
                <a:latin typeface="Calibri"/>
                <a:ea typeface="Calibri"/>
              </a:rPr>
              <a:t>Speak up now and respond to this Call for Potentially Essential Patents</a:t>
            </a:r>
            <a:endParaRPr b="0" lang="fi-FI" sz="2000" spc="-1" strike="noStrike">
              <a:latin typeface="Arial"/>
            </a:endParaRPr>
          </a:p>
          <a:p>
            <a:pPr lvl="1" marL="432000" indent="-213120">
              <a:lnSpc>
                <a:spcPct val="100000"/>
              </a:lnSpc>
              <a:buClr>
                <a:srgbClr val="000000"/>
              </a:buClr>
              <a:buSzPct val="45000"/>
              <a:buFont typeface="Wingdings" charset="2"/>
              <a:buChar char=""/>
            </a:pPr>
            <a:r>
              <a:rPr b="0" lang="fi-FI"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
              <a:rPr b="0" lang="fi-FI" sz="2000" spc="-1" strike="noStrike">
                <a:solidFill>
                  <a:srgbClr val="000000"/>
                </a:solidFill>
                <a:latin typeface="Arial"/>
                <a:ea typeface="DejaVu Sans"/>
              </a:rPr>
              <a:t> </a:t>
            </a:r>
            <a:endParaRPr b="0" lang="fi-FI" sz="20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CustomShape 1"/>
          <p:cNvSpPr/>
          <p:nvPr/>
        </p:nvSpPr>
        <p:spPr>
          <a:xfrm>
            <a:off x="324000" y="630360"/>
            <a:ext cx="8679600" cy="113580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fi-FI" sz="3200" spc="-1" strike="noStrike" u="sng">
                <a:solidFill>
                  <a:srgbClr val="000000"/>
                </a:solidFill>
                <a:uFillTx/>
                <a:latin typeface="Calibri"/>
                <a:ea typeface="Calibri"/>
              </a:rPr>
              <a:t>Other guidelines for IEEE WG meetings</a:t>
            </a:r>
            <a:endParaRPr b="0" lang="fi-FI" sz="3200" spc="-1" strike="noStrike">
              <a:latin typeface="Arial"/>
            </a:endParaRPr>
          </a:p>
        </p:txBody>
      </p:sp>
      <p:sp>
        <p:nvSpPr>
          <p:cNvPr id="154" name="CustomShape 2"/>
          <p:cNvSpPr/>
          <p:nvPr/>
        </p:nvSpPr>
        <p:spPr>
          <a:xfrm>
            <a:off x="609480" y="1773360"/>
            <a:ext cx="7757280" cy="4460040"/>
          </a:xfrm>
          <a:prstGeom prst="rect">
            <a:avLst/>
          </a:prstGeom>
          <a:noFill/>
          <a:ln>
            <a:noFill/>
          </a:ln>
        </p:spPr>
        <p:style>
          <a:lnRef idx="0"/>
          <a:fillRef idx="0"/>
          <a:effectRef idx="0"/>
          <a:fontRef idx="minor"/>
        </p:style>
        <p:txBody>
          <a:bodyPr lIns="90000" rIns="90000" tIns="45000" bIns="45000">
            <a:noAutofit/>
          </a:bodyPr>
          <a:p>
            <a:pPr marL="216000" indent="-213120">
              <a:lnSpc>
                <a:spcPct val="100000"/>
              </a:lnSpc>
              <a:buClr>
                <a:srgbClr val="000000"/>
              </a:buClr>
              <a:buSzPct val="45000"/>
              <a:buFont typeface="Wingdings" charset="2"/>
              <a:buChar char=""/>
            </a:pPr>
            <a:r>
              <a:rPr b="1" lang="fi-FI"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latin typeface="Arial"/>
            </a:endParaRPr>
          </a:p>
          <a:p>
            <a:pPr lvl="1" marL="432000" indent="-213120">
              <a:lnSpc>
                <a:spcPct val="100000"/>
              </a:lnSpc>
              <a:buClr>
                <a:srgbClr val="000000"/>
              </a:buClr>
              <a:buSzPct val="45000"/>
              <a:buFont typeface="Wingdings" charset="2"/>
              <a:buChar char=""/>
            </a:pPr>
            <a:r>
              <a:rPr b="1" lang="fi-FI" sz="1600" spc="-1" strike="noStrike">
                <a:solidFill>
                  <a:srgbClr val="000000"/>
                </a:solidFill>
                <a:latin typeface="Calibri"/>
                <a:ea typeface="Calibri"/>
              </a:rPr>
              <a:t>Don’t discuss the interpretation, validity, or essentiality of patents/patent claims. </a:t>
            </a:r>
            <a:endParaRPr b="0" lang="fi-FI" sz="1600" spc="-1" strike="noStrike">
              <a:latin typeface="Arial"/>
            </a:endParaRPr>
          </a:p>
          <a:p>
            <a:pPr lvl="1" marL="432000" indent="-213120">
              <a:lnSpc>
                <a:spcPct val="100000"/>
              </a:lnSpc>
              <a:buClr>
                <a:srgbClr val="000000"/>
              </a:buClr>
              <a:buSzPct val="45000"/>
              <a:buFont typeface="Wingdings" charset="2"/>
              <a:buChar char=""/>
            </a:pPr>
            <a:r>
              <a:rPr b="1" lang="fi-FI" sz="1600" spc="-1" strike="noStrike">
                <a:solidFill>
                  <a:srgbClr val="000000"/>
                </a:solidFill>
                <a:latin typeface="Calibri"/>
                <a:ea typeface="Calibri"/>
              </a:rPr>
              <a:t>Don’t discuss specific license rates, terms, or conditions.</a:t>
            </a:r>
            <a:endParaRPr b="0" lang="fi-FI" sz="1600" spc="-1" strike="noStrike">
              <a:latin typeface="Arial"/>
            </a:endParaRPr>
          </a:p>
          <a:p>
            <a:pPr lvl="2" marL="648000" indent="-213120">
              <a:lnSpc>
                <a:spcPct val="100000"/>
              </a:lnSpc>
              <a:buClr>
                <a:srgbClr val="000000"/>
              </a:buClr>
              <a:buSzPct val="45000"/>
              <a:buFont typeface="Wingdings" charset="2"/>
              <a:buChar char=""/>
            </a:pPr>
            <a:r>
              <a:rPr b="0" lang="fi-FI"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latin typeface="Arial"/>
            </a:endParaRPr>
          </a:p>
          <a:p>
            <a:pPr lvl="3" marL="864000" indent="-213120">
              <a:lnSpc>
                <a:spcPct val="100000"/>
              </a:lnSpc>
              <a:buClr>
                <a:srgbClr val="000000"/>
              </a:buClr>
              <a:buSzPct val="45000"/>
              <a:buFont typeface="Wingdings" charset="2"/>
              <a:buChar char=""/>
            </a:pPr>
            <a:r>
              <a:rPr b="1" lang="fi-FI" sz="1500" spc="-1" strike="noStrike">
                <a:solidFill>
                  <a:srgbClr val="000000"/>
                </a:solidFill>
                <a:latin typeface="Calibri"/>
                <a:ea typeface="Calibri"/>
              </a:rPr>
              <a:t>Technical considerations remain the primary focus</a:t>
            </a:r>
            <a:endParaRPr b="0" lang="fi-FI" sz="1500" spc="-1" strike="noStrike">
              <a:latin typeface="Arial"/>
            </a:endParaRPr>
          </a:p>
          <a:p>
            <a:pPr lvl="1" marL="432000" indent="-213120">
              <a:lnSpc>
                <a:spcPct val="100000"/>
              </a:lnSpc>
              <a:buClr>
                <a:srgbClr val="000000"/>
              </a:buClr>
              <a:buSzPct val="45000"/>
              <a:buFont typeface="Wingdings" charset="2"/>
              <a:buChar char=""/>
            </a:pPr>
            <a:r>
              <a:rPr b="1" lang="fi-FI"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latin typeface="Arial"/>
            </a:endParaRPr>
          </a:p>
          <a:p>
            <a:pPr lvl="1" marL="432000" indent="-213120">
              <a:lnSpc>
                <a:spcPct val="100000"/>
              </a:lnSpc>
              <a:buClr>
                <a:srgbClr val="000000"/>
              </a:buClr>
              <a:buSzPct val="45000"/>
              <a:buFont typeface="Wingdings" charset="2"/>
              <a:buChar char=""/>
            </a:pPr>
            <a:r>
              <a:rPr b="1" lang="fi-FI" sz="1600" spc="-1" strike="noStrike">
                <a:solidFill>
                  <a:srgbClr val="000000"/>
                </a:solidFill>
                <a:latin typeface="Calibri"/>
                <a:ea typeface="Calibri"/>
              </a:rPr>
              <a:t>Don’t discuss the status or substance of ongoing or threatened litigation.</a:t>
            </a:r>
            <a:endParaRPr b="0" lang="fi-FI" sz="1600" spc="-1" strike="noStrike">
              <a:latin typeface="Arial"/>
            </a:endParaRPr>
          </a:p>
          <a:p>
            <a:pPr lvl="1" marL="432000" indent="-213120">
              <a:lnSpc>
                <a:spcPct val="100000"/>
              </a:lnSpc>
              <a:buClr>
                <a:srgbClr val="000000"/>
              </a:buClr>
              <a:buSzPct val="45000"/>
              <a:buFont typeface="Wingdings" charset="2"/>
              <a:buChar char=""/>
            </a:pPr>
            <a:r>
              <a:rPr b="1" lang="fi-FI" sz="1600" spc="-1" strike="noStrike">
                <a:solidFill>
                  <a:srgbClr val="000000"/>
                </a:solidFill>
                <a:latin typeface="Calibri"/>
                <a:ea typeface="Calibri"/>
              </a:rPr>
              <a:t>Don’t be silent if inappropriate topics are discussed … do formally object.</a:t>
            </a:r>
            <a:endParaRPr b="0" lang="fi-FI" sz="1600" spc="-1" strike="noStrike">
              <a:latin typeface="Arial"/>
            </a:endParaRPr>
          </a:p>
          <a:p>
            <a:pPr marL="216000" indent="-213120" algn="ctr">
              <a:lnSpc>
                <a:spcPct val="100000"/>
              </a:lnSpc>
              <a:buClr>
                <a:srgbClr val="000000"/>
              </a:buClr>
              <a:buSzPct val="45000"/>
              <a:buFont typeface="Wingdings" charset="2"/>
              <a:buChar char=""/>
            </a:pPr>
            <a:r>
              <a:rPr b="1" lang="fi-FI" sz="900" spc="-1" strike="noStrike">
                <a:solidFill>
                  <a:srgbClr val="000000"/>
                </a:solidFill>
                <a:latin typeface="Calibri"/>
                <a:ea typeface="Calibri"/>
              </a:rPr>
              <a:t>---------------------------------------------------------------   </a:t>
            </a:r>
            <a:endParaRPr b="0" lang="fi-FI" sz="900" spc="-1" strike="noStrike">
              <a:latin typeface="Arial"/>
            </a:endParaRPr>
          </a:p>
          <a:p>
            <a:pPr marL="216000" indent="-213120">
              <a:lnSpc>
                <a:spcPct val="100000"/>
              </a:lnSpc>
              <a:buClr>
                <a:srgbClr val="000000"/>
              </a:buClr>
              <a:buSzPct val="45000"/>
              <a:buFont typeface="Wingdings" charset="2"/>
              <a:buChar char=""/>
            </a:pPr>
            <a:r>
              <a:rPr b="1" lang="fi-FI" sz="1200" spc="-1" strike="noStrike">
                <a:solidFill>
                  <a:srgbClr val="000000"/>
                </a:solidFill>
                <a:latin typeface="Calibri"/>
                <a:ea typeface="Calibri"/>
              </a:rPr>
              <a:t>For more details, see </a:t>
            </a:r>
            <a:r>
              <a:rPr b="1" i="1" lang="fi-FI" sz="1200" spc="-1" strike="noStrike">
                <a:solidFill>
                  <a:srgbClr val="000000"/>
                </a:solidFill>
                <a:latin typeface="Calibri"/>
                <a:ea typeface="Calibri"/>
              </a:rPr>
              <a:t>IEEE-SA Standards Board Operations Manual</a:t>
            </a:r>
            <a:r>
              <a:rPr b="1" lang="fi-FI" sz="1200" spc="-1" strike="noStrike">
                <a:solidFill>
                  <a:srgbClr val="000000"/>
                </a:solidFill>
                <a:latin typeface="Calibri"/>
                <a:ea typeface="Calibri"/>
              </a:rPr>
              <a:t>, clause 5.3.10 and </a:t>
            </a:r>
            <a:r>
              <a:rPr b="1" i="1" lang="fi-FI" sz="1200" spc="-1" strike="noStrike">
                <a:solidFill>
                  <a:srgbClr val="000000"/>
                </a:solidFill>
                <a:latin typeface="Calibri"/>
                <a:ea typeface="Calibri"/>
              </a:rPr>
              <a:t>Antitrust and Competition Policy: What You Need to Know </a:t>
            </a:r>
            <a:r>
              <a:rPr b="1" lang="fi-FI" sz="1200" spc="-1" strike="noStrike">
                <a:solidFill>
                  <a:srgbClr val="000000"/>
                </a:solidFill>
                <a:latin typeface="Calibri"/>
                <a:ea typeface="Calibri"/>
              </a:rPr>
              <a:t>at http://standards.ieee.org/develop/policies/antitrust.pdf</a:t>
            </a:r>
            <a:endParaRPr b="0" lang="fi-FI" sz="1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CustomShape 1"/>
          <p:cNvSpPr/>
          <p:nvPr/>
        </p:nvSpPr>
        <p:spPr>
          <a:xfrm>
            <a:off x="324000" y="630360"/>
            <a:ext cx="8679600" cy="113580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fi-FI" sz="3200" spc="-1" strike="noStrike" u="sng">
                <a:solidFill>
                  <a:srgbClr val="000000"/>
                </a:solidFill>
                <a:uFillTx/>
                <a:latin typeface="Calibri"/>
                <a:ea typeface="Calibri"/>
              </a:rPr>
              <a:t>Patent-related information</a:t>
            </a:r>
            <a:endParaRPr b="0" lang="fi-FI" sz="3200" spc="-1" strike="noStrike">
              <a:latin typeface="Arial"/>
            </a:endParaRPr>
          </a:p>
        </p:txBody>
      </p:sp>
      <p:sp>
        <p:nvSpPr>
          <p:cNvPr id="156" name="CustomShape 2"/>
          <p:cNvSpPr/>
          <p:nvPr/>
        </p:nvSpPr>
        <p:spPr>
          <a:xfrm>
            <a:off x="609480" y="1773360"/>
            <a:ext cx="7757280" cy="4460040"/>
          </a:xfrm>
          <a:prstGeom prst="rect">
            <a:avLst/>
          </a:prstGeom>
          <a:noFill/>
          <a:ln>
            <a:noFill/>
          </a:ln>
        </p:spPr>
        <p:style>
          <a:lnRef idx="0"/>
          <a:fillRef idx="0"/>
          <a:effectRef idx="0"/>
          <a:fontRef idx="minor"/>
        </p:style>
        <p:txBody>
          <a:bodyPr lIns="90000" rIns="90000" tIns="45000" bIns="45000">
            <a:noAutofit/>
          </a:bodyPr>
          <a:p>
            <a:pPr marL="216000" indent="-213120">
              <a:lnSpc>
                <a:spcPct val="80000"/>
              </a:lnSpc>
              <a:spcBef>
                <a:spcPts val="173"/>
              </a:spcBef>
              <a:buClr>
                <a:srgbClr val="000000"/>
              </a:buClr>
              <a:buSzPct val="45000"/>
              <a:buFont typeface="Wingdings" charset="2"/>
              <a:buChar char=""/>
            </a:pPr>
            <a:r>
              <a:rPr b="1" lang="fi-FI" sz="1800" spc="-1" strike="noStrike">
                <a:solidFill>
                  <a:srgbClr val="000000"/>
                </a:solidFill>
                <a:latin typeface="Calibri"/>
                <a:ea typeface="Calibri"/>
              </a:rPr>
              <a:t>The patent policy and the procedures used to execute that policy are documented in the:</a:t>
            </a:r>
            <a:endParaRPr b="0" lang="fi-FI" sz="1800" spc="-1" strike="noStrike">
              <a:latin typeface="Arial"/>
            </a:endParaRPr>
          </a:p>
          <a:p>
            <a:pPr lvl="1" marL="432000" indent="-213120">
              <a:lnSpc>
                <a:spcPct val="80000"/>
              </a:lnSpc>
              <a:spcBef>
                <a:spcPts val="173"/>
              </a:spcBef>
              <a:buClr>
                <a:srgbClr val="000000"/>
              </a:buClr>
              <a:buSzPct val="45000"/>
              <a:buFont typeface="Wingdings" charset="2"/>
              <a:buChar char=""/>
            </a:pPr>
            <a:r>
              <a:rPr b="1" i="1" lang="fi-FI" sz="1800" spc="-1" strike="noStrike">
                <a:solidFill>
                  <a:srgbClr val="000000"/>
                </a:solidFill>
                <a:latin typeface="Calibri"/>
                <a:ea typeface="Calibri"/>
              </a:rPr>
              <a:t>IEEE-SA Standards Board Bylaws</a:t>
            </a:r>
            <a:r>
              <a:rPr b="1" lang="fi-FI" sz="1800" spc="-1" strike="noStrike">
                <a:solidFill>
                  <a:srgbClr val="000000"/>
                </a:solidFill>
                <a:latin typeface="Calibri"/>
                <a:ea typeface="Calibri"/>
              </a:rPr>
              <a:t> </a:t>
            </a:r>
            <a:r>
              <a:rPr b="1" lang="fi-FI" sz="1500" spc="-1" strike="noStrike">
                <a:solidFill>
                  <a:srgbClr val="000000"/>
                </a:solidFill>
                <a:latin typeface="Calibri"/>
                <a:ea typeface="Calibri"/>
              </a:rPr>
              <a:t>(http://standards.ieee.org/develop/policies/bylaws/sect6-7.html#6) </a:t>
            </a:r>
            <a:endParaRPr b="0" lang="fi-FI" sz="1500" spc="-1" strike="noStrike">
              <a:latin typeface="Arial"/>
            </a:endParaRPr>
          </a:p>
          <a:p>
            <a:pPr lvl="1" marL="432000" indent="-213120">
              <a:lnSpc>
                <a:spcPct val="90000"/>
              </a:lnSpc>
              <a:spcBef>
                <a:spcPts val="400"/>
              </a:spcBef>
              <a:buClr>
                <a:srgbClr val="000000"/>
              </a:buClr>
              <a:buSzPct val="45000"/>
              <a:buFont typeface="Wingdings" charset="2"/>
              <a:buChar char=""/>
            </a:pPr>
            <a:r>
              <a:rPr b="1" i="1" lang="fi-FI" sz="1800" spc="-1" strike="noStrike">
                <a:solidFill>
                  <a:srgbClr val="000000"/>
                </a:solidFill>
                <a:latin typeface="Calibri"/>
                <a:ea typeface="Calibri"/>
              </a:rPr>
              <a:t>IEEE-SA Standards Board Operations Manual</a:t>
            </a:r>
            <a:r>
              <a:rPr b="1" lang="fi-FI" sz="1800" spc="-1" strike="noStrike">
                <a:solidFill>
                  <a:srgbClr val="000000"/>
                </a:solidFill>
                <a:latin typeface="Calibri"/>
                <a:ea typeface="Calibri"/>
              </a:rPr>
              <a:t> </a:t>
            </a:r>
            <a:r>
              <a:rPr b="1" lang="fi-FI" sz="1500" spc="-1" strike="noStrike">
                <a:solidFill>
                  <a:srgbClr val="000000"/>
                </a:solidFill>
                <a:latin typeface="Calibri"/>
                <a:ea typeface="Calibri"/>
              </a:rPr>
              <a:t>(</a:t>
            </a:r>
            <a:r>
              <a:rPr b="1" lang="fi-FI" sz="1500" spc="-1" strike="noStrike" u="sng">
                <a:solidFill>
                  <a:srgbClr val="0000ff"/>
                </a:solidFill>
                <a:uFillTx/>
                <a:latin typeface="Calibri"/>
                <a:ea typeface="Calibri"/>
                <a:hlinkClick r:id="rId1"/>
              </a:rPr>
              <a:t>http://standards.ieee.org/develop/policies/opman/sect6.html#6.3</a:t>
            </a:r>
            <a:r>
              <a:rPr b="1" lang="fi-FI" sz="1500" spc="-1" strike="noStrike">
                <a:solidFill>
                  <a:srgbClr val="000000"/>
                </a:solidFill>
                <a:latin typeface="Calibri"/>
                <a:ea typeface="Calibri"/>
              </a:rPr>
              <a:t>)</a:t>
            </a:r>
            <a:endParaRPr b="0" lang="fi-FI" sz="1500" spc="-1" strike="noStrike">
              <a:latin typeface="Arial"/>
            </a:endParaRPr>
          </a:p>
          <a:p>
            <a:pPr>
              <a:lnSpc>
                <a:spcPct val="90000"/>
              </a:lnSpc>
              <a:spcBef>
                <a:spcPts val="400"/>
              </a:spcBef>
            </a:pPr>
            <a:endParaRPr b="0" lang="fi-FI" sz="1500" spc="-1" strike="noStrike">
              <a:latin typeface="Arial"/>
            </a:endParaRPr>
          </a:p>
          <a:p>
            <a:pPr marL="216000" indent="-213120">
              <a:lnSpc>
                <a:spcPct val="90000"/>
              </a:lnSpc>
              <a:spcBef>
                <a:spcPts val="400"/>
              </a:spcBef>
              <a:buClr>
                <a:srgbClr val="000000"/>
              </a:buClr>
              <a:buSzPct val="45000"/>
              <a:buFont typeface="Wingdings" charset="2"/>
              <a:buChar char=""/>
            </a:pPr>
            <a:r>
              <a:rPr b="1" lang="fi-FI" sz="1800" spc="-1" strike="noStrike">
                <a:solidFill>
                  <a:srgbClr val="000000"/>
                </a:solidFill>
                <a:latin typeface="Calibri"/>
                <a:ea typeface="Calibri"/>
              </a:rPr>
              <a:t>Material about the patent policy is available at</a:t>
            </a:r>
            <a:br/>
            <a:r>
              <a:rPr b="1" i="1" lang="fi-FI" sz="1600" spc="-1" strike="noStrike" u="sng">
                <a:solidFill>
                  <a:srgbClr val="0000ff"/>
                </a:solidFill>
                <a:uFillTx/>
                <a:latin typeface="Calibri"/>
                <a:ea typeface="Calibri"/>
                <a:hlinkClick r:id="rId2"/>
              </a:rPr>
              <a:t>http://standards.ieee.org/about/sasb/patcom/materials.html</a:t>
            </a:r>
            <a:endParaRPr b="0" lang="fi-FI" sz="1600" spc="-1" strike="noStrike">
              <a:latin typeface="Arial"/>
            </a:endParaRPr>
          </a:p>
          <a:p>
            <a:pPr>
              <a:lnSpc>
                <a:spcPct val="90000"/>
              </a:lnSpc>
            </a:pPr>
            <a:endParaRPr b="0" lang="fi-FI" sz="1600" spc="-1" strike="noStrike">
              <a:latin typeface="Arial"/>
            </a:endParaRPr>
          </a:p>
          <a:p>
            <a:pPr marL="630000" indent="-282960" algn="ctr">
              <a:lnSpc>
                <a:spcPct val="90000"/>
              </a:lnSpc>
              <a:buClr>
                <a:srgbClr val="000000"/>
              </a:buClr>
              <a:buSzPct val="45000"/>
              <a:buFont typeface="Wingdings" charset="2"/>
              <a:buChar char=""/>
            </a:pPr>
            <a:r>
              <a:rPr b="1" lang="fi-FI"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CustomShape 1"/>
          <p:cNvSpPr/>
          <p:nvPr/>
        </p:nvSpPr>
        <p:spPr>
          <a:xfrm>
            <a:off x="324000" y="630360"/>
            <a:ext cx="8679600" cy="113580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fi-FI" sz="2600" spc="-1" strike="noStrike" cap="all">
                <a:solidFill>
                  <a:srgbClr val="000000"/>
                </a:solidFill>
                <a:latin typeface="Montserrat ExtraBold"/>
                <a:ea typeface="MS PGothic"/>
              </a:rPr>
              <a:t>Instructions for Chairs of </a:t>
            </a:r>
            <a:br/>
            <a:r>
              <a:rPr b="1" lang="fi-FI" sz="2600" spc="-1" strike="noStrike" cap="all">
                <a:solidFill>
                  <a:srgbClr val="000000"/>
                </a:solidFill>
                <a:latin typeface="Montserrat ExtraBold"/>
                <a:ea typeface="MS PGothic"/>
              </a:rPr>
              <a:t>standards development activities</a:t>
            </a:r>
            <a:endParaRPr b="0" lang="fi-FI" sz="2600" spc="-1" strike="noStrike">
              <a:latin typeface="Arial"/>
            </a:endParaRPr>
          </a:p>
        </p:txBody>
      </p:sp>
      <p:sp>
        <p:nvSpPr>
          <p:cNvPr id="158" name="CustomShape 2"/>
          <p:cNvSpPr/>
          <p:nvPr/>
        </p:nvSpPr>
        <p:spPr>
          <a:xfrm>
            <a:off x="609480" y="1773360"/>
            <a:ext cx="7757280" cy="4460040"/>
          </a:xfrm>
          <a:prstGeom prst="rect">
            <a:avLst/>
          </a:prstGeom>
          <a:noFill/>
          <a:ln>
            <a:noFill/>
          </a:ln>
        </p:spPr>
        <p:style>
          <a:lnRef idx="0"/>
          <a:fillRef idx="0"/>
          <a:effectRef idx="0"/>
          <a:fontRef idx="minor"/>
        </p:style>
        <p:txBody>
          <a:bodyPr lIns="90000" rIns="90000" tIns="45000" bIns="45000">
            <a:noAutofit/>
          </a:bodyPr>
          <a:p>
            <a:pPr marL="216000" indent="-213120">
              <a:lnSpc>
                <a:spcPct val="90000"/>
              </a:lnSpc>
              <a:buClr>
                <a:srgbClr val="000000"/>
              </a:buClr>
              <a:buSzPct val="45000"/>
              <a:buFont typeface="Wingdings" charset="2"/>
              <a:buChar char=""/>
            </a:pPr>
            <a:r>
              <a:rPr b="1" lang="fi-FI" sz="2000" spc="-1" strike="noStrike">
                <a:solidFill>
                  <a:srgbClr val="000000"/>
                </a:solidFill>
                <a:latin typeface="Montserrat"/>
                <a:ea typeface="MS PGothic"/>
              </a:rPr>
              <a:t>At the beginning of each standards development meeting the chair or a designee is to:</a:t>
            </a:r>
            <a:endParaRPr b="0" lang="fi-FI" sz="2000" spc="-1" strike="noStrike">
              <a:latin typeface="Arial"/>
            </a:endParaRPr>
          </a:p>
          <a:p>
            <a:pPr>
              <a:lnSpc>
                <a:spcPct val="90000"/>
              </a:lnSpc>
            </a:pPr>
            <a:endParaRPr b="0" lang="fi-FI" sz="2000" spc="-1" strike="noStrike">
              <a:latin typeface="Arial"/>
            </a:endParaRPr>
          </a:p>
          <a:p>
            <a:pPr lvl="1" marL="432000" indent="-213120">
              <a:lnSpc>
                <a:spcPct val="100000"/>
              </a:lnSpc>
              <a:spcBef>
                <a:spcPts val="300"/>
              </a:spcBef>
              <a:buClr>
                <a:srgbClr val="000000"/>
              </a:buClr>
              <a:buSzPct val="45000"/>
              <a:buFont typeface="Wingdings" charset="2"/>
              <a:buChar char=""/>
            </a:pPr>
            <a:r>
              <a:rPr b="0" lang="fi-FI" sz="1600" spc="-1" strike="noStrike">
                <a:solidFill>
                  <a:srgbClr val="000000"/>
                </a:solidFill>
                <a:latin typeface="Calibri"/>
                <a:ea typeface="MS PGothic"/>
              </a:rPr>
              <a:t>Show the following slides (or provide them beforehand)</a:t>
            </a:r>
            <a:endParaRPr b="0" lang="fi-FI" sz="1600" spc="-1" strike="noStrike">
              <a:latin typeface="Arial"/>
            </a:endParaRPr>
          </a:p>
          <a:p>
            <a:pPr lvl="1" marL="432000" indent="-213120">
              <a:lnSpc>
                <a:spcPct val="100000"/>
              </a:lnSpc>
              <a:spcBef>
                <a:spcPts val="300"/>
              </a:spcBef>
              <a:buClr>
                <a:srgbClr val="000000"/>
              </a:buClr>
              <a:buSzPct val="45000"/>
              <a:buFont typeface="Wingdings" charset="2"/>
              <a:buChar char=""/>
            </a:pPr>
            <a:r>
              <a:rPr b="0" lang="fi-FI" sz="1600" spc="-1" strike="noStrike">
                <a:solidFill>
                  <a:srgbClr val="000000"/>
                </a:solidFill>
                <a:latin typeface="Calibri"/>
                <a:ea typeface="MS PGothic"/>
              </a:rPr>
              <a:t>Advise the standards development group participants that: </a:t>
            </a:r>
            <a:endParaRPr b="0" lang="fi-FI" sz="1600" spc="-1" strike="noStrike">
              <a:latin typeface="Arial"/>
            </a:endParaRPr>
          </a:p>
          <a:p>
            <a:pPr lvl="1" marL="432000" indent="-213120">
              <a:lnSpc>
                <a:spcPct val="100000"/>
              </a:lnSpc>
              <a:spcBef>
                <a:spcPts val="300"/>
              </a:spcBef>
              <a:buClr>
                <a:srgbClr val="000000"/>
              </a:buClr>
              <a:buSzPct val="45000"/>
              <a:buFont typeface="Wingdings" charset="2"/>
              <a:buChar char=""/>
            </a:pPr>
            <a:r>
              <a:rPr b="0" lang="fi-FI"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600" spc="-1" strike="noStrike">
              <a:latin typeface="Arial"/>
            </a:endParaRPr>
          </a:p>
          <a:p>
            <a:pPr lvl="1" marL="432000" indent="-213120">
              <a:lnSpc>
                <a:spcPct val="100000"/>
              </a:lnSpc>
              <a:spcBef>
                <a:spcPts val="300"/>
              </a:spcBef>
              <a:buClr>
                <a:srgbClr val="000000"/>
              </a:buClr>
              <a:buSzPct val="45000"/>
              <a:buFont typeface="Wingdings" charset="2"/>
              <a:buChar char=""/>
            </a:pPr>
            <a:r>
              <a:rPr b="0" lang="fi-FI"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600" spc="-1" strike="noStrike">
              <a:latin typeface="Arial"/>
            </a:endParaRPr>
          </a:p>
          <a:p>
            <a:pPr lvl="1" marL="432000" indent="-213120">
              <a:lnSpc>
                <a:spcPct val="100000"/>
              </a:lnSpc>
              <a:spcBef>
                <a:spcPts val="300"/>
              </a:spcBef>
              <a:buClr>
                <a:srgbClr val="000000"/>
              </a:buClr>
              <a:buSzPct val="45000"/>
              <a:buFont typeface="Wingdings" charset="2"/>
              <a:buChar char=""/>
            </a:pPr>
            <a:r>
              <a:rPr b="0" lang="fi-FI" sz="1600" spc="-1" strike="noStrike">
                <a:solidFill>
                  <a:srgbClr val="000000"/>
                </a:solidFill>
                <a:latin typeface="Calibri"/>
                <a:ea typeface="MS PGothic"/>
              </a:rPr>
              <a:t>Instruct the Secretary to record in the minutes of the relevant meeting: </a:t>
            </a:r>
            <a:endParaRPr b="0" lang="fi-FI" sz="1600" spc="-1" strike="noStrike">
              <a:latin typeface="Arial"/>
            </a:endParaRPr>
          </a:p>
          <a:p>
            <a:pPr lvl="1" marL="432000" indent="-213120">
              <a:lnSpc>
                <a:spcPct val="80000"/>
              </a:lnSpc>
              <a:spcBef>
                <a:spcPts val="173"/>
              </a:spcBef>
              <a:buClr>
                <a:srgbClr val="000000"/>
              </a:buClr>
              <a:buSzPct val="45000"/>
              <a:buFont typeface="Wingdings" charset="2"/>
              <a:buChar char=""/>
            </a:pPr>
            <a:r>
              <a:rPr b="0" lang="fi-FI" sz="1600" spc="-1" strike="noStrike">
                <a:solidFill>
                  <a:srgbClr val="000000"/>
                </a:solidFill>
                <a:latin typeface="Calibri"/>
                <a:ea typeface="MS PGothic"/>
              </a:rPr>
              <a:t>That the foregoing information was provided and that the copyright slides were shown (or provided beforehand). </a:t>
            </a:r>
            <a:endParaRPr b="0" lang="fi-FI" sz="16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CustomShape 1"/>
          <p:cNvSpPr/>
          <p:nvPr/>
        </p:nvSpPr>
        <p:spPr>
          <a:xfrm>
            <a:off x="324000" y="630360"/>
            <a:ext cx="8679600" cy="113580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fi-FI" sz="2600" spc="-1" strike="noStrike" cap="all">
                <a:solidFill>
                  <a:srgbClr val="000000"/>
                </a:solidFill>
                <a:latin typeface="Montserrat ExtraBold"/>
                <a:ea typeface="MS PGothic"/>
              </a:rPr>
              <a:t>IEEE SA Copyright Policy</a:t>
            </a:r>
            <a:endParaRPr b="0" lang="fi-FI" sz="2600" spc="-1" strike="noStrike">
              <a:latin typeface="Arial"/>
            </a:endParaRPr>
          </a:p>
        </p:txBody>
      </p:sp>
      <p:sp>
        <p:nvSpPr>
          <p:cNvPr id="160" name="CustomShape 2"/>
          <p:cNvSpPr/>
          <p:nvPr/>
        </p:nvSpPr>
        <p:spPr>
          <a:xfrm>
            <a:off x="609480" y="1773360"/>
            <a:ext cx="7757280" cy="4460040"/>
          </a:xfrm>
          <a:prstGeom prst="rect">
            <a:avLst/>
          </a:prstGeom>
          <a:noFill/>
          <a:ln>
            <a:noFill/>
          </a:ln>
        </p:spPr>
        <p:style>
          <a:lnRef idx="0"/>
          <a:fillRef idx="0"/>
          <a:effectRef idx="0"/>
          <a:fontRef idx="minor"/>
        </p:style>
        <p:txBody>
          <a:bodyPr lIns="90000" rIns="90000" tIns="45000" bIns="45000">
            <a:noAutofit/>
          </a:bodyPr>
          <a:p>
            <a:pPr marL="216000" indent="-213120">
              <a:lnSpc>
                <a:spcPct val="90000"/>
              </a:lnSpc>
              <a:spcBef>
                <a:spcPts val="564"/>
              </a:spcBef>
              <a:buClr>
                <a:srgbClr val="000000"/>
              </a:buClr>
              <a:buSzPct val="45000"/>
              <a:buFont typeface="Wingdings" charset="2"/>
              <a:buChar char=""/>
            </a:pPr>
            <a:r>
              <a:rPr b="1" lang="fi-FI"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latin typeface="Arial"/>
            </a:endParaRPr>
          </a:p>
          <a:p>
            <a:pPr>
              <a:lnSpc>
                <a:spcPct val="90000"/>
              </a:lnSpc>
            </a:pPr>
            <a:endParaRPr b="0" lang="fi-FI" sz="2000" spc="-1" strike="noStrike">
              <a:latin typeface="Arial"/>
            </a:endParaRPr>
          </a:p>
          <a:p>
            <a:pPr lvl="1" marL="432000" indent="-213120">
              <a:lnSpc>
                <a:spcPct val="100000"/>
              </a:lnSpc>
              <a:spcBef>
                <a:spcPts val="300"/>
              </a:spcBef>
              <a:buClr>
                <a:srgbClr val="000000"/>
              </a:buClr>
              <a:buSzPct val="45000"/>
              <a:buFont typeface="Wingdings" charset="2"/>
              <a:buChar char=""/>
            </a:pPr>
            <a:r>
              <a:rPr b="0" lang="fi-FI"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latin typeface="Arial"/>
            </a:endParaRPr>
          </a:p>
          <a:p>
            <a:pPr lvl="1" marL="432000" indent="-213120">
              <a:lnSpc>
                <a:spcPct val="100000"/>
              </a:lnSpc>
              <a:spcBef>
                <a:spcPts val="300"/>
              </a:spcBef>
              <a:buClr>
                <a:srgbClr val="000000"/>
              </a:buClr>
              <a:buSzPct val="45000"/>
              <a:buFont typeface="Wingdings" charset="2"/>
              <a:buChar char=""/>
            </a:pPr>
            <a:r>
              <a:rPr b="0" lang="fi-FI"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latin typeface="Arial"/>
            </a:endParaRPr>
          </a:p>
          <a:p>
            <a:pPr lvl="1" marL="432000" indent="-213120">
              <a:lnSpc>
                <a:spcPct val="100000"/>
              </a:lnSpc>
              <a:spcBef>
                <a:spcPts val="300"/>
              </a:spcBef>
              <a:buClr>
                <a:srgbClr val="000000"/>
              </a:buClr>
              <a:buSzPct val="45000"/>
              <a:buFont typeface="Wingdings" charset="2"/>
              <a:buChar char=""/>
            </a:pPr>
            <a:r>
              <a:rPr b="0" lang="fi-FI"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CustomShape 1"/>
          <p:cNvSpPr/>
          <p:nvPr/>
        </p:nvSpPr>
        <p:spPr>
          <a:xfrm>
            <a:off x="324000" y="630360"/>
            <a:ext cx="8679600" cy="113580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fi-FI" sz="2600" spc="-1" strike="noStrike" cap="all">
                <a:solidFill>
                  <a:srgbClr val="000000"/>
                </a:solidFill>
                <a:latin typeface="Montserrat ExtraBold"/>
                <a:ea typeface="MS PGothic"/>
              </a:rPr>
              <a:t>IEEE SA Copyright Policy</a:t>
            </a:r>
            <a:endParaRPr b="0" lang="fi-FI" sz="2600" spc="-1" strike="noStrike">
              <a:latin typeface="Arial"/>
            </a:endParaRPr>
          </a:p>
        </p:txBody>
      </p:sp>
      <p:sp>
        <p:nvSpPr>
          <p:cNvPr id="162" name="CustomShape 2"/>
          <p:cNvSpPr/>
          <p:nvPr/>
        </p:nvSpPr>
        <p:spPr>
          <a:xfrm>
            <a:off x="335880" y="1828800"/>
            <a:ext cx="8714520" cy="4460040"/>
          </a:xfrm>
          <a:prstGeom prst="rect">
            <a:avLst/>
          </a:prstGeom>
          <a:noFill/>
          <a:ln>
            <a:noFill/>
          </a:ln>
        </p:spPr>
        <p:style>
          <a:lnRef idx="0"/>
          <a:fillRef idx="0"/>
          <a:effectRef idx="0"/>
          <a:fontRef idx="minor"/>
        </p:style>
        <p:txBody>
          <a:bodyPr lIns="90000" rIns="90000" tIns="45000" bIns="45000">
            <a:noAutofit/>
          </a:bodyPr>
          <a:p>
            <a:pPr marL="216000" indent="-213120">
              <a:lnSpc>
                <a:spcPct val="100000"/>
              </a:lnSpc>
              <a:spcBef>
                <a:spcPts val="300"/>
              </a:spcBef>
              <a:buClr>
                <a:srgbClr val="000000"/>
              </a:buClr>
              <a:buSzPct val="45000"/>
              <a:buFont typeface="Wingdings" charset="2"/>
              <a:buChar char=""/>
            </a:pPr>
            <a:r>
              <a:rPr b="0" lang="fi-FI" sz="1500" spc="-1" strike="noStrike">
                <a:solidFill>
                  <a:srgbClr val="000000"/>
                </a:solidFill>
                <a:latin typeface="Calibri"/>
                <a:ea typeface="MS PGothic"/>
              </a:rPr>
              <a:t>The IEEE SA Copyright Policy is described in the IEEE SA Standards Board Bylaws and IEEE SA Standards Board Operations Manual</a:t>
            </a:r>
            <a:br/>
            <a:r>
              <a:rPr b="0" lang="fi-FI" sz="1500" spc="-1" strike="noStrike">
                <a:solidFill>
                  <a:srgbClr val="000000"/>
                </a:solidFill>
                <a:latin typeface="Calibri"/>
                <a:ea typeface="DejaVu Sans"/>
              </a:rPr>
              <a:t> </a:t>
            </a:r>
            <a:endParaRPr b="0" lang="fi-FI" sz="1500" spc="-1" strike="noStrike">
              <a:latin typeface="Arial"/>
            </a:endParaRPr>
          </a:p>
          <a:p>
            <a:pPr lvl="1" marL="432000" indent="-213120">
              <a:lnSpc>
                <a:spcPct val="100000"/>
              </a:lnSpc>
              <a:spcBef>
                <a:spcPts val="150"/>
              </a:spcBef>
              <a:buClr>
                <a:srgbClr val="000000"/>
              </a:buClr>
              <a:buSzPct val="45000"/>
              <a:buFont typeface="Wingdings" charset="2"/>
              <a:buChar char=""/>
            </a:pPr>
            <a:r>
              <a:rPr b="0" lang="fi-FI" sz="1500" spc="-1" strike="noStrike">
                <a:solidFill>
                  <a:srgbClr val="000000"/>
                </a:solidFill>
                <a:latin typeface="Calibri"/>
                <a:ea typeface="MS PGothic"/>
              </a:rPr>
              <a:t>IEEE SA Copyright Policy, see </a:t>
            </a:r>
            <a:br/>
            <a:r>
              <a:rPr b="0" lang="fi-FI" sz="1500" spc="-1" strike="noStrike">
                <a:solidFill>
                  <a:srgbClr val="000000"/>
                </a:solidFill>
                <a:latin typeface="Calibri"/>
                <a:ea typeface="MS PGothic"/>
              </a:rPr>
              <a:t>	</a:t>
            </a:r>
            <a:r>
              <a:rPr b="0" lang="fi-FI" sz="1500" spc="-1" strike="noStrike">
                <a:solidFill>
                  <a:srgbClr val="000000"/>
                </a:solidFill>
                <a:latin typeface="Calibri"/>
                <a:ea typeface="MS PGothic"/>
              </a:rPr>
              <a:t>Clause 7 of the IEEE SA Standards Board Bylaws</a:t>
            </a:r>
            <a:br/>
            <a:r>
              <a:rPr b="0" lang="fi-FI" sz="1500" spc="-1" strike="noStrike">
                <a:solidFill>
                  <a:srgbClr val="000000"/>
                </a:solidFill>
                <a:latin typeface="Calibri"/>
                <a:ea typeface="MS PGothic"/>
              </a:rPr>
              <a:t> </a:t>
            </a:r>
            <a:r>
              <a:rPr b="0" lang="fi-FI" sz="1500" spc="-1" strike="noStrike">
                <a:solidFill>
                  <a:srgbClr val="000000"/>
                </a:solidFill>
                <a:latin typeface="Calibri"/>
                <a:ea typeface="MS PGothic"/>
              </a:rPr>
              <a:t>	</a:t>
            </a:r>
            <a:r>
              <a:rPr b="0" lang="fi-FI" sz="1200" spc="-1" strike="noStrike" u="sng">
                <a:solidFill>
                  <a:srgbClr val="0000ff"/>
                </a:solidFill>
                <a:uFillTx/>
                <a:latin typeface="Calibri"/>
                <a:ea typeface="MS PGothic"/>
                <a:hlinkClick r:id="rId1"/>
              </a:rPr>
              <a:t>https://standards.ieee.org/about/policies/bylaws/sect6-7.html#7</a:t>
            </a:r>
            <a:br/>
            <a:r>
              <a:rPr b="0" lang="fi-FI" sz="1500" spc="-1" strike="noStrike">
                <a:solidFill>
                  <a:srgbClr val="000000"/>
                </a:solidFill>
                <a:latin typeface="Calibri"/>
                <a:ea typeface="MS PGothic"/>
              </a:rPr>
              <a:t>	</a:t>
            </a:r>
            <a:r>
              <a:rPr b="0" lang="fi-FI" sz="1500" spc="-1" strike="noStrike">
                <a:solidFill>
                  <a:srgbClr val="000000"/>
                </a:solidFill>
                <a:latin typeface="Calibri"/>
                <a:ea typeface="MS PGothic"/>
              </a:rPr>
              <a:t>Clause 6.1 of the IEEE SA Standards Board Operations Manual</a:t>
            </a:r>
            <a:br/>
            <a:r>
              <a:rPr b="0" lang="fi-FI" sz="1500" spc="-1" strike="noStrike">
                <a:solidFill>
                  <a:srgbClr val="000000"/>
                </a:solidFill>
                <a:latin typeface="Calibri"/>
                <a:ea typeface="MS PGothic"/>
              </a:rPr>
              <a:t>	</a:t>
            </a:r>
            <a:r>
              <a:rPr b="0" lang="fi-FI" sz="1200" spc="-1" strike="noStrike" u="sng">
                <a:solidFill>
                  <a:srgbClr val="0000ff"/>
                </a:solidFill>
                <a:uFillTx/>
                <a:latin typeface="Calibri"/>
                <a:ea typeface="MS PGothic"/>
                <a:hlinkClick r:id="rId2"/>
              </a:rPr>
              <a:t>https://standards.ieee.org/about/policies/opman/sect6.html</a:t>
            </a:r>
            <a:endParaRPr b="0" lang="fi-FI" sz="1200" spc="-1" strike="noStrike">
              <a:latin typeface="Arial"/>
            </a:endParaRPr>
          </a:p>
          <a:p>
            <a:pPr marL="216000" indent="-213120">
              <a:lnSpc>
                <a:spcPct val="100000"/>
              </a:lnSpc>
              <a:spcBef>
                <a:spcPts val="300"/>
              </a:spcBef>
              <a:buClr>
                <a:srgbClr val="000000"/>
              </a:buClr>
              <a:buSzPct val="45000"/>
              <a:buFont typeface="Wingdings" charset="2"/>
              <a:buChar char=""/>
            </a:pPr>
            <a:r>
              <a:rPr b="0" lang="fi-FI" sz="1500" spc="-1" strike="noStrike">
                <a:solidFill>
                  <a:srgbClr val="000000"/>
                </a:solidFill>
                <a:latin typeface="Calibri"/>
                <a:ea typeface="MS PGothic"/>
              </a:rPr>
              <a:t>IEEE SA Copyright Permission</a:t>
            </a:r>
            <a:endParaRPr b="0" lang="fi-FI" sz="1500" spc="-1" strike="noStrike">
              <a:latin typeface="Arial"/>
            </a:endParaRPr>
          </a:p>
          <a:p>
            <a:pPr lvl="1" marL="432000" indent="-213120">
              <a:lnSpc>
                <a:spcPct val="100000"/>
              </a:lnSpc>
              <a:spcBef>
                <a:spcPts val="150"/>
              </a:spcBef>
              <a:buClr>
                <a:srgbClr val="000000"/>
              </a:buClr>
              <a:buSzPct val="45000"/>
              <a:buFont typeface="Wingdings" charset="2"/>
              <a:buChar char=""/>
            </a:pPr>
            <a:r>
              <a:rPr b="0" lang="fi-FI" sz="1200" spc="-1" strike="noStrike" u="sng">
                <a:solidFill>
                  <a:srgbClr val="0000ff"/>
                </a:solidFill>
                <a:uFillTx/>
                <a:latin typeface="Calibri"/>
                <a:ea typeface="MS PGothic"/>
                <a:hlinkClick r:id="rId3"/>
              </a:rPr>
              <a:t>https://standards.ieee.org/content/dam/ieee-standards/standards/web/documents/other/permissionltrs.zip</a:t>
            </a:r>
            <a:endParaRPr b="0" lang="fi-FI" sz="1200" spc="-1" strike="noStrike">
              <a:latin typeface="Arial"/>
            </a:endParaRPr>
          </a:p>
          <a:p>
            <a:pPr marL="216000" indent="-213120">
              <a:lnSpc>
                <a:spcPct val="100000"/>
              </a:lnSpc>
              <a:spcBef>
                <a:spcPts val="300"/>
              </a:spcBef>
              <a:buClr>
                <a:srgbClr val="000000"/>
              </a:buClr>
              <a:buSzPct val="45000"/>
              <a:buFont typeface="Wingdings" charset="2"/>
              <a:buChar char=""/>
            </a:pPr>
            <a:r>
              <a:rPr b="0" lang="fi-FI" sz="1500" spc="-1" strike="noStrike">
                <a:solidFill>
                  <a:srgbClr val="000000"/>
                </a:solidFill>
                <a:latin typeface="Calibri"/>
                <a:ea typeface="MS PGothic"/>
              </a:rPr>
              <a:t>IEEE SA Copyright FAQs</a:t>
            </a:r>
            <a:endParaRPr b="0" lang="fi-FI" sz="1500" spc="-1" strike="noStrike">
              <a:latin typeface="Arial"/>
            </a:endParaRPr>
          </a:p>
          <a:p>
            <a:pPr lvl="1" marL="432000" indent="-213120">
              <a:lnSpc>
                <a:spcPct val="100000"/>
              </a:lnSpc>
              <a:spcBef>
                <a:spcPts val="150"/>
              </a:spcBef>
              <a:buClr>
                <a:srgbClr val="000000"/>
              </a:buClr>
              <a:buSzPct val="45000"/>
              <a:buFont typeface="Wingdings" charset="2"/>
              <a:buChar char=""/>
            </a:pPr>
            <a:r>
              <a:rPr b="0" lang="fi-FI" sz="1200" spc="-1" strike="noStrike" u="sng">
                <a:solidFill>
                  <a:srgbClr val="0000ff"/>
                </a:solidFill>
                <a:uFillTx/>
                <a:latin typeface="Calibri"/>
                <a:ea typeface="MS PGothic"/>
                <a:hlinkClick r:id="rId4"/>
              </a:rPr>
              <a:t>http://standards.ieee.org/faqs/copyrights.html/</a:t>
            </a:r>
            <a:endParaRPr b="0" lang="fi-FI" sz="1200" spc="-1" strike="noStrike">
              <a:latin typeface="Arial"/>
            </a:endParaRPr>
          </a:p>
          <a:p>
            <a:pPr marL="216000" indent="-213120">
              <a:lnSpc>
                <a:spcPct val="100000"/>
              </a:lnSpc>
              <a:spcBef>
                <a:spcPts val="300"/>
              </a:spcBef>
              <a:buClr>
                <a:srgbClr val="000000"/>
              </a:buClr>
              <a:buSzPct val="45000"/>
              <a:buFont typeface="Wingdings" charset="2"/>
              <a:buChar char=""/>
            </a:pPr>
            <a:r>
              <a:rPr b="0" lang="fi-FI" sz="1500" spc="-1" strike="noStrike">
                <a:solidFill>
                  <a:srgbClr val="000000"/>
                </a:solidFill>
                <a:latin typeface="Calibri"/>
                <a:ea typeface="MS PGothic"/>
              </a:rPr>
              <a:t>IEEE SA Best Practices for IEEE Standards Development </a:t>
            </a:r>
            <a:endParaRPr b="0" lang="fi-FI" sz="1500" spc="-1" strike="noStrike">
              <a:latin typeface="Arial"/>
            </a:endParaRPr>
          </a:p>
          <a:p>
            <a:pPr lvl="1" marL="432000" indent="-213120">
              <a:lnSpc>
                <a:spcPct val="100000"/>
              </a:lnSpc>
              <a:spcBef>
                <a:spcPts val="150"/>
              </a:spcBef>
              <a:buClr>
                <a:srgbClr val="000000"/>
              </a:buClr>
              <a:buSzPct val="45000"/>
              <a:buFont typeface="Wingdings" charset="2"/>
              <a:buChar char=""/>
            </a:pPr>
            <a:r>
              <a:rPr b="0" lang="fi-FI" sz="1200" spc="-1" strike="noStrike" u="sng">
                <a:solidFill>
                  <a:srgbClr val="0000ff"/>
                </a:solidFill>
                <a:uFillTx/>
                <a:latin typeface="Calibri"/>
                <a:ea typeface="MS PGothic"/>
                <a:hlinkClick r:id="rId5"/>
              </a:rPr>
              <a:t>https://standards.ieee.org/develop/policies/best_practices_for_ieee_standards_development_051215.pdf</a:t>
            </a:r>
            <a:endParaRPr b="0" lang="fi-FI" sz="1200" spc="-1" strike="noStrike">
              <a:latin typeface="Arial"/>
            </a:endParaRPr>
          </a:p>
          <a:p>
            <a:pPr marL="216000" indent="-213120">
              <a:lnSpc>
                <a:spcPct val="100000"/>
              </a:lnSpc>
              <a:spcBef>
                <a:spcPts val="300"/>
              </a:spcBef>
              <a:buClr>
                <a:srgbClr val="000000"/>
              </a:buClr>
              <a:buSzPct val="45000"/>
              <a:buFont typeface="Wingdings" charset="2"/>
              <a:buChar char=""/>
            </a:pPr>
            <a:r>
              <a:rPr b="0" lang="fi-FI" sz="1500" spc="-1" strike="noStrike">
                <a:solidFill>
                  <a:srgbClr val="000000"/>
                </a:solidFill>
                <a:latin typeface="Calibri"/>
                <a:ea typeface="MS PGothic"/>
              </a:rPr>
              <a:t>Distribution of Draft Standards (see 6.1.3 of the SASB Operations Manual)</a:t>
            </a:r>
            <a:endParaRPr b="0" lang="fi-FI" sz="1500" spc="-1" strike="noStrike">
              <a:latin typeface="Arial"/>
            </a:endParaRPr>
          </a:p>
          <a:p>
            <a:pPr lvl="1" marL="432000" indent="-213120">
              <a:lnSpc>
                <a:spcPct val="100000"/>
              </a:lnSpc>
              <a:spcBef>
                <a:spcPts val="150"/>
              </a:spcBef>
              <a:buClr>
                <a:srgbClr val="000000"/>
              </a:buClr>
              <a:buSzPct val="45000"/>
              <a:buFont typeface="Wingdings" charset="2"/>
              <a:buChar char=""/>
            </a:pPr>
            <a:r>
              <a:rPr b="0" lang="fi-FI" sz="1200" spc="-1" strike="noStrike" u="sng">
                <a:solidFill>
                  <a:srgbClr val="0000ff"/>
                </a:solidFill>
                <a:uFillTx/>
                <a:latin typeface="Calibri"/>
                <a:ea typeface="MS PGothic"/>
                <a:hlinkClick r:id="rId6"/>
              </a:rPr>
              <a:t>https://standards.ieee.org/about/policies/opman/sect6.html</a:t>
            </a:r>
            <a:endParaRPr b="0" lang="fi-FI" sz="1200" spc="-1" strike="noStrike">
              <a:latin typeface="Arial"/>
            </a:endParaRPr>
          </a:p>
          <a:p>
            <a:pPr>
              <a:lnSpc>
                <a:spcPct val="90000"/>
              </a:lnSpc>
              <a:spcBef>
                <a:spcPts val="564"/>
              </a:spcBef>
            </a:pPr>
            <a:endParaRPr b="0" lang="fi-FI" sz="1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983</TotalTime>
  <Application>LibreOffice/6.2.3.2$Windows_X86_64 LibreOffice_project/aecc05fe267cc68dde00352a451aa867b3b546ac</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2021-09-14T18:34:03Z</dcterms:modified>
  <cp:revision>99</cp:revision>
  <dc:subject>IEEE 802.15.9ma</dc:subject>
  <dc:title>Opening for November</dc:title>
</cp:coreProperties>
</file>