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21.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139" name="PlaceHolder 2"/>
          <p:cNvSpPr>
            <a:spLocks noGrp="1"/>
          </p:cNvSpPr>
          <p:nvPr>
            <p:ph type="body"/>
          </p:nvPr>
        </p:nvSpPr>
        <p:spPr>
          <a:xfrm>
            <a:off x="756000" y="5078520"/>
            <a:ext cx="6047640" cy="4811040"/>
          </a:xfrm>
          <a:prstGeom prst="rect">
            <a:avLst/>
          </a:prstGeom>
        </p:spPr>
        <p:txBody>
          <a:bodyPr lIns="0" rIns="0" tIns="0" bIns="0">
            <a:noAutofit/>
          </a:bodyPr>
          <a:p>
            <a:r>
              <a:rPr b="0" lang="en-IE" sz="2000" spc="-1" strike="noStrike">
                <a:latin typeface="Arial"/>
              </a:rPr>
              <a:t>Click to edit the notes format</a:t>
            </a:r>
            <a:endParaRPr b="0" lang="en-IE" sz="2000" spc="-1" strike="noStrike">
              <a:latin typeface="Arial"/>
            </a:endParaRPr>
          </a:p>
        </p:txBody>
      </p:sp>
      <p:sp>
        <p:nvSpPr>
          <p:cNvPr id="140" name="PlaceHolder 3"/>
          <p:cNvSpPr>
            <a:spLocks noGrp="1"/>
          </p:cNvSpPr>
          <p:nvPr>
            <p:ph type="hdr"/>
          </p:nvPr>
        </p:nvSpPr>
        <p:spPr>
          <a:xfrm>
            <a:off x="0" y="0"/>
            <a:ext cx="3280680" cy="534240"/>
          </a:xfrm>
          <a:prstGeom prst="rect">
            <a:avLst/>
          </a:prstGeom>
        </p:spPr>
        <p:txBody>
          <a:bodyPr lIns="0" rIns="0" tIns="0" bIns="0">
            <a:noAutofit/>
          </a:bodyPr>
          <a:p>
            <a:r>
              <a:rPr b="0" lang="en-IE" sz="1400" spc="-1" strike="noStrike">
                <a:latin typeface="Times New Roman"/>
              </a:rPr>
              <a:t> </a:t>
            </a:r>
            <a:endParaRPr b="0" lang="en-IE" sz="1400" spc="-1" strike="noStrike">
              <a:latin typeface="Times New Roman"/>
            </a:endParaRPr>
          </a:p>
        </p:txBody>
      </p:sp>
      <p:sp>
        <p:nvSpPr>
          <p:cNvPr id="141" name="PlaceHolder 4"/>
          <p:cNvSpPr>
            <a:spLocks noGrp="1"/>
          </p:cNvSpPr>
          <p:nvPr>
            <p:ph type="dt"/>
          </p:nvPr>
        </p:nvSpPr>
        <p:spPr>
          <a:xfrm>
            <a:off x="4278960" y="0"/>
            <a:ext cx="3280680" cy="534240"/>
          </a:xfrm>
          <a:prstGeom prst="rect">
            <a:avLst/>
          </a:prstGeom>
        </p:spPr>
        <p:txBody>
          <a:bodyPr lIns="0" rIns="0" tIns="0" bIns="0">
            <a:noAutofit/>
          </a:bodyPr>
          <a:p>
            <a:pPr algn="r"/>
            <a:r>
              <a:rPr b="0" lang="en-IE" sz="1400" spc="-1" strike="noStrike">
                <a:latin typeface="Times New Roman"/>
              </a:rPr>
              <a:t> </a:t>
            </a:r>
            <a:endParaRPr b="0" lang="en-IE" sz="1400" spc="-1" strike="noStrike">
              <a:latin typeface="Times New Roman"/>
            </a:endParaRPr>
          </a:p>
        </p:txBody>
      </p:sp>
      <p:sp>
        <p:nvSpPr>
          <p:cNvPr id="142" name="PlaceHolder 5"/>
          <p:cNvSpPr>
            <a:spLocks noGrp="1"/>
          </p:cNvSpPr>
          <p:nvPr>
            <p:ph type="ftr"/>
          </p:nvPr>
        </p:nvSpPr>
        <p:spPr>
          <a:xfrm>
            <a:off x="0" y="10157400"/>
            <a:ext cx="3280680" cy="534240"/>
          </a:xfrm>
          <a:prstGeom prst="rect">
            <a:avLst/>
          </a:prstGeom>
        </p:spPr>
        <p:txBody>
          <a:bodyPr lIns="0" rIns="0" tIns="0" bIns="0" anchor="b">
            <a:noAutofit/>
          </a:bodyPr>
          <a:p>
            <a:r>
              <a:rPr b="0" lang="en-IE" sz="1400" spc="-1" strike="noStrike">
                <a:latin typeface="Times New Roman"/>
              </a:rPr>
              <a:t> </a:t>
            </a:r>
            <a:endParaRPr b="0" lang="en-IE" sz="1400" spc="-1" strike="noStrike">
              <a:latin typeface="Times New Roman"/>
            </a:endParaRPr>
          </a:p>
        </p:txBody>
      </p:sp>
      <p:sp>
        <p:nvSpPr>
          <p:cNvPr id="1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565553A5-D83F-497F-B62A-CB74D40D8D94}" type="slidenum">
              <a:rPr b="0" lang="en-IE" sz="1400" spc="-1" strike="noStrike">
                <a:latin typeface="Times New Roman"/>
              </a:rPr>
              <a:t>1</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3288600" y="9736920"/>
            <a:ext cx="882000" cy="788400"/>
          </a:xfrm>
          <a:prstGeom prst="rect">
            <a:avLst/>
          </a:prstGeom>
          <a:noFill/>
          <a:ln>
            <a:noFill/>
          </a:ln>
        </p:spPr>
        <p:style>
          <a:lnRef idx="0"/>
          <a:fillRef idx="0"/>
          <a:effectRef idx="0"/>
          <a:fontRef idx="minor"/>
        </p:style>
        <p:txBody>
          <a:bodyPr lIns="0" rIns="0" tIns="0" bIns="0">
            <a:noAutofit/>
          </a:bodyPr>
          <a:p>
            <a:pPr algn="r">
              <a:lnSpc>
                <a:spcPct val="100000"/>
              </a:lnSpc>
            </a:pPr>
            <a:fld id="{0C7A304B-2BE0-4DDA-A167-6E1569DE8D42}" type="slidenum">
              <a:rPr b="0" lang="en-IE" sz="1300" spc="-1" strike="noStrike">
                <a:solidFill>
                  <a:srgbClr val="000000"/>
                </a:solidFill>
                <a:latin typeface="Times New Roman"/>
                <a:ea typeface="MS PGothic"/>
              </a:rPr>
              <a:t>24</a:t>
            </a:fld>
            <a:endParaRPr b="0" lang="en-IE" sz="1300" spc="-1" strike="noStrike">
              <a:latin typeface="Arial"/>
            </a:endParaRPr>
          </a:p>
        </p:txBody>
      </p:sp>
      <p:sp>
        <p:nvSpPr>
          <p:cNvPr id="212" name="PlaceHolder 2"/>
          <p:cNvSpPr>
            <a:spLocks noGrp="1"/>
          </p:cNvSpPr>
          <p:nvPr>
            <p:ph type="body"/>
          </p:nvPr>
        </p:nvSpPr>
        <p:spPr>
          <a:xfrm>
            <a:off x="1036080" y="4777200"/>
            <a:ext cx="5684400" cy="4510440"/>
          </a:xfrm>
          <a:prstGeom prst="rect">
            <a:avLst/>
          </a:prstGeom>
        </p:spPr>
        <p:txBody>
          <a:bodyPr lIns="95760" rIns="95760" tIns="47160" bIns="47160">
            <a:noAutofit/>
          </a:bodyPr>
          <a:p>
            <a:endParaRPr b="0" lang="en-IE" sz="2000" spc="-1" strike="noStrike">
              <a:latin typeface="Arial"/>
            </a:endParaRPr>
          </a:p>
        </p:txBody>
      </p:sp>
      <p:sp>
        <p:nvSpPr>
          <p:cNvPr id="213" name="PlaceHolder 3"/>
          <p:cNvSpPr>
            <a:spLocks noGrp="1"/>
          </p:cNvSpPr>
          <p:nvPr>
            <p:ph type="sldImg"/>
          </p:nvPr>
        </p:nvSpPr>
        <p:spPr>
          <a:xfrm>
            <a:off x="1282680" y="760320"/>
            <a:ext cx="5196600" cy="37429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802-15-21-0452-00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B049E1D8-D2E1-4618-A793-AB966B0859D9}"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802-15-21-0452-00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727371D-0F56-4B12-ADFF-698CEEBD0465}"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802-15-21-0452-00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AD6760C-9EC0-4BF2-82FD-5D27207E4800}"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2021</a:t>
            </a:r>
            <a:endParaRPr b="0" lang="en-IE"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1/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meeting/agenda/"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minutes-111-raw/" TargetMode="External"/><Relationship Id="rId2" Type="http://schemas.openxmlformats.org/officeDocument/2006/relationships/hyperlink" Target="https://www.youtube.com/watch?v=V0VzaiHqjpI" TargetMode="External"/><Relationship Id="rId3" Type="http://schemas.openxmlformats.org/officeDocument/2006/relationships/hyperlink" Target="https://datatracker.ietf.org/doc/draft-ietf-raw-ldacs/" TargetMode="External"/><Relationship Id="rId4" Type="http://schemas.openxmlformats.org/officeDocument/2006/relationships/hyperlink" Target="https://datatracker.ietf.org/doc/draft-ietf-raw-technologies/" TargetMode="External"/><Relationship Id="rId5" Type="http://schemas.openxmlformats.org/officeDocument/2006/relationships/hyperlink" Target="https://datatracker.ietf.org/doc/draft-ietf-raw-architecture/" TargetMode="External"/><Relationship Id="rId6" Type="http://schemas.openxmlformats.org/officeDocument/2006/relationships/hyperlink" Target="https://datatracker.ietf.org/doc/draft-ietf-raw-use-cases/" TargetMode="External"/><Relationship Id="rId7" Type="http://schemas.openxmlformats.org/officeDocument/2006/relationships/hyperlink" Target="https://datatracker.ietf.org/doc/draft-ietf-raw-oam-support/" TargetMode="External"/><Relationship Id="rId8"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1-6lo/" TargetMode="External"/><Relationship Id="rId2" Type="http://schemas.openxmlformats.org/officeDocument/2006/relationships/hyperlink" Target="https://www.youtube.com/watch?v=1weg9N8Actk" TargetMode="External"/><Relationship Id="rId3" Type="http://schemas.openxmlformats.org/officeDocument/2006/relationships/hyperlink" Target="https://datatracker.ietf.org/doc/draft-gomez-6lo-schc-15dot4/" TargetMode="External"/><Relationship Id="rId4"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minutes-111-suit/" TargetMode="External"/><Relationship Id="rId2" Type="http://schemas.openxmlformats.org/officeDocument/2006/relationships/hyperlink" Target="https://www.youtube.com/watch?v=SXHNBshC9Do"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1-lake/" TargetMode="External"/><Relationship Id="rId2" Type="http://schemas.openxmlformats.org/officeDocument/2006/relationships/hyperlink" Target="https://www.youtube.com/watch?v=fjdM5IyGVVM"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6tisch-minimal-security/" TargetMode="External"/><Relationship Id="rId5"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minutes-111-anima/" TargetMode="External"/><Relationship Id="rId2" Type="http://schemas.openxmlformats.org/officeDocument/2006/relationships/hyperlink" Target="https://www.youtube.com/watch?v=qJ75y1iS5ZM"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3800" cy="46184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10 September,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September Slides</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September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4480" cy="1059120"/>
          </a:xfrm>
          <a:prstGeom prst="rect">
            <a:avLst/>
          </a:prstGeom>
          <a:noFill/>
          <a:ln>
            <a:noFill/>
          </a:ln>
        </p:spPr>
        <p:style>
          <a:lnRef idx="0"/>
          <a:fillRef idx="0"/>
          <a:effectRef idx="0"/>
          <a:fontRef idx="minor"/>
        </p:style>
      </p:sp>
      <p:sp>
        <p:nvSpPr>
          <p:cNvPr id="164"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IE" sz="4400" spc="-1" strike="noStrike">
              <a:latin typeface="Arial"/>
            </a:endParaRPr>
          </a:p>
        </p:txBody>
      </p:sp>
      <p:sp>
        <p:nvSpPr>
          <p:cNvPr id="165" name="CustomShape 3"/>
          <p:cNvSpPr/>
          <p:nvPr/>
        </p:nvSpPr>
        <p:spPr>
          <a:xfrm>
            <a:off x="457200" y="1604520"/>
            <a:ext cx="8223120" cy="3971160"/>
          </a:xfrm>
          <a:prstGeom prst="rect">
            <a:avLst/>
          </a:prstGeom>
          <a:noFill/>
          <a:ln>
            <a:noFill/>
          </a:ln>
        </p:spPr>
        <p:style>
          <a:lnRef idx="0"/>
          <a:fillRef idx="0"/>
          <a:effectRef idx="0"/>
          <a:fontRef idx="minor"/>
        </p:style>
      </p:sp>
      <p:sp>
        <p:nvSpPr>
          <p:cNvPr id="166" name="CustomShape 4"/>
          <p:cNvSpPr/>
          <p:nvPr/>
        </p:nvSpPr>
        <p:spPr>
          <a:xfrm>
            <a:off x="457200" y="1604520"/>
            <a:ext cx="8221680" cy="3969720"/>
          </a:xfrm>
          <a:prstGeom prst="rect">
            <a:avLst/>
          </a:prstGeom>
          <a:noFill/>
          <a:ln>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what happened in the IETF 111 (July 24 – 30, 2021)</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what is going on in the IETF, and what will be happening in the IETF 112 November 8 – 12, 2021. There is no agenda yet for IETF 112, and most of the groups have not yet even filled in the agenda request.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4480" cy="1059120"/>
          </a:xfrm>
          <a:prstGeom prst="rect">
            <a:avLst/>
          </a:prstGeom>
          <a:noFill/>
          <a:ln>
            <a:noFill/>
          </a:ln>
        </p:spPr>
        <p:style>
          <a:lnRef idx="0"/>
          <a:fillRef idx="0"/>
          <a:effectRef idx="0"/>
          <a:fontRef idx="minor"/>
        </p:style>
      </p:sp>
      <p:sp>
        <p:nvSpPr>
          <p:cNvPr id="168"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111</a:t>
            </a:r>
            <a:endParaRPr b="0" lang="en-IE" sz="4400" spc="-1" strike="noStrike">
              <a:latin typeface="Arial"/>
            </a:endParaRPr>
          </a:p>
        </p:txBody>
      </p:sp>
      <p:sp>
        <p:nvSpPr>
          <p:cNvPr id="169" name="CustomShape 3"/>
          <p:cNvSpPr/>
          <p:nvPr/>
        </p:nvSpPr>
        <p:spPr>
          <a:xfrm>
            <a:off x="457200" y="1604520"/>
            <a:ext cx="8223120" cy="3971160"/>
          </a:xfrm>
          <a:prstGeom prst="rect">
            <a:avLst/>
          </a:prstGeom>
          <a:noFill/>
          <a:ln>
            <a:noFill/>
          </a:ln>
        </p:spPr>
        <p:style>
          <a:lnRef idx="0"/>
          <a:fillRef idx="0"/>
          <a:effectRef idx="0"/>
          <a:fontRef idx="minor"/>
        </p:style>
      </p:sp>
      <p:sp>
        <p:nvSpPr>
          <p:cNvPr id="170" name="CustomShape 4"/>
          <p:cNvSpPr/>
          <p:nvPr/>
        </p:nvSpPr>
        <p:spPr>
          <a:xfrm>
            <a:off x="457200" y="1604520"/>
            <a:ext cx="8221680" cy="3969720"/>
          </a:xfrm>
          <a:prstGeom prst="rect">
            <a:avLst/>
          </a:prstGeom>
          <a:noFill/>
          <a:ln>
            <a:noFill/>
          </a:ln>
        </p:spPr>
        <p:style>
          <a:lnRef idx="0"/>
          <a:fillRef idx="0"/>
          <a:effectRef idx="0"/>
          <a:fontRef idx="minor"/>
        </p:style>
        <p:txBody>
          <a:bodyPr lIns="0" rIns="0" tIns="0" bIns="0">
            <a:normAutofit fontScale="82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IETF 111 was held as virtual meeting between Monday 26</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July and Friday 30</a:t>
            </a:r>
            <a:r>
              <a:rPr b="0" lang="en-IE" sz="3200" spc="-1" strike="noStrike" baseline="101000">
                <a:solidFill>
                  <a:srgbClr val="000000"/>
                </a:solidFill>
                <a:latin typeface="Arial"/>
                <a:ea typeface="DejaVu Sans"/>
              </a:rPr>
              <a:t>th</a:t>
            </a:r>
            <a:r>
              <a:rPr b="0" lang="en-IE" sz="3200" spc="-1" strike="noStrike">
                <a:solidFill>
                  <a:srgbClr val="000000"/>
                </a:solidFill>
                <a:latin typeface="Arial"/>
                <a:ea typeface="DejaVu Sans"/>
              </a:rPr>
              <a:t> of July.</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Timezone used in the virtual IETF meeting was be PDT (UTC +7) and sessions were held between 12:00-18:00 PDT (UTC +7), or 19:00-01:00 UTC.</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Meeting proceedings can be found from </a:t>
            </a:r>
            <a:r>
              <a:rPr b="0" lang="en-IE" sz="3200" spc="-1" strike="noStrike" u="sng">
                <a:solidFill>
                  <a:srgbClr val="0000ff"/>
                </a:solidFill>
                <a:uFillTx/>
                <a:latin typeface="Arial"/>
                <a:ea typeface="DejaVu Sans"/>
                <a:hlinkClick r:id="rId1"/>
              </a:rPr>
              <a:t>https://datatracker.ietf.org/meeting/111/proceedings</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4480" cy="1059120"/>
          </a:xfrm>
          <a:prstGeom prst="rect">
            <a:avLst/>
          </a:prstGeom>
          <a:noFill/>
          <a:ln>
            <a:noFill/>
          </a:ln>
        </p:spPr>
        <p:style>
          <a:lnRef idx="0"/>
          <a:fillRef idx="0"/>
          <a:effectRef idx="0"/>
          <a:fontRef idx="minor"/>
        </p:style>
      </p:sp>
      <p:sp>
        <p:nvSpPr>
          <p:cNvPr id="172"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112</a:t>
            </a:r>
            <a:endParaRPr b="0" lang="en-IE" sz="4400" spc="-1" strike="noStrike">
              <a:latin typeface="Arial"/>
            </a:endParaRPr>
          </a:p>
        </p:txBody>
      </p:sp>
      <p:sp>
        <p:nvSpPr>
          <p:cNvPr id="173" name="CustomShape 3"/>
          <p:cNvSpPr/>
          <p:nvPr/>
        </p:nvSpPr>
        <p:spPr>
          <a:xfrm>
            <a:off x="457200" y="1604520"/>
            <a:ext cx="8223120" cy="3971160"/>
          </a:xfrm>
          <a:prstGeom prst="rect">
            <a:avLst/>
          </a:prstGeom>
          <a:noFill/>
          <a:ln>
            <a:noFill/>
          </a:ln>
        </p:spPr>
        <p:style>
          <a:lnRef idx="0"/>
          <a:fillRef idx="0"/>
          <a:effectRef idx="0"/>
          <a:fontRef idx="minor"/>
        </p:style>
      </p:sp>
      <p:sp>
        <p:nvSpPr>
          <p:cNvPr id="174" name="CustomShape 4"/>
          <p:cNvSpPr/>
          <p:nvPr/>
        </p:nvSpPr>
        <p:spPr>
          <a:xfrm>
            <a:off x="457200" y="1604520"/>
            <a:ext cx="8221680" cy="3969720"/>
          </a:xfrm>
          <a:prstGeom prst="rect">
            <a:avLst/>
          </a:prstGeom>
          <a:noFill/>
          <a:ln>
            <a:noFill/>
          </a:ln>
        </p:spPr>
        <p:style>
          <a:lnRef idx="0"/>
          <a:fillRef idx="0"/>
          <a:effectRef idx="0"/>
          <a:fontRef idx="minor"/>
        </p:style>
        <p:txBody>
          <a:bodyPr lIns="0" rIns="0" tIns="0" bIns="0">
            <a:normAutofit fontScale="42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1</a:t>
            </a:r>
            <a:r>
              <a:rPr b="0" lang="en-IE" sz="3200" spc="-1" strike="noStrike">
                <a:solidFill>
                  <a:srgbClr val="000000"/>
                </a:solidFill>
                <a:latin typeface="Arial"/>
                <a:ea typeface="DejaVu Sans"/>
              </a:rPr>
              <a:t>1</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h</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v</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g</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y</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8</a:t>
            </a:r>
            <a:r>
              <a:rPr b="0" lang="en-IE" sz="3200" spc="-1" strike="noStrike" baseline="101000">
                <a:solidFill>
                  <a:srgbClr val="000000"/>
                </a:solidFill>
                <a:latin typeface="Arial"/>
                <a:ea typeface="DejaVu Sans"/>
              </a:rPr>
              <a:t>t</a:t>
            </a:r>
            <a:r>
              <a:rPr b="0" lang="en-IE" sz="3200" spc="-1" strike="noStrike" baseline="101000">
                <a:solidFill>
                  <a:srgbClr val="000000"/>
                </a:solidFill>
                <a:latin typeface="Arial"/>
                <a:ea typeface="DejaVu Sans"/>
              </a:rPr>
              <a:t>h</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v</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y</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1</a:t>
            </a:r>
            <a:r>
              <a:rPr b="0" lang="en-IE" sz="3200" spc="-1" strike="noStrike">
                <a:solidFill>
                  <a:srgbClr val="000000"/>
                </a:solidFill>
                <a:latin typeface="Arial"/>
                <a:ea typeface="DejaVu Sans"/>
              </a:rPr>
              <a:t>2</a:t>
            </a:r>
            <a:r>
              <a:rPr b="0" lang="en-IE" sz="3200" spc="-1" strike="noStrike" baseline="101000">
                <a:solidFill>
                  <a:srgbClr val="000000"/>
                </a:solidFill>
                <a:latin typeface="Arial"/>
                <a:ea typeface="DejaVu Sans"/>
              </a:rPr>
              <a:t>t</a:t>
            </a:r>
            <a:r>
              <a:rPr b="0" lang="en-IE" sz="3200" spc="-1" strike="noStrike" baseline="101000">
                <a:solidFill>
                  <a:srgbClr val="000000"/>
                </a:solidFill>
                <a:latin typeface="Arial"/>
                <a:ea typeface="DejaVu Sans"/>
              </a:rPr>
              <a:t>h</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v</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z</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h</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v</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g</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C</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h</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1</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1</a:t>
            </a:r>
            <a:r>
              <a:rPr b="0" lang="en-IE" sz="3200" spc="-1" strike="noStrike">
                <a:solidFill>
                  <a:srgbClr val="000000"/>
                </a:solidFill>
                <a:latin typeface="Arial"/>
                <a:ea typeface="DejaVu Sans"/>
              </a:rPr>
              <a:t>8</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C</a:t>
            </a:r>
            <a:r>
              <a:rPr b="0" lang="en-IE" sz="3200" spc="-1" strike="noStrike">
                <a:solidFill>
                  <a:srgbClr val="000000"/>
                </a:solidFill>
                <a:latin typeface="Arial"/>
                <a:ea typeface="DejaVu Sans"/>
              </a:rPr>
              <a:t>.</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g</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g</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h</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y</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 </a:t>
            </a:r>
            <a:r>
              <a:rPr b="0" lang="en-IE" sz="3200" spc="-1" strike="noStrike" u="sng">
                <a:solidFill>
                  <a:srgbClr val="0000ff"/>
                </a:solidFill>
                <a:uFillTx/>
                <a:latin typeface="Arial"/>
                <a:ea typeface="DejaVu Sans"/>
                <a:hlinkClick r:id="rId1"/>
              </a:rPr>
              <a:t>https://datatracker.ietf.org/meeting/agenda/</a:t>
            </a:r>
            <a:r>
              <a:rPr b="0" lang="en-IE" sz="3200" spc="-1" strike="noStrike">
                <a:solidFill>
                  <a:srgbClr val="000000"/>
                </a:solidFill>
                <a:latin typeface="Arial"/>
                <a:ea typeface="DejaVu Sans"/>
              </a:rPr>
              <a:t>.</a:t>
            </a:r>
            <a:endParaRPr b="0" lang="en-IE"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g</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w</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p</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y</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3</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p</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m</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0</a:t>
            </a:r>
            <a:r>
              <a:rPr b="0" lang="en-IE" sz="3200" spc="-1" strike="noStrike" baseline="101000">
                <a:solidFill>
                  <a:srgbClr val="000000"/>
                </a:solidFill>
                <a:latin typeface="Arial"/>
                <a:ea typeface="DejaVu Sans"/>
              </a:rPr>
              <a:t>t</a:t>
            </a:r>
            <a:r>
              <a:rPr b="0" lang="en-IE" sz="3200" spc="-1" strike="noStrike" baseline="101000">
                <a:solidFill>
                  <a:srgbClr val="000000"/>
                </a:solidFill>
                <a:latin typeface="Arial"/>
                <a:ea typeface="DejaVu Sans"/>
              </a:rPr>
              <a:t>h</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8</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c</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o</a:t>
            </a:r>
            <a:r>
              <a:rPr b="0" lang="en-IE" sz="3200" spc="-1" strike="noStrike">
                <a:solidFill>
                  <a:srgbClr val="000000"/>
                </a:solidFill>
                <a:latin typeface="Arial"/>
                <a:ea typeface="DejaVu Sans"/>
              </a:rPr>
              <a:t>b</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2</a:t>
            </a:r>
            <a:r>
              <a:rPr b="0" lang="en-IE" sz="3200" spc="-1" strike="noStrike">
                <a:solidFill>
                  <a:srgbClr val="000000"/>
                </a:solidFill>
                <a:latin typeface="Arial"/>
                <a:ea typeface="DejaVu Sans"/>
              </a:rPr>
              <a:t>5</a:t>
            </a:r>
            <a:r>
              <a:rPr b="0" lang="en-IE" sz="3200" spc="-1" strike="noStrike" baseline="101000">
                <a:solidFill>
                  <a:srgbClr val="000000"/>
                </a:solidFill>
                <a:latin typeface="Arial"/>
                <a:ea typeface="DejaVu Sans"/>
              </a:rPr>
              <a:t>t</a:t>
            </a:r>
            <a:r>
              <a:rPr b="0" lang="en-IE" sz="3200" spc="-1" strike="noStrike" baseline="101000">
                <a:solidFill>
                  <a:srgbClr val="000000"/>
                </a:solidFill>
                <a:latin typeface="Arial"/>
                <a:ea typeface="DejaVu Sans"/>
              </a:rPr>
              <a:t>h</a:t>
            </a:r>
            <a:r>
              <a:rPr b="0" lang="en-IE" sz="3200" spc="-1" strike="noStrike">
                <a:solidFill>
                  <a:srgbClr val="000000"/>
                </a:solidFill>
                <a:latin typeface="Arial"/>
                <a:ea typeface="DejaVu Sans"/>
              </a:rPr>
              <a:t>)</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n</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f</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l</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r</a:t>
            </a:r>
            <a:r>
              <a:rPr b="0" lang="en-IE" sz="3200" spc="-1" strike="noStrike">
                <a:solidFill>
                  <a:srgbClr val="000000"/>
                </a:solidFill>
                <a:latin typeface="Arial"/>
                <a:ea typeface="DejaVu Sans"/>
              </a:rPr>
              <a:t>a</a:t>
            </a:r>
            <a:r>
              <a:rPr b="0" lang="en-IE" sz="3200" spc="-1" strike="noStrike">
                <a:solidFill>
                  <a:srgbClr val="000000"/>
                </a:solidFill>
                <a:latin typeface="Arial"/>
                <a:ea typeface="DejaVu Sans"/>
              </a:rPr>
              <a:t>t</a:t>
            </a:r>
            <a:r>
              <a:rPr b="0" lang="en-IE" sz="3200" spc="-1" strike="noStrike">
                <a:solidFill>
                  <a:srgbClr val="000000"/>
                </a:solidFill>
                <a:latin typeface="Arial"/>
                <a:ea typeface="DejaVu Sans"/>
              </a:rPr>
              <a:t>e</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3</a:t>
            </a:r>
            <a:r>
              <a:rPr b="0" lang="en-IE" sz="3200" spc="-1" strike="noStrike">
                <a:solidFill>
                  <a:srgbClr val="000000"/>
                </a:solidFill>
                <a:latin typeface="Arial"/>
                <a:ea typeface="DejaVu Sans"/>
              </a:rPr>
              <a:t>3</a:t>
            </a:r>
            <a:r>
              <a:rPr b="0" lang="en-IE" sz="3200" spc="-1" strike="noStrike">
                <a:solidFill>
                  <a:srgbClr val="000000"/>
                </a:solidFill>
                <a:latin typeface="Arial"/>
                <a:ea typeface="DejaVu Sans"/>
              </a:rPr>
              <a:t>0</a:t>
            </a: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U</a:t>
            </a:r>
            <a:r>
              <a:rPr b="0" lang="en-IE" sz="3200" spc="-1" strike="noStrike">
                <a:solidFill>
                  <a:srgbClr val="000000"/>
                </a:solidFill>
                <a:latin typeface="Arial"/>
                <a:ea typeface="DejaVu Sans"/>
              </a:rPr>
              <a:t>S</a:t>
            </a:r>
            <a:r>
              <a:rPr b="0" lang="en-IE" sz="3200" spc="-1" strike="noStrike">
                <a:solidFill>
                  <a:srgbClr val="000000"/>
                </a:solidFill>
                <a:latin typeface="Arial"/>
                <a:ea typeface="DejaVu Sans"/>
              </a:rPr>
              <a:t>D</a:t>
            </a:r>
            <a:r>
              <a:rPr b="0" lang="en-IE" sz="3200" spc="-1" strike="noStrike">
                <a:solidFill>
                  <a:srgbClr val="000000"/>
                </a:solidFill>
                <a:latin typeface="Arial"/>
                <a:ea typeface="DejaVu Sans"/>
              </a:rPr>
              <a: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685440"/>
            <a:ext cx="7764480" cy="1059120"/>
          </a:xfrm>
          <a:prstGeom prst="rect">
            <a:avLst/>
          </a:prstGeom>
          <a:noFill/>
          <a:ln>
            <a:noFill/>
          </a:ln>
        </p:spPr>
        <p:style>
          <a:lnRef idx="0"/>
          <a:fillRef idx="0"/>
          <a:effectRef idx="0"/>
          <a:fontRef idx="minor"/>
        </p:style>
      </p:sp>
      <p:sp>
        <p:nvSpPr>
          <p:cNvPr id="176"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Working groups to cover</a:t>
            </a:r>
            <a:endParaRPr b="0" lang="en-IE" sz="4400" spc="-1" strike="noStrike">
              <a:latin typeface="Arial"/>
            </a:endParaRPr>
          </a:p>
        </p:txBody>
      </p:sp>
      <p:sp>
        <p:nvSpPr>
          <p:cNvPr id="177"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34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6tisch - IPv6 over the TSCH mode of IEEE 802.15.4e</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Anima – Autonomic Networking Integrated Model and Approach</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1"/>
          <p:cNvSpPr/>
          <p:nvPr/>
        </p:nvSpPr>
        <p:spPr>
          <a:xfrm>
            <a:off x="685800" y="685440"/>
            <a:ext cx="7764480" cy="1059120"/>
          </a:xfrm>
          <a:prstGeom prst="rect">
            <a:avLst/>
          </a:prstGeom>
          <a:noFill/>
          <a:ln>
            <a:noFill/>
          </a:ln>
        </p:spPr>
        <p:style>
          <a:lnRef idx="0"/>
          <a:fillRef idx="0"/>
          <a:effectRef idx="0"/>
          <a:fontRef idx="minor"/>
        </p:style>
      </p:sp>
      <p:sp>
        <p:nvSpPr>
          <p:cNvPr id="179" name="CustomShape 2"/>
          <p:cNvSpPr/>
          <p:nvPr/>
        </p:nvSpPr>
        <p:spPr>
          <a:xfrm>
            <a:off x="438120" y="538560"/>
            <a:ext cx="822312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6tisch -</a:t>
            </a:r>
            <a:r>
              <a:rPr b="0" lang="en-IE" sz="3200" spc="-1" strike="noStrike">
                <a:solidFill>
                  <a:srgbClr val="000000"/>
                </a:solidFill>
                <a:latin typeface="Arial"/>
                <a:ea typeface="DejaVu Sans"/>
              </a:rPr>
              <a:t>IPv6 over the TSCH mode of IEEE 802.15.4e</a:t>
            </a:r>
            <a:endParaRPr b="0" lang="en-IE" sz="3200" spc="-1" strike="noStrike">
              <a:latin typeface="Arial"/>
            </a:endParaRPr>
          </a:p>
        </p:txBody>
      </p:sp>
      <p:sp>
        <p:nvSpPr>
          <p:cNvPr id="180" name="CustomShape 3"/>
          <p:cNvSpPr/>
          <p:nvPr/>
        </p:nvSpPr>
        <p:spPr>
          <a:xfrm>
            <a:off x="450000" y="183708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All documents are now out as RFC.</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working group will most likely be closed soon.</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685440"/>
            <a:ext cx="7764480" cy="1059120"/>
          </a:xfrm>
          <a:prstGeom prst="rect">
            <a:avLst/>
          </a:prstGeom>
          <a:noFill/>
          <a:ln>
            <a:noFill/>
          </a:ln>
        </p:spPr>
        <p:style>
          <a:lnRef idx="0"/>
          <a:fillRef idx="0"/>
          <a:effectRef idx="0"/>
          <a:fontRef idx="minor"/>
        </p:style>
      </p:sp>
      <p:sp>
        <p:nvSpPr>
          <p:cNvPr id="182" name="CustomShape 2"/>
          <p:cNvSpPr/>
          <p:nvPr/>
        </p:nvSpPr>
        <p:spPr>
          <a:xfrm>
            <a:off x="438120" y="60156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Raw - </a:t>
            </a:r>
            <a:r>
              <a:rPr b="0" lang="en-IE" sz="3200" spc="-1" strike="noStrike">
                <a:solidFill>
                  <a:srgbClr val="000000"/>
                </a:solidFill>
                <a:latin typeface="Arial"/>
                <a:ea typeface="DejaVu Sans"/>
              </a:rPr>
              <a:t>Reliable and Available Wireless</a:t>
            </a:r>
            <a:endParaRPr b="0" lang="en-IE" sz="3200" spc="-1" strike="noStrike">
              <a:latin typeface="Arial"/>
            </a:endParaRPr>
          </a:p>
        </p:txBody>
      </p:sp>
      <p:sp>
        <p:nvSpPr>
          <p:cNvPr id="183"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9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a:solidFill>
                  <a:srgbClr val="0000ff"/>
                </a:solidFill>
                <a:latin typeface="Arial"/>
                <a:ea typeface="DejaVu Sans"/>
                <a:hlinkClick r:id="rId1"/>
              </a:rPr>
              <a:t>https://datatracker.ietf.org/doc/minutes-111-raw/</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ff"/>
                </a:solidFill>
                <a:latin typeface="Arial"/>
                <a:ea typeface="DejaVu Sans"/>
                <a:hlinkClick r:id="rId2"/>
              </a:rPr>
              <a:t>Video recording</a:t>
            </a:r>
            <a:endParaRPr b="0" lang="en-IE"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L-Band Digital Aeronautical Communications System (publication requested)</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Air-to-Ground and Air-to-Air plane communications</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draft-ietf-raw-ldacs</a:t>
            </a:r>
            <a:endParaRPr b="0" lang="en-IE"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Technologies (new versions)</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Wi-Fi 6, IEEE Std 802.15.4 TSCH, 3GPP 5G, LDACS</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draft-ietf-raw-technologies</a:t>
            </a:r>
            <a:r>
              <a:rPr b="0" lang="en-IE" sz="3200" spc="-1" strike="noStrike">
                <a:solidFill>
                  <a:srgbClr val="000000"/>
                </a:solidFill>
                <a:latin typeface="Arial"/>
                <a:ea typeface="DejaVu Sans"/>
              </a:rPr>
              <a:t>, </a:t>
            </a:r>
            <a:r>
              <a:rPr b="0" lang="en-IE" sz="3200" spc="-1" strike="noStrike" u="sng">
                <a:solidFill>
                  <a:srgbClr val="0000ff"/>
                </a:solidFill>
                <a:uFillTx/>
                <a:latin typeface="Arial"/>
                <a:ea typeface="DejaVu Sans"/>
                <a:hlinkClick r:id="rId5"/>
              </a:rPr>
              <a:t>draft-ietf-raw-architecture/</a:t>
            </a:r>
            <a:endParaRPr b="0" lang="en-IE" sz="3200" spc="-1" strike="noStrike">
              <a:latin typeface="Arial"/>
            </a:endParaRPr>
          </a:p>
          <a:p>
            <a:pPr lvl="1" marL="432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Use Cases (new version)</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6"/>
              </a:rPr>
              <a:t>draft-ietf-raw-use-cases</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Operations, Adminstration and Maintenance features for RAW (new version)</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IE" sz="3200" spc="-1" strike="noStrike">
              <a:latin typeface="Arial"/>
            </a:endParaRPr>
          </a:p>
          <a:p>
            <a:pPr lvl="3" marL="864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7"/>
              </a:rPr>
              <a:t>draft-ietf-raw-oam-support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685800" y="685440"/>
            <a:ext cx="7764480" cy="1059120"/>
          </a:xfrm>
          <a:prstGeom prst="rect">
            <a:avLst/>
          </a:prstGeom>
          <a:noFill/>
          <a:ln>
            <a:noFill/>
          </a:ln>
        </p:spPr>
        <p:style>
          <a:lnRef idx="0"/>
          <a:fillRef idx="0"/>
          <a:effectRef idx="0"/>
          <a:fontRef idx="minor"/>
        </p:style>
      </p:sp>
      <p:sp>
        <p:nvSpPr>
          <p:cNvPr id="185" name="CustomShape 2"/>
          <p:cNvSpPr/>
          <p:nvPr/>
        </p:nvSpPr>
        <p:spPr>
          <a:xfrm>
            <a:off x="438120" y="557280"/>
            <a:ext cx="822312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p:txBody>
      </p:sp>
      <p:sp>
        <p:nvSpPr>
          <p:cNvPr id="186"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56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a:solidFill>
                  <a:srgbClr val="0000ff"/>
                </a:solidFill>
                <a:latin typeface="Arial"/>
                <a:ea typeface="DejaVu Sans"/>
                <a:hlinkClick r:id="rId1"/>
              </a:rPr>
              <a:t>https://datatracker.ietf.org/doc/minutes-111-6lo/</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ff"/>
                </a:solidFill>
                <a:latin typeface="Arial"/>
                <a:ea typeface="DejaVu Sans"/>
                <a:hlinkClick r:id="rId2"/>
              </a:rPr>
              <a:t>Video recording</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Still working on the Applicability and Use Cases draft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work on SCHC-compressed packets over IEEE 802.15.4 networks:</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hlinkClick r:id="rId3"/>
              </a:rPr>
              <a:t>draft-gomez-6lo-schc-15dot4/</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4480" cy="1059120"/>
          </a:xfrm>
          <a:prstGeom prst="rect">
            <a:avLst/>
          </a:prstGeom>
          <a:noFill/>
          <a:ln>
            <a:noFill/>
          </a:ln>
        </p:spPr>
        <p:style>
          <a:lnRef idx="0"/>
          <a:fillRef idx="0"/>
          <a:effectRef idx="0"/>
          <a:fontRef idx="minor"/>
        </p:style>
      </p:sp>
      <p:sp>
        <p:nvSpPr>
          <p:cNvPr id="188" name="CustomShape 2"/>
          <p:cNvSpPr/>
          <p:nvPr/>
        </p:nvSpPr>
        <p:spPr>
          <a:xfrm>
            <a:off x="438120" y="557280"/>
            <a:ext cx="822312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p:txBody>
      </p:sp>
      <p:sp>
        <p:nvSpPr>
          <p:cNvPr id="189"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not meet in 111</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interms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Published the documents 6tisch was waiting.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4480" cy="1059120"/>
          </a:xfrm>
          <a:prstGeom prst="rect">
            <a:avLst/>
          </a:prstGeom>
          <a:noFill/>
          <a:ln>
            <a:noFill/>
          </a:ln>
        </p:spPr>
        <p:style>
          <a:lnRef idx="0"/>
          <a:fillRef idx="0"/>
          <a:effectRef idx="0"/>
          <a:fontRef idx="minor"/>
        </p:style>
      </p:sp>
      <p:sp>
        <p:nvSpPr>
          <p:cNvPr id="191" name="CustomShape 2"/>
          <p:cNvSpPr/>
          <p:nvPr/>
        </p:nvSpPr>
        <p:spPr>
          <a:xfrm>
            <a:off x="438120" y="693000"/>
            <a:ext cx="8223120" cy="4867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p:txBody>
      </p:sp>
      <p:sp>
        <p:nvSpPr>
          <p:cNvPr id="192"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73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a:solidFill>
                  <a:srgbClr val="0000ff"/>
                </a:solidFill>
                <a:latin typeface="Arial"/>
                <a:ea typeface="DejaVu Sans"/>
                <a:hlinkClick r:id="rId1"/>
              </a:rPr>
              <a:t>https://datatracker.ietf.org/doc/minutes-111-suit/</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ff"/>
                </a:solidFill>
                <a:latin typeface="Arial"/>
                <a:ea typeface="DejaVu Sans"/>
                <a:hlinkClick r:id="rId2"/>
              </a:rPr>
              <a:t>Video recording</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Information model is now in RFC editor queue.</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manifest, new work on firmware encryption and secure reporting of update status</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685800" y="685440"/>
            <a:ext cx="7764480" cy="1059120"/>
          </a:xfrm>
          <a:prstGeom prst="rect">
            <a:avLst/>
          </a:prstGeom>
          <a:noFill/>
          <a:ln>
            <a:noFill/>
          </a:ln>
        </p:spPr>
        <p:style>
          <a:lnRef idx="0"/>
          <a:fillRef idx="0"/>
          <a:effectRef idx="0"/>
          <a:fontRef idx="minor"/>
        </p:style>
      </p:sp>
      <p:sp>
        <p:nvSpPr>
          <p:cNvPr id="194" name="CustomShape 2"/>
          <p:cNvSpPr/>
          <p:nvPr/>
        </p:nvSpPr>
        <p:spPr>
          <a:xfrm>
            <a:off x="438120" y="558000"/>
            <a:ext cx="822312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p:txBody>
      </p:sp>
      <p:sp>
        <p:nvSpPr>
          <p:cNvPr id="195"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not meet in 111, do plan meet on 112.</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lots of interim meetings.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SCHC for NB-IoT and SigFox in progress.</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6640" cy="5543280"/>
          </a:xfrm>
          <a:prstGeom prst="rect">
            <a:avLst/>
          </a:prstGeom>
          <a:noFill/>
          <a:ln>
            <a:noFill/>
          </a:ln>
        </p:spPr>
        <p:style>
          <a:lnRef idx="0"/>
          <a:fillRef idx="0"/>
          <a:effectRef idx="0"/>
          <a:fontRef idx="minor"/>
        </p:style>
        <p:txBody>
          <a:bodyPr lIns="90000" rIns="90000" tIns="45000" bIns="45000">
            <a:noAutofit/>
          </a:bodyPr>
          <a:p>
            <a:pPr marL="216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46" name="CustomShape 2"/>
          <p:cNvSpPr/>
          <p:nvPr/>
        </p:nvSpPr>
        <p:spPr>
          <a:xfrm>
            <a:off x="685800" y="533520"/>
            <a:ext cx="7765920" cy="6030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47" name="CustomShape 3"/>
          <p:cNvSpPr/>
          <p:nvPr/>
        </p:nvSpPr>
        <p:spPr>
          <a:xfrm>
            <a:off x="685800" y="-228600"/>
            <a:ext cx="7765920" cy="1063440"/>
          </a:xfrm>
          <a:prstGeom prst="rect">
            <a:avLst/>
          </a:prstGeom>
          <a:noFill/>
          <a:ln>
            <a:noFill/>
          </a:ln>
        </p:spPr>
        <p:style>
          <a:lnRef idx="0"/>
          <a:fillRef idx="0"/>
          <a:effectRef idx="0"/>
          <a:fontRef idx="minor"/>
        </p:style>
      </p:sp>
      <p:sp>
        <p:nvSpPr>
          <p:cNvPr id="148" name="CustomShape 4"/>
          <p:cNvSpPr/>
          <p:nvPr/>
        </p:nvSpPr>
        <p:spPr>
          <a:xfrm>
            <a:off x="380880" y="838080"/>
            <a:ext cx="8451720" cy="555624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685440"/>
            <a:ext cx="7764480" cy="1059120"/>
          </a:xfrm>
          <a:prstGeom prst="rect">
            <a:avLst/>
          </a:prstGeom>
          <a:noFill/>
          <a:ln>
            <a:noFill/>
          </a:ln>
        </p:spPr>
        <p:style>
          <a:lnRef idx="0"/>
          <a:fillRef idx="0"/>
          <a:effectRef idx="0"/>
          <a:fontRef idx="minor"/>
        </p:style>
      </p:sp>
      <p:sp>
        <p:nvSpPr>
          <p:cNvPr id="197" name="CustomShape 2"/>
          <p:cNvSpPr/>
          <p:nvPr/>
        </p:nvSpPr>
        <p:spPr>
          <a:xfrm>
            <a:off x="438120" y="558000"/>
            <a:ext cx="822312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p:txBody>
      </p:sp>
      <p:sp>
        <p:nvSpPr>
          <p:cNvPr id="198"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51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a:solidFill>
                  <a:srgbClr val="0000ff"/>
                </a:solidFill>
                <a:latin typeface="Arial"/>
                <a:ea typeface="DejaVu Sans"/>
                <a:hlinkClick r:id="rId1"/>
              </a:rPr>
              <a:t>https://datatracker.ietf.org/doc/minutes-111-lake/</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ff"/>
                </a:solidFill>
                <a:latin typeface="Arial"/>
                <a:ea typeface="DejaVu Sans"/>
                <a:hlinkClick r:id="rId2"/>
              </a:rPr>
              <a:t>Video recording</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some interim meetings.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the Ephemeral Diffie-Hellman over COSE (EDHOC)</a:t>
            </a:r>
            <a:endParaRPr b="0" lang="en-IE"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draft-ietf-lake-edhoc</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EDHOC/OSCORE is something that is interesting for </a:t>
            </a:r>
            <a:r>
              <a:rPr b="0" lang="en-IE" sz="3200" spc="-1" strike="noStrike" u="sng">
                <a:solidFill>
                  <a:srgbClr val="0000ff"/>
                </a:solidFill>
                <a:uFillTx/>
                <a:latin typeface="Arial"/>
                <a:ea typeface="DejaVu Sans"/>
                <a:hlinkClick r:id="rId4"/>
              </a:rPr>
              <a:t>draft-ietf-6tisch-minimal-security</a:t>
            </a:r>
            <a:r>
              <a:rPr b="0" lang="en-IE" sz="3200" spc="-1" strike="noStrike">
                <a:solidFill>
                  <a:srgbClr val="000000"/>
                </a:solidFill>
                <a:latin typeface="Arial"/>
                <a:ea typeface="DejaVu Sans"/>
              </a:rPr>
              <a:t> </a:t>
            </a:r>
            <a:endParaRPr b="0" lang="en-IE" sz="3200" spc="-1" strike="noStrike">
              <a:latin typeface="Arial"/>
            </a:endParaRPr>
          </a:p>
          <a:p>
            <a:pPr>
              <a:lnSpc>
                <a:spcPct val="100000"/>
              </a:lnSpc>
              <a:spcBef>
                <a:spcPts val="1417"/>
              </a:spcBef>
            </a:pP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685800" y="685440"/>
            <a:ext cx="7764480" cy="1059120"/>
          </a:xfrm>
          <a:prstGeom prst="rect">
            <a:avLst/>
          </a:prstGeom>
          <a:noFill/>
          <a:ln>
            <a:noFill/>
          </a:ln>
        </p:spPr>
        <p:style>
          <a:lnRef idx="0"/>
          <a:fillRef idx="0"/>
          <a:effectRef idx="0"/>
          <a:fontRef idx="minor"/>
        </p:style>
      </p:sp>
      <p:sp>
        <p:nvSpPr>
          <p:cNvPr id="200" name="CustomShape 2"/>
          <p:cNvSpPr/>
          <p:nvPr/>
        </p:nvSpPr>
        <p:spPr>
          <a:xfrm>
            <a:off x="438120" y="558000"/>
            <a:ext cx="822312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Anima – Autonomic Networking Integrated Model and Approach </a:t>
            </a:r>
            <a:endParaRPr b="0" lang="en-IE" sz="3200" spc="-1" strike="noStrike">
              <a:latin typeface="Arial"/>
            </a:endParaRPr>
          </a:p>
        </p:txBody>
      </p:sp>
      <p:sp>
        <p:nvSpPr>
          <p:cNvPr id="201"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111</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a:solidFill>
                  <a:srgbClr val="0000ff"/>
                </a:solidFill>
                <a:latin typeface="Arial"/>
                <a:ea typeface="DejaVu Sans"/>
                <a:hlinkClick r:id="rId1"/>
              </a:rPr>
              <a:t>https://datatracker.ietf.org/doc/minutes-111-anima/</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ff"/>
                </a:solidFill>
                <a:latin typeface="Arial"/>
                <a:ea typeface="DejaVu Sans"/>
                <a:hlinkClick r:id="rId2"/>
              </a:rPr>
              <a:t>Video recording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685440"/>
            <a:ext cx="7764480" cy="1059120"/>
          </a:xfrm>
          <a:prstGeom prst="rect">
            <a:avLst/>
          </a:prstGeom>
          <a:noFill/>
          <a:ln>
            <a:noFill/>
          </a:ln>
        </p:spPr>
        <p:style>
          <a:lnRef idx="0"/>
          <a:fillRef idx="0"/>
          <a:effectRef idx="0"/>
          <a:fontRef idx="minor"/>
        </p:style>
      </p:sp>
      <p:sp>
        <p:nvSpPr>
          <p:cNvPr id="203"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BoFs in IETF 112</a:t>
            </a:r>
            <a:endParaRPr b="0" lang="en-IE" sz="4400" spc="-1" strike="noStrike">
              <a:latin typeface="Arial"/>
            </a:endParaRPr>
          </a:p>
        </p:txBody>
      </p:sp>
      <p:sp>
        <p:nvSpPr>
          <p:cNvPr id="204"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Two BoF requests already in</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SCIM Industry Next Steps</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Preserving Measurement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Deadline for BoF requests is 2021-09-10.</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685800" y="685440"/>
            <a:ext cx="7764480" cy="1059120"/>
          </a:xfrm>
          <a:prstGeom prst="rect">
            <a:avLst/>
          </a:prstGeom>
          <a:noFill/>
          <a:ln>
            <a:noFill/>
          </a:ln>
        </p:spPr>
        <p:style>
          <a:lnRef idx="0"/>
          <a:fillRef idx="0"/>
          <a:effectRef idx="0"/>
          <a:fontRef idx="minor"/>
        </p:style>
      </p:sp>
      <p:sp>
        <p:nvSpPr>
          <p:cNvPr id="206" name="CustomShape 2"/>
          <p:cNvSpPr/>
          <p:nvPr/>
        </p:nvSpPr>
        <p:spPr>
          <a:xfrm>
            <a:off x="416520" y="799920"/>
            <a:ext cx="8223120" cy="426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SINS – SCIM Industry Next Steps</a:t>
            </a:r>
            <a:endParaRPr b="0" lang="en-IE" sz="2800" spc="-1" strike="noStrike">
              <a:latin typeface="Arial"/>
            </a:endParaRPr>
          </a:p>
        </p:txBody>
      </p:sp>
      <p:sp>
        <p:nvSpPr>
          <p:cNvPr id="207"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49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System for Cross-domain Identity Management (SCIM) specification is an HTTP-based protocol that makes managing identities in multidomain scenarios easier to support via a standardized service.</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With the wide adoption of SCIM, there is a need to update and push the published RFCs as standards. The updates are to enable better scalability, database synchronization and improved automation of SCIM.</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Not yet approved as BoF</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685440"/>
            <a:ext cx="7764480" cy="1059120"/>
          </a:xfrm>
          <a:prstGeom prst="rect">
            <a:avLst/>
          </a:prstGeom>
          <a:noFill/>
          <a:ln>
            <a:noFill/>
          </a:ln>
        </p:spPr>
        <p:style>
          <a:lnRef idx="0"/>
          <a:fillRef idx="0"/>
          <a:effectRef idx="0"/>
          <a:fontRef idx="minor"/>
        </p:style>
      </p:sp>
      <p:sp>
        <p:nvSpPr>
          <p:cNvPr id="209" name="CustomShape 2"/>
          <p:cNvSpPr/>
          <p:nvPr/>
        </p:nvSpPr>
        <p:spPr>
          <a:xfrm>
            <a:off x="416520" y="769320"/>
            <a:ext cx="82231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Privacy Preserving Measurement</a:t>
            </a:r>
            <a:endParaRPr b="0" lang="en-IE" sz="3200" spc="-1" strike="noStrike">
              <a:latin typeface="Arial"/>
            </a:endParaRPr>
          </a:p>
        </p:txBody>
      </p:sp>
      <p:sp>
        <p:nvSpPr>
          <p:cNvPr id="210"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fontScale="36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many situations in which it is desirable to take measurements of data which people consider sensitive. For instance, one might want to measure web sites that do not render properly or propagation of some disease. Conventional methods require collecting individual measurements and then aggregating them, thus representing a threat to user privacy.</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cryptographic techniques address this gap by splitting up measurements between multiple servers which can jointly compute the aggregate value without any server learning the value of individual responses.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Not yet approved as BoF.</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2600" cy="3902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50" name="CustomShape 2"/>
          <p:cNvSpPr/>
          <p:nvPr/>
        </p:nvSpPr>
        <p:spPr>
          <a:xfrm>
            <a:off x="34920" y="1413000"/>
            <a:ext cx="9137520" cy="4870440"/>
          </a:xfrm>
          <a:prstGeom prst="rect">
            <a:avLst/>
          </a:prstGeom>
          <a:noFill/>
          <a:ln>
            <a:noFill/>
          </a:ln>
        </p:spPr>
        <p:style>
          <a:lnRef idx="0"/>
          <a:fillRef idx="0"/>
          <a:effectRef idx="0"/>
          <a:fontRef idx="minor"/>
        </p:style>
        <p:txBody>
          <a:bodyPr lIns="90000" rIns="90000" tIns="45000" bIns="45000">
            <a:noAutofit/>
          </a:bodyPr>
          <a:p>
            <a:pPr lvl="1" marL="432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38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5920" cy="8222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52" name="CustomShape 2"/>
          <p:cNvSpPr/>
          <p:nvPr/>
        </p:nvSpPr>
        <p:spPr>
          <a:xfrm>
            <a:off x="0" y="1557360"/>
            <a:ext cx="8985240" cy="3378240"/>
          </a:xfrm>
          <a:prstGeom prst="rect">
            <a:avLst/>
          </a:prstGeom>
          <a:noFill/>
          <a:ln>
            <a:noFill/>
          </a:ln>
        </p:spPr>
        <p:style>
          <a:lnRef idx="0"/>
          <a:fillRef idx="0"/>
          <a:effectRef idx="0"/>
          <a:fontRef idx="minor"/>
        </p:style>
        <p:txBody>
          <a:bodyPr lIns="90000" rIns="90000" tIns="45000" bIns="45000">
            <a:noAutofit/>
          </a:bodyPr>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38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80320" cy="1136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54" name="CustomShape 2"/>
          <p:cNvSpPr/>
          <p:nvPr/>
        </p:nvSpPr>
        <p:spPr>
          <a:xfrm>
            <a:off x="609480" y="1773360"/>
            <a:ext cx="7758000" cy="4460760"/>
          </a:xfrm>
          <a:prstGeom prst="rect">
            <a:avLst/>
          </a:prstGeom>
          <a:noFill/>
          <a:ln>
            <a:noFill/>
          </a:ln>
        </p:spPr>
        <p:style>
          <a:lnRef idx="0"/>
          <a:fillRef idx="0"/>
          <a:effectRef idx="0"/>
          <a:fontRef idx="minor"/>
        </p:style>
        <p:txBody>
          <a:bodyPr lIns="90000" rIns="90000" tIns="45000" bIns="45000">
            <a:noAutofit/>
          </a:bodyPr>
          <a:p>
            <a:pPr marL="216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38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38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38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38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80320" cy="1136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56" name="CustomShape 2"/>
          <p:cNvSpPr/>
          <p:nvPr/>
        </p:nvSpPr>
        <p:spPr>
          <a:xfrm>
            <a:off x="609480" y="1773360"/>
            <a:ext cx="7758000" cy="4460760"/>
          </a:xfrm>
          <a:prstGeom prst="rect">
            <a:avLst/>
          </a:prstGeom>
          <a:noFill/>
          <a:ln>
            <a:noFill/>
          </a:ln>
        </p:spPr>
        <p:style>
          <a:lnRef idx="0"/>
          <a:fillRef idx="0"/>
          <a:effectRef idx="0"/>
          <a:fontRef idx="minor"/>
        </p:style>
        <p:txBody>
          <a:bodyPr lIns="90000" rIns="90000" tIns="45000" bIns="45000">
            <a:noAutofit/>
          </a:bodyPr>
          <a:p>
            <a:pPr marL="216000" indent="-2138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38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38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38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36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58" name="CustomShape 2"/>
          <p:cNvSpPr/>
          <p:nvPr/>
        </p:nvSpPr>
        <p:spPr>
          <a:xfrm>
            <a:off x="609480" y="1773360"/>
            <a:ext cx="7758000" cy="4460760"/>
          </a:xfrm>
          <a:prstGeom prst="rect">
            <a:avLst/>
          </a:prstGeom>
          <a:noFill/>
          <a:ln>
            <a:noFill/>
          </a:ln>
        </p:spPr>
        <p:style>
          <a:lnRef idx="0"/>
          <a:fillRef idx="0"/>
          <a:effectRef idx="0"/>
          <a:fontRef idx="minor"/>
        </p:style>
        <p:txBody>
          <a:bodyPr lIns="90000" rIns="90000" tIns="45000" bIns="45000">
            <a:noAutofit/>
          </a:bodyPr>
          <a:p>
            <a:pPr marL="216000" indent="-2138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38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0" name="CustomShape 2"/>
          <p:cNvSpPr/>
          <p:nvPr/>
        </p:nvSpPr>
        <p:spPr>
          <a:xfrm>
            <a:off x="609480" y="1773360"/>
            <a:ext cx="7758000" cy="4460760"/>
          </a:xfrm>
          <a:prstGeom prst="rect">
            <a:avLst/>
          </a:prstGeom>
          <a:noFill/>
          <a:ln>
            <a:noFill/>
          </a:ln>
        </p:spPr>
        <p:style>
          <a:lnRef idx="0"/>
          <a:fillRef idx="0"/>
          <a:effectRef idx="0"/>
          <a:fontRef idx="minor"/>
        </p:style>
        <p:txBody>
          <a:bodyPr lIns="90000" rIns="90000" tIns="45000" bIns="45000">
            <a:noAutofit/>
          </a:bodyPr>
          <a:p>
            <a:pPr marL="216000" indent="-2138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80320" cy="1136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2" name="CustomShape 2"/>
          <p:cNvSpPr/>
          <p:nvPr/>
        </p:nvSpPr>
        <p:spPr>
          <a:xfrm>
            <a:off x="335880" y="1828800"/>
            <a:ext cx="8715240" cy="4460760"/>
          </a:xfrm>
          <a:prstGeom prst="rect">
            <a:avLst/>
          </a:prstGeom>
          <a:noFill/>
          <a:ln>
            <a:noFill/>
          </a:ln>
        </p:spPr>
        <p:style>
          <a:lnRef idx="0"/>
          <a:fillRef idx="0"/>
          <a:effectRef idx="0"/>
          <a:fontRef idx="minor"/>
        </p:style>
        <p:txBody>
          <a:bodyPr lIns="90000" rIns="90000" tIns="45000" bIns="45000">
            <a:noAutofit/>
          </a:bodyPr>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IE"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IE"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IE"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IE"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890</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2021-09-10T21:19:04Z</dcterms:modified>
  <cp:revision>97</cp:revision>
  <dc:subject>IEEE 802.15.9ma</dc:subject>
  <dc:title>Opening for November</dc:title>
</cp:coreProperties>
</file>