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7"/>
  </p:notesMasterIdLst>
  <p:sldIdLst>
    <p:sldId id="259" r:id="rId2"/>
    <p:sldId id="258" r:id="rId3"/>
    <p:sldId id="284" r:id="rId4"/>
    <p:sldId id="281" r:id="rId5"/>
    <p:sldId id="271" r:id="rId6"/>
    <p:sldId id="273" r:id="rId7"/>
    <p:sldId id="274" r:id="rId8"/>
    <p:sldId id="282" r:id="rId9"/>
    <p:sldId id="276" r:id="rId10"/>
    <p:sldId id="4945" r:id="rId11"/>
    <p:sldId id="256" r:id="rId12"/>
    <p:sldId id="5080" r:id="rId13"/>
    <p:sldId id="4943" r:id="rId14"/>
    <p:sldId id="283" r:id="rId15"/>
    <p:sldId id="4944"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30" autoAdjust="0"/>
    <p:restoredTop sz="94660"/>
  </p:normalViewPr>
  <p:slideViewPr>
    <p:cSldViewPr snapToGrid="0" showGuides="1">
      <p:cViewPr varScale="1">
        <p:scale>
          <a:sx n="52" d="100"/>
          <a:sy n="52" d="100"/>
        </p:scale>
        <p:origin x="356" y="44"/>
      </p:cViewPr>
      <p:guideLst>
        <p:guide orient="horz" pos="2183"/>
        <p:guide pos="2880"/>
      </p:guideLst>
    </p:cSldViewPr>
  </p:slideViewPr>
  <p:notesTextViewPr>
    <p:cViewPr>
      <p:scale>
        <a:sx n="1" d="1"/>
        <a:sy n="1" d="1"/>
      </p:scale>
      <p:origin x="0" y="0"/>
    </p:cViewPr>
  </p:notesTextViewPr>
  <p:sorterViewPr>
    <p:cViewPr>
      <p:scale>
        <a:sx n="100" d="100"/>
        <a:sy n="100" d="100"/>
      </p:scale>
      <p:origin x="0" y="-598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17226C-9B8F-4835-A7EC-48E95E209A76}" type="datetimeFigureOut">
              <a:rPr kumimoji="1" lang="ja-JP" altLang="en-US" smtClean="0"/>
              <a:t>2021/9/14</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69402F-1F42-4764-9FFD-50056DC8779C}" type="slidenum">
              <a:rPr kumimoji="1" lang="ja-JP" altLang="en-US" smtClean="0"/>
              <a:t>‹#›</a:t>
            </a:fld>
            <a:endParaRPr kumimoji="1" lang="ja-JP" altLang="en-US"/>
          </a:p>
        </p:txBody>
      </p:sp>
    </p:spTree>
    <p:extLst>
      <p:ext uri="{BB962C8B-B14F-4D97-AF65-F5344CB8AC3E}">
        <p14:creationId xmlns:p14="http://schemas.microsoft.com/office/powerpoint/2010/main" val="292302211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doc.: IEEE 802.15-&lt;doc#&gt;</a:t>
            </a:r>
            <a:endParaRPr kumimoji="0" lang="en-US" altLang="ja-JP"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5" name="フッター プレースホルダー 4"/>
          <p:cNvSpPr>
            <a:spLocks noGrp="1"/>
          </p:cNvSpPr>
          <p:nvPr>
            <p:ph type="ftr" sz="quarter" idx="11"/>
          </p:nvPr>
        </p:nvSpPr>
        <p:spPr/>
        <p:txBody>
          <a:bodyPr/>
          <a:lstStyle/>
          <a:p>
            <a:pPr marL="1828800" marR="0" lvl="4" indent="0" algn="l" defTabSz="457200" rtl="0" eaLnBrk="1" fontAlgn="auto" latinLnBrk="0" hangingPunct="1">
              <a:lnSpc>
                <a:spcPct val="100000"/>
              </a:lnSpc>
              <a:spcBef>
                <a:spcPts val="0"/>
              </a:spcBef>
              <a:spcAft>
                <a:spcPts val="0"/>
              </a:spcAft>
              <a:buClrTx/>
              <a:buSzTx/>
              <a:buFontTx/>
              <a:buNone/>
              <a:tabLst/>
              <a:defRPr/>
            </a:pPr>
            <a:r>
              <a:rPr kumimoji="0" lang="en-US" altLang="ja-JP"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Shoichi Kitazawa (ATR)</a:t>
            </a:r>
            <a:endParaRPr kumimoji="0"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6" name="スライド番号プレースホルダー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D6D2E3F-5094-4468-9CC9-C689E0F636B7}"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13</a:t>
            </a:fld>
            <a:endParaRPr kumimoji="1" lang="ja-JP" altLang="en-US"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2253157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14</a:t>
            </a:fld>
            <a:endParaRPr kumimoji="1" lang="ja-JP" altLang="en-US" dirty="0"/>
          </a:p>
        </p:txBody>
      </p:sp>
    </p:spTree>
    <p:extLst>
      <p:ext uri="{BB962C8B-B14F-4D97-AF65-F5344CB8AC3E}">
        <p14:creationId xmlns:p14="http://schemas.microsoft.com/office/powerpoint/2010/main" val="2511586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a:xfrm>
            <a:off x="3295873" y="9552401"/>
            <a:ext cx="2734092" cy="184666"/>
          </a:xfrm>
        </p:spPr>
        <p:txBody>
          <a:bodyPr/>
          <a:lstStyle/>
          <a:p>
            <a:pPr lvl="4"/>
            <a:r>
              <a:rPr lang="en-US" altLang="ja-JP" dirty="0"/>
              <a:t>Ryuji Kohno(YNU/CWC </a:t>
            </a:r>
            <a:r>
              <a:rPr lang="en-US" altLang="ja-JP" dirty="0" err="1"/>
              <a:t>UofOulu</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4</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5</a:t>
            </a:fld>
            <a:endParaRPr kumimoji="1" lang="ja-JP" altLang="en-US" dirty="0"/>
          </a:p>
        </p:txBody>
      </p:sp>
    </p:spTree>
    <p:extLst>
      <p:ext uri="{BB962C8B-B14F-4D97-AF65-F5344CB8AC3E}">
        <p14:creationId xmlns:p14="http://schemas.microsoft.com/office/powerpoint/2010/main" val="15379821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6</a:t>
            </a:fld>
            <a:endParaRPr kumimoji="1" lang="ja-JP" altLang="en-US" dirty="0"/>
          </a:p>
        </p:txBody>
      </p:sp>
    </p:spTree>
    <p:extLst>
      <p:ext uri="{BB962C8B-B14F-4D97-AF65-F5344CB8AC3E}">
        <p14:creationId xmlns:p14="http://schemas.microsoft.com/office/powerpoint/2010/main" val="22811254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7</a:t>
            </a:fld>
            <a:endParaRPr kumimoji="1" lang="ja-JP" altLang="en-US" dirty="0"/>
          </a:p>
        </p:txBody>
      </p:sp>
    </p:spTree>
    <p:extLst>
      <p:ext uri="{BB962C8B-B14F-4D97-AF65-F5344CB8AC3E}">
        <p14:creationId xmlns:p14="http://schemas.microsoft.com/office/powerpoint/2010/main" val="34739714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8</a:t>
            </a:fld>
            <a:endParaRPr kumimoji="1" lang="ja-JP" altLang="en-US" dirty="0"/>
          </a:p>
        </p:txBody>
      </p:sp>
    </p:spTree>
    <p:extLst>
      <p:ext uri="{BB962C8B-B14F-4D97-AF65-F5344CB8AC3E}">
        <p14:creationId xmlns:p14="http://schemas.microsoft.com/office/powerpoint/2010/main" val="20506409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849746" y="9552400"/>
            <a:ext cx="778746"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pitchFamily="18" charset="0"/>
              </a:defRPr>
            </a:lvl1pPr>
            <a:lvl2pPr marL="712118" indent="-273891" defTabSz="926666">
              <a:defRPr sz="2300">
                <a:solidFill>
                  <a:schemeClr val="tx1"/>
                </a:solidFill>
                <a:latin typeface="Times New Roman" pitchFamily="18" charset="0"/>
              </a:defRPr>
            </a:lvl2pPr>
            <a:lvl3pPr marL="1095566" indent="-219113" defTabSz="926666">
              <a:defRPr sz="2300">
                <a:solidFill>
                  <a:schemeClr val="tx1"/>
                </a:solidFill>
                <a:latin typeface="Times New Roman" pitchFamily="18" charset="0"/>
              </a:defRPr>
            </a:lvl3pPr>
            <a:lvl4pPr marL="1533792" indent="-219113" defTabSz="926666">
              <a:defRPr sz="2300">
                <a:solidFill>
                  <a:schemeClr val="tx1"/>
                </a:solidFill>
                <a:latin typeface="Times New Roman" pitchFamily="18" charset="0"/>
              </a:defRPr>
            </a:lvl4pPr>
            <a:lvl5pPr marL="1972018" indent="-219113" defTabSz="926666">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fld id="{992FAEED-E543-438D-A759-E74A5D2C8D14}" type="slidenum">
              <a:rPr lang="en-US" altLang="ja-JP" sz="1200"/>
              <a:pPr/>
              <a:t>9</a:t>
            </a:fld>
            <a:endParaRPr lang="en-US" altLang="ja-JP" sz="1200" dirty="0"/>
          </a:p>
        </p:txBody>
      </p:sp>
      <p:sp>
        <p:nvSpPr>
          <p:cNvPr id="10243" name="Rectangle 2"/>
          <p:cNvSpPr>
            <a:spLocks noGrp="1" noRot="1" noChangeAspect="1" noChangeArrowheads="1" noTextEdit="1"/>
          </p:cNvSpPr>
          <p:nvPr>
            <p:ph type="sldImg"/>
          </p:nvPr>
        </p:nvSpPr>
        <p:spPr>
          <a:xfrm>
            <a:off x="909638" y="746125"/>
            <a:ext cx="4916487" cy="3687763"/>
          </a:xfrm>
          <a:ln/>
        </p:spPr>
      </p:sp>
      <p:sp>
        <p:nvSpPr>
          <p:cNvPr id="10244" name="Rectangle 3"/>
          <p:cNvSpPr>
            <a:spLocks noGrp="1" noChangeArrowheads="1"/>
          </p:cNvSpPr>
          <p:nvPr>
            <p:ph type="body" idx="1"/>
          </p:nvPr>
        </p:nvSpPr>
        <p:spPr>
          <a:xfrm>
            <a:off x="897485" y="4686752"/>
            <a:ext cx="4940793" cy="444034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35333" y="115346"/>
            <a:ext cx="2658529"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849746" y="9552401"/>
            <a:ext cx="778746" cy="184666"/>
          </a:xfrm>
          <a:prstGeom prst="rect">
            <a:avLst/>
          </a:prstGeom>
          <a:ln/>
        </p:spPr>
        <p:txBody>
          <a:bodyPr/>
          <a:lstStyle/>
          <a:p>
            <a:r>
              <a:rPr lang="en-US" altLang="ja-JP" dirty="0"/>
              <a:t>Page </a:t>
            </a:r>
            <a:fld id="{77570724-D4C2-4805-9F96-77169DE31113}" type="slidenum">
              <a:rPr lang="en-US" altLang="ja-JP"/>
              <a:pPr/>
              <a:t>11</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a:xfrm>
            <a:off x="897485" y="4686752"/>
            <a:ext cx="4940793" cy="4440347"/>
          </a:xfrm>
          <a:prstGeom prst="rect">
            <a:avLst/>
          </a:prstGeom>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2021</a:t>
            </a:r>
            <a:endParaRPr lang="en-US" altLang="ja-JP" dirty="0"/>
          </a:p>
        </p:txBody>
      </p:sp>
    </p:spTree>
    <p:extLst>
      <p:ext uri="{BB962C8B-B14F-4D97-AF65-F5344CB8AC3E}">
        <p14:creationId xmlns:p14="http://schemas.microsoft.com/office/powerpoint/2010/main" val="1176542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2021</a:t>
            </a:r>
            <a:endParaRPr lang="en-US" altLang="ja-JP" dirty="0"/>
          </a:p>
        </p:txBody>
      </p:sp>
    </p:spTree>
    <p:extLst>
      <p:ext uri="{BB962C8B-B14F-4D97-AF65-F5344CB8AC3E}">
        <p14:creationId xmlns:p14="http://schemas.microsoft.com/office/powerpoint/2010/main" val="3840149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2021</a:t>
            </a:r>
            <a:endParaRPr lang="en-US" altLang="ja-JP" dirty="0"/>
          </a:p>
        </p:txBody>
      </p:sp>
    </p:spTree>
    <p:extLst>
      <p:ext uri="{BB962C8B-B14F-4D97-AF65-F5344CB8AC3E}">
        <p14:creationId xmlns:p14="http://schemas.microsoft.com/office/powerpoint/2010/main" val="3795232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2021</a:t>
            </a:r>
            <a:endParaRPr lang="en-US" altLang="ja-JP" dirty="0"/>
          </a:p>
        </p:txBody>
      </p:sp>
    </p:spTree>
    <p:extLst>
      <p:ext uri="{BB962C8B-B14F-4D97-AF65-F5344CB8AC3E}">
        <p14:creationId xmlns:p14="http://schemas.microsoft.com/office/powerpoint/2010/main" val="1586017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2021</a:t>
            </a:r>
            <a:endParaRPr lang="en-US" altLang="ja-JP" dirty="0"/>
          </a:p>
        </p:txBody>
      </p:sp>
    </p:spTree>
    <p:extLst>
      <p:ext uri="{BB962C8B-B14F-4D97-AF65-F5344CB8AC3E}">
        <p14:creationId xmlns:p14="http://schemas.microsoft.com/office/powerpoint/2010/main" val="4109252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2021</a:t>
            </a:r>
            <a:endParaRPr lang="en-US" altLang="ja-JP" dirty="0"/>
          </a:p>
        </p:txBody>
      </p:sp>
    </p:spTree>
    <p:extLst>
      <p:ext uri="{BB962C8B-B14F-4D97-AF65-F5344CB8AC3E}">
        <p14:creationId xmlns:p14="http://schemas.microsoft.com/office/powerpoint/2010/main" val="2566384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2021</a:t>
            </a:r>
            <a:endParaRPr lang="en-US" altLang="ja-JP" dirty="0"/>
          </a:p>
        </p:txBody>
      </p:sp>
    </p:spTree>
    <p:extLst>
      <p:ext uri="{BB962C8B-B14F-4D97-AF65-F5344CB8AC3E}">
        <p14:creationId xmlns:p14="http://schemas.microsoft.com/office/powerpoint/2010/main" val="241115426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2021</a:t>
            </a:r>
            <a:endParaRPr lang="en-US" altLang="ja-JP" dirty="0"/>
          </a:p>
        </p:txBody>
      </p:sp>
    </p:spTree>
    <p:extLst>
      <p:ext uri="{BB962C8B-B14F-4D97-AF65-F5344CB8AC3E}">
        <p14:creationId xmlns:p14="http://schemas.microsoft.com/office/powerpoint/2010/main" val="10032136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タイトルとコンテンツ">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381000" y="836613"/>
            <a:ext cx="8367713" cy="5472112"/>
          </a:xfrm>
        </p:spPr>
        <p:txBody>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6" name="タイトル 5"/>
          <p:cNvSpPr>
            <a:spLocks noGrp="1"/>
          </p:cNvSpPr>
          <p:nvPr>
            <p:ph type="title"/>
          </p:nvPr>
        </p:nvSpPr>
        <p:spPr>
          <a:xfrm>
            <a:off x="379414" y="0"/>
            <a:ext cx="8369300" cy="620713"/>
          </a:xfrm>
        </p:spPr>
        <p:txBody>
          <a:bodyPr/>
          <a:lstStyle/>
          <a:p>
            <a:r>
              <a:rPr lang="ja-JP" altLang="en-US" dirty="0"/>
              <a:t>マスタ タイトルの書式設定</a:t>
            </a:r>
          </a:p>
        </p:txBody>
      </p:sp>
      <p:sp>
        <p:nvSpPr>
          <p:cNvPr id="4" name="フッター プレースホルダ 8">
            <a:extLst>
              <a:ext uri="{FF2B5EF4-FFF2-40B4-BE49-F238E27FC236}">
                <a16:creationId xmlns:a16="http://schemas.microsoft.com/office/drawing/2014/main" id="{FF404211-7D43-4B25-ABE7-82A3E772F12A}"/>
              </a:ext>
            </a:extLst>
          </p:cNvPr>
          <p:cNvSpPr>
            <a:spLocks noGrp="1"/>
          </p:cNvSpPr>
          <p:nvPr>
            <p:ph type="ftr" sz="quarter" idx="10"/>
          </p:nvPr>
        </p:nvSpPr>
        <p:spPr/>
        <p:txBody>
          <a:bodyPr/>
          <a:lstStyle>
            <a:lvl1pPr>
              <a:defRPr/>
            </a:lvl1pPr>
          </a:lstStyle>
          <a:p>
            <a:pPr>
              <a:defRPr/>
            </a:pPr>
            <a:endParaRPr lang="en-US" altLang="ja-JP"/>
          </a:p>
        </p:txBody>
      </p:sp>
    </p:spTree>
    <p:extLst>
      <p:ext uri="{BB962C8B-B14F-4D97-AF65-F5344CB8AC3E}">
        <p14:creationId xmlns:p14="http://schemas.microsoft.com/office/powerpoint/2010/main" val="413038260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802.15-21-0445-02-06a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September 2021</a:t>
            </a:r>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800176" y="6430159"/>
            <a:ext cx="2348720" cy="307777"/>
          </a:xfrm>
          <a:prstGeom prst="rect">
            <a:avLst/>
          </a:prstGeom>
        </p:spPr>
        <p:txBody>
          <a:bodyPr wrap="none">
            <a:spAutoFit/>
          </a:bodyPr>
          <a:lstStyle/>
          <a:p>
            <a:r>
              <a:rPr lang="en-US" altLang="ja-JP" sz="1400" dirty="0"/>
              <a:t>Ryuji Kohno(YNU/YRP-IAI)</a:t>
            </a:r>
          </a:p>
        </p:txBody>
      </p:sp>
    </p:spTree>
    <p:extLst>
      <p:ext uri="{BB962C8B-B14F-4D97-AF65-F5344CB8AC3E}">
        <p14:creationId xmlns:p14="http://schemas.microsoft.com/office/powerpoint/2010/main" val="137260092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hyperlink" Target="https://ieeesa.webex.com/ieeesa/j.php?MTID=md6252a4ff42ce5b643c322b7d1ff5185" TargetMode="External"/><Relationship Id="rId2" Type="http://schemas.openxmlformats.org/officeDocument/2006/relationships/notesSlide" Target="../notesSlides/notesSlide10.xml"/><Relationship Id="rId1" Type="http://schemas.openxmlformats.org/officeDocument/2006/relationships/slideLayout" Target="../slideLayouts/slideLayout9.xml"/><Relationship Id="rId5" Type="http://schemas.openxmlformats.org/officeDocument/2006/relationships/hyperlink" Target="https://ieeesa.webex.com/ieeesa/j.php?MTID=m779f64f8e31dfd126eaf896c5105b582" TargetMode="External"/><Relationship Id="rId4" Type="http://schemas.openxmlformats.org/officeDocument/2006/relationships/hyperlink" Target="https://ieeesa.webex.com/ieeesa/j.php?MTID=mb0e6b0b6d23ce9d5430cd4a2b0154fa0"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609600"/>
            <a:ext cx="8991600" cy="57861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[SG15.6a Opening Information for September 2021]	</a:t>
            </a:r>
          </a:p>
          <a:p>
            <a:r>
              <a:rPr lang="en-US" altLang="ja-JP" sz="1600" b="1" dirty="0">
                <a:ea typeface="ＭＳ Ｐゴシック" charset="-128"/>
              </a:rPr>
              <a:t>Date Submitted: </a:t>
            </a:r>
            <a:r>
              <a:rPr lang="en-US" altLang="ja-JP" sz="1600" dirty="0">
                <a:ea typeface="ＭＳ Ｐゴシック" charset="-128"/>
              </a:rPr>
              <a:t>[14</a:t>
            </a:r>
            <a:r>
              <a:rPr lang="ja-JP" altLang="en-US" sz="1600" baseline="30000" dirty="0">
                <a:ea typeface="ＭＳ Ｐゴシック" charset="-128"/>
              </a:rPr>
              <a:t>ｔｈ</a:t>
            </a:r>
            <a:r>
              <a:rPr lang="en-US" altLang="ja-JP" sz="1600" dirty="0">
                <a:ea typeface="ＭＳ Ｐゴシック" charset="-128"/>
              </a:rPr>
              <a:t> September</a:t>
            </a:r>
            <a:r>
              <a:rPr lang="ja-JP" altLang="en-US" sz="1600" dirty="0">
                <a:ea typeface="ＭＳ Ｐゴシック" charset="-128"/>
              </a:rPr>
              <a:t>　</a:t>
            </a:r>
            <a:r>
              <a:rPr lang="en-US" altLang="ja-JP" sz="1600" dirty="0">
                <a:ea typeface="ＭＳ Ｐゴシック" charset="-128"/>
              </a:rPr>
              <a:t>2021]	</a:t>
            </a:r>
          </a:p>
          <a:p>
            <a:r>
              <a:rPr lang="en-US" altLang="ja-JP" sz="1600" b="1" dirty="0">
                <a:ea typeface="ＭＳ Ｐゴシック" charset="-128"/>
              </a:rPr>
              <a:t>Source:</a:t>
            </a:r>
            <a:r>
              <a:rPr lang="en-US" altLang="ja-JP" sz="1600" dirty="0">
                <a:ea typeface="ＭＳ Ｐゴシック" charset="-128"/>
              </a:rPr>
              <a:t>  [Ryuji Kohno] [1;Yokohama National University(YNU), 2;YRP International Alliance Institute(YRP-IAI)]                                  </a:t>
            </a:r>
          </a:p>
          <a:p>
            <a:r>
              <a:rPr lang="en-US" altLang="ja-JP" sz="1600" dirty="0">
                <a:ea typeface="ＭＳ Ｐゴシック" charset="-128"/>
              </a:rPr>
              <a:t>Address [1; 79-5 Tokiwadai, Hodogaya-ku, Yokohama, 240-8501 Japan</a:t>
            </a:r>
          </a:p>
          <a:p>
            <a:r>
              <a:rPr lang="en-US" altLang="ja-JP" sz="1600" dirty="0">
                <a:ea typeface="ＭＳ Ｐゴシック" charset="-128"/>
              </a:rPr>
              <a:t>               2; </a:t>
            </a:r>
            <a:r>
              <a:rPr lang="pl-PL" altLang="ja-JP" sz="1600" dirty="0">
                <a:ea typeface="ＭＳ Ｐゴシック" charset="-128"/>
              </a:rPr>
              <a:t>YRP1 Blg., 3-4 HikarinoOka, Yokosuka-City, Kanagawa, 239-0847 Japan</a:t>
            </a:r>
            <a:r>
              <a:rPr lang="en-US" altLang="ja-JP" sz="1600" dirty="0">
                <a:ea typeface="ＭＳ Ｐゴシック" charset="-128"/>
              </a:rPr>
              <a:t>]</a:t>
            </a:r>
          </a:p>
          <a:p>
            <a:r>
              <a:rPr lang="en-US" altLang="ja-JP" sz="1600" dirty="0">
                <a:ea typeface="ＭＳ Ｐゴシック" charset="-128"/>
              </a:rPr>
              <a:t>Voice:[1; +81-90-5408-0611], FAX: [+81-45-383-5528], </a:t>
            </a:r>
          </a:p>
          <a:p>
            <a:r>
              <a:rPr lang="en-US" altLang="ja-JP" sz="1600" dirty="0">
                <a:ea typeface="ＭＳ Ｐゴシック" charset="-128"/>
              </a:rPr>
              <a:t>Email:[1: kohno@ynu.ac.jp,  2: Rkohno@yrp-iai.jp] Re: []</a:t>
            </a:r>
          </a:p>
          <a:p>
            <a:pPr>
              <a:spcBef>
                <a:spcPts val="600"/>
              </a:spcBef>
              <a:spcAft>
                <a:spcPts val="600"/>
              </a:spcAft>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opening information and meeting agenda for the SG15.6a meeting. In September 2021.]</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2021</a:t>
            </a:r>
            <a:endParaRPr lang="en-US" altLang="ja-JP"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8BA1793D-5BD3-4403-95C9-9E3B555A15E0}"/>
              </a:ext>
            </a:extLst>
          </p:cNvPr>
          <p:cNvSpPr>
            <a:spLocks noGrp="1"/>
          </p:cNvSpPr>
          <p:nvPr>
            <p:ph idx="1"/>
          </p:nvPr>
        </p:nvSpPr>
        <p:spPr>
          <a:xfrm>
            <a:off x="294969" y="1607472"/>
            <a:ext cx="8731045" cy="4765060"/>
          </a:xfrm>
        </p:spPr>
        <p:txBody>
          <a:bodyPr/>
          <a:lstStyle/>
          <a:p>
            <a:pPr marL="0" indent="0">
              <a:buNone/>
            </a:pPr>
            <a:r>
              <a:rPr lang="en-US" altLang="ja-JP" sz="2000" b="1" dirty="0"/>
              <a:t>Objective</a:t>
            </a:r>
            <a:r>
              <a:rPr lang="en-US" altLang="ja-JP" sz="2000" dirty="0"/>
              <a:t>: E</a:t>
            </a:r>
            <a:r>
              <a:rPr kumimoji="1" lang="en-US" altLang="ja-JP" sz="2000" dirty="0"/>
              <a:t>nhancements to the BAN Ultra Wideband (UWB) physical layer (PHY) and media access control (MAC) to support enhanced dependability to a human BAN (HBAN) and adds support for vehicle body area networks (VBAN), a coordinator in a vehicle with devices around the vehicular cabin.</a:t>
            </a:r>
          </a:p>
          <a:p>
            <a:pPr marL="0" indent="0">
              <a:buNone/>
            </a:pPr>
            <a:r>
              <a:rPr lang="en-US" altLang="ja-JP" sz="2000" b="1" dirty="0"/>
              <a:t>Action:  </a:t>
            </a:r>
          </a:p>
          <a:p>
            <a:pPr>
              <a:buFont typeface="Arial" panose="020B0604020202020204" pitchFamily="34" charset="0"/>
              <a:buChar char="•"/>
            </a:pPr>
            <a:r>
              <a:rPr lang="en-US" altLang="ja-JP" sz="2000" dirty="0">
                <a:solidFill>
                  <a:srgbClr val="FF0000"/>
                </a:solidFill>
              </a:rPr>
              <a:t>Formation of Task Group </a:t>
            </a:r>
          </a:p>
          <a:p>
            <a:pPr>
              <a:buFont typeface="Arial" panose="020B0604020202020204" pitchFamily="34" charset="0"/>
              <a:buChar char="•"/>
            </a:pPr>
            <a:r>
              <a:rPr lang="en-US" altLang="ja-JP" sz="2000" dirty="0">
                <a:solidFill>
                  <a:srgbClr val="FF0000"/>
                </a:solidFill>
              </a:rPr>
              <a:t>Drafting Technical Requirement for IEEE802.15.6a; Amendment of Std.802.15.6</a:t>
            </a:r>
          </a:p>
          <a:p>
            <a:pPr>
              <a:buFont typeface="Arial" panose="020B0604020202020204" pitchFamily="34" charset="0"/>
              <a:buChar char="•"/>
            </a:pPr>
            <a:r>
              <a:rPr lang="en-US" altLang="ja-JP" sz="2000" dirty="0">
                <a:solidFill>
                  <a:srgbClr val="FF0000"/>
                </a:solidFill>
              </a:rPr>
              <a:t>Reviewing Major Use Cases</a:t>
            </a:r>
          </a:p>
          <a:p>
            <a:pPr>
              <a:buFont typeface="Arial" panose="020B0604020202020204" pitchFamily="34" charset="0"/>
              <a:buChar char="•"/>
            </a:pPr>
            <a:r>
              <a:rPr lang="en-US" altLang="ja-JP" sz="2000" dirty="0">
                <a:solidFill>
                  <a:srgbClr val="FF0000"/>
                </a:solidFill>
              </a:rPr>
              <a:t>Reviewing previous discussion on technical requirement in IG-DEP</a:t>
            </a:r>
          </a:p>
          <a:p>
            <a:pPr>
              <a:buFont typeface="Arial" panose="020B0604020202020204" pitchFamily="34" charset="0"/>
              <a:buChar char="•"/>
            </a:pPr>
            <a:r>
              <a:rPr lang="en-US" altLang="ja-JP" sz="2000" dirty="0">
                <a:solidFill>
                  <a:srgbClr val="FF0000"/>
                </a:solidFill>
              </a:rPr>
              <a:t>Joint session among .6a/.4ab/.14/ as to uniqueness and commonality in drafting technical requirement </a:t>
            </a:r>
          </a:p>
          <a:p>
            <a:pPr marL="0" indent="0">
              <a:buNone/>
            </a:pPr>
            <a:r>
              <a:rPr lang="en-US" altLang="ja-JP" sz="2000" b="1" dirty="0"/>
              <a:t> Next Things to Do</a:t>
            </a:r>
            <a:r>
              <a:rPr lang="ja-JP" altLang="en-US" sz="2000" b="1" dirty="0"/>
              <a:t>：</a:t>
            </a:r>
            <a:endParaRPr lang="en-US" altLang="ja-JP" sz="2000" b="1" dirty="0"/>
          </a:p>
          <a:p>
            <a:pPr marL="0" indent="0">
              <a:buNone/>
            </a:pPr>
            <a:r>
              <a:rPr lang="en-US" altLang="ja-JP" sz="2000" dirty="0"/>
              <a:t> Finalizing Technical Requirement after </a:t>
            </a:r>
            <a:r>
              <a:rPr lang="en-US" altLang="ja-JP" sz="2000" dirty="0" err="1"/>
              <a:t>NesCom</a:t>
            </a:r>
            <a:r>
              <a:rPr lang="en-US" altLang="ja-JP" sz="2000" dirty="0"/>
              <a:t> Approval on Sept. 22nd</a:t>
            </a:r>
          </a:p>
          <a:p>
            <a:pPr marL="0" indent="0">
              <a:buNone/>
            </a:pPr>
            <a:endParaRPr lang="en-US" altLang="ja-JP" sz="2000" dirty="0"/>
          </a:p>
          <a:p>
            <a:pPr marL="0" indent="0">
              <a:buNone/>
            </a:pPr>
            <a:endParaRPr kumimoji="1" lang="ja-JP" altLang="en-US" sz="2000" dirty="0"/>
          </a:p>
        </p:txBody>
      </p:sp>
      <p:sp>
        <p:nvSpPr>
          <p:cNvPr id="3" name="タイトル 2">
            <a:extLst>
              <a:ext uri="{FF2B5EF4-FFF2-40B4-BE49-F238E27FC236}">
                <a16:creationId xmlns:a16="http://schemas.microsoft.com/office/drawing/2014/main" id="{1BA2FB5A-48E5-4AD7-9ECE-FBB543BFA4A8}"/>
              </a:ext>
            </a:extLst>
          </p:cNvPr>
          <p:cNvSpPr>
            <a:spLocks noGrp="1"/>
          </p:cNvSpPr>
          <p:nvPr>
            <p:ph type="title"/>
          </p:nvPr>
        </p:nvSpPr>
        <p:spPr>
          <a:xfrm>
            <a:off x="540774" y="1054407"/>
            <a:ext cx="8347587" cy="553065"/>
          </a:xfrm>
        </p:spPr>
        <p:txBody>
          <a:bodyPr/>
          <a:lstStyle/>
          <a:p>
            <a:r>
              <a:rPr kumimoji="1" lang="en-US" altLang="ja-JP" sz="3200" b="1" dirty="0"/>
              <a:t>Objectives of SG 6a – Enhanced Dependability Body Area Network (</a:t>
            </a:r>
            <a:r>
              <a:rPr kumimoji="1" lang="en-US" altLang="ja-JP" sz="3200" b="1" dirty="0">
                <a:solidFill>
                  <a:srgbClr val="FF0000"/>
                </a:solidFill>
              </a:rPr>
              <a:t>ED-BAN</a:t>
            </a:r>
            <a:r>
              <a:rPr kumimoji="1" lang="en-US" altLang="ja-JP" sz="3200" b="1" dirty="0"/>
              <a:t>)</a:t>
            </a:r>
            <a:br>
              <a:rPr kumimoji="1" lang="en-US" altLang="ja-JP" sz="3200" b="1" dirty="0"/>
            </a:br>
            <a:endParaRPr kumimoji="1" lang="ja-JP" altLang="en-US" sz="3200" b="1" dirty="0"/>
          </a:p>
        </p:txBody>
      </p:sp>
      <p:sp>
        <p:nvSpPr>
          <p:cNvPr id="4" name="スライド番号プレースホルダー 3">
            <a:extLst>
              <a:ext uri="{FF2B5EF4-FFF2-40B4-BE49-F238E27FC236}">
                <a16:creationId xmlns:a16="http://schemas.microsoft.com/office/drawing/2014/main" id="{9311624E-D0E3-42BC-970C-737FCA18AA5B}"/>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10</a:t>
            </a:fld>
            <a:endParaRPr lang="en-US" altLang="ja-JP" dirty="0"/>
          </a:p>
        </p:txBody>
      </p:sp>
      <p:sp>
        <p:nvSpPr>
          <p:cNvPr id="5" name="日付プレースホルダー 4">
            <a:extLst>
              <a:ext uri="{FF2B5EF4-FFF2-40B4-BE49-F238E27FC236}">
                <a16:creationId xmlns:a16="http://schemas.microsoft.com/office/drawing/2014/main" id="{9F63DC78-98B1-408F-AB92-1A373B627C18}"/>
              </a:ext>
            </a:extLst>
          </p:cNvPr>
          <p:cNvSpPr>
            <a:spLocks noGrp="1"/>
          </p:cNvSpPr>
          <p:nvPr>
            <p:ph type="dt" sz="half" idx="2"/>
          </p:nvPr>
        </p:nvSpPr>
        <p:spPr/>
        <p:txBody>
          <a:bodyPr/>
          <a:lstStyle/>
          <a:p>
            <a:r>
              <a:rPr lang="en-US" altLang="ja-JP"/>
              <a:t>September 2021</a:t>
            </a:r>
            <a:endParaRPr lang="en-US" altLang="ja-JP" dirty="0"/>
          </a:p>
        </p:txBody>
      </p:sp>
    </p:spTree>
    <p:extLst>
      <p:ext uri="{BB962C8B-B14F-4D97-AF65-F5344CB8AC3E}">
        <p14:creationId xmlns:p14="http://schemas.microsoft.com/office/powerpoint/2010/main" val="12773213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107504" y="1034606"/>
            <a:ext cx="8928992" cy="5544616"/>
          </a:xfrm>
          <a:ln/>
        </p:spPr>
        <p:txBody>
          <a:bodyPr>
            <a:noAutofit/>
          </a:bodyPr>
          <a:lstStyle/>
          <a:p>
            <a:pPr>
              <a:lnSpc>
                <a:spcPts val="1100"/>
              </a:lnSpc>
            </a:pPr>
            <a:r>
              <a:rPr lang="en-US" altLang="ja-JP" sz="1300" dirty="0"/>
              <a:t>SG15.6a meeting call to order</a:t>
            </a:r>
          </a:p>
          <a:p>
            <a:pPr>
              <a:lnSpc>
                <a:spcPts val="1100"/>
              </a:lnSpc>
            </a:pPr>
            <a:r>
              <a:rPr lang="en-US" altLang="ja-JP" sz="1300" dirty="0"/>
              <a:t>Call for essential patents and policies &amp; procedures reminder </a:t>
            </a:r>
          </a:p>
          <a:p>
            <a:pPr>
              <a:lnSpc>
                <a:spcPts val="1100"/>
              </a:lnSpc>
            </a:pPr>
            <a:r>
              <a:rPr lang="en-US" altLang="ja-JP" sz="1300" dirty="0"/>
              <a:t>Approve last meeting minutes: SG 15.6a Meeting Minutes for May 2021                          doc.#15-21-0407-03-06a</a:t>
            </a:r>
          </a:p>
          <a:p>
            <a:pPr>
              <a:lnSpc>
                <a:spcPts val="1100"/>
              </a:lnSpc>
            </a:pPr>
            <a:r>
              <a:rPr lang="en-US" altLang="ja-JP" sz="1300" dirty="0"/>
              <a:t>Agenda of SG15.6a  September Meeting                                                                           doc.#15-21-0444-00-06a   </a:t>
            </a:r>
          </a:p>
          <a:p>
            <a:pPr>
              <a:lnSpc>
                <a:spcPts val="1100"/>
              </a:lnSpc>
            </a:pPr>
            <a:r>
              <a:rPr lang="en-US" altLang="ja-JP" sz="1300" dirty="0"/>
              <a:t>Review</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IG DEP &amp; SG15.6a Activity for Amendment of IEEE802.15.6 Wireless BAN with Enhanced Dependability     doc.#15-21-0023-03-0dep</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Responses to Comments on PAR of IEEE802.15.6a from 802.1,.3 and 802.11    doc.#15-21-0391-04. 384-04. 392-05</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IEEE802.15.6a PAR                                                                                                            doc.#15-21-0259-04-06a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IEEE802.15.6a CSD                                                                                                            doc.#15-21-0260-03-06a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endParaRPr lang="en-US" altLang="ja-JP" sz="1200" dirty="0">
              <a:solidFill>
                <a:srgbClr val="000000"/>
              </a:solidFill>
              <a:latin typeface="Arial"/>
              <a:cs typeface="Times New Roman" pitchFamily="18" charset="0"/>
            </a:endParaRPr>
          </a:p>
          <a:p>
            <a:pPr marL="171450" lvl="1" indent="-171450">
              <a:lnSpc>
                <a:spcPts val="1500"/>
              </a:lnSpc>
              <a:spcBef>
                <a:spcPts val="0"/>
              </a:spcBef>
              <a:spcAft>
                <a:spcPts val="0"/>
              </a:spcAft>
              <a:buFont typeface="Arial" panose="020B0604020202020204" pitchFamily="34" charset="0"/>
              <a:buChar char="•"/>
              <a:defRPr/>
            </a:pPr>
            <a:r>
              <a:rPr lang="ja-JP" altLang="en-US" sz="1200" dirty="0">
                <a:solidFill>
                  <a:srgbClr val="000000"/>
                </a:solidFill>
                <a:latin typeface="Arial"/>
                <a:cs typeface="Times New Roman" pitchFamily="18" charset="0"/>
              </a:rPr>
              <a:t>　</a:t>
            </a:r>
            <a:r>
              <a:rPr lang="en-US" altLang="ja-JP" sz="1200" dirty="0">
                <a:solidFill>
                  <a:srgbClr val="000000"/>
                </a:solidFill>
                <a:latin typeface="Arial"/>
                <a:cs typeface="Times New Roman" pitchFamily="18" charset="0"/>
              </a:rPr>
              <a:t>Presentation</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Dependable High Capacity BAN for Brain-Machine Interface                                               doc.#15-19-0545-01-06a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Beyond 5G Universal Platform with Enhanced Dependability Based on ICT and Data Science for Medical and Automotive Industries                                                                                                             doc:#15-21-0xxx.00-06a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Channel and environment models including EMC&amp;EMI for human and vehicle </a:t>
            </a:r>
            <a:r>
              <a:rPr lang="en-US" altLang="ja-JP" sz="1200" dirty="0" err="1">
                <a:solidFill>
                  <a:srgbClr val="000000"/>
                </a:solidFill>
                <a:latin typeface="Arial"/>
                <a:cs typeface="Times New Roman" pitchFamily="18" charset="0"/>
              </a:rPr>
              <a:t>boday</a:t>
            </a:r>
            <a:r>
              <a:rPr lang="en-US" altLang="ja-JP" sz="1200" dirty="0">
                <a:solidFill>
                  <a:srgbClr val="000000"/>
                </a:solidFill>
                <a:latin typeface="Arial"/>
                <a:cs typeface="Times New Roman" pitchFamily="18" charset="0"/>
              </a:rPr>
              <a:t> Area networks(HBAN and VBAN)                                                                                                                                    </a:t>
            </a: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doc.#15-21-0244-03-06a</a:t>
            </a:r>
          </a:p>
          <a:p>
            <a:pPr marR="0" lvl="1" indent="-228600" algn="l" defTabSz="914400" rtl="0" eaLnBrk="1" fontAlgn="base" latinLnBrk="0" hangingPunct="1">
              <a:lnSpc>
                <a:spcPts val="1500"/>
              </a:lnSpc>
              <a:spcBef>
                <a:spcPts val="0"/>
              </a:spcBef>
              <a:spcAft>
                <a:spcPts val="0"/>
              </a:spcAft>
              <a:buClrTx/>
              <a:buSzTx/>
              <a:buAutoNum type="arabicPeriod" startAt="4"/>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Harmonization among  SG 15.6a, SG 15.4ab, and TG15.14 using UWB PHY                       doc:#15-21-0153-01-06a</a:t>
            </a:r>
            <a:endParaRPr lang="en-US" altLang="ja-JP" sz="1200" dirty="0">
              <a:solidFill>
                <a:srgbClr val="000000"/>
              </a:solidFill>
              <a:latin typeface="Arial"/>
              <a:cs typeface="Times New Roman" pitchFamily="18" charset="0"/>
            </a:endParaRPr>
          </a:p>
          <a:p>
            <a:pPr marR="0" lvl="1" indent="-228600" algn="l" defTabSz="914400" rtl="0" eaLnBrk="1" fontAlgn="base" latinLnBrk="0" hangingPunct="1">
              <a:lnSpc>
                <a:spcPts val="1500"/>
              </a:lnSpc>
              <a:spcBef>
                <a:spcPts val="0"/>
              </a:spcBef>
              <a:spcAft>
                <a:spcPts val="0"/>
              </a:spcAft>
              <a:buClrTx/>
              <a:buSzTx/>
              <a:buAutoNum type="arabicPeriod" startAt="4"/>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MAC Solution for Coexisting BANs and Other Networks with MAC-Bridge and Integrated Terminal    21-0245-01-06a</a:t>
            </a:r>
          </a:p>
          <a:p>
            <a:pPr marR="0" lvl="1" indent="-228600" algn="l" defTabSz="914400" rtl="0" eaLnBrk="1" fontAlgn="base" latinLnBrk="0" hangingPunct="1">
              <a:lnSpc>
                <a:spcPts val="1500"/>
              </a:lnSpc>
              <a:spcBef>
                <a:spcPts val="0"/>
              </a:spcBef>
              <a:spcAft>
                <a:spcPts val="0"/>
              </a:spcAft>
              <a:buClrTx/>
              <a:buSzTx/>
              <a:buAutoNum type="arabicPeriod" startAt="4"/>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Considerations and countermeasure technology on radio environment surrounding BANs including EMC issues on PHY layer	</a:t>
            </a:r>
            <a:r>
              <a:rPr lang="en-US" altLang="ja-JP" sz="1200" dirty="0">
                <a:solidFill>
                  <a:srgbClr val="000000"/>
                </a:solidFill>
                <a:latin typeface="Arial"/>
                <a:cs typeface="Times New Roman" pitchFamily="18" charset="0"/>
              </a:rPr>
              <a:t>                                                                                                                      doc.#15-21-0387-01-06a</a:t>
            </a:r>
          </a:p>
          <a:p>
            <a:pPr>
              <a:lnSpc>
                <a:spcPts val="1100"/>
              </a:lnSpc>
            </a:pPr>
            <a:r>
              <a:rPr lang="en-US" altLang="ja-JP" sz="1300" dirty="0"/>
              <a:t>Discussion</a:t>
            </a:r>
          </a:p>
          <a:p>
            <a:pPr marL="0" indent="0">
              <a:lnSpc>
                <a:spcPts val="1100"/>
              </a:lnSpc>
              <a:buNone/>
            </a:pPr>
            <a:r>
              <a:rPr lang="en-US" altLang="ja-JP" sz="1300" dirty="0"/>
              <a:t>           1.   Focused Use Cases, Channel and Environment Modelling for Human and Car BANs</a:t>
            </a:r>
          </a:p>
          <a:p>
            <a:pPr marL="0" indent="0">
              <a:lnSpc>
                <a:spcPts val="1100"/>
              </a:lnSpc>
              <a:buNone/>
            </a:pPr>
            <a:r>
              <a:rPr lang="en-US" altLang="ja-JP" sz="1300" dirty="0"/>
              <a:t>           2.   Harmonization between SG 15.6a, SG 15.4ab, and TG15.14</a:t>
            </a:r>
          </a:p>
          <a:p>
            <a:pPr marL="0" indent="0">
              <a:lnSpc>
                <a:spcPts val="1100"/>
              </a:lnSpc>
              <a:buNone/>
            </a:pPr>
            <a:r>
              <a:rPr lang="en-US" altLang="ja-JP" sz="1300" dirty="0"/>
              <a:t>          :3.   Specification of amendment of IEEE802.15.6-2012 WBAN with Enhanced Dependability </a:t>
            </a:r>
          </a:p>
          <a:p>
            <a:pPr marL="0" indent="0">
              <a:lnSpc>
                <a:spcPts val="1100"/>
              </a:lnSpc>
              <a:buNone/>
            </a:pPr>
            <a:r>
              <a:rPr lang="en-US" altLang="ja-JP" sz="1300" dirty="0"/>
              <a:t>           4    Updating Technical Requirement for Amendment of WBAN IEEE802.15.6-2012</a:t>
            </a:r>
          </a:p>
          <a:p>
            <a:pPr marL="0" indent="0">
              <a:lnSpc>
                <a:spcPts val="1100"/>
              </a:lnSpc>
              <a:buNone/>
            </a:pPr>
            <a:r>
              <a:rPr lang="en-US" altLang="ja-JP" sz="1300" dirty="0"/>
              <a:t>           5.   Feasible Technologies for Satisfying the Technical Requirement</a:t>
            </a:r>
          </a:p>
          <a:p>
            <a:pPr marL="0" indent="0">
              <a:lnSpc>
                <a:spcPts val="1100"/>
              </a:lnSpc>
              <a:buNone/>
            </a:pPr>
            <a:r>
              <a:rPr lang="en-US" altLang="ja-JP" sz="1300" dirty="0"/>
              <a:t>           6.   Timeline for May meeting and  later                                                                              </a:t>
            </a:r>
          </a:p>
          <a:p>
            <a:pPr marL="0" indent="0">
              <a:lnSpc>
                <a:spcPts val="1100"/>
              </a:lnSpc>
              <a:buNone/>
            </a:pPr>
            <a:endParaRPr lang="en-US" altLang="ja-JP" sz="1300" dirty="0"/>
          </a:p>
        </p:txBody>
      </p:sp>
      <p:sp>
        <p:nvSpPr>
          <p:cNvPr id="4098" name="Rectangle 2"/>
          <p:cNvSpPr>
            <a:spLocks noGrp="1" noChangeArrowheads="1"/>
          </p:cNvSpPr>
          <p:nvPr>
            <p:ph type="title"/>
          </p:nvPr>
        </p:nvSpPr>
        <p:spPr>
          <a:xfrm>
            <a:off x="684483" y="607276"/>
            <a:ext cx="7772400" cy="429655"/>
          </a:xfrm>
          <a:ln/>
        </p:spPr>
        <p:txBody>
          <a:bodyPr/>
          <a:lstStyle/>
          <a:p>
            <a:r>
              <a:rPr lang="en-US" altLang="ja-JP" sz="3200" b="1" dirty="0"/>
              <a:t>Agenda items for the week</a:t>
            </a:r>
            <a:endParaRPr lang="ja-JP" altLang="ja-JP" sz="3200"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11</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2021</a:t>
            </a:r>
            <a:endParaRPr lang="en-US" altLang="ja-JP"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E5456A77-D18E-4404-92CD-EA78880BCBA2}"/>
              </a:ext>
            </a:extLst>
          </p:cNvPr>
          <p:cNvSpPr>
            <a:spLocks noGrp="1"/>
          </p:cNvSpPr>
          <p:nvPr>
            <p:ph type="sldNum" sz="quarter" idx="8"/>
          </p:nvPr>
        </p:nvSpPr>
        <p:spPr>
          <a:xfrm>
            <a:off x="2998057" y="6436020"/>
            <a:ext cx="2057400" cy="365129"/>
          </a:xfrm>
          <a:prstGeom prst="rect">
            <a:avLst/>
          </a:prstGeom>
          <a:noFill/>
          <a:ln>
            <a:noFill/>
          </a:ln>
        </p:spPr>
        <p:txBody>
          <a:bodyPr vert="horz" wrap="square" lIns="91440" tIns="45720" rIns="91440" bIns="45720" anchor="ctr" anchorCtr="0" compatLnSpc="1">
            <a:noAutofit/>
          </a:bodyPr>
          <a:lstStyle>
            <a:defPPr>
              <a:defRPr lang="en-US"/>
            </a:defPPr>
            <a:lvl1pPr marL="0" marR="0" lvl="0" indent="0" algn="r" defTabSz="457200" rtl="0" eaLnBrk="1" fontAlgn="auto" latinLnBrk="0" hangingPunct="1">
              <a:lnSpc>
                <a:spcPct val="100000"/>
              </a:lnSpc>
              <a:spcBef>
                <a:spcPts val="0"/>
              </a:spcBef>
              <a:spcAft>
                <a:spcPts val="0"/>
              </a:spcAft>
              <a:buNone/>
              <a:tabLst/>
              <a:defRPr lang="en-US" sz="1600" b="1" i="0" u="none" strike="noStrike" kern="1200" cap="none" spc="0" baseline="0">
                <a:solidFill>
                  <a:srgbClr val="898989"/>
                </a:solidFill>
                <a:uFillTx/>
                <a:latin typeface="Calibri"/>
                <a:ea typeface="游ゴシック" pitchFamily="50"/>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A5A392A-0F9E-4C3B-B6D1-4919BF158736}" type="slidenum">
              <a:rPr lang="en-US" altLang="ja-JP" smtClean="0"/>
              <a:pPr/>
              <a:t>12</a:t>
            </a:fld>
            <a:endParaRPr kumimoji="1" lang="ja-JP" altLang="en-US" sz="1600" b="1" i="0" u="none" strike="noStrike" kern="1200" cap="none" spc="0" normalizeH="0" baseline="0" noProof="0" dirty="0">
              <a:ln>
                <a:noFill/>
              </a:ln>
              <a:solidFill>
                <a:srgbClr val="898989"/>
              </a:solidFill>
              <a:effectLst/>
              <a:uLnTx/>
              <a:uFillTx/>
              <a:latin typeface="Calibri"/>
              <a:ea typeface="游ゴシック" pitchFamily="50"/>
              <a:cs typeface="+mn-cs"/>
            </a:endParaRPr>
          </a:p>
        </p:txBody>
      </p:sp>
      <p:graphicFrame>
        <p:nvGraphicFramePr>
          <p:cNvPr id="6" name="表 5">
            <a:extLst>
              <a:ext uri="{FF2B5EF4-FFF2-40B4-BE49-F238E27FC236}">
                <a16:creationId xmlns:a16="http://schemas.microsoft.com/office/drawing/2014/main" id="{09AC7C1B-3CC5-4EB9-A2F4-705AD25663C5}"/>
              </a:ext>
            </a:extLst>
          </p:cNvPr>
          <p:cNvGraphicFramePr>
            <a:graphicFrameLocks noGrp="1"/>
          </p:cNvGraphicFramePr>
          <p:nvPr/>
        </p:nvGraphicFramePr>
        <p:xfrm>
          <a:off x="141514" y="2123701"/>
          <a:ext cx="8915394" cy="3995064"/>
        </p:xfrm>
        <a:graphic>
          <a:graphicData uri="http://schemas.openxmlformats.org/drawingml/2006/table">
            <a:tbl>
              <a:tblPr/>
              <a:tblGrid>
                <a:gridCol w="276672">
                  <a:extLst>
                    <a:ext uri="{9D8B030D-6E8A-4147-A177-3AD203B41FA5}">
                      <a16:colId xmlns:a16="http://schemas.microsoft.com/office/drawing/2014/main" val="3985483017"/>
                    </a:ext>
                  </a:extLst>
                </a:gridCol>
                <a:gridCol w="276672">
                  <a:extLst>
                    <a:ext uri="{9D8B030D-6E8A-4147-A177-3AD203B41FA5}">
                      <a16:colId xmlns:a16="http://schemas.microsoft.com/office/drawing/2014/main" val="3916652624"/>
                    </a:ext>
                  </a:extLst>
                </a:gridCol>
                <a:gridCol w="553344">
                  <a:extLst>
                    <a:ext uri="{9D8B030D-6E8A-4147-A177-3AD203B41FA5}">
                      <a16:colId xmlns:a16="http://schemas.microsoft.com/office/drawing/2014/main" val="1975623671"/>
                    </a:ext>
                  </a:extLst>
                </a:gridCol>
                <a:gridCol w="553344">
                  <a:extLst>
                    <a:ext uri="{9D8B030D-6E8A-4147-A177-3AD203B41FA5}">
                      <a16:colId xmlns:a16="http://schemas.microsoft.com/office/drawing/2014/main" val="284493947"/>
                    </a:ext>
                  </a:extLst>
                </a:gridCol>
                <a:gridCol w="465974">
                  <a:extLst>
                    <a:ext uri="{9D8B030D-6E8A-4147-A177-3AD203B41FA5}">
                      <a16:colId xmlns:a16="http://schemas.microsoft.com/office/drawing/2014/main" val="3087600604"/>
                    </a:ext>
                  </a:extLst>
                </a:gridCol>
                <a:gridCol w="465974">
                  <a:extLst>
                    <a:ext uri="{9D8B030D-6E8A-4147-A177-3AD203B41FA5}">
                      <a16:colId xmlns:a16="http://schemas.microsoft.com/office/drawing/2014/main" val="3355131629"/>
                    </a:ext>
                  </a:extLst>
                </a:gridCol>
                <a:gridCol w="465974">
                  <a:extLst>
                    <a:ext uri="{9D8B030D-6E8A-4147-A177-3AD203B41FA5}">
                      <a16:colId xmlns:a16="http://schemas.microsoft.com/office/drawing/2014/main" val="3062385816"/>
                    </a:ext>
                  </a:extLst>
                </a:gridCol>
                <a:gridCol w="465974">
                  <a:extLst>
                    <a:ext uri="{9D8B030D-6E8A-4147-A177-3AD203B41FA5}">
                      <a16:colId xmlns:a16="http://schemas.microsoft.com/office/drawing/2014/main" val="20448604"/>
                    </a:ext>
                  </a:extLst>
                </a:gridCol>
                <a:gridCol w="465974">
                  <a:extLst>
                    <a:ext uri="{9D8B030D-6E8A-4147-A177-3AD203B41FA5}">
                      <a16:colId xmlns:a16="http://schemas.microsoft.com/office/drawing/2014/main" val="672607938"/>
                    </a:ext>
                  </a:extLst>
                </a:gridCol>
                <a:gridCol w="465974">
                  <a:extLst>
                    <a:ext uri="{9D8B030D-6E8A-4147-A177-3AD203B41FA5}">
                      <a16:colId xmlns:a16="http://schemas.microsoft.com/office/drawing/2014/main" val="12405402"/>
                    </a:ext>
                  </a:extLst>
                </a:gridCol>
                <a:gridCol w="465974">
                  <a:extLst>
                    <a:ext uri="{9D8B030D-6E8A-4147-A177-3AD203B41FA5}">
                      <a16:colId xmlns:a16="http://schemas.microsoft.com/office/drawing/2014/main" val="3239274873"/>
                    </a:ext>
                  </a:extLst>
                </a:gridCol>
                <a:gridCol w="465974">
                  <a:extLst>
                    <a:ext uri="{9D8B030D-6E8A-4147-A177-3AD203B41FA5}">
                      <a16:colId xmlns:a16="http://schemas.microsoft.com/office/drawing/2014/main" val="729192943"/>
                    </a:ext>
                  </a:extLst>
                </a:gridCol>
                <a:gridCol w="276672">
                  <a:extLst>
                    <a:ext uri="{9D8B030D-6E8A-4147-A177-3AD203B41FA5}">
                      <a16:colId xmlns:a16="http://schemas.microsoft.com/office/drawing/2014/main" val="3511719672"/>
                    </a:ext>
                  </a:extLst>
                </a:gridCol>
                <a:gridCol w="407729">
                  <a:extLst>
                    <a:ext uri="{9D8B030D-6E8A-4147-A177-3AD203B41FA5}">
                      <a16:colId xmlns:a16="http://schemas.microsoft.com/office/drawing/2014/main" val="1113518462"/>
                    </a:ext>
                  </a:extLst>
                </a:gridCol>
                <a:gridCol w="465974">
                  <a:extLst>
                    <a:ext uri="{9D8B030D-6E8A-4147-A177-3AD203B41FA5}">
                      <a16:colId xmlns:a16="http://schemas.microsoft.com/office/drawing/2014/main" val="3759944048"/>
                    </a:ext>
                  </a:extLst>
                </a:gridCol>
                <a:gridCol w="309435">
                  <a:extLst>
                    <a:ext uri="{9D8B030D-6E8A-4147-A177-3AD203B41FA5}">
                      <a16:colId xmlns:a16="http://schemas.microsoft.com/office/drawing/2014/main" val="2117534681"/>
                    </a:ext>
                  </a:extLst>
                </a:gridCol>
                <a:gridCol w="465974">
                  <a:extLst>
                    <a:ext uri="{9D8B030D-6E8A-4147-A177-3AD203B41FA5}">
                      <a16:colId xmlns:a16="http://schemas.microsoft.com/office/drawing/2014/main" val="4151398957"/>
                    </a:ext>
                  </a:extLst>
                </a:gridCol>
                <a:gridCol w="465974">
                  <a:extLst>
                    <a:ext uri="{9D8B030D-6E8A-4147-A177-3AD203B41FA5}">
                      <a16:colId xmlns:a16="http://schemas.microsoft.com/office/drawing/2014/main" val="698502662"/>
                    </a:ext>
                  </a:extLst>
                </a:gridCol>
                <a:gridCol w="422289">
                  <a:extLst>
                    <a:ext uri="{9D8B030D-6E8A-4147-A177-3AD203B41FA5}">
                      <a16:colId xmlns:a16="http://schemas.microsoft.com/office/drawing/2014/main" val="3834581279"/>
                    </a:ext>
                  </a:extLst>
                </a:gridCol>
                <a:gridCol w="422289">
                  <a:extLst>
                    <a:ext uri="{9D8B030D-6E8A-4147-A177-3AD203B41FA5}">
                      <a16:colId xmlns:a16="http://schemas.microsoft.com/office/drawing/2014/main" val="4134532281"/>
                    </a:ext>
                  </a:extLst>
                </a:gridCol>
                <a:gridCol w="291234">
                  <a:extLst>
                    <a:ext uri="{9D8B030D-6E8A-4147-A177-3AD203B41FA5}">
                      <a16:colId xmlns:a16="http://schemas.microsoft.com/office/drawing/2014/main" val="4080803995"/>
                    </a:ext>
                  </a:extLst>
                </a:gridCol>
              </a:tblGrid>
              <a:tr h="183451">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US" sz="600" b="1" i="0" u="none" strike="noStrike">
                          <a:effectLst/>
                          <a:latin typeface="Arial" panose="020B0604020202020204" pitchFamily="34" charset="0"/>
                        </a:rPr>
                        <a:t>Wednesday</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US" sz="600" b="1" i="0" u="none" strike="noStrike">
                          <a:effectLst/>
                          <a:latin typeface="Arial" panose="020B0604020202020204" pitchFamily="34" charset="0"/>
                        </a:rPr>
                        <a:t>Friday</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algn="ctr" fontAlgn="b"/>
                      <a:r>
                        <a:rPr lang="en-US" sz="600" b="1" i="0" u="none" strike="noStrike">
                          <a:effectLst/>
                          <a:latin typeface="Arial" panose="020B0604020202020204" pitchFamily="34" charset="0"/>
                        </a:rPr>
                        <a:t>Tuesday</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gridSpan="2">
                  <a:txBody>
                    <a:bodyPr/>
                    <a:lstStyle/>
                    <a:p>
                      <a:pPr algn="ctr" fontAlgn="b"/>
                      <a:r>
                        <a:rPr lang="en-US" sz="600" b="1" i="0" u="none" strike="noStrike">
                          <a:effectLst/>
                          <a:latin typeface="Arial" panose="020B0604020202020204" pitchFamily="34" charset="0"/>
                        </a:rPr>
                        <a:t>Wednesday</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gridSpan="2">
                  <a:txBody>
                    <a:bodyPr/>
                    <a:lstStyle/>
                    <a:p>
                      <a:pPr algn="ctr" fontAlgn="b"/>
                      <a:r>
                        <a:rPr lang="en-US" sz="600" b="1" i="0" u="none" strike="noStrike">
                          <a:effectLst/>
                          <a:latin typeface="Arial" panose="020B0604020202020204" pitchFamily="34" charset="0"/>
                        </a:rPr>
                        <a:t>Thursday</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gridSpan="2">
                  <a:txBody>
                    <a:bodyPr/>
                    <a:lstStyle/>
                    <a:p>
                      <a:pPr algn="ctr" fontAlgn="b"/>
                      <a:r>
                        <a:rPr lang="en-US" sz="600" b="1" i="0" u="none" strike="noStrike">
                          <a:effectLst/>
                          <a:latin typeface="Arial" panose="020B0604020202020204" pitchFamily="34" charset="0"/>
                        </a:rPr>
                        <a:t>Friday</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a:txBody>
                    <a:bodyPr/>
                    <a:lstStyle/>
                    <a:p>
                      <a:pPr algn="ctr" fontAlgn="b"/>
                      <a:r>
                        <a:rPr lang="ja-JP" altLang="en-US" sz="600" b="1"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US" sz="600" b="1" i="0" u="none" strike="noStrike">
                          <a:effectLst/>
                          <a:latin typeface="Arial" panose="020B0604020202020204" pitchFamily="34" charset="0"/>
                        </a:rPr>
                        <a:t>Sunday</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algn="ctr" fontAlgn="b"/>
                      <a:r>
                        <a:rPr lang="en-US" sz="600" b="1" i="0" u="none" strike="noStrike">
                          <a:effectLst/>
                          <a:latin typeface="Arial" panose="020B0604020202020204" pitchFamily="34" charset="0"/>
                        </a:rPr>
                        <a:t>Monday</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gridSpan="2">
                  <a:txBody>
                    <a:bodyPr/>
                    <a:lstStyle/>
                    <a:p>
                      <a:pPr algn="ctr" fontAlgn="b"/>
                      <a:r>
                        <a:rPr lang="en-US" sz="600" b="1" i="0" u="none" strike="noStrike">
                          <a:effectLst/>
                          <a:latin typeface="Arial" panose="020B0604020202020204" pitchFamily="34" charset="0"/>
                        </a:rPr>
                        <a:t>Tuesday</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gridSpan="2">
                  <a:txBody>
                    <a:bodyPr/>
                    <a:lstStyle/>
                    <a:p>
                      <a:pPr algn="ctr" fontAlgn="b"/>
                      <a:r>
                        <a:rPr lang="en-US" sz="600" b="1" i="0" u="none" strike="noStrike">
                          <a:effectLst/>
                          <a:latin typeface="Arial" panose="020B0604020202020204" pitchFamily="34" charset="0"/>
                        </a:rPr>
                        <a:t> Wednesday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762165377"/>
                  </a:ext>
                </a:extLst>
              </a:tr>
              <a:tr h="183451">
                <a:tc>
                  <a:txBody>
                    <a:bodyPr/>
                    <a:lstStyle/>
                    <a:p>
                      <a:pPr algn="r" fontAlgn="b"/>
                      <a:r>
                        <a:rPr lang="en-US" sz="600" b="1" i="0" u="none" strike="noStrike">
                          <a:effectLst/>
                          <a:latin typeface="Arial" panose="020B0604020202020204" pitchFamily="34" charset="0"/>
                        </a:rPr>
                        <a:t>EDT</a:t>
                      </a:r>
                    </a:p>
                  </a:txBody>
                  <a:tcPr marL="3165" marR="3165" marT="316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effectLst/>
                          <a:latin typeface="Arial" panose="020B0604020202020204" pitchFamily="34" charset="0"/>
                        </a:rPr>
                        <a:t>PDT</a:t>
                      </a:r>
                    </a:p>
                  </a:txBody>
                  <a:tcPr marL="3165" marR="3165" marT="316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600" b="1" i="0" u="none" strike="noStrike">
                          <a:effectLst/>
                          <a:latin typeface="Arial" panose="020B0604020202020204" pitchFamily="34" charset="0"/>
                        </a:rPr>
                        <a:t>8-Sep</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600" b="1" i="0" u="none" strike="noStrike">
                          <a:effectLst/>
                          <a:latin typeface="Arial" panose="020B0604020202020204" pitchFamily="34" charset="0"/>
                        </a:rPr>
                        <a:t>10-Sep</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gridSpan="2">
                  <a:txBody>
                    <a:bodyPr/>
                    <a:lstStyle/>
                    <a:p>
                      <a:pPr algn="ctr" fontAlgn="b"/>
                      <a:r>
                        <a:rPr lang="en-US" sz="600" b="1" i="0" u="none" strike="noStrike">
                          <a:effectLst/>
                          <a:latin typeface="Arial" panose="020B0604020202020204" pitchFamily="34" charset="0"/>
                        </a:rPr>
                        <a:t>14-Sep</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b"/>
                      <a:r>
                        <a:rPr lang="en-US" sz="600" b="1" i="0" u="none" strike="noStrike">
                          <a:effectLst/>
                          <a:latin typeface="Arial" panose="020B0604020202020204" pitchFamily="34" charset="0"/>
                        </a:rPr>
                        <a:t>15-Sep</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b"/>
                      <a:r>
                        <a:rPr lang="en-US" sz="600" b="1" i="0" u="none" strike="noStrike">
                          <a:effectLst/>
                          <a:latin typeface="Arial" panose="020B0604020202020204" pitchFamily="34" charset="0"/>
                        </a:rPr>
                        <a:t>16-Sep</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b"/>
                      <a:r>
                        <a:rPr lang="en-US" sz="600" b="1" i="0" u="none" strike="noStrike">
                          <a:effectLst/>
                          <a:latin typeface="Arial" panose="020B0604020202020204" pitchFamily="34" charset="0"/>
                        </a:rPr>
                        <a:t>17-Sep</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fontAlgn="b"/>
                      <a:r>
                        <a:rPr lang="en-US" sz="600" b="1" i="0" u="none" strike="noStrike">
                          <a:effectLst/>
                          <a:latin typeface="Arial" panose="020B0604020202020204" pitchFamily="34" charset="0"/>
                        </a:rPr>
                        <a:t>UTC</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600" b="1" i="0" u="none" strike="noStrike">
                          <a:effectLst/>
                          <a:latin typeface="Arial" panose="020B0604020202020204" pitchFamily="34" charset="0"/>
                        </a:rPr>
                        <a:t>19-Sep</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gridSpan="2">
                  <a:txBody>
                    <a:bodyPr/>
                    <a:lstStyle/>
                    <a:p>
                      <a:pPr algn="ctr" fontAlgn="b"/>
                      <a:r>
                        <a:rPr lang="en-US" sz="600" b="1" i="0" u="none" strike="noStrike">
                          <a:effectLst/>
                          <a:latin typeface="Arial" panose="020B0604020202020204" pitchFamily="34" charset="0"/>
                        </a:rPr>
                        <a:t>20-Sep</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b"/>
                      <a:r>
                        <a:rPr lang="en-US" sz="600" b="1" i="0" u="none" strike="noStrike">
                          <a:effectLst/>
                          <a:latin typeface="Arial" panose="020B0604020202020204" pitchFamily="34" charset="0"/>
                        </a:rPr>
                        <a:t>21-Sep</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b"/>
                      <a:r>
                        <a:rPr lang="en-US" sz="600" b="1" i="0" u="none" strike="noStrike">
                          <a:effectLst/>
                          <a:latin typeface="Arial" panose="020B0604020202020204" pitchFamily="34" charset="0"/>
                        </a:rPr>
                        <a:t>22-Sep</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fontAlgn="b"/>
                      <a:r>
                        <a:rPr lang="en-US" sz="600" b="1" i="0" u="none" strike="noStrike">
                          <a:effectLst/>
                          <a:latin typeface="Arial" panose="020B0604020202020204" pitchFamily="34" charset="0"/>
                        </a:rPr>
                        <a:t>JST</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13530626"/>
                  </a:ext>
                </a:extLst>
              </a:tr>
              <a:tr h="183451">
                <a:tc>
                  <a:txBody>
                    <a:bodyPr/>
                    <a:lstStyle/>
                    <a:p>
                      <a:pPr algn="r" fontAlgn="b"/>
                      <a:r>
                        <a:rPr lang="en-US" altLang="ja-JP" sz="600" b="1" i="0" u="none" strike="noStrike">
                          <a:effectLst/>
                          <a:latin typeface="Arial" panose="020B0604020202020204" pitchFamily="34" charset="0"/>
                        </a:rPr>
                        <a:t>5:00</a:t>
                      </a:r>
                    </a:p>
                  </a:txBody>
                  <a:tcPr marL="3165" marR="3165" marT="316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altLang="ja-JP" sz="600" b="1" i="0" u="none" strike="noStrike">
                          <a:effectLst/>
                          <a:latin typeface="Arial" panose="020B0604020202020204" pitchFamily="34" charset="0"/>
                        </a:rPr>
                        <a:t>2:00</a:t>
                      </a:r>
                    </a:p>
                  </a:txBody>
                  <a:tcPr marL="3165" marR="3165" marT="3165"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ja-JP" altLang="en-US" sz="600" b="1"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ja-JP" altLang="en-US" sz="600" b="1"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ja-JP" altLang="en-US" sz="600" b="1"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r" fontAlgn="b"/>
                      <a:r>
                        <a:rPr lang="en-US" altLang="ja-JP" sz="600" b="1" i="0" u="none" strike="noStrike">
                          <a:effectLst/>
                          <a:latin typeface="Arial" panose="020B0604020202020204" pitchFamily="34" charset="0"/>
                        </a:rPr>
                        <a:t>9:00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ja-JP" altLang="en-US" sz="600" b="1"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r" fontAlgn="b"/>
                      <a:r>
                        <a:rPr lang="en-US" altLang="ja-JP" sz="600" b="1" i="0" u="none" strike="noStrike">
                          <a:effectLst/>
                          <a:latin typeface="Arial" panose="020B0604020202020204" pitchFamily="34" charset="0"/>
                        </a:rPr>
                        <a:t>18:00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626125769"/>
                  </a:ext>
                </a:extLst>
              </a:tr>
              <a:tr h="183451">
                <a:tc>
                  <a:txBody>
                    <a:bodyPr/>
                    <a:lstStyle/>
                    <a:p>
                      <a:pPr algn="r" fontAlgn="b"/>
                      <a:r>
                        <a:rPr lang="en-US" altLang="ja-JP" sz="600" b="1" i="0" u="none" strike="noStrike">
                          <a:effectLst/>
                          <a:latin typeface="Arial" panose="020B0604020202020204" pitchFamily="34" charset="0"/>
                        </a:rPr>
                        <a:t>6:00</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altLang="ja-JP" sz="600" b="1" i="0" u="none" strike="noStrike">
                          <a:effectLst/>
                          <a:latin typeface="Arial" panose="020B0604020202020204" pitchFamily="34" charset="0"/>
                        </a:rPr>
                        <a:t>3:00</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ctr" fontAlgn="b"/>
                      <a:r>
                        <a:rPr lang="ja-JP" altLang="en-US" sz="600" b="1"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ctr" fontAlgn="b"/>
                      <a:r>
                        <a:rPr lang="ja-JP" altLang="en-US" sz="600" b="1"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ctr" fontAlgn="b"/>
                      <a:r>
                        <a:rPr lang="ja-JP" altLang="en-US" sz="600" b="1"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ctr" fontAlgn="b"/>
                      <a:r>
                        <a:rPr lang="ja-JP" altLang="en-US" sz="600" b="1"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altLang="ja-JP" sz="600" b="1" i="0" u="none" strike="noStrike">
                          <a:effectLst/>
                          <a:latin typeface="Arial" panose="020B0604020202020204" pitchFamily="34" charset="0"/>
                        </a:rPr>
                        <a:t>10:00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ctr" fontAlgn="b"/>
                      <a:r>
                        <a:rPr lang="ja-JP" altLang="en-US" sz="600" b="1"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altLang="ja-JP" sz="600" b="1" i="0" u="none" strike="noStrike">
                          <a:effectLst/>
                          <a:latin typeface="Arial" panose="020B0604020202020204" pitchFamily="34" charset="0"/>
                        </a:rPr>
                        <a:t>19:00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083156055"/>
                  </a:ext>
                </a:extLst>
              </a:tr>
              <a:tr h="183451">
                <a:tc>
                  <a:txBody>
                    <a:bodyPr/>
                    <a:lstStyle/>
                    <a:p>
                      <a:pPr algn="r" fontAlgn="b"/>
                      <a:r>
                        <a:rPr lang="en-US" altLang="ja-JP" sz="600" b="1" i="0" u="none" strike="noStrike">
                          <a:effectLst/>
                          <a:latin typeface="Arial" panose="020B0604020202020204" pitchFamily="34" charset="0"/>
                        </a:rPr>
                        <a:t>7:00</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altLang="ja-JP" sz="600" b="1" i="0" u="none" strike="noStrike">
                          <a:effectLst/>
                          <a:latin typeface="Arial" panose="020B0604020202020204" pitchFamily="34" charset="0"/>
                        </a:rPr>
                        <a:t>4:00</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1"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1"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1"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1"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altLang="ja-JP" sz="600" b="1" i="0" u="none" strike="noStrike">
                          <a:effectLst/>
                          <a:latin typeface="Arial" panose="020B0604020202020204" pitchFamily="34" charset="0"/>
                        </a:rPr>
                        <a:t>11:00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altLang="ja-JP" sz="600" b="1" i="0" u="none" strike="noStrike">
                          <a:effectLst/>
                          <a:latin typeface="Arial" panose="020B0604020202020204" pitchFamily="34" charset="0"/>
                        </a:rPr>
                        <a:t>20:00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346778102"/>
                  </a:ext>
                </a:extLst>
              </a:tr>
              <a:tr h="192326">
                <a:tc>
                  <a:txBody>
                    <a:bodyPr/>
                    <a:lstStyle/>
                    <a:p>
                      <a:pPr algn="r" fontAlgn="b"/>
                      <a:r>
                        <a:rPr lang="en-US" altLang="ja-JP" sz="600" b="1" i="0" u="none" strike="noStrike">
                          <a:effectLst/>
                          <a:latin typeface="Arial" panose="020B0604020202020204" pitchFamily="34" charset="0"/>
                        </a:rPr>
                        <a:t>8:00</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altLang="ja-JP" sz="600" b="1" i="0" u="none" strike="noStrike">
                          <a:effectLst/>
                          <a:latin typeface="Arial" panose="020B0604020202020204" pitchFamily="34" charset="0"/>
                        </a:rPr>
                        <a:t>5:00</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altLang="ja-JP" sz="600" b="1" i="0" u="none" strike="noStrike">
                          <a:effectLst/>
                          <a:latin typeface="Arial" panose="020B0604020202020204" pitchFamily="34" charset="0"/>
                        </a:rPr>
                        <a:t>12:00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altLang="ja-JP" sz="600" b="1" i="0" u="none" strike="noStrike">
                          <a:effectLst/>
                          <a:latin typeface="Arial" panose="020B0604020202020204" pitchFamily="34" charset="0"/>
                        </a:rPr>
                        <a:t>21:00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616073254"/>
                  </a:ext>
                </a:extLst>
              </a:tr>
              <a:tr h="192326">
                <a:tc>
                  <a:txBody>
                    <a:bodyPr/>
                    <a:lstStyle/>
                    <a:p>
                      <a:pPr algn="r" fontAlgn="b"/>
                      <a:r>
                        <a:rPr lang="en-US" altLang="ja-JP" sz="600" b="1" i="0" u="none" strike="noStrike">
                          <a:effectLst/>
                          <a:latin typeface="Arial" panose="020B0604020202020204" pitchFamily="34" charset="0"/>
                        </a:rPr>
                        <a:t>9:00</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altLang="ja-JP" sz="600" b="1" i="0" u="none" strike="noStrike">
                          <a:effectLst/>
                          <a:latin typeface="Arial" panose="020B0604020202020204" pitchFamily="34" charset="0"/>
                        </a:rPr>
                        <a:t>6:00</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1"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rowSpan="2">
                  <a:txBody>
                    <a:bodyPr/>
                    <a:lstStyle/>
                    <a:p>
                      <a:pPr algn="ctr" fontAlgn="ctr"/>
                      <a:r>
                        <a:rPr lang="en-US" sz="500" b="1" i="0" u="none" strike="noStrike">
                          <a:solidFill>
                            <a:srgbClr val="0000FF"/>
                          </a:solidFill>
                          <a:effectLst/>
                          <a:latin typeface="ＭＳ Ｐゴシック" panose="020B0600070205080204" pitchFamily="50" charset="-128"/>
                          <a:ea typeface="ＭＳ Ｐゴシック" panose="020B0600070205080204" pitchFamily="50" charset="-128"/>
                        </a:rPr>
                        <a:t>802 Wireless</a:t>
                      </a:r>
                      <a:br>
                        <a:rPr lang="en-US" sz="500" b="1" i="0" u="none" strike="noStrike">
                          <a:solidFill>
                            <a:srgbClr val="0000FF"/>
                          </a:solidFill>
                          <a:effectLst/>
                          <a:latin typeface="ＭＳ Ｐゴシック" panose="020B0600070205080204" pitchFamily="50" charset="-128"/>
                          <a:ea typeface="ＭＳ Ｐゴシック" panose="020B0600070205080204" pitchFamily="50" charset="-128"/>
                        </a:rPr>
                      </a:br>
                      <a:r>
                        <a:rPr lang="en-US" sz="500" b="1" i="0" u="none" strike="noStrike">
                          <a:solidFill>
                            <a:srgbClr val="0000FF"/>
                          </a:solidFill>
                          <a:effectLst/>
                          <a:latin typeface="ＭＳ Ｐゴシック" panose="020B0600070205080204" pitchFamily="50" charset="-128"/>
                          <a:ea typeface="ＭＳ Ｐゴシック" panose="020B0600070205080204" pitchFamily="50" charset="-128"/>
                        </a:rPr>
                        <a:t>Opening</a:t>
                      </a:r>
                    </a:p>
                  </a:txBody>
                  <a:tcPr marL="3165" marR="3165" marT="316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rowSpan="2" gridSpan="2">
                  <a:txBody>
                    <a:bodyPr/>
                    <a:lstStyle/>
                    <a:p>
                      <a:pPr algn="ctr" fontAlgn="ctr"/>
                      <a:r>
                        <a:rPr lang="en-US" sz="600" b="1" i="0" u="sng" strike="noStrike">
                          <a:solidFill>
                            <a:srgbClr val="000000"/>
                          </a:solidFill>
                          <a:effectLst/>
                          <a:latin typeface="Arial" panose="020B0604020202020204" pitchFamily="34" charset="0"/>
                        </a:rPr>
                        <a:t>WG Opening</a:t>
                      </a:r>
                      <a:br>
                        <a:rPr lang="en-US" sz="600" b="1" i="0" u="sng" strike="noStrike">
                          <a:solidFill>
                            <a:srgbClr val="000000"/>
                          </a:solidFill>
                          <a:effectLst/>
                          <a:latin typeface="Arial" panose="020B0604020202020204" pitchFamily="34" charset="0"/>
                        </a:rPr>
                      </a:br>
                      <a:r>
                        <a:rPr lang="en-US" sz="600" b="1" i="0" u="sng" strike="noStrike">
                          <a:solidFill>
                            <a:srgbClr val="000000"/>
                          </a:solidFill>
                          <a:effectLst/>
                          <a:latin typeface="Arial" panose="020B0604020202020204" pitchFamily="34" charset="0"/>
                        </a:rPr>
                        <a:t>Meeting</a:t>
                      </a:r>
                    </a:p>
                  </a:txBody>
                  <a:tcPr marL="3165" marR="3165" marT="316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kumimoji="1" lang="ja-JP" altLang="en-US"/>
                    </a:p>
                  </a:txBody>
                  <a:tcPr/>
                </a:tc>
                <a:tc rowSpan="2">
                  <a:txBody>
                    <a:bodyPr/>
                    <a:lstStyle/>
                    <a:p>
                      <a:pPr algn="ctr" fontAlgn="ctr"/>
                      <a:r>
                        <a:rPr lang="en-US" sz="600" b="1" i="0" u="none" strike="noStrike">
                          <a:effectLst/>
                          <a:latin typeface="Arial" panose="020B0604020202020204" pitchFamily="34" charset="0"/>
                        </a:rPr>
                        <a:t>TG7a</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SG6a</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TG7a</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SG3ma</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SG4ab</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1" i="0" u="none" strike="noStrike">
                          <a:effectLst/>
                          <a:latin typeface="Arial" panose="020B0604020202020204" pitchFamily="34" charset="0"/>
                        </a:rPr>
                        <a:t>SC THz</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r" fontAlgn="b"/>
                      <a:r>
                        <a:rPr lang="en-US" altLang="ja-JP" sz="600" b="1" i="0" u="none" strike="noStrike">
                          <a:effectLst/>
                          <a:latin typeface="Arial" panose="020B0604020202020204" pitchFamily="34" charset="0"/>
                        </a:rPr>
                        <a:t>13:00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600" b="1" i="0" u="none" strike="noStrike">
                          <a:effectLst/>
                          <a:latin typeface="Arial" panose="020B0604020202020204" pitchFamily="34" charset="0"/>
                        </a:rPr>
                        <a:t>TG7a</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SG3ma</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TG7a</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SG6a</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gridSpan="2">
                  <a:txBody>
                    <a:bodyPr/>
                    <a:lstStyle/>
                    <a:p>
                      <a:pPr algn="ctr" fontAlgn="ctr"/>
                      <a:r>
                        <a:rPr lang="en-US" sz="600" b="1" i="0" u="sng" strike="noStrike">
                          <a:solidFill>
                            <a:srgbClr val="000000"/>
                          </a:solidFill>
                          <a:effectLst/>
                          <a:latin typeface="Arial" panose="020B0604020202020204" pitchFamily="34" charset="0"/>
                        </a:rPr>
                        <a:t>WG Closing</a:t>
                      </a:r>
                      <a:br>
                        <a:rPr lang="en-US" sz="600" b="1" i="0" u="sng" strike="noStrike">
                          <a:solidFill>
                            <a:srgbClr val="000000"/>
                          </a:solidFill>
                          <a:effectLst/>
                          <a:latin typeface="Arial" panose="020B0604020202020204" pitchFamily="34" charset="0"/>
                        </a:rPr>
                      </a:br>
                      <a:r>
                        <a:rPr lang="en-US" sz="600" b="1" i="0" u="sng" strike="noStrike">
                          <a:solidFill>
                            <a:srgbClr val="000000"/>
                          </a:solidFill>
                          <a:effectLst/>
                          <a:latin typeface="Arial" panose="020B0604020202020204" pitchFamily="34" charset="0"/>
                        </a:rPr>
                        <a:t>Meeting</a:t>
                      </a:r>
                    </a:p>
                  </a:txBody>
                  <a:tcPr marL="3165" marR="3165" marT="316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kumimoji="1" lang="ja-JP" altLang="en-US"/>
                    </a:p>
                  </a:txBody>
                  <a:tcPr/>
                </a:tc>
                <a:tc>
                  <a:txBody>
                    <a:bodyPr/>
                    <a:lstStyle/>
                    <a:p>
                      <a:pPr algn="r" fontAlgn="b"/>
                      <a:r>
                        <a:rPr lang="en-US" altLang="ja-JP" sz="600" b="1" i="0" u="none" strike="noStrike">
                          <a:effectLst/>
                          <a:latin typeface="Arial" panose="020B0604020202020204" pitchFamily="34" charset="0"/>
                        </a:rPr>
                        <a:t>22:00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588440567"/>
                  </a:ext>
                </a:extLst>
              </a:tr>
              <a:tr h="192326">
                <a:tc>
                  <a:txBody>
                    <a:bodyPr/>
                    <a:lstStyle/>
                    <a:p>
                      <a:pPr algn="r" fontAlgn="b"/>
                      <a:r>
                        <a:rPr lang="en-US" altLang="ja-JP" sz="600" b="1" i="0" u="none" strike="noStrike">
                          <a:effectLst/>
                          <a:latin typeface="Arial" panose="020B0604020202020204" pitchFamily="34" charset="0"/>
                        </a:rPr>
                        <a:t>10:00</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altLang="ja-JP" sz="600" b="1" i="0" u="none" strike="noStrike">
                          <a:effectLst/>
                          <a:latin typeface="Arial" panose="020B0604020202020204" pitchFamily="34" charset="0"/>
                        </a:rPr>
                        <a:t>7:00</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500" b="1" i="0" u="none" strike="noStrike">
                          <a:solidFill>
                            <a:srgbClr val="0000FF"/>
                          </a:solidFill>
                          <a:effectLst/>
                          <a:latin typeface="ＭＳ Ｐゴシック" panose="020B0600070205080204" pitchFamily="50" charset="-128"/>
                          <a:ea typeface="ＭＳ Ｐゴシック" panose="020B0600070205080204" pitchFamily="50" charset="-128"/>
                        </a:rPr>
                        <a:t>802.15 CAC</a:t>
                      </a:r>
                    </a:p>
                  </a:txBody>
                  <a:tcPr marL="3165" marR="3165" marT="316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r" fontAlgn="b"/>
                      <a:r>
                        <a:rPr lang="en-US" altLang="ja-JP" sz="600" b="1" i="0" u="none" strike="noStrike">
                          <a:effectLst/>
                          <a:latin typeface="Arial" panose="020B0604020202020204" pitchFamily="34" charset="0"/>
                        </a:rPr>
                        <a:t>14:00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r" fontAlgn="b"/>
                      <a:r>
                        <a:rPr lang="en-US" altLang="ja-JP" sz="600" b="1" i="0" u="none" strike="noStrike">
                          <a:effectLst/>
                          <a:latin typeface="Arial" panose="020B0604020202020204" pitchFamily="34" charset="0"/>
                        </a:rPr>
                        <a:t>23:00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628337832"/>
                  </a:ext>
                </a:extLst>
              </a:tr>
              <a:tr h="192326">
                <a:tc>
                  <a:txBody>
                    <a:bodyPr/>
                    <a:lstStyle/>
                    <a:p>
                      <a:pPr algn="r" fontAlgn="b"/>
                      <a:r>
                        <a:rPr lang="en-US" altLang="ja-JP" sz="600" b="1" i="0" u="none" strike="noStrike">
                          <a:effectLst/>
                          <a:latin typeface="Arial" panose="020B0604020202020204" pitchFamily="34" charset="0"/>
                        </a:rPr>
                        <a:t>11:00</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altLang="ja-JP" sz="600" b="1" i="0" u="none" strike="noStrike">
                          <a:effectLst/>
                          <a:latin typeface="Arial" panose="020B0604020202020204" pitchFamily="34" charset="0"/>
                        </a:rPr>
                        <a:t>8:00</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rowSpan="2">
                  <a:txBody>
                    <a:bodyPr/>
                    <a:lstStyle/>
                    <a:p>
                      <a:pPr algn="ctr" fontAlgn="ctr"/>
                      <a:r>
                        <a:rPr lang="en-US" sz="600" b="1" i="0" u="none" strike="noStrike">
                          <a:effectLst/>
                          <a:latin typeface="Arial" panose="020B0604020202020204" pitchFamily="34" charset="0"/>
                        </a:rPr>
                        <a:t>SC IETF</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Joint</a:t>
                      </a:r>
                      <a:br>
                        <a:rPr lang="en-US" sz="600" b="1" i="0" u="none" strike="noStrike">
                          <a:effectLst/>
                          <a:latin typeface="Arial" panose="020B0604020202020204" pitchFamily="34" charset="0"/>
                        </a:rPr>
                      </a:br>
                      <a:r>
                        <a:rPr lang="en-US" sz="600" b="1" i="0" u="none" strike="noStrike">
                          <a:effectLst/>
                          <a:latin typeface="Arial" panose="020B0604020202020204" pitchFamily="34" charset="0"/>
                        </a:rPr>
                        <a:t>13/7a</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gridSpan="2">
                  <a:txBody>
                    <a:bodyPr/>
                    <a:lstStyle/>
                    <a:p>
                      <a:pPr algn="ctr" fontAlgn="ctr"/>
                      <a:r>
                        <a:rPr lang="en-US" sz="600" b="1" i="0" u="none" strike="noStrike">
                          <a:effectLst/>
                          <a:latin typeface="Arial" panose="020B0604020202020204" pitchFamily="34" charset="0"/>
                        </a:rPr>
                        <a:t>SC WNG</a:t>
                      </a:r>
                    </a:p>
                  </a:txBody>
                  <a:tcPr marL="3165" marR="3165" marT="316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kumimoji="1" lang="ja-JP" altLang="en-US"/>
                    </a:p>
                  </a:txBody>
                  <a:tcPr/>
                </a:tc>
                <a:tc rowSpan="2" gridSpan="2">
                  <a:txBody>
                    <a:bodyPr/>
                    <a:lstStyle/>
                    <a:p>
                      <a:pPr algn="ctr" fontAlgn="ctr"/>
                      <a:r>
                        <a:rPr lang="en-US" sz="600" b="1" i="0" u="none" strike="noStrike">
                          <a:effectLst/>
                          <a:latin typeface="Arial" panose="020B0604020202020204" pitchFamily="34" charset="0"/>
                        </a:rPr>
                        <a:t>SC Maint</a:t>
                      </a:r>
                    </a:p>
                  </a:txBody>
                  <a:tcPr marL="3165" marR="3165" marT="316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kumimoji="1" lang="ja-JP" altLang="en-US"/>
                    </a:p>
                  </a:txBody>
                  <a:tcPr/>
                </a:tc>
                <a:tc rowSpan="2">
                  <a:txBody>
                    <a:bodyPr/>
                    <a:lstStyle/>
                    <a:p>
                      <a:pPr algn="ctr" fontAlgn="ctr"/>
                      <a:r>
                        <a:rPr lang="en-US" sz="600" b="1" i="0" u="none" strike="noStrike">
                          <a:effectLst/>
                          <a:latin typeface="Arial" panose="020B0604020202020204" pitchFamily="34" charset="0"/>
                        </a:rPr>
                        <a:t>SG15</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1" i="0" u="none" strike="noStrike">
                          <a:effectLst/>
                          <a:latin typeface="Arial" panose="020B0604020202020204" pitchFamily="34" charset="0"/>
                        </a:rPr>
                        <a:t>TG7a</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r" fontAlgn="b"/>
                      <a:r>
                        <a:rPr lang="en-US" altLang="ja-JP" sz="600" b="1" i="0" u="none" strike="noStrike">
                          <a:effectLst/>
                          <a:latin typeface="Arial" panose="020B0604020202020204" pitchFamily="34" charset="0"/>
                        </a:rPr>
                        <a:t>15:00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600" b="1" i="0" u="none" strike="noStrike">
                          <a:effectLst/>
                          <a:latin typeface="Arial" panose="020B0604020202020204" pitchFamily="34" charset="0"/>
                        </a:rPr>
                        <a:t>Joint</a:t>
                      </a:r>
                      <a:br>
                        <a:rPr lang="en-US" sz="600" b="1" i="0" u="none" strike="noStrike">
                          <a:effectLst/>
                          <a:latin typeface="Arial" panose="020B0604020202020204" pitchFamily="34" charset="0"/>
                        </a:rPr>
                      </a:br>
                      <a:r>
                        <a:rPr lang="en-US" sz="600" b="1" i="0" u="none" strike="noStrike">
                          <a:effectLst/>
                          <a:latin typeface="Arial" panose="020B0604020202020204" pitchFamily="34" charset="0"/>
                        </a:rPr>
                        <a:t>6a/4ab/14</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0" i="0" u="none" strike="noStrike">
                          <a:effectLst/>
                          <a:latin typeface="Arial" panose="020B0604020202020204" pitchFamily="34" charset="0"/>
                        </a:rPr>
                        <a:t>AM2</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SG15</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0" i="0" u="none" strike="noStrike">
                          <a:effectLst/>
                          <a:latin typeface="Arial" panose="020B0604020202020204" pitchFamily="34" charset="0"/>
                        </a:rPr>
                        <a:t>AM2</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r" fontAlgn="b"/>
                      <a:r>
                        <a:rPr lang="en-US" altLang="ja-JP" sz="600" b="1" i="0" u="none" strike="noStrike">
                          <a:effectLst/>
                          <a:latin typeface="Arial" panose="020B0604020202020204" pitchFamily="34" charset="0"/>
                        </a:rPr>
                        <a:t>0:00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035247289"/>
                  </a:ext>
                </a:extLst>
              </a:tr>
              <a:tr h="183451">
                <a:tc>
                  <a:txBody>
                    <a:bodyPr/>
                    <a:lstStyle/>
                    <a:p>
                      <a:pPr algn="r" fontAlgn="b"/>
                      <a:r>
                        <a:rPr lang="en-US" altLang="ja-JP" sz="600" b="1" i="0" u="none" strike="noStrike">
                          <a:effectLst/>
                          <a:latin typeface="Arial" panose="020B0604020202020204" pitchFamily="34" charset="0"/>
                        </a:rPr>
                        <a:t>12:00</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altLang="ja-JP" sz="600" b="1" i="0" u="none" strike="noStrike">
                          <a:effectLst/>
                          <a:latin typeface="Arial" panose="020B0604020202020204" pitchFamily="34" charset="0"/>
                        </a:rPr>
                        <a:t>9:00</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1"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kumimoji="1" lang="ja-JP" altLang="en-US"/>
                    </a:p>
                  </a:txBody>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r" fontAlgn="b"/>
                      <a:r>
                        <a:rPr lang="en-US" altLang="ja-JP" sz="600" b="1" i="0" u="none" strike="noStrike">
                          <a:effectLst/>
                          <a:latin typeface="Arial" panose="020B0604020202020204" pitchFamily="34" charset="0"/>
                        </a:rPr>
                        <a:t>16:00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altLang="ja-JP" sz="600" b="1" i="0" u="none" strike="noStrike">
                          <a:effectLst/>
                          <a:latin typeface="Arial" panose="020B0604020202020204" pitchFamily="34" charset="0"/>
                        </a:rPr>
                        <a:t>1:00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90879660"/>
                  </a:ext>
                </a:extLst>
              </a:tr>
              <a:tr h="192326">
                <a:tc>
                  <a:txBody>
                    <a:bodyPr/>
                    <a:lstStyle/>
                    <a:p>
                      <a:pPr algn="r" fontAlgn="b"/>
                      <a:r>
                        <a:rPr lang="en-US" altLang="ja-JP" sz="600" b="1" i="0" u="none" strike="noStrike">
                          <a:effectLst/>
                          <a:latin typeface="Arial" panose="020B0604020202020204" pitchFamily="34" charset="0"/>
                        </a:rPr>
                        <a:t>13:00</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altLang="ja-JP" sz="600" b="1" i="0" u="none" strike="noStrike">
                          <a:effectLst/>
                          <a:latin typeface="Arial" panose="020B0604020202020204" pitchFamily="34" charset="0"/>
                        </a:rPr>
                        <a:t>10:00</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1"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600" b="1" i="0" u="none" strike="noStrike">
                          <a:effectLst/>
                          <a:latin typeface="Arial" panose="020B0604020202020204" pitchFamily="34" charset="0"/>
                        </a:rPr>
                        <a:t>TG16t</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0" i="0" u="none" strike="noStrike">
                          <a:effectLst/>
                          <a:latin typeface="Arial" panose="020B0604020202020204" pitchFamily="34" charset="0"/>
                        </a:rPr>
                        <a:t>PM1</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TG13</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0" i="0" u="none" strike="noStrike">
                          <a:effectLst/>
                          <a:latin typeface="Arial" panose="020B0604020202020204" pitchFamily="34" charset="0"/>
                        </a:rPr>
                        <a:t>PM1</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TG13</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Joint</a:t>
                      </a:r>
                      <a:br>
                        <a:rPr lang="en-US" sz="600" b="1" i="0" u="none" strike="noStrike">
                          <a:effectLst/>
                          <a:latin typeface="Arial" panose="020B0604020202020204" pitchFamily="34" charset="0"/>
                        </a:rPr>
                      </a:br>
                      <a:r>
                        <a:rPr lang="en-US" sz="600" b="1" i="0" u="none" strike="noStrike">
                          <a:effectLst/>
                          <a:latin typeface="Arial" panose="020B0604020202020204" pitchFamily="34" charset="0"/>
                        </a:rPr>
                        <a:t>14/15/4ab</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SG4ab</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PM1</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600" b="1" i="0" u="none" strike="noStrike">
                          <a:effectLst/>
                          <a:latin typeface="Arial" panose="020B0604020202020204" pitchFamily="34" charset="0"/>
                        </a:rPr>
                        <a:t>17:00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600" b="1" i="0" u="none" strike="noStrike">
                          <a:effectLst/>
                          <a:latin typeface="Arial" panose="020B0604020202020204" pitchFamily="34" charset="0"/>
                        </a:rPr>
                        <a:t>TG4cor1</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0" i="0" u="none" strike="noStrike">
                          <a:effectLst/>
                          <a:latin typeface="Arial" panose="020B0604020202020204" pitchFamily="34" charset="0"/>
                        </a:rPr>
                        <a:t>PM1</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TG13</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0" i="0" u="none" strike="noStrike">
                          <a:effectLst/>
                          <a:latin typeface="Arial" panose="020B0604020202020204" pitchFamily="34" charset="0"/>
                        </a:rPr>
                        <a:t>PM1</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altLang="ja-JP" sz="600" b="1" i="0" u="none" strike="noStrike">
                          <a:effectLst/>
                          <a:latin typeface="Arial" panose="020B0604020202020204" pitchFamily="34" charset="0"/>
                        </a:rPr>
                        <a:t>2:00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695336405"/>
                  </a:ext>
                </a:extLst>
              </a:tr>
              <a:tr h="183451">
                <a:tc>
                  <a:txBody>
                    <a:bodyPr/>
                    <a:lstStyle/>
                    <a:p>
                      <a:pPr algn="r" fontAlgn="b"/>
                      <a:r>
                        <a:rPr lang="en-US" altLang="ja-JP" sz="600" b="1" i="0" u="none" strike="noStrike">
                          <a:effectLst/>
                          <a:latin typeface="Arial" panose="020B0604020202020204" pitchFamily="34" charset="0"/>
                        </a:rPr>
                        <a:t>14:00</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altLang="ja-JP" sz="600" b="1" i="0" u="none" strike="noStrike">
                          <a:effectLst/>
                          <a:latin typeface="Arial" panose="020B0604020202020204" pitchFamily="34" charset="0"/>
                        </a:rPr>
                        <a:t>11:00</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1"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r" fontAlgn="b"/>
                      <a:r>
                        <a:rPr lang="en-US" altLang="ja-JP" sz="600" b="1" i="0" u="none" strike="noStrike">
                          <a:effectLst/>
                          <a:latin typeface="Arial" panose="020B0604020202020204" pitchFamily="34" charset="0"/>
                        </a:rPr>
                        <a:t>18:00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altLang="ja-JP" sz="600" b="1" i="0" u="none" strike="noStrike">
                          <a:effectLst/>
                          <a:latin typeface="Arial" panose="020B0604020202020204" pitchFamily="34" charset="0"/>
                        </a:rPr>
                        <a:t>3:00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819982456"/>
                  </a:ext>
                </a:extLst>
              </a:tr>
              <a:tr h="185224">
                <a:tc>
                  <a:txBody>
                    <a:bodyPr/>
                    <a:lstStyle/>
                    <a:p>
                      <a:pPr algn="r" fontAlgn="b"/>
                      <a:r>
                        <a:rPr lang="en-US" altLang="ja-JP" sz="600" b="1" i="0" u="none" strike="noStrike">
                          <a:effectLst/>
                          <a:latin typeface="Arial" panose="020B0604020202020204" pitchFamily="34" charset="0"/>
                        </a:rPr>
                        <a:t>15:00</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altLang="ja-JP" sz="600" b="1" i="0" u="none" strike="noStrike">
                          <a:effectLst/>
                          <a:latin typeface="Arial" panose="020B0604020202020204" pitchFamily="34" charset="0"/>
                        </a:rPr>
                        <a:t>12:00</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tcPr>
                </a:tc>
                <a:tc rowSpan="2">
                  <a:txBody>
                    <a:bodyPr/>
                    <a:lstStyle/>
                    <a:p>
                      <a:pPr algn="ctr" fontAlgn="ctr"/>
                      <a:r>
                        <a:rPr lang="en-US" sz="500" b="1" i="0" u="none" strike="noStrike">
                          <a:solidFill>
                            <a:srgbClr val="0000FF"/>
                          </a:solidFill>
                          <a:effectLst/>
                          <a:latin typeface="ＭＳ Ｐゴシック" panose="020B0600070205080204" pitchFamily="50" charset="-128"/>
                          <a:ea typeface="ＭＳ Ｐゴシック" panose="020B0600070205080204" pitchFamily="50" charset="-128"/>
                        </a:rPr>
                        <a:t>802 Wireless</a:t>
                      </a:r>
                      <a:br>
                        <a:rPr lang="en-US" sz="500" b="1" i="0" u="none" strike="noStrike">
                          <a:solidFill>
                            <a:srgbClr val="0000FF"/>
                          </a:solidFill>
                          <a:effectLst/>
                          <a:latin typeface="ＭＳ Ｐゴシック" panose="020B0600070205080204" pitchFamily="50" charset="-128"/>
                          <a:ea typeface="ＭＳ Ｐゴシック" panose="020B0600070205080204" pitchFamily="50" charset="-128"/>
                        </a:rPr>
                      </a:br>
                      <a:r>
                        <a:rPr lang="en-US" sz="500" b="1" i="0" u="none" strike="noStrike">
                          <a:solidFill>
                            <a:srgbClr val="0000FF"/>
                          </a:solidFill>
                          <a:effectLst/>
                          <a:latin typeface="ＭＳ Ｐゴシック" panose="020B0600070205080204" pitchFamily="50" charset="-128"/>
                          <a:ea typeface="ＭＳ Ｐゴシック" panose="020B0600070205080204" pitchFamily="50" charset="-128"/>
                        </a:rPr>
                        <a:t>Chairs mtg</a:t>
                      </a:r>
                    </a:p>
                  </a:txBody>
                  <a:tcPr marL="3165" marR="3165" marT="316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endParaRPr lang="ja-JP" altLang="en-US" sz="600" b="0" i="0" u="none" strike="noStrike">
                        <a:effectLst/>
                        <a:latin typeface="Courier"/>
                      </a:endParaRP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600" b="1" i="0" u="none" strike="noStrike">
                          <a:effectLst/>
                          <a:latin typeface="Arial" panose="020B0604020202020204" pitchFamily="34" charset="0"/>
                        </a:rPr>
                        <a:t>SG15</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PM2</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600" b="0" i="0" u="none" strike="noStrike">
                          <a:effectLst/>
                          <a:latin typeface="Arial" panose="020B0604020202020204" pitchFamily="34" charset="0"/>
                        </a:rPr>
                        <a:t>PM2</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600" b="0" i="0" u="none" strike="noStrike">
                          <a:effectLst/>
                          <a:latin typeface="Arial" panose="020B0604020202020204" pitchFamily="34" charset="0"/>
                        </a:rPr>
                        <a:t>PM2</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600" b="0" i="0" u="none" strike="noStrike">
                          <a:effectLst/>
                          <a:latin typeface="Arial" panose="020B0604020202020204" pitchFamily="34" charset="0"/>
                        </a:rPr>
                        <a:t>PM2</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600" b="0" i="0" u="none" strike="noStrike">
                          <a:effectLst/>
                          <a:latin typeface="Arial" panose="020B0604020202020204" pitchFamily="34" charset="0"/>
                        </a:rPr>
                        <a:t>PM2</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600" b="1" i="0" u="none" strike="noStrike">
                          <a:effectLst/>
                          <a:latin typeface="Arial" panose="020B0604020202020204" pitchFamily="34" charset="0"/>
                        </a:rPr>
                        <a:t>SG14</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PM2</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600" b="1" i="0" u="none" strike="noStrike">
                          <a:effectLst/>
                          <a:latin typeface="Arial" panose="020B0604020202020204" pitchFamily="34" charset="0"/>
                        </a:rPr>
                        <a:t>19:00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600" b="1" i="0" u="none" strike="noStrike">
                          <a:effectLst/>
                          <a:latin typeface="Arial" panose="020B0604020202020204" pitchFamily="34" charset="0"/>
                        </a:rPr>
                        <a:t>SG14</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PM2</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600" b="1" i="0" u="none" strike="noStrike">
                          <a:effectLst/>
                          <a:latin typeface="Arial" panose="020B0604020202020204" pitchFamily="34" charset="0"/>
                        </a:rPr>
                        <a:t>SG14</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1" i="0" u="none" strike="noStrike">
                          <a:effectLst/>
                          <a:latin typeface="Arial" panose="020B0604020202020204" pitchFamily="34" charset="0"/>
                        </a:rPr>
                        <a:t>TG16t</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altLang="ja-JP" sz="600" b="1" i="0" u="none" strike="noStrike">
                          <a:effectLst/>
                          <a:latin typeface="Arial" panose="020B0604020202020204" pitchFamily="34" charset="0"/>
                        </a:rPr>
                        <a:t>4:00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667773267"/>
                  </a:ext>
                </a:extLst>
              </a:tr>
              <a:tr h="201202">
                <a:tc>
                  <a:txBody>
                    <a:bodyPr/>
                    <a:lstStyle/>
                    <a:p>
                      <a:pPr algn="r" fontAlgn="b"/>
                      <a:r>
                        <a:rPr lang="en-US" altLang="ja-JP" sz="600" b="1" i="0" u="none" strike="noStrike">
                          <a:effectLst/>
                          <a:latin typeface="Arial" panose="020B0604020202020204" pitchFamily="34" charset="0"/>
                        </a:rPr>
                        <a:t>16:00</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altLang="ja-JP" sz="600" b="1" i="0" u="none" strike="noStrike">
                          <a:effectLst/>
                          <a:latin typeface="Arial" panose="020B0604020202020204" pitchFamily="34" charset="0"/>
                        </a:rPr>
                        <a:t>13:00</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a:txBody>
                    <a:bodyPr/>
                    <a:lstStyle/>
                    <a:p>
                      <a:pPr algn="l" fontAlgn="b"/>
                      <a:endParaRPr lang="ja-JP" altLang="en-US" sz="600" b="0" i="0" u="none" strike="noStrike">
                        <a:effectLst/>
                        <a:latin typeface="Courier"/>
                      </a:endParaRP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r" fontAlgn="b"/>
                      <a:r>
                        <a:rPr lang="en-US" altLang="ja-JP" sz="600" b="1" i="0" u="none" strike="noStrike">
                          <a:effectLst/>
                          <a:latin typeface="Arial" panose="020B0604020202020204" pitchFamily="34" charset="0"/>
                        </a:rPr>
                        <a:t>20:00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altLang="ja-JP" sz="600" b="1" i="0" u="none" strike="noStrike">
                          <a:effectLst/>
                          <a:latin typeface="Arial" panose="020B0604020202020204" pitchFamily="34" charset="0"/>
                        </a:rPr>
                        <a:t>5:00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767174887"/>
                  </a:ext>
                </a:extLst>
              </a:tr>
              <a:tr h="201202">
                <a:tc>
                  <a:txBody>
                    <a:bodyPr/>
                    <a:lstStyle/>
                    <a:p>
                      <a:pPr algn="r" fontAlgn="b"/>
                      <a:r>
                        <a:rPr lang="en-US" altLang="ja-JP" sz="600" b="1" i="0" u="none" strike="noStrike">
                          <a:effectLst/>
                          <a:latin typeface="Arial" panose="020B0604020202020204" pitchFamily="34" charset="0"/>
                        </a:rPr>
                        <a:t>17:00</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altLang="ja-JP" sz="600" b="1" i="0" u="none" strike="noStrike">
                          <a:effectLst/>
                          <a:latin typeface="Arial" panose="020B0604020202020204" pitchFamily="34" charset="0"/>
                        </a:rPr>
                        <a:t>14:00</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1"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600" b="0" i="0" u="none" strike="noStrike">
                          <a:effectLst/>
                          <a:latin typeface="Arial" panose="020B0604020202020204" pitchFamily="34" charset="0"/>
                        </a:rPr>
                        <a:t>EV1</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600" b="0" i="0" u="none" strike="noStrike">
                          <a:effectLst/>
                          <a:latin typeface="Arial" panose="020B0604020202020204" pitchFamily="34" charset="0"/>
                        </a:rPr>
                        <a:t>EV1</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600" b="1" i="0" u="none" strike="noStrike">
                          <a:effectLst/>
                          <a:latin typeface="Arial" panose="020B0604020202020204" pitchFamily="34" charset="0"/>
                        </a:rPr>
                        <a:t>TG4cor1</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1" i="0" u="none" strike="noStrike">
                          <a:effectLst/>
                          <a:latin typeface="Arial" panose="020B0604020202020204" pitchFamily="34" charset="0"/>
                        </a:rPr>
                        <a:t>SG4ab</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1" i="0" u="none" strike="noStrike">
                          <a:effectLst/>
                          <a:latin typeface="Arial" panose="020B0604020202020204" pitchFamily="34" charset="0"/>
                        </a:rPr>
                        <a:t>TG4aa</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1" i="0" u="none" strike="noStrike">
                          <a:effectLst/>
                          <a:latin typeface="Arial" panose="020B0604020202020204" pitchFamily="34" charset="0"/>
                        </a:rPr>
                        <a:t>SG4ab</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EV1</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600" b="0" i="0" u="none" strike="noStrike">
                          <a:effectLst/>
                          <a:latin typeface="Arial" panose="020B0604020202020204" pitchFamily="34" charset="0"/>
                        </a:rPr>
                        <a:t>EV1</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600" b="1" i="0" u="none" strike="noStrike">
                          <a:effectLst/>
                          <a:latin typeface="Arial" panose="020B0604020202020204" pitchFamily="34" charset="0"/>
                        </a:rPr>
                        <a:t>21:00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600" b="1" i="0" u="none" strike="noStrike">
                          <a:effectLst/>
                          <a:latin typeface="Arial" panose="020B0604020202020204" pitchFamily="34" charset="0"/>
                        </a:rPr>
                        <a:t>TG4aa</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EV1</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600" b="1" i="0" u="none" strike="noStrike">
                          <a:effectLst/>
                          <a:latin typeface="Arial" panose="020B0604020202020204" pitchFamily="34" charset="0"/>
                        </a:rPr>
                        <a:t>TG4cor1</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1" i="0" u="none" strike="noStrike">
                          <a:effectLst/>
                          <a:latin typeface="Arial" panose="020B0604020202020204" pitchFamily="34" charset="0"/>
                        </a:rPr>
                        <a:t>SG4ab</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altLang="ja-JP" sz="600" b="1" i="0" u="none" strike="noStrike">
                          <a:effectLst/>
                          <a:latin typeface="Arial" panose="020B0604020202020204" pitchFamily="34" charset="0"/>
                        </a:rPr>
                        <a:t>6:00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714400989"/>
                  </a:ext>
                </a:extLst>
              </a:tr>
              <a:tr h="201202">
                <a:tc>
                  <a:txBody>
                    <a:bodyPr/>
                    <a:lstStyle/>
                    <a:p>
                      <a:pPr algn="r" fontAlgn="b"/>
                      <a:r>
                        <a:rPr lang="en-US" altLang="ja-JP" sz="600" b="1" i="0" u="none" strike="noStrike">
                          <a:effectLst/>
                          <a:latin typeface="Arial" panose="020B0604020202020204" pitchFamily="34" charset="0"/>
                        </a:rPr>
                        <a:t>18:00</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altLang="ja-JP" sz="600" b="1" i="0" u="none" strike="noStrike">
                          <a:effectLst/>
                          <a:latin typeface="Arial" panose="020B0604020202020204" pitchFamily="34" charset="0"/>
                        </a:rPr>
                        <a:t>15:00</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1"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1"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r" fontAlgn="b"/>
                      <a:r>
                        <a:rPr lang="en-US" altLang="ja-JP" sz="600" b="1" i="0" u="none" strike="noStrike">
                          <a:effectLst/>
                          <a:latin typeface="Arial" panose="020B0604020202020204" pitchFamily="34" charset="0"/>
                        </a:rPr>
                        <a:t>22:00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altLang="ja-JP" sz="600" b="1" i="0" u="none" strike="noStrike">
                          <a:effectLst/>
                          <a:latin typeface="Arial" panose="020B0604020202020204" pitchFamily="34" charset="0"/>
                        </a:rPr>
                        <a:t>7:00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987546832"/>
                  </a:ext>
                </a:extLst>
              </a:tr>
              <a:tr h="201202">
                <a:tc>
                  <a:txBody>
                    <a:bodyPr/>
                    <a:lstStyle/>
                    <a:p>
                      <a:pPr algn="r" fontAlgn="b"/>
                      <a:r>
                        <a:rPr lang="en-US" altLang="ja-JP" sz="600" b="1" i="0" u="none" strike="noStrike">
                          <a:effectLst/>
                          <a:latin typeface="Arial" panose="020B0604020202020204" pitchFamily="34" charset="0"/>
                        </a:rPr>
                        <a:t>19:00</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altLang="ja-JP" sz="600" b="1" i="0" u="none" strike="noStrike">
                          <a:effectLst/>
                          <a:latin typeface="Arial" panose="020B0604020202020204" pitchFamily="34" charset="0"/>
                        </a:rPr>
                        <a:t>16:00</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1"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1"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600" b="0" i="0" u="none" strike="noStrike">
                          <a:effectLst/>
                          <a:latin typeface="Arial" panose="020B0604020202020204" pitchFamily="34" charset="0"/>
                        </a:rPr>
                        <a:t>EV2</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600" b="0" i="0" u="none" strike="noStrike">
                          <a:effectLst/>
                          <a:latin typeface="Arial" panose="020B0604020202020204" pitchFamily="34" charset="0"/>
                        </a:rPr>
                        <a:t>EV2</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600" b="0" i="0" u="none" strike="noStrike">
                          <a:effectLst/>
                          <a:latin typeface="Arial" panose="020B0604020202020204" pitchFamily="34" charset="0"/>
                        </a:rPr>
                        <a:t>EV2</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600" b="0" i="0" u="none" strike="noStrike">
                          <a:effectLst/>
                          <a:latin typeface="Arial" panose="020B0604020202020204" pitchFamily="34" charset="0"/>
                        </a:rPr>
                        <a:t>EV2</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600" b="1" i="0" u="none" strike="noStrike">
                          <a:effectLst/>
                          <a:latin typeface="Arial" panose="020B0604020202020204" pitchFamily="34" charset="0"/>
                        </a:rPr>
                        <a:t>SG6a</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EV2</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600" b="0" i="0" u="none" strike="noStrike">
                          <a:effectLst/>
                          <a:latin typeface="Arial" panose="020B0604020202020204" pitchFamily="34" charset="0"/>
                        </a:rPr>
                        <a:t>EV2</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600" b="0" i="0" u="none" strike="noStrike">
                          <a:effectLst/>
                          <a:latin typeface="Arial" panose="020B0604020202020204" pitchFamily="34" charset="0"/>
                        </a:rPr>
                        <a:t>EV2</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600" b="1" i="0" u="none" strike="noStrike">
                          <a:effectLst/>
                          <a:latin typeface="Arial" panose="020B0604020202020204" pitchFamily="34" charset="0"/>
                        </a:rPr>
                        <a:t>23:00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600" b="0" i="0" u="none" strike="noStrike">
                          <a:effectLst/>
                          <a:latin typeface="Arial" panose="020B0604020202020204" pitchFamily="34" charset="0"/>
                        </a:rPr>
                        <a:t>EV2</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600" b="0" i="0" u="none" strike="noStrike">
                          <a:effectLst/>
                          <a:latin typeface="Arial" panose="020B0604020202020204" pitchFamily="34" charset="0"/>
                        </a:rPr>
                        <a:t>EV2</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600" b="0" i="0" u="none" strike="noStrike">
                          <a:effectLst/>
                          <a:latin typeface="Arial" panose="020B0604020202020204" pitchFamily="34" charset="0"/>
                        </a:rPr>
                        <a:t>EV2</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600" b="0" i="0" u="none" strike="noStrike">
                          <a:effectLst/>
                          <a:latin typeface="Arial" panose="020B0604020202020204" pitchFamily="34" charset="0"/>
                        </a:rPr>
                        <a:t>EV2</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altLang="ja-JP" sz="600" b="1" i="0" u="none" strike="noStrike">
                          <a:effectLst/>
                          <a:latin typeface="Arial" panose="020B0604020202020204" pitchFamily="34" charset="0"/>
                        </a:rPr>
                        <a:t>8:00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593724532"/>
                  </a:ext>
                </a:extLst>
              </a:tr>
              <a:tr h="201202">
                <a:tc>
                  <a:txBody>
                    <a:bodyPr/>
                    <a:lstStyle/>
                    <a:p>
                      <a:pPr algn="r" fontAlgn="b"/>
                      <a:r>
                        <a:rPr lang="en-US" altLang="ja-JP" sz="600" b="1" i="0" u="none" strike="noStrike">
                          <a:effectLst/>
                          <a:latin typeface="Arial" panose="020B0604020202020204" pitchFamily="34" charset="0"/>
                        </a:rPr>
                        <a:t>20:00</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altLang="ja-JP" sz="600" b="1" i="0" u="none" strike="noStrike">
                          <a:effectLst/>
                          <a:latin typeface="Arial" panose="020B0604020202020204" pitchFamily="34" charset="0"/>
                        </a:rPr>
                        <a:t>17:00</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1"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1"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r" fontAlgn="b"/>
                      <a:r>
                        <a:rPr lang="en-US" altLang="ja-JP" sz="600" b="1" i="0" u="none" strike="noStrike">
                          <a:effectLst/>
                          <a:latin typeface="Arial" panose="020B0604020202020204" pitchFamily="34" charset="0"/>
                        </a:rPr>
                        <a:t>0:00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altLang="ja-JP" sz="600" b="1" i="0" u="none" strike="noStrike">
                          <a:effectLst/>
                          <a:latin typeface="Arial" panose="020B0604020202020204" pitchFamily="34" charset="0"/>
                        </a:rPr>
                        <a:t>9:00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079399530"/>
                  </a:ext>
                </a:extLst>
              </a:tr>
              <a:tr h="183451">
                <a:tc>
                  <a:txBody>
                    <a:bodyPr/>
                    <a:lstStyle/>
                    <a:p>
                      <a:pPr algn="r" fontAlgn="b"/>
                      <a:r>
                        <a:rPr lang="en-US" altLang="ja-JP" sz="600" b="1" i="0" u="none" strike="noStrike">
                          <a:effectLst/>
                          <a:latin typeface="Arial" panose="020B0604020202020204" pitchFamily="34" charset="0"/>
                        </a:rPr>
                        <a:t>21:00</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altLang="ja-JP" sz="600" b="1" i="0" u="none" strike="noStrike">
                          <a:effectLst/>
                          <a:latin typeface="Arial" panose="020B0604020202020204" pitchFamily="34" charset="0"/>
                        </a:rPr>
                        <a:t>18:00</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1"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1"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r" fontAlgn="b"/>
                      <a:r>
                        <a:rPr lang="en-US" altLang="ja-JP" sz="600" b="1" i="0" u="none" strike="noStrike">
                          <a:effectLst/>
                          <a:latin typeface="Arial" panose="020B0604020202020204" pitchFamily="34" charset="0"/>
                        </a:rPr>
                        <a:t>1:00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altLang="ja-JP" sz="600" b="1" i="0" u="none" strike="noStrike">
                          <a:effectLst/>
                          <a:latin typeface="Arial" panose="020B0604020202020204" pitchFamily="34" charset="0"/>
                        </a:rPr>
                        <a:t>10:00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481433822"/>
                  </a:ext>
                </a:extLst>
              </a:tr>
              <a:tr h="185224">
                <a:tc>
                  <a:txBody>
                    <a:bodyPr/>
                    <a:lstStyle/>
                    <a:p>
                      <a:pPr algn="r" fontAlgn="b"/>
                      <a:r>
                        <a:rPr lang="en-US" altLang="ja-JP" sz="600" b="1" i="0" u="none" strike="noStrike">
                          <a:effectLst/>
                          <a:latin typeface="Arial" panose="020B0604020202020204" pitchFamily="34" charset="0"/>
                        </a:rPr>
                        <a:t>22:00</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altLang="ja-JP" sz="600" b="1" i="0" u="none" strike="noStrike">
                          <a:effectLst/>
                          <a:latin typeface="Arial" panose="020B0604020202020204" pitchFamily="34" charset="0"/>
                        </a:rPr>
                        <a:t>19:00</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1"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1"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altLang="ja-JP" sz="600" b="1" i="0" u="none" strike="noStrike">
                          <a:effectLst/>
                          <a:latin typeface="Arial" panose="020B0604020202020204" pitchFamily="34" charset="0"/>
                        </a:rPr>
                        <a:t>2:00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altLang="ja-JP" sz="600" b="1" i="0" u="none" strike="noStrike">
                          <a:effectLst/>
                          <a:latin typeface="Arial" panose="020B0604020202020204" pitchFamily="34" charset="0"/>
                        </a:rPr>
                        <a:t>11:00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266886600"/>
                  </a:ext>
                </a:extLst>
              </a:tr>
              <a:tr h="189368">
                <a:tc>
                  <a:txBody>
                    <a:bodyPr/>
                    <a:lstStyle/>
                    <a:p>
                      <a:pPr algn="r" fontAlgn="b"/>
                      <a:r>
                        <a:rPr lang="en-US" altLang="ja-JP" sz="600" b="1" i="0" u="none" strike="noStrike">
                          <a:effectLst/>
                          <a:latin typeface="Arial" panose="020B0604020202020204" pitchFamily="34" charset="0"/>
                        </a:rPr>
                        <a:t>23:00</a:t>
                      </a:r>
                    </a:p>
                  </a:txBody>
                  <a:tcPr marL="3165" marR="3165" marT="3165"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en-US" altLang="ja-JP" sz="600" b="1" i="0" u="none" strike="noStrike">
                          <a:effectLst/>
                          <a:latin typeface="Arial" panose="020B0604020202020204" pitchFamily="34" charset="0"/>
                        </a:rPr>
                        <a:t>20:00</a:t>
                      </a:r>
                    </a:p>
                  </a:txBody>
                  <a:tcPr marL="3165" marR="3165" marT="3165"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ja-JP" altLang="en-US" sz="600" b="1"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1"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dirty="0">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altLang="ja-JP" sz="600" b="1" i="0" u="none" strike="noStrike">
                          <a:effectLst/>
                          <a:latin typeface="Arial" panose="020B0604020202020204" pitchFamily="34" charset="0"/>
                        </a:rPr>
                        <a:t>3:00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altLang="ja-JP" sz="600" b="1" i="0" u="none" strike="noStrike" dirty="0">
                          <a:effectLst/>
                          <a:latin typeface="Arial" panose="020B0604020202020204" pitchFamily="34" charset="0"/>
                        </a:rPr>
                        <a:t>12:00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53039959"/>
                  </a:ext>
                </a:extLst>
              </a:tr>
            </a:tbl>
          </a:graphicData>
        </a:graphic>
      </p:graphicFrame>
      <p:sp>
        <p:nvSpPr>
          <p:cNvPr id="7" name="テキスト ボックス 6">
            <a:extLst>
              <a:ext uri="{FF2B5EF4-FFF2-40B4-BE49-F238E27FC236}">
                <a16:creationId xmlns:a16="http://schemas.microsoft.com/office/drawing/2014/main" id="{B4C6DAAE-52BC-42AD-95F6-1BE672B93C93}"/>
              </a:ext>
            </a:extLst>
          </p:cNvPr>
          <p:cNvSpPr txBox="1"/>
          <p:nvPr/>
        </p:nvSpPr>
        <p:spPr>
          <a:xfrm>
            <a:off x="1027706" y="1029365"/>
            <a:ext cx="7143010" cy="93871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SG15.6a has three own sessions and one joint session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  AM1  8:00-10:00 EST,  22:00-24:00 JST   September 16(WED) </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    EV2 19:00-21:00 September 17(THU) EST,  8:00-10:00 September 18(FRI )  JST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Joint Session SG6a,SG4ab,TG14:   AM2  10:00-12:00  Sept. 20(Mon), EST,  0:00-2:00 Sept. 21(TUE) JST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   AM1  8:00-10:00 EST,  22:00-24:00 JST   September 21(Tue) </a:t>
            </a:r>
          </a:p>
        </p:txBody>
      </p:sp>
      <p:sp>
        <p:nvSpPr>
          <p:cNvPr id="8" name="正方形/長方形 7">
            <a:extLst>
              <a:ext uri="{FF2B5EF4-FFF2-40B4-BE49-F238E27FC236}">
                <a16:creationId xmlns:a16="http://schemas.microsoft.com/office/drawing/2014/main" id="{E03D2189-9542-4A53-A853-5D1CD308FE57}"/>
              </a:ext>
            </a:extLst>
          </p:cNvPr>
          <p:cNvSpPr/>
          <p:nvPr/>
        </p:nvSpPr>
        <p:spPr>
          <a:xfrm>
            <a:off x="3189513" y="3196512"/>
            <a:ext cx="478973" cy="425461"/>
          </a:xfrm>
          <a:prstGeom prst="rect">
            <a:avLst/>
          </a:prstGeom>
          <a:noFill/>
          <a:ln w="381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9" name="正方形/長方形 8">
            <a:extLst>
              <a:ext uri="{FF2B5EF4-FFF2-40B4-BE49-F238E27FC236}">
                <a16:creationId xmlns:a16="http://schemas.microsoft.com/office/drawing/2014/main" id="{7C4927E5-AC33-4276-B597-98CFB192C263}"/>
              </a:ext>
            </a:extLst>
          </p:cNvPr>
          <p:cNvSpPr/>
          <p:nvPr/>
        </p:nvSpPr>
        <p:spPr>
          <a:xfrm>
            <a:off x="3668487" y="5138127"/>
            <a:ext cx="464125" cy="431398"/>
          </a:xfrm>
          <a:prstGeom prst="rect">
            <a:avLst/>
          </a:prstGeom>
          <a:noFill/>
          <a:ln w="381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0" name="正方形/長方形 9">
            <a:extLst>
              <a:ext uri="{FF2B5EF4-FFF2-40B4-BE49-F238E27FC236}">
                <a16:creationId xmlns:a16="http://schemas.microsoft.com/office/drawing/2014/main" id="{B05558E3-E41A-4996-909F-CD5F414B8CA9}"/>
              </a:ext>
            </a:extLst>
          </p:cNvPr>
          <p:cNvSpPr/>
          <p:nvPr/>
        </p:nvSpPr>
        <p:spPr>
          <a:xfrm>
            <a:off x="7456709" y="3222238"/>
            <a:ext cx="457200" cy="425461"/>
          </a:xfrm>
          <a:prstGeom prst="rect">
            <a:avLst/>
          </a:prstGeom>
          <a:noFill/>
          <a:ln w="381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1" name="正方形/長方形 10">
            <a:extLst>
              <a:ext uri="{FF2B5EF4-FFF2-40B4-BE49-F238E27FC236}">
                <a16:creationId xmlns:a16="http://schemas.microsoft.com/office/drawing/2014/main" id="{FCDAE963-7E8D-4171-A761-8AC7F707AE54}"/>
              </a:ext>
            </a:extLst>
          </p:cNvPr>
          <p:cNvSpPr/>
          <p:nvPr/>
        </p:nvSpPr>
        <p:spPr>
          <a:xfrm>
            <a:off x="6233557" y="3606210"/>
            <a:ext cx="416624" cy="407647"/>
          </a:xfrm>
          <a:prstGeom prst="rect">
            <a:avLst/>
          </a:prstGeom>
          <a:noFill/>
          <a:ln w="381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685798" y="568411"/>
            <a:ext cx="7803293" cy="379608"/>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SG15.6a  Session Schedule for 14-22, September 2021</a:t>
            </a:r>
            <a:endParaRPr kumimoji="1" lang="ja-JP" altLang="en-US" sz="2400" b="1"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42048679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685798" y="568411"/>
            <a:ext cx="7803293" cy="379608"/>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SG15.6a  Session Schedule for 14-22, September 2021</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5" name="スライド番号プレースホルダー 4"/>
          <p:cNvSpPr>
            <a:spLocks noGrp="1"/>
          </p:cNvSpPr>
          <p:nvPr>
            <p:ph type="sldNum" sz="quarter" idx="12"/>
          </p:nvPr>
        </p:nvSpPr>
        <p:spPr bwMode="auto">
          <a:xfrm>
            <a:off x="3583346" y="6453337"/>
            <a:ext cx="1624566" cy="342797"/>
          </a:xfrm>
          <a:prstGeom prst="rect">
            <a:avLst/>
          </a:prstGeom>
          <a:noFill/>
          <a:ln w="9525">
            <a:noFill/>
            <a:miter lim="800000"/>
            <a:headEnd/>
            <a:tailEnd/>
          </a:ln>
          <a:effectLst/>
        </p:spPr>
        <p:txBody>
          <a:bodyPr vert="horz" wrap="square" lIns="91440" tIns="45720" rIns="91440" bIns="45720" numCol="1" rtlCol="0" anchor="ctr" anchorCtr="0" compatLnSpc="1">
            <a:prstTxWarp prst="textNoShape">
              <a:avLst/>
            </a:prstTxWarp>
          </a:bodyPr>
          <a:lstStyle>
            <a:defPPr>
              <a:defRPr lang="en-US"/>
            </a:defPPr>
            <a:lvl1pPr marL="0" algn="r" defTabSz="457200" rtl="0" eaLnBrk="1" latinLnBrk="0" hangingPunct="1">
              <a:defRPr sz="1400" b="1"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mn-ea"/>
                <a:cs typeface="+mn-cs"/>
              </a:rPr>
              <a:t>Slide </a:t>
            </a:r>
            <a:fld id="{BC55815E-340C-4975-9C36-23D3EE47B73F}" type="slidenum">
              <a:rPr kumimoji="1" lang="ja-JP" altLang="en-US" sz="1400" b="0" i="0" u="none" strike="noStrike" kern="1200" cap="none" spc="0" normalizeH="0" baseline="0" noProof="0" smtClean="0">
                <a:ln>
                  <a:noFill/>
                </a:ln>
                <a:solidFill>
                  <a:prstClr val="black"/>
                </a:solidFill>
                <a:effectLst/>
                <a:uLnTx/>
                <a:uFillTx/>
                <a:latin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13</a:t>
            </a:fld>
            <a:endParaRPr kumimoji="0" lang="en-US" altLang="ja-JP" sz="1400" b="0" i="0" u="none" strike="noStrike" kern="1200" cap="none" spc="0" normalizeH="0" baseline="0" noProof="0" dirty="0">
              <a:ln>
                <a:noFill/>
              </a:ln>
              <a:solidFill>
                <a:srgbClr val="000000"/>
              </a:solidFill>
              <a:effectLst/>
              <a:uLnTx/>
              <a:uFillTx/>
              <a:latin typeface="+mn-ea"/>
              <a:cs typeface="+mn-cs"/>
            </a:endParaRPr>
          </a:p>
        </p:txBody>
      </p:sp>
      <p:graphicFrame>
        <p:nvGraphicFramePr>
          <p:cNvPr id="9" name="コンテンツ プレースホルダー 8">
            <a:extLst>
              <a:ext uri="{FF2B5EF4-FFF2-40B4-BE49-F238E27FC236}">
                <a16:creationId xmlns:a16="http://schemas.microsoft.com/office/drawing/2014/main" id="{FD2D62B6-6099-45DF-849E-80499DC566EF}"/>
              </a:ext>
            </a:extLst>
          </p:cNvPr>
          <p:cNvGraphicFramePr>
            <a:graphicFrameLocks/>
          </p:cNvGraphicFramePr>
          <p:nvPr>
            <p:extLst>
              <p:ext uri="{D42A27DB-BD31-4B8C-83A1-F6EECF244321}">
                <p14:modId xmlns:p14="http://schemas.microsoft.com/office/powerpoint/2010/main" val="1483639965"/>
              </p:ext>
            </p:extLst>
          </p:nvPr>
        </p:nvGraphicFramePr>
        <p:xfrm>
          <a:off x="134175" y="919645"/>
          <a:ext cx="8875647" cy="2579785"/>
        </p:xfrm>
        <a:graphic>
          <a:graphicData uri="http://schemas.openxmlformats.org/drawingml/2006/table">
            <a:tbl>
              <a:tblPr firstRow="1" bandRow="1">
                <a:tableStyleId>{93296810-A885-4BE3-A3E7-6D5BEEA58F35}</a:tableStyleId>
              </a:tblPr>
              <a:tblGrid>
                <a:gridCol w="1396179">
                  <a:extLst>
                    <a:ext uri="{9D8B030D-6E8A-4147-A177-3AD203B41FA5}">
                      <a16:colId xmlns:a16="http://schemas.microsoft.com/office/drawing/2014/main" val="20000"/>
                    </a:ext>
                  </a:extLst>
                </a:gridCol>
                <a:gridCol w="1083208">
                  <a:extLst>
                    <a:ext uri="{9D8B030D-6E8A-4147-A177-3AD203B41FA5}">
                      <a16:colId xmlns:a16="http://schemas.microsoft.com/office/drawing/2014/main" val="20001"/>
                    </a:ext>
                  </a:extLst>
                </a:gridCol>
                <a:gridCol w="1243173">
                  <a:extLst>
                    <a:ext uri="{9D8B030D-6E8A-4147-A177-3AD203B41FA5}">
                      <a16:colId xmlns:a16="http://schemas.microsoft.com/office/drawing/2014/main" val="20002"/>
                    </a:ext>
                  </a:extLst>
                </a:gridCol>
                <a:gridCol w="1089061">
                  <a:extLst>
                    <a:ext uri="{9D8B030D-6E8A-4147-A177-3AD203B41FA5}">
                      <a16:colId xmlns:a16="http://schemas.microsoft.com/office/drawing/2014/main" val="2295029801"/>
                    </a:ext>
                  </a:extLst>
                </a:gridCol>
                <a:gridCol w="1726853">
                  <a:extLst>
                    <a:ext uri="{9D8B030D-6E8A-4147-A177-3AD203B41FA5}">
                      <a16:colId xmlns:a16="http://schemas.microsoft.com/office/drawing/2014/main" val="20003"/>
                    </a:ext>
                  </a:extLst>
                </a:gridCol>
                <a:gridCol w="1199512">
                  <a:extLst>
                    <a:ext uri="{9D8B030D-6E8A-4147-A177-3AD203B41FA5}">
                      <a16:colId xmlns:a16="http://schemas.microsoft.com/office/drawing/2014/main" val="20004"/>
                    </a:ext>
                  </a:extLst>
                </a:gridCol>
                <a:gridCol w="1137661">
                  <a:extLst>
                    <a:ext uri="{9D8B030D-6E8A-4147-A177-3AD203B41FA5}">
                      <a16:colId xmlns:a16="http://schemas.microsoft.com/office/drawing/2014/main" val="4248650248"/>
                    </a:ext>
                  </a:extLst>
                </a:gridCol>
              </a:tblGrid>
              <a:tr h="533359">
                <a:tc>
                  <a:txBody>
                    <a:bodyPr/>
                    <a:lstStyle/>
                    <a:p>
                      <a:endParaRPr kumimoji="1" lang="ja-JP" altLang="en-US" dirty="0"/>
                    </a:p>
                  </a:txBody>
                  <a:tcPr>
                    <a:solidFill>
                      <a:srgbClr val="0070C0"/>
                    </a:solidFill>
                  </a:tcPr>
                </a:tc>
                <a:tc>
                  <a:txBody>
                    <a:bodyPr/>
                    <a:lstStyle/>
                    <a:p>
                      <a:pPr algn="ctr"/>
                      <a:r>
                        <a:rPr kumimoji="1" lang="en-US" altLang="ja-JP" sz="1400" dirty="0"/>
                        <a:t>Sept. 14</a:t>
                      </a:r>
                      <a:r>
                        <a:rPr kumimoji="1" lang="en-US" altLang="ja-JP" sz="1400" baseline="30000" dirty="0"/>
                        <a:t>th</a:t>
                      </a:r>
                    </a:p>
                    <a:p>
                      <a:pPr algn="ctr"/>
                      <a:r>
                        <a:rPr kumimoji="1" lang="en-US" altLang="ja-JP" sz="1400" dirty="0"/>
                        <a:t>Tuesday</a:t>
                      </a:r>
                      <a:endParaRPr kumimoji="1" lang="ja-JP" altLang="en-US" sz="1400" dirty="0"/>
                    </a:p>
                  </a:txBody>
                  <a:tcPr anchor="ctr">
                    <a:solidFill>
                      <a:srgbClr val="0070C0"/>
                    </a:solidFill>
                  </a:tcPr>
                </a:tc>
                <a:tc>
                  <a:txBody>
                    <a:bodyPr/>
                    <a:lstStyle/>
                    <a:p>
                      <a:pPr algn="ctr"/>
                      <a:r>
                        <a:rPr kumimoji="1" lang="en-US" altLang="ja-JP" sz="1400" dirty="0"/>
                        <a:t>Sept. 15</a:t>
                      </a:r>
                      <a:r>
                        <a:rPr kumimoji="1" lang="en-US" altLang="ja-JP" sz="1400" baseline="30000" dirty="0"/>
                        <a:t>th</a:t>
                      </a:r>
                      <a:endParaRPr kumimoji="1" lang="en-US" altLang="ja-JP" sz="1400" dirty="0"/>
                    </a:p>
                    <a:p>
                      <a:pPr algn="ctr"/>
                      <a:r>
                        <a:rPr kumimoji="1" lang="en-US" altLang="ja-JP" sz="1400" dirty="0"/>
                        <a:t>Wednesday</a:t>
                      </a:r>
                      <a:endParaRPr kumimoji="1" lang="ja-JP" altLang="en-US" sz="1400" dirty="0"/>
                    </a:p>
                  </a:txBody>
                  <a:tcPr anchor="ctr">
                    <a:solidFill>
                      <a:srgbClr val="0070C0"/>
                    </a:solidFill>
                  </a:tcPr>
                </a:tc>
                <a:tc>
                  <a:txBody>
                    <a:bodyPr/>
                    <a:lstStyle/>
                    <a:p>
                      <a:pPr algn="ctr"/>
                      <a:r>
                        <a:rPr kumimoji="1" lang="en-US" altLang="ja-JP" sz="1400" dirty="0"/>
                        <a:t>Sept. 16</a:t>
                      </a:r>
                      <a:r>
                        <a:rPr kumimoji="1" lang="en-US" altLang="ja-JP" sz="1400" baseline="30000" dirty="0"/>
                        <a:t>th</a:t>
                      </a:r>
                      <a:endParaRPr kumimoji="1" lang="en-US" altLang="ja-JP" sz="1400" dirty="0"/>
                    </a:p>
                    <a:p>
                      <a:pPr algn="ctr"/>
                      <a:r>
                        <a:rPr kumimoji="1" lang="en-US" altLang="ja-JP" sz="1400" dirty="0"/>
                        <a:t>Thursday</a:t>
                      </a:r>
                      <a:endParaRPr kumimoji="1" lang="ja-JP" altLang="en-US" sz="1400" dirty="0"/>
                    </a:p>
                  </a:txBody>
                  <a:tcPr anchor="ctr">
                    <a:solidFill>
                      <a:srgbClr val="0070C0"/>
                    </a:solidFill>
                  </a:tcPr>
                </a:tc>
                <a:tc>
                  <a:txBody>
                    <a:bodyPr/>
                    <a:lstStyle/>
                    <a:p>
                      <a:pPr algn="ctr"/>
                      <a:r>
                        <a:rPr kumimoji="1" lang="en-US" altLang="ja-JP" sz="1400" dirty="0"/>
                        <a:t>Sept. 20</a:t>
                      </a:r>
                      <a:r>
                        <a:rPr kumimoji="1" lang="en-US" altLang="ja-JP" sz="1400" baseline="30000" dirty="0"/>
                        <a:t>th</a:t>
                      </a:r>
                      <a:endParaRPr kumimoji="1" lang="en-US" altLang="ja-JP" sz="1400" dirty="0"/>
                    </a:p>
                    <a:p>
                      <a:pPr algn="ctr"/>
                      <a:r>
                        <a:rPr kumimoji="1" lang="en-US" altLang="ja-JP" sz="1400" dirty="0"/>
                        <a:t>Monday</a:t>
                      </a:r>
                      <a:endParaRPr kumimoji="1" lang="ja-JP" altLang="en-US" sz="1400" dirty="0"/>
                    </a:p>
                  </a:txBody>
                  <a:tcPr anchor="ctr">
                    <a:solidFill>
                      <a:srgbClr val="0070C0"/>
                    </a:solidFill>
                  </a:tcPr>
                </a:tc>
                <a:tc>
                  <a:txBody>
                    <a:bodyPr/>
                    <a:lstStyle/>
                    <a:p>
                      <a:pPr algn="ctr"/>
                      <a:r>
                        <a:rPr kumimoji="1" lang="en-US" altLang="ja-JP" sz="1400" dirty="0"/>
                        <a:t>Sept. 21</a:t>
                      </a:r>
                      <a:r>
                        <a:rPr kumimoji="1" lang="en-US" altLang="ja-JP" sz="1400" baseline="30000" dirty="0"/>
                        <a:t>st</a:t>
                      </a:r>
                      <a:endParaRPr kumimoji="1" lang="en-US" altLang="ja-JP" sz="1400" dirty="0"/>
                    </a:p>
                    <a:p>
                      <a:pPr algn="ctr"/>
                      <a:r>
                        <a:rPr kumimoji="1" lang="en-US" altLang="ja-JP" sz="1400" dirty="0"/>
                        <a:t>Tuesday</a:t>
                      </a:r>
                      <a:endParaRPr kumimoji="1" lang="ja-JP" altLang="en-US" sz="1400" dirty="0"/>
                    </a:p>
                  </a:txBody>
                  <a:tcPr anchor="ctr">
                    <a:solidFill>
                      <a:srgbClr val="0070C0"/>
                    </a:solidFill>
                  </a:tcPr>
                </a:tc>
                <a:tc>
                  <a:txBody>
                    <a:bodyPr/>
                    <a:lstStyle/>
                    <a:p>
                      <a:pPr algn="ctr"/>
                      <a:r>
                        <a:rPr kumimoji="1" lang="en-US" altLang="ja-JP" sz="1400" dirty="0"/>
                        <a:t>Sept. 22</a:t>
                      </a:r>
                      <a:r>
                        <a:rPr kumimoji="1" lang="en-US" altLang="ja-JP" sz="1400" baseline="30000" dirty="0"/>
                        <a:t>nd</a:t>
                      </a:r>
                      <a:endParaRPr kumimoji="1" lang="en-US" altLang="ja-JP" sz="1400" dirty="0"/>
                    </a:p>
                    <a:p>
                      <a:pPr algn="ctr"/>
                      <a:r>
                        <a:rPr kumimoji="1" lang="en-US" altLang="ja-JP" sz="1400" dirty="0" err="1"/>
                        <a:t>Wedesday</a:t>
                      </a:r>
                      <a:endParaRPr kumimoji="1" lang="ja-JP" altLang="en-US" sz="1400" dirty="0"/>
                    </a:p>
                  </a:txBody>
                  <a:tcPr anchor="ctr">
                    <a:solidFill>
                      <a:srgbClr val="0070C0"/>
                    </a:solidFill>
                  </a:tcPr>
                </a:tc>
                <a:extLst>
                  <a:ext uri="{0D108BD9-81ED-4DB2-BD59-A6C34878D82A}">
                    <a16:rowId xmlns:a16="http://schemas.microsoft.com/office/drawing/2014/main" val="10000"/>
                  </a:ext>
                </a:extLst>
              </a:tr>
              <a:tr h="536411">
                <a:tc>
                  <a:txBody>
                    <a:bodyPr/>
                    <a:lstStyle/>
                    <a:p>
                      <a:pPr algn="ctr"/>
                      <a:r>
                        <a:rPr kumimoji="1" lang="en-US" altLang="ja-JP" sz="1100" b="1" dirty="0"/>
                        <a:t>EST 9:00AM-11:00AM</a:t>
                      </a:r>
                    </a:p>
                    <a:p>
                      <a:pPr algn="ctr"/>
                      <a:r>
                        <a:rPr kumimoji="1" lang="en-US" altLang="ja-JP" sz="1100" b="1" dirty="0"/>
                        <a:t>JST  10:00PM-12:00PM</a:t>
                      </a:r>
                      <a:endParaRPr kumimoji="1" lang="ja-JP" altLang="en-US" sz="1100" b="1" dirty="0"/>
                    </a:p>
                  </a:txBody>
                  <a:tcPr anchor="ctr">
                    <a:solidFill>
                      <a:schemeClr val="accent1">
                        <a:lumMod val="20000"/>
                        <a:lumOff val="80000"/>
                      </a:schemeClr>
                    </a:solidFill>
                  </a:tcPr>
                </a:tc>
                <a:tc>
                  <a:txBody>
                    <a:bodyPr/>
                    <a:lstStyle/>
                    <a:p>
                      <a:pPr algn="ctr"/>
                      <a:r>
                        <a:rPr kumimoji="1" lang="en-US" altLang="ja-JP" sz="1200" b="1" dirty="0">
                          <a:solidFill>
                            <a:schemeClr val="tx1"/>
                          </a:solidFill>
                        </a:rPr>
                        <a:t>IEEE802.15 Opening Plenary</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rPr>
                        <a:t>AM1</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rPr>
                        <a:t>SG15.6a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rPr>
                        <a:t>Session 1</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dirty="0">
                        <a:solidFill>
                          <a:schemeClr val="tx1"/>
                        </a:solidFill>
                      </a:endParaRPr>
                    </a:p>
                  </a:txBody>
                  <a:tcPr anchor="ctr">
                    <a:solidFill>
                      <a:schemeClr val="accent1">
                        <a:lumMod val="20000"/>
                        <a:lumOff val="80000"/>
                      </a:schemeClr>
                    </a:solidFill>
                  </a:tcPr>
                </a:tc>
                <a:tc>
                  <a:txBody>
                    <a:bodyPr/>
                    <a:lstStyle/>
                    <a:p>
                      <a:pPr algn="ctr"/>
                      <a:endParaRPr kumimoji="1" lang="ja-JP" altLang="en-US" sz="1200" b="1" dirty="0">
                        <a:solidFill>
                          <a:schemeClr val="tx1"/>
                        </a:solidFill>
                      </a:endParaRP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u="none" dirty="0">
                          <a:solidFill>
                            <a:schemeClr val="tx1"/>
                          </a:solidFill>
                        </a:rPr>
                        <a:t>AM1</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u="none">
                          <a:solidFill>
                            <a:schemeClr val="tx1"/>
                          </a:solidFill>
                        </a:rPr>
                        <a:t>SG15.6a </a:t>
                      </a:r>
                      <a:r>
                        <a:rPr kumimoji="1" lang="en-US" altLang="ja-JP" sz="1200" b="1" u="none" dirty="0">
                          <a:solidFill>
                            <a:schemeClr val="tx1"/>
                          </a:solidFill>
                        </a:rPr>
                        <a:t>Session 3</a:t>
                      </a: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u="none" dirty="0">
                          <a:solidFill>
                            <a:schemeClr val="tx1"/>
                          </a:solidFill>
                        </a:rPr>
                        <a:t>IEEE802.15 Closing Plenary</a:t>
                      </a:r>
                    </a:p>
                  </a:txBody>
                  <a:tcPr anchor="ctr">
                    <a:solidFill>
                      <a:schemeClr val="accent1">
                        <a:lumMod val="20000"/>
                        <a:lumOff val="80000"/>
                      </a:schemeClr>
                    </a:solidFill>
                  </a:tcPr>
                </a:tc>
                <a:extLst>
                  <a:ext uri="{0D108BD9-81ED-4DB2-BD59-A6C34878D82A}">
                    <a16:rowId xmlns:a16="http://schemas.microsoft.com/office/drawing/2014/main" val="10001"/>
                  </a:ext>
                </a:extLst>
              </a:tr>
              <a:tr h="644346">
                <a:tc>
                  <a:txBody>
                    <a:bodyPr/>
                    <a:lstStyle/>
                    <a:p>
                      <a:pPr algn="ctr"/>
                      <a:r>
                        <a:rPr kumimoji="1" lang="en-US" altLang="ja-JP" sz="1100" b="1" dirty="0"/>
                        <a:t>EST 11:00-13:00</a:t>
                      </a:r>
                    </a:p>
                    <a:p>
                      <a:pPr algn="ctr"/>
                      <a:r>
                        <a:rPr kumimoji="1" lang="en-US" altLang="ja-JP" sz="1100" b="1" dirty="0">
                          <a:solidFill>
                            <a:srgbClr val="FF0000"/>
                          </a:solidFill>
                        </a:rPr>
                        <a:t>JST  0:00AM-2:00AM+1 day</a:t>
                      </a:r>
                    </a:p>
                  </a:txBody>
                  <a:tcPr anchor="ctr">
                    <a:solidFill>
                      <a:schemeClr val="accent1">
                        <a:lumMod val="20000"/>
                        <a:lumOff val="80000"/>
                      </a:schemeClr>
                    </a:solidFill>
                  </a:tcPr>
                </a:tc>
                <a:tc>
                  <a:txBody>
                    <a:bodyPr/>
                    <a:lstStyle/>
                    <a:p>
                      <a:pPr algn="ctr"/>
                      <a:endParaRPr kumimoji="1" lang="en-US" altLang="ja-JP" sz="1200" b="1" dirty="0">
                        <a:solidFill>
                          <a:schemeClr val="tx1"/>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dirty="0">
                        <a:solidFill>
                          <a:schemeClr val="tx1"/>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dirty="0">
                        <a:solidFill>
                          <a:schemeClr val="tx1"/>
                        </a:solidFill>
                      </a:endParaRPr>
                    </a:p>
                  </a:txBody>
                  <a:tcPr anchor="ctr">
                    <a:solidFill>
                      <a:schemeClr val="accent1">
                        <a:lumMod val="20000"/>
                        <a:lumOff val="80000"/>
                      </a:schemeClr>
                    </a:solidFill>
                  </a:tcPr>
                </a:tc>
                <a:tc>
                  <a:txBody>
                    <a:bodyPr/>
                    <a:lstStyle/>
                    <a:p>
                      <a:pPr algn="ctr"/>
                      <a:r>
                        <a:rPr kumimoji="1" lang="en-US" altLang="ja-JP" sz="1200" b="1" dirty="0">
                          <a:solidFill>
                            <a:schemeClr val="tx1"/>
                          </a:solidFill>
                        </a:rPr>
                        <a:t>AM2</a:t>
                      </a:r>
                    </a:p>
                    <a:p>
                      <a:pPr algn="ctr"/>
                      <a:r>
                        <a:rPr kumimoji="1" lang="en-US" altLang="ja-JP" sz="1200" b="1" dirty="0">
                          <a:solidFill>
                            <a:schemeClr val="tx1"/>
                          </a:solidFill>
                        </a:rPr>
                        <a:t>Joint Session SG15.6a, 4ab, &amp;TG14</a:t>
                      </a:r>
                      <a:endParaRPr kumimoji="1" lang="ja-JP" altLang="en-US" sz="1200" b="1" dirty="0">
                        <a:solidFill>
                          <a:schemeClr val="tx1"/>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u="none" dirty="0">
                        <a:solidFill>
                          <a:schemeClr val="tx1"/>
                        </a:solidFill>
                      </a:endParaRP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u="none" dirty="0">
                        <a:solidFill>
                          <a:schemeClr val="tx1"/>
                        </a:solidFill>
                      </a:endParaRPr>
                    </a:p>
                  </a:txBody>
                  <a:tcPr anchor="ctr">
                    <a:solidFill>
                      <a:schemeClr val="accent1">
                        <a:lumMod val="20000"/>
                        <a:lumOff val="80000"/>
                      </a:schemeClr>
                    </a:solidFill>
                  </a:tcPr>
                </a:tc>
                <a:extLst>
                  <a:ext uri="{0D108BD9-81ED-4DB2-BD59-A6C34878D82A}">
                    <a16:rowId xmlns:a16="http://schemas.microsoft.com/office/drawing/2014/main" val="3485260563"/>
                  </a:ext>
                </a:extLst>
              </a:tr>
              <a:tr h="39361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1" i="0" u="none" strike="noStrike" kern="1200" cap="none" spc="0" normalizeH="0" baseline="0" noProof="0" dirty="0">
                          <a:ln>
                            <a:noFill/>
                          </a:ln>
                          <a:solidFill>
                            <a:prstClr val="black"/>
                          </a:solidFill>
                          <a:effectLst/>
                          <a:uLnTx/>
                          <a:uFillTx/>
                          <a:latin typeface="+mn-lt"/>
                          <a:ea typeface="+mn-ea"/>
                          <a:cs typeface="+mn-cs"/>
                        </a:rPr>
                        <a:t>EST 19:00-21:00</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1" i="0" u="none" strike="noStrike" kern="1200" cap="none" spc="0" normalizeH="0" baseline="0" noProof="0" dirty="0">
                          <a:ln>
                            <a:noFill/>
                          </a:ln>
                          <a:solidFill>
                            <a:srgbClr val="FF0000"/>
                          </a:solidFill>
                          <a:effectLst/>
                          <a:uLnTx/>
                          <a:uFillTx/>
                          <a:latin typeface="+mn-lt"/>
                          <a:ea typeface="+mn-ea"/>
                          <a:cs typeface="+mn-cs"/>
                        </a:rPr>
                        <a:t>JST  8:00AM-10:00AM+1 day</a:t>
                      </a:r>
                    </a:p>
                  </a:txBody>
                  <a:tcPr anchor="ctr">
                    <a:solidFill>
                      <a:schemeClr val="accent1">
                        <a:lumMod val="20000"/>
                        <a:lumOff val="80000"/>
                      </a:schemeClr>
                    </a:solidFill>
                  </a:tcPr>
                </a:tc>
                <a:tc>
                  <a:txBody>
                    <a:bodyPr/>
                    <a:lstStyle/>
                    <a:p>
                      <a:pPr algn="ctr"/>
                      <a:endParaRPr kumimoji="1" lang="en-US" altLang="ja-JP" sz="1200" b="1" dirty="0">
                        <a:solidFill>
                          <a:schemeClr val="tx1"/>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dirty="0">
                        <a:solidFill>
                          <a:schemeClr val="tx1"/>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rPr>
                        <a:t>EV2</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rPr>
                        <a:t>SG15.6a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rPr>
                        <a:t>Session 2</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dirty="0">
                        <a:solidFill>
                          <a:schemeClr val="tx1"/>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u="none" dirty="0">
                        <a:solidFill>
                          <a:schemeClr val="tx1"/>
                        </a:solidFill>
                      </a:endParaRP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u="none" dirty="0">
                        <a:solidFill>
                          <a:schemeClr val="tx1"/>
                        </a:solidFill>
                      </a:endParaRPr>
                    </a:p>
                  </a:txBody>
                  <a:tcPr anchor="ctr">
                    <a:solidFill>
                      <a:schemeClr val="accent1">
                        <a:lumMod val="20000"/>
                        <a:lumOff val="80000"/>
                      </a:schemeClr>
                    </a:solidFill>
                  </a:tcPr>
                </a:tc>
                <a:extLst>
                  <a:ext uri="{0D108BD9-81ED-4DB2-BD59-A6C34878D82A}">
                    <a16:rowId xmlns:a16="http://schemas.microsoft.com/office/drawing/2014/main" val="728353334"/>
                  </a:ext>
                </a:extLst>
              </a:tr>
            </a:tbl>
          </a:graphicData>
        </a:graphic>
      </p:graphicFrame>
      <p:sp>
        <p:nvSpPr>
          <p:cNvPr id="8" name="テキスト ボックス 7">
            <a:extLst>
              <a:ext uri="{FF2B5EF4-FFF2-40B4-BE49-F238E27FC236}">
                <a16:creationId xmlns:a16="http://schemas.microsoft.com/office/drawing/2014/main" id="{AACB5B4F-707C-4FCD-83D5-C213947E989F}"/>
              </a:ext>
            </a:extLst>
          </p:cNvPr>
          <p:cNvSpPr txBox="1"/>
          <p:nvPr/>
        </p:nvSpPr>
        <p:spPr>
          <a:xfrm>
            <a:off x="1447961" y="3396676"/>
            <a:ext cx="6248076" cy="3139321"/>
          </a:xfrm>
          <a:prstGeom prst="rect">
            <a:avLst/>
          </a:prstGeom>
          <a:noFill/>
        </p:spPr>
        <p:txBody>
          <a:bodyPr wrap="square">
            <a:spAutoFit/>
          </a:bodyPr>
          <a:lstStyle/>
          <a:p>
            <a:endParaRPr lang="en-US" altLang="ja-JP" sz="900" dirty="0"/>
          </a:p>
          <a:p>
            <a:pPr marL="228600" indent="-228600">
              <a:buAutoNum type="arabicPeriod"/>
            </a:pPr>
            <a:r>
              <a:rPr lang="en-US" altLang="ja-JP" sz="900" b="1" dirty="0"/>
              <a:t>SG 15.6a</a:t>
            </a:r>
            <a:r>
              <a:rPr lang="ja-JP" altLang="en-US" sz="900" b="1" dirty="0"/>
              <a:t>　  </a:t>
            </a:r>
            <a:r>
              <a:rPr lang="en-US" altLang="ja-JP" sz="900" b="1" dirty="0"/>
              <a:t>Session1,    Wed AM1</a:t>
            </a:r>
          </a:p>
          <a:p>
            <a:r>
              <a:rPr lang="en-US" altLang="ja-JP" sz="900" b="1" dirty="0"/>
              <a:t>        9:00 AM - 11:00 AM Wednesday, Sept. 15</a:t>
            </a:r>
            <a:r>
              <a:rPr lang="en-US" altLang="ja-JP" sz="900" b="1" baseline="30000" dirty="0"/>
              <a:t>th</a:t>
            </a:r>
            <a:r>
              <a:rPr lang="en-US" altLang="ja-JP" sz="900" b="1" dirty="0"/>
              <a:t> 2021 (UTC-04:00) Eastern Time, </a:t>
            </a:r>
          </a:p>
          <a:p>
            <a:r>
              <a:rPr lang="en-US" altLang="ja-JP" sz="900" b="1" dirty="0"/>
              <a:t>      10:00 PM - 12:00 PM Wednesday, Sept. 15</a:t>
            </a:r>
            <a:r>
              <a:rPr lang="en-US" altLang="ja-JP" sz="900" b="1" baseline="30000" dirty="0"/>
              <a:t>th</a:t>
            </a:r>
            <a:r>
              <a:rPr lang="en-US" altLang="ja-JP" sz="900" b="1" dirty="0"/>
              <a:t> 2021 (UTC+9:00) Japan &amp; Korean Time</a:t>
            </a:r>
          </a:p>
          <a:p>
            <a:r>
              <a:rPr lang="en-US" altLang="ja-JP" sz="900" b="1" dirty="0"/>
              <a:t>       Meeting link: </a:t>
            </a:r>
            <a:r>
              <a:rPr lang="en-US" altLang="ja-JP" sz="900" b="1" dirty="0">
                <a:hlinkClick r:id="rId3"/>
              </a:rPr>
              <a:t>https://ieeesa.webex.com/ieeesa/j.php?MTID=md6252a4ff42ce5b643c322b7d1ff5185</a:t>
            </a:r>
            <a:endParaRPr lang="en-US" altLang="ja-JP" sz="900" b="1" dirty="0"/>
          </a:p>
          <a:p>
            <a:r>
              <a:rPr lang="en-US" altLang="ja-JP" sz="900" b="1" dirty="0"/>
              <a:t>       Meeting number: 179 155 3430         Password: 80215SG6a</a:t>
            </a:r>
          </a:p>
          <a:p>
            <a:pPr>
              <a:lnSpc>
                <a:spcPct val="150000"/>
              </a:lnSpc>
            </a:pPr>
            <a:r>
              <a:rPr lang="en-US" altLang="ja-JP" sz="900" b="1" dirty="0"/>
              <a:t>2.    SG 15.6a</a:t>
            </a:r>
            <a:r>
              <a:rPr lang="ja-JP" altLang="en-US" sz="900" b="1" dirty="0"/>
              <a:t>　　</a:t>
            </a:r>
            <a:r>
              <a:rPr lang="en-US" altLang="ja-JP" sz="900" b="1" dirty="0"/>
              <a:t>Session2    Thu EV2</a:t>
            </a:r>
          </a:p>
          <a:p>
            <a:r>
              <a:rPr lang="ja-JP" altLang="en-US" sz="900" b="1" dirty="0"/>
              <a:t>　　</a:t>
            </a:r>
            <a:r>
              <a:rPr lang="en-US" altLang="ja-JP" sz="900" b="1" dirty="0"/>
              <a:t> 7:00 PM - 9:00 PM Thursday, Sept. 16th  2021 (UTC-04:00) Eastern Time, </a:t>
            </a:r>
          </a:p>
          <a:p>
            <a:r>
              <a:rPr lang="en-US" altLang="ja-JP" sz="900" b="1" dirty="0"/>
              <a:t>   </a:t>
            </a:r>
            <a:r>
              <a:rPr lang="ja-JP" altLang="en-US" sz="900" b="1" dirty="0"/>
              <a:t>　</a:t>
            </a:r>
            <a:r>
              <a:rPr lang="en-US" altLang="ja-JP" sz="900" b="1" dirty="0"/>
              <a:t>  8:00 AM - 10:00 AM Friday, Sept. 17th  2021 (UTC+9:00) Japan &amp; Korean Time</a:t>
            </a:r>
          </a:p>
          <a:p>
            <a:r>
              <a:rPr lang="en-US" altLang="ja-JP" sz="900" b="1" dirty="0"/>
              <a:t>       </a:t>
            </a:r>
            <a:r>
              <a:rPr lang="ja-JP" altLang="en-US" sz="900" b="1" dirty="0"/>
              <a:t> </a:t>
            </a:r>
            <a:r>
              <a:rPr lang="en-US" altLang="ja-JP" sz="900" b="1" dirty="0"/>
              <a:t>Meeting link: </a:t>
            </a:r>
            <a:r>
              <a:rPr lang="en-US" altLang="ja-JP" sz="900" b="1" dirty="0">
                <a:hlinkClick r:id="rId4"/>
              </a:rPr>
              <a:t>https://ieeesa.webex.com/ieeesa/j.php?MTID=mb0e6b0b6d23ce9d5430cd4a2b0154fa0</a:t>
            </a:r>
            <a:endParaRPr lang="en-US" altLang="ja-JP" sz="900" b="1" dirty="0"/>
          </a:p>
          <a:p>
            <a:r>
              <a:rPr lang="ja-JP" altLang="en-US" sz="900" b="1" dirty="0"/>
              <a:t>　　</a:t>
            </a:r>
            <a:r>
              <a:rPr lang="en-US" altLang="ja-JP" sz="900" b="1" dirty="0"/>
              <a:t> Meeting number: 179 456 5544     Password: 80215TG6a</a:t>
            </a:r>
          </a:p>
          <a:p>
            <a:r>
              <a:rPr lang="en-US" altLang="ja-JP" sz="900" b="1" dirty="0"/>
              <a:t>3.    Joint Session among SG 15.6a, 4ab and TG15.14.     Mon  AM2</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900" b="1" i="0" u="none" strike="noStrike" kern="1200" cap="none" spc="0" normalizeH="0" baseline="0" noProof="0" dirty="0">
                <a:ln>
                  <a:noFill/>
                </a:ln>
                <a:solidFill>
                  <a:srgbClr val="000000"/>
                </a:solidFill>
                <a:effectLst/>
                <a:uLnTx/>
                <a:uFillTx/>
                <a:latin typeface="Arial"/>
                <a:ea typeface="+mn-ea"/>
                <a:cs typeface="+mn-cs"/>
              </a:rPr>
              <a:t>        11:00 AM - 13:00  Monday, Sept. 20</a:t>
            </a:r>
            <a:r>
              <a:rPr kumimoji="0" lang="en-US" altLang="ja-JP" sz="900" b="1" i="0" u="none" strike="noStrike" kern="1200" cap="none" spc="0" normalizeH="0" baseline="30000" noProof="0" dirty="0">
                <a:ln>
                  <a:noFill/>
                </a:ln>
                <a:solidFill>
                  <a:srgbClr val="000000"/>
                </a:solidFill>
                <a:effectLst/>
                <a:uLnTx/>
                <a:uFillTx/>
                <a:latin typeface="Arial"/>
                <a:ea typeface="+mn-ea"/>
                <a:cs typeface="+mn-cs"/>
              </a:rPr>
              <a:t>th</a:t>
            </a:r>
            <a:r>
              <a:rPr kumimoji="0" lang="en-US" altLang="ja-JP" sz="900" b="1" i="0" u="none" strike="noStrike" kern="1200" cap="none" spc="0" normalizeH="0" baseline="0" noProof="0" dirty="0">
                <a:ln>
                  <a:noFill/>
                </a:ln>
                <a:solidFill>
                  <a:srgbClr val="000000"/>
                </a:solidFill>
                <a:effectLst/>
                <a:uLnTx/>
                <a:uFillTx/>
                <a:latin typeface="Arial"/>
                <a:ea typeface="+mn-ea"/>
                <a:cs typeface="+mn-cs"/>
              </a:rPr>
              <a:t>  2021 (UTC-04:00) Eastern Time,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900" b="1" i="0" u="none" strike="noStrike" kern="1200" cap="none" spc="0" normalizeH="0" baseline="0" noProof="0" dirty="0">
                <a:ln>
                  <a:noFill/>
                </a:ln>
                <a:solidFill>
                  <a:srgbClr val="000000"/>
                </a:solidFill>
                <a:effectLst/>
                <a:uLnTx/>
                <a:uFillTx/>
                <a:latin typeface="Arial"/>
                <a:ea typeface="+mn-ea"/>
                <a:cs typeface="+mn-cs"/>
              </a:rPr>
              <a:t>        0:00 -  2:00 Tuesday  </a:t>
            </a:r>
            <a:r>
              <a:rPr kumimoji="0" lang="en-US" altLang="ja-JP" sz="900" b="1" i="0" u="none" strike="noStrike" kern="1200" cap="none" spc="0" normalizeH="0" baseline="0" noProof="0" dirty="0" err="1">
                <a:ln>
                  <a:noFill/>
                </a:ln>
                <a:solidFill>
                  <a:srgbClr val="000000"/>
                </a:solidFill>
                <a:effectLst/>
                <a:uLnTx/>
                <a:uFillTx/>
                <a:latin typeface="Arial"/>
                <a:ea typeface="+mn-ea"/>
                <a:cs typeface="+mn-cs"/>
              </a:rPr>
              <a:t>Jsept</a:t>
            </a:r>
            <a:r>
              <a:rPr kumimoji="0" lang="en-US" altLang="ja-JP" sz="900" b="1" i="0" u="none" strike="noStrike" kern="1200" cap="none" spc="0" normalizeH="0" baseline="0" noProof="0" dirty="0">
                <a:ln>
                  <a:noFill/>
                </a:ln>
                <a:solidFill>
                  <a:srgbClr val="000000"/>
                </a:solidFill>
                <a:effectLst/>
                <a:uLnTx/>
                <a:uFillTx/>
                <a:latin typeface="Arial"/>
                <a:ea typeface="+mn-ea"/>
                <a:cs typeface="+mn-cs"/>
              </a:rPr>
              <a:t>. 21</a:t>
            </a:r>
            <a:r>
              <a:rPr kumimoji="0" lang="en-US" altLang="ja-JP" sz="900" b="1" i="0" u="none" strike="noStrike" kern="1200" cap="none" spc="0" normalizeH="0" baseline="30000" noProof="0" dirty="0">
                <a:ln>
                  <a:noFill/>
                </a:ln>
                <a:solidFill>
                  <a:srgbClr val="000000"/>
                </a:solidFill>
                <a:effectLst/>
                <a:uLnTx/>
                <a:uFillTx/>
                <a:latin typeface="Arial"/>
                <a:ea typeface="+mn-ea"/>
                <a:cs typeface="+mn-cs"/>
              </a:rPr>
              <a:t>st</a:t>
            </a:r>
            <a:r>
              <a:rPr kumimoji="0" lang="en-US" altLang="ja-JP" sz="900" b="1" i="0" u="none" strike="noStrike" kern="1200" cap="none" spc="0" normalizeH="0" baseline="0" noProof="0" dirty="0">
                <a:ln>
                  <a:noFill/>
                </a:ln>
                <a:solidFill>
                  <a:srgbClr val="000000"/>
                </a:solidFill>
                <a:effectLst/>
                <a:uLnTx/>
                <a:uFillTx/>
                <a:latin typeface="Arial"/>
                <a:ea typeface="+mn-ea"/>
                <a:cs typeface="+mn-cs"/>
              </a:rPr>
              <a:t>   2021 (UTC+9:00) Japan &amp; Korean Time</a:t>
            </a:r>
            <a:endParaRPr lang="en-US" altLang="ja-JP" sz="900" b="1"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altLang="ja-JP" sz="900" b="1" dirty="0"/>
              <a:t>      Meeting link : </a:t>
            </a:r>
            <a:r>
              <a:rPr lang="en-US" altLang="ja-JP" sz="900" b="1" dirty="0">
                <a:hlinkClick r:id="rId5"/>
              </a:rPr>
              <a:t>https://ieeesa.webex.com/ieeesa/j.php?MTID=m779f64f8e31dfd126eaf896c5105b582</a:t>
            </a:r>
            <a:endParaRPr lang="en-US" altLang="ja-JP" sz="900" b="1"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altLang="ja-JP" sz="900" b="1" dirty="0"/>
              <a:t>      Meeting number: 179 334 9976       Password: 80215SG6a4ab14</a:t>
            </a:r>
          </a:p>
          <a:p>
            <a:pPr>
              <a:lnSpc>
                <a:spcPct val="150000"/>
              </a:lnSpc>
            </a:pPr>
            <a:r>
              <a:rPr lang="en-US" altLang="ja-JP" sz="900" b="1" dirty="0"/>
              <a:t>4.    SG 15.6a</a:t>
            </a:r>
            <a:r>
              <a:rPr lang="ja-JP" altLang="en-US" sz="900" b="1" dirty="0"/>
              <a:t>　　</a:t>
            </a:r>
            <a:r>
              <a:rPr lang="en-US" altLang="ja-JP" sz="900" b="1" dirty="0"/>
              <a:t>Session3    Tue AM1</a:t>
            </a:r>
          </a:p>
          <a:p>
            <a:r>
              <a:rPr lang="en-US" altLang="ja-JP" sz="900" b="1" dirty="0"/>
              <a:t>       9:00 AM - 11:00 AM Wednesday, Sept. 21</a:t>
            </a:r>
            <a:r>
              <a:rPr lang="en-US" altLang="ja-JP" sz="900" b="1" baseline="30000" dirty="0"/>
              <a:t>st</a:t>
            </a:r>
            <a:r>
              <a:rPr lang="en-US" altLang="ja-JP" sz="900" b="1" dirty="0"/>
              <a:t>  2021 (UTC-04:00) Eastern Time, </a:t>
            </a:r>
          </a:p>
          <a:p>
            <a:r>
              <a:rPr lang="en-US" altLang="ja-JP" sz="900" b="1" dirty="0"/>
              <a:t>      10:00 PM - 12:00 PM Wednesday, Sept. 21</a:t>
            </a:r>
            <a:r>
              <a:rPr lang="en-US" altLang="ja-JP" sz="900" b="1" baseline="30000" dirty="0"/>
              <a:t>st</a:t>
            </a:r>
            <a:r>
              <a:rPr lang="en-US" altLang="ja-JP" sz="900" b="1" dirty="0"/>
              <a:t> 2021 (UTC+9:00) Japan &amp; Korean Time</a:t>
            </a:r>
          </a:p>
          <a:p>
            <a:r>
              <a:rPr lang="en-US" altLang="ja-JP" sz="900" b="1" dirty="0"/>
              <a:t>      Meeting link:  </a:t>
            </a:r>
            <a:r>
              <a:rPr lang="en-US" altLang="ja-JP" sz="900" b="1" dirty="0">
                <a:hlinkClick r:id="rId3"/>
              </a:rPr>
              <a:t>https://ieeesa.webex.com/ieeesa/j.php?MTID=md6252a4ff42ce5b643c322b7d1ff5185</a:t>
            </a:r>
            <a:endParaRPr lang="en-US" altLang="ja-JP" sz="900" b="1" dirty="0"/>
          </a:p>
          <a:p>
            <a:r>
              <a:rPr lang="en-US" altLang="ja-JP" sz="900" b="1" dirty="0"/>
              <a:t>      Meeting number: 179 155 3430        Password: 80215SG6a</a:t>
            </a:r>
          </a:p>
        </p:txBody>
      </p:sp>
      <p:sp>
        <p:nvSpPr>
          <p:cNvPr id="2" name="フッター プレースホルダー 1">
            <a:extLst>
              <a:ext uri="{FF2B5EF4-FFF2-40B4-BE49-F238E27FC236}">
                <a16:creationId xmlns:a16="http://schemas.microsoft.com/office/drawing/2014/main" id="{A0805D6D-4A48-4A6A-8036-1F35F1A75FC2}"/>
              </a:ext>
            </a:extLst>
          </p:cNvPr>
          <p:cNvSpPr>
            <a:spLocks noGrp="1"/>
          </p:cNvSpPr>
          <p:nvPr>
            <p:ph type="ftr" sz="quarter" idx="10"/>
          </p:nvPr>
        </p:nvSpPr>
        <p:spPr/>
        <p:txBody>
          <a:bodyPr/>
          <a:lstStyle/>
          <a:p>
            <a:pPr>
              <a:defRPr/>
            </a:pPr>
            <a:endParaRPr lang="en-US" altLang="ja-JP"/>
          </a:p>
        </p:txBody>
      </p:sp>
    </p:spTree>
    <p:extLst>
      <p:ext uri="{BB962C8B-B14F-4D97-AF65-F5344CB8AC3E}">
        <p14:creationId xmlns:p14="http://schemas.microsoft.com/office/powerpoint/2010/main" val="70484803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529389" y="1934678"/>
            <a:ext cx="8435100" cy="4389120"/>
          </a:xfrm>
        </p:spPr>
        <p:txBody>
          <a:bodyPr/>
          <a:lstStyle/>
          <a:p>
            <a:pPr marL="514350" indent="-514350">
              <a:buFont typeface="+mj-lt"/>
              <a:buAutoNum type="arabicPeriod"/>
            </a:pPr>
            <a:r>
              <a:rPr kumimoji="1" lang="en-US" altLang="ja-JP" sz="2400" dirty="0"/>
              <a:t>Chair;                      Ryuji Kohno, YNU/YRP-IAI</a:t>
            </a:r>
          </a:p>
          <a:p>
            <a:pPr marL="0" indent="0">
              <a:buNone/>
            </a:pPr>
            <a:r>
              <a:rPr lang="en-US" altLang="ja-JP" sz="2400" dirty="0"/>
              <a:t>      kohno@ynu.ac.jp, Kohno@yrp-iai.jp</a:t>
            </a:r>
            <a:endParaRPr kumimoji="1" lang="en-US" altLang="ja-JP" sz="2400" dirty="0"/>
          </a:p>
          <a:p>
            <a:pPr marL="514350" indent="-514350">
              <a:buAutoNum type="arabicPeriod" startAt="2"/>
            </a:pPr>
            <a:r>
              <a:rPr lang="en-US" altLang="ja-JP" sz="2400" dirty="0"/>
              <a:t>Acting Vice-Chair;   Marco Hernandez, YNU</a:t>
            </a:r>
          </a:p>
          <a:p>
            <a:pPr marL="0" indent="0">
              <a:buNone/>
            </a:pPr>
            <a:r>
              <a:rPr lang="en-US" altLang="ja-JP" sz="2400" dirty="0"/>
              <a:t>      Marco.Hernandez@ieee.org</a:t>
            </a:r>
          </a:p>
          <a:p>
            <a:pPr marL="0" indent="0">
              <a:buNone/>
            </a:pPr>
            <a:r>
              <a:rPr lang="en-US" altLang="ja-JP" sz="2400" dirty="0"/>
              <a:t>3.  Acting Secretary;      Takumi Kobayashi, YNU/TCU</a:t>
            </a:r>
          </a:p>
          <a:p>
            <a:pPr marL="0" indent="0">
              <a:buNone/>
            </a:pPr>
            <a:r>
              <a:rPr kumimoji="1" lang="en-US" altLang="ja-JP" sz="2400" dirty="0"/>
              <a:t> </a:t>
            </a:r>
            <a:r>
              <a:rPr lang="en-US" altLang="ja-JP" sz="2400" dirty="0"/>
              <a:t>     kobayashi-takumi-ch@ynu.ac.jp</a:t>
            </a:r>
          </a:p>
          <a:p>
            <a:pPr marL="514350" indent="-514350">
              <a:buAutoNum type="arabicPeriod" startAt="4"/>
            </a:pPr>
            <a:r>
              <a:rPr kumimoji="1" lang="en-US" altLang="ja-JP" sz="2400" dirty="0"/>
              <a:t>Acting Technical Editor;  </a:t>
            </a:r>
            <a:r>
              <a:rPr lang="en-US" altLang="ja-JP" sz="2400" dirty="0"/>
              <a:t>   </a:t>
            </a:r>
            <a:r>
              <a:rPr lang="en-US" altLang="ja-JP" sz="2400" dirty="0" err="1"/>
              <a:t>Minsoo</a:t>
            </a:r>
            <a:r>
              <a:rPr lang="en-US" altLang="ja-JP" sz="2400" dirty="0"/>
              <a:t> Kim, YNU</a:t>
            </a:r>
          </a:p>
          <a:p>
            <a:pPr marL="0" indent="0">
              <a:buNone/>
            </a:pPr>
            <a:r>
              <a:rPr kumimoji="1" lang="en-US" altLang="ja-JP" sz="2400" dirty="0"/>
              <a:t>       minsoo@minsookim.com</a:t>
            </a:r>
            <a:endParaRPr kumimoji="1" lang="ja-JP" altLang="en-US" sz="2400" dirty="0"/>
          </a:p>
        </p:txBody>
      </p:sp>
      <p:sp>
        <p:nvSpPr>
          <p:cNvPr id="3" name="タイトル 2"/>
          <p:cNvSpPr>
            <a:spLocks noGrp="1"/>
          </p:cNvSpPr>
          <p:nvPr>
            <p:ph type="title"/>
          </p:nvPr>
        </p:nvSpPr>
        <p:spPr>
          <a:xfrm>
            <a:off x="685800" y="849430"/>
            <a:ext cx="7772400" cy="595929"/>
          </a:xfrm>
        </p:spPr>
        <p:txBody>
          <a:bodyPr/>
          <a:lstStyle/>
          <a:p>
            <a:r>
              <a:rPr lang="en-US" altLang="ja-JP" b="1" dirty="0">
                <a:solidFill>
                  <a:schemeClr val="tx1"/>
                </a:solidFill>
              </a:rPr>
              <a:t>Contacts and Conference call</a:t>
            </a:r>
            <a:endParaRPr kumimoji="1" lang="ja-JP" altLang="en-US" b="1" dirty="0">
              <a:solidFill>
                <a:schemeClr val="tx1"/>
              </a:solidFill>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14</a:t>
            </a:fld>
            <a:endParaRPr lang="en-US" altLang="ja-JP" dirty="0"/>
          </a:p>
        </p:txBody>
      </p:sp>
      <p:sp>
        <p:nvSpPr>
          <p:cNvPr id="8" name="Rectangle 4">
            <a:extLst>
              <a:ext uri="{FF2B5EF4-FFF2-40B4-BE49-F238E27FC236}">
                <a16:creationId xmlns:a16="http://schemas.microsoft.com/office/drawing/2014/main" id="{2086157E-EBA1-4CFB-991F-945855B0B2E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2021</a:t>
            </a:r>
            <a:endParaRPr lang="en-US" altLang="ja-JP" dirty="0"/>
          </a:p>
        </p:txBody>
      </p:sp>
    </p:spTree>
    <p:extLst>
      <p:ext uri="{BB962C8B-B14F-4D97-AF65-F5344CB8AC3E}">
        <p14:creationId xmlns:p14="http://schemas.microsoft.com/office/powerpoint/2010/main" val="19684196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3B162FDF-7E9B-4313-83F4-8AACB032773C}"/>
              </a:ext>
            </a:extLst>
          </p:cNvPr>
          <p:cNvSpPr>
            <a:spLocks noGrp="1"/>
          </p:cNvSpPr>
          <p:nvPr>
            <p:ph type="title"/>
          </p:nvPr>
        </p:nvSpPr>
        <p:spPr>
          <a:xfrm>
            <a:off x="723900" y="2631142"/>
            <a:ext cx="7772400" cy="1066800"/>
          </a:xfrm>
        </p:spPr>
        <p:txBody>
          <a:bodyPr/>
          <a:lstStyle/>
          <a:p>
            <a:r>
              <a:rPr kumimoji="1" lang="en-US" altLang="ja-JP" dirty="0"/>
              <a:t>Thank you for your attention</a:t>
            </a:r>
            <a:endParaRPr kumimoji="1" lang="ja-JP" altLang="en-US" dirty="0"/>
          </a:p>
        </p:txBody>
      </p:sp>
      <p:sp>
        <p:nvSpPr>
          <p:cNvPr id="4" name="スライド番号プレースホルダー 3">
            <a:extLst>
              <a:ext uri="{FF2B5EF4-FFF2-40B4-BE49-F238E27FC236}">
                <a16:creationId xmlns:a16="http://schemas.microsoft.com/office/drawing/2014/main" id="{DE44AEAA-083E-40D4-A8DF-A847B4F323C0}"/>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15</a:t>
            </a:fld>
            <a:endParaRPr lang="en-US" altLang="ja-JP" dirty="0"/>
          </a:p>
        </p:txBody>
      </p:sp>
      <p:sp>
        <p:nvSpPr>
          <p:cNvPr id="5" name="日付プレースホルダー 4">
            <a:extLst>
              <a:ext uri="{FF2B5EF4-FFF2-40B4-BE49-F238E27FC236}">
                <a16:creationId xmlns:a16="http://schemas.microsoft.com/office/drawing/2014/main" id="{14BBBAB9-C313-4FCA-99FA-C38D74D52824}"/>
              </a:ext>
            </a:extLst>
          </p:cNvPr>
          <p:cNvSpPr>
            <a:spLocks noGrp="1"/>
          </p:cNvSpPr>
          <p:nvPr>
            <p:ph type="dt" sz="half" idx="2"/>
          </p:nvPr>
        </p:nvSpPr>
        <p:spPr/>
        <p:txBody>
          <a:bodyPr/>
          <a:lstStyle/>
          <a:p>
            <a:r>
              <a:rPr lang="en-US" altLang="ja-JP"/>
              <a:t>September 2021</a:t>
            </a:r>
            <a:endParaRPr lang="en-US" altLang="ja-JP" dirty="0"/>
          </a:p>
        </p:txBody>
      </p:sp>
    </p:spTree>
    <p:extLst>
      <p:ext uri="{BB962C8B-B14F-4D97-AF65-F5344CB8AC3E}">
        <p14:creationId xmlns:p14="http://schemas.microsoft.com/office/powerpoint/2010/main" val="18441424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92696" y="1265238"/>
            <a:ext cx="7558608" cy="4811486"/>
          </a:xfrm>
        </p:spPr>
        <p:txBody>
          <a:bodyPr/>
          <a:lstStyle/>
          <a:p>
            <a:r>
              <a:rPr lang="en-US" altLang="ja-JP" b="1" dirty="0">
                <a:ea typeface="ＭＳ Ｐゴシック" pitchFamily="50" charset="-128"/>
              </a:rPr>
              <a:t>IEEE 802.15 SG15.6a </a:t>
            </a:r>
            <a:br>
              <a:rPr lang="en-US" altLang="ja-JP" b="1" dirty="0">
                <a:ea typeface="ＭＳ Ｐゴシック" pitchFamily="50" charset="-128"/>
              </a:rPr>
            </a:br>
            <a:br>
              <a:rPr lang="en-US" altLang="ja-JP" b="1" dirty="0">
                <a:ea typeface="ＭＳ Ｐゴシック" pitchFamily="50" charset="-128"/>
              </a:rPr>
            </a:br>
            <a:r>
              <a:rPr lang="en-US" altLang="ja-JP" dirty="0">
                <a:ea typeface="ＭＳ Ｐゴシック" pitchFamily="50" charset="-128"/>
              </a:rPr>
              <a:t>Opening Information</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Virtual Interim Meeting</a:t>
            </a:r>
            <a:br>
              <a:rPr lang="en-US" altLang="ja-JP" dirty="0">
                <a:ea typeface="ＭＳ Ｐゴシック" pitchFamily="50" charset="-128"/>
              </a:rPr>
            </a:br>
            <a:r>
              <a:rPr lang="en-US" altLang="ja-JP" dirty="0">
                <a:ea typeface="ＭＳ Ｐゴシック" pitchFamily="50" charset="-128"/>
              </a:rPr>
              <a:t>September 15</a:t>
            </a:r>
            <a:r>
              <a:rPr lang="en-US" altLang="ja-JP" baseline="30000" dirty="0">
                <a:ea typeface="ＭＳ Ｐゴシック" pitchFamily="50" charset="-128"/>
              </a:rPr>
              <a:t>th</a:t>
            </a:r>
            <a:r>
              <a:rPr lang="en-US" altLang="ja-JP" dirty="0">
                <a:ea typeface="ＭＳ Ｐゴシック" pitchFamily="50" charset="-128"/>
              </a:rPr>
              <a:t>, 2021</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Ryuji Kohno</a:t>
            </a:r>
            <a:br>
              <a:rPr lang="en-US" altLang="ja-JP" dirty="0">
                <a:ea typeface="ＭＳ Ｐゴシック" pitchFamily="50" charset="-128"/>
              </a:rPr>
            </a:br>
            <a:r>
              <a:rPr lang="en-US" altLang="ja-JP" sz="2800" dirty="0">
                <a:ea typeface="ＭＳ Ｐゴシック" pitchFamily="50" charset="-128"/>
              </a:rPr>
              <a:t>Yokohama National University(YNU),</a:t>
            </a:r>
            <a:br>
              <a:rPr lang="en-US" altLang="ja-JP" sz="2800" dirty="0">
                <a:ea typeface="ＭＳ Ｐゴシック" pitchFamily="50" charset="-128"/>
              </a:rPr>
            </a:br>
            <a:r>
              <a:rPr lang="en-US" altLang="ja-JP" sz="2800" dirty="0">
                <a:ea typeface="ＭＳ Ｐゴシック" pitchFamily="50" charset="-128"/>
              </a:rPr>
              <a:t>YRP International Alliance Institute(YRP-IAI)</a:t>
            </a:r>
            <a:endParaRPr lang="ja-JP" altLang="ja-JP" dirty="0"/>
          </a:p>
        </p:txBody>
      </p:sp>
      <p:sp>
        <p:nvSpPr>
          <p:cNvPr id="8" name="Rectangle 4">
            <a:extLst>
              <a:ext uri="{FF2B5EF4-FFF2-40B4-BE49-F238E27FC236}">
                <a16:creationId xmlns:a16="http://schemas.microsoft.com/office/drawing/2014/main" id="{7452B46E-22D1-4A52-AD68-016DFFC763DA}"/>
              </a:ext>
            </a:extLst>
          </p:cNvPr>
          <p:cNvSpPr>
            <a:spLocks noGrp="1" noChangeArrowheads="1"/>
          </p:cNvSpPr>
          <p:nvPr>
            <p:ph type="dt" sz="half" idx="2"/>
          </p:nvPr>
        </p:nvSpPr>
        <p:spPr bwMode="auto">
          <a:xfrm>
            <a:off x="684483" y="405244"/>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2021</a:t>
            </a:r>
            <a:endParaRPr lang="en-US" altLang="ja-JP"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0242ADD6-A1DE-4D47-8739-A086EE1F83D1}"/>
              </a:ext>
            </a:extLst>
          </p:cNvPr>
          <p:cNvSpPr>
            <a:spLocks noGrp="1"/>
          </p:cNvSpPr>
          <p:nvPr>
            <p:ph type="sldNum" sz="quarter" idx="12"/>
          </p:nvPr>
        </p:nvSpPr>
        <p:spPr/>
        <p:txBody>
          <a:bodyPr/>
          <a:lstStyle/>
          <a:p>
            <a:r>
              <a:rPr lang="en-US" altLang="ja-JP"/>
              <a:t>Slide </a:t>
            </a:r>
            <a:fld id="{018E0977-DC1B-42DD-B45E-59C02A783531}" type="slidenum">
              <a:rPr lang="en-US" altLang="ja-JP" smtClean="0"/>
              <a:pPr/>
              <a:t>3</a:t>
            </a:fld>
            <a:endParaRPr lang="en-US" altLang="ja-JP" dirty="0"/>
          </a:p>
        </p:txBody>
      </p:sp>
      <p:sp>
        <p:nvSpPr>
          <p:cNvPr id="6" name="日付プレースホルダー 5">
            <a:extLst>
              <a:ext uri="{FF2B5EF4-FFF2-40B4-BE49-F238E27FC236}">
                <a16:creationId xmlns:a16="http://schemas.microsoft.com/office/drawing/2014/main" id="{E75636CB-5425-4DE6-99F5-459979682C95}"/>
              </a:ext>
            </a:extLst>
          </p:cNvPr>
          <p:cNvSpPr>
            <a:spLocks noGrp="1"/>
          </p:cNvSpPr>
          <p:nvPr>
            <p:ph type="dt" sz="half" idx="2"/>
          </p:nvPr>
        </p:nvSpPr>
        <p:spPr/>
        <p:txBody>
          <a:bodyPr/>
          <a:lstStyle/>
          <a:p>
            <a:r>
              <a:rPr lang="en-US" altLang="ja-JP"/>
              <a:t>September 2021</a:t>
            </a:r>
            <a:endParaRPr lang="en-US" altLang="ja-JP" dirty="0"/>
          </a:p>
        </p:txBody>
      </p:sp>
      <p:sp>
        <p:nvSpPr>
          <p:cNvPr id="7" name="Content Placeholder 2">
            <a:extLst>
              <a:ext uri="{FF2B5EF4-FFF2-40B4-BE49-F238E27FC236}">
                <a16:creationId xmlns:a16="http://schemas.microsoft.com/office/drawing/2014/main" id="{9C4536F2-A540-4FF0-B3E5-A7765E342ED9}"/>
              </a:ext>
            </a:extLst>
          </p:cNvPr>
          <p:cNvSpPr txBox="1">
            <a:spLocks/>
          </p:cNvSpPr>
          <p:nvPr/>
        </p:nvSpPr>
        <p:spPr bwMode="auto">
          <a:xfrm>
            <a:off x="684483" y="1830733"/>
            <a:ext cx="7772400" cy="3730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800" b="0" i="0" u="none" strike="noStrike" kern="1200" cap="none" spc="0" normalizeH="0" baseline="0" noProof="0" dirty="0">
                <a:ln>
                  <a:noFill/>
                </a:ln>
                <a:solidFill>
                  <a:srgbClr val="000000"/>
                </a:solidFill>
                <a:effectLst/>
                <a:uLnTx/>
                <a:uFillTx/>
                <a:latin typeface="Arial"/>
                <a:ea typeface="+mn-ea"/>
                <a:cs typeface="+mn-cs"/>
              </a:rPr>
              <a:t>Opening Session</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Attendance Check</a:t>
            </a:r>
          </a:p>
          <a:p>
            <a:pPr lvl="1"/>
            <a:r>
              <a:rPr lang="en-US" sz="2400" dirty="0">
                <a:solidFill>
                  <a:srgbClr val="000000"/>
                </a:solidFill>
              </a:rPr>
              <a:t>Administrative Items</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Call for Patents</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Session </a:t>
            </a:r>
            <a:r>
              <a:rPr lang="en-US" sz="2400" dirty="0">
                <a:solidFill>
                  <a:srgbClr val="000000"/>
                </a:solidFill>
                <a:latin typeface="Arial"/>
              </a:rPr>
              <a:t>Schedule of This and Next Weeks</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Review minutes and approve minutes from last virtual meeting in May 2021. Doc.# 15-21-0407-02-06a</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Current </a:t>
            </a:r>
            <a:r>
              <a:rPr lang="en-US" sz="2400" dirty="0">
                <a:solidFill>
                  <a:srgbClr val="000000"/>
                </a:solidFill>
              </a:rPr>
              <a:t>Meeting Agenda Doc.# 15-21-0444-00</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857250" marR="0" lvl="2" indent="0" algn="l" defTabSz="914400" rtl="0" eaLnBrk="1" fontAlgn="base" latinLnBrk="0" hangingPunct="1">
              <a:lnSpc>
                <a:spcPct val="100000"/>
              </a:lnSpc>
              <a:spcBef>
                <a:spcPct val="20000"/>
              </a:spcBef>
              <a:spcAft>
                <a:spcPct val="0"/>
              </a:spcAft>
              <a:buClrTx/>
              <a:buSzTx/>
              <a:buFontTx/>
              <a:buNone/>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p:txBody>
      </p:sp>
      <p:sp>
        <p:nvSpPr>
          <p:cNvPr id="2" name="テキスト ボックス 1">
            <a:extLst>
              <a:ext uri="{FF2B5EF4-FFF2-40B4-BE49-F238E27FC236}">
                <a16:creationId xmlns:a16="http://schemas.microsoft.com/office/drawing/2014/main" id="{44202B8D-F202-4780-8D82-DCC4CEB1354D}"/>
              </a:ext>
            </a:extLst>
          </p:cNvPr>
          <p:cNvSpPr txBox="1"/>
          <p:nvPr/>
        </p:nvSpPr>
        <p:spPr>
          <a:xfrm>
            <a:off x="3578188" y="836712"/>
            <a:ext cx="3816424" cy="646331"/>
          </a:xfrm>
          <a:prstGeom prst="rect">
            <a:avLst/>
          </a:prstGeom>
          <a:noFill/>
        </p:spPr>
        <p:txBody>
          <a:bodyPr wrap="square" rtlCol="0">
            <a:spAutoFit/>
          </a:bodyPr>
          <a:lstStyle/>
          <a:p>
            <a:r>
              <a:rPr kumimoji="1" lang="en-US" altLang="ja-JP" sz="3600" b="1" dirty="0"/>
              <a:t>Agenda</a:t>
            </a:r>
            <a:endParaRPr kumimoji="1" lang="ja-JP" altLang="en-US" sz="3600" b="1" dirty="0"/>
          </a:p>
        </p:txBody>
      </p:sp>
    </p:spTree>
    <p:extLst>
      <p:ext uri="{BB962C8B-B14F-4D97-AF65-F5344CB8AC3E}">
        <p14:creationId xmlns:p14="http://schemas.microsoft.com/office/powerpoint/2010/main" val="39441090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marL="457200" indent="-457200"/>
            <a:r>
              <a:rPr lang="en-US" altLang="ja-JP" dirty="0"/>
              <a:t>https://imat.ieee.org</a:t>
            </a:r>
          </a:p>
          <a:p>
            <a:pPr marL="457200" indent="-457200">
              <a:buNone/>
            </a:pPr>
            <a:endParaRPr lang="en-US" altLang="ja-JP" sz="4400" dirty="0"/>
          </a:p>
          <a:p>
            <a:pPr marL="457200" indent="-457200">
              <a:buFontTx/>
              <a:buAutoNum type="arabicPeriod"/>
            </a:pPr>
            <a:r>
              <a:rPr lang="en-US" altLang="ja-JP" sz="2800" dirty="0"/>
              <a:t>Register</a:t>
            </a:r>
          </a:p>
          <a:p>
            <a:pPr marL="457200" indent="-457200">
              <a:buFontTx/>
              <a:buAutoNum type="arabicPeriod"/>
            </a:pPr>
            <a:r>
              <a:rPr lang="en-US" altLang="ja-JP" sz="2800" dirty="0"/>
              <a:t>Indicate attendance</a:t>
            </a:r>
          </a:p>
          <a:p>
            <a:pPr marL="457200" indent="-457200">
              <a:buFontTx/>
              <a:buAutoNum type="arabicPeriod"/>
            </a:pPr>
            <a:r>
              <a:rPr lang="en-US" altLang="ja-JP" sz="2800" dirty="0"/>
              <a:t>Please sign attendance sheet</a:t>
            </a:r>
          </a:p>
          <a:p>
            <a:endParaRPr kumimoji="1" lang="ja-JP" altLang="en-US" dirty="0"/>
          </a:p>
        </p:txBody>
      </p:sp>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4</a:t>
            </a:fld>
            <a:endParaRPr lang="en-US" altLang="ja-JP" dirty="0"/>
          </a:p>
        </p:txBody>
      </p:sp>
      <p:sp>
        <p:nvSpPr>
          <p:cNvPr id="8" name="Rectangle 4">
            <a:extLst>
              <a:ext uri="{FF2B5EF4-FFF2-40B4-BE49-F238E27FC236}">
                <a16:creationId xmlns:a16="http://schemas.microsoft.com/office/drawing/2014/main" id="{A4A5CC2F-4D15-4A73-BC70-5913749D68B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2021</a:t>
            </a:r>
            <a:endParaRPr lang="en-US" altLang="ja-JP" dirty="0"/>
          </a:p>
        </p:txBody>
      </p:sp>
    </p:spTree>
    <p:extLst>
      <p:ext uri="{BB962C8B-B14F-4D97-AF65-F5344CB8AC3E}">
        <p14:creationId xmlns:p14="http://schemas.microsoft.com/office/powerpoint/2010/main" val="13932457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723900" y="1238801"/>
            <a:ext cx="7772400" cy="4911477"/>
          </a:xfrm>
        </p:spPr>
        <p:txBody>
          <a:bodyPr/>
          <a:lstStyle/>
          <a:p>
            <a:r>
              <a:rPr lang="en-US" altLang="ja-JP" sz="2400" dirty="0">
                <a:ea typeface="ＭＳ Ｐゴシック" charset="-128"/>
              </a:rPr>
              <a:t>Required notices</a:t>
            </a:r>
          </a:p>
          <a:p>
            <a:pPr lvl="1"/>
            <a:r>
              <a:rPr lang="en-US" altLang="ja-JP" sz="2000" dirty="0">
                <a:ea typeface="ＭＳ Ｐゴシック" charset="-128"/>
              </a:rPr>
              <a:t>Affiliation FAQ - http://standards.ieee.org/faqs/affiliationFAQ.html</a:t>
            </a:r>
          </a:p>
          <a:p>
            <a:pPr lvl="1"/>
            <a:r>
              <a:rPr lang="en-US" altLang="ja-JP" sz="2000" dirty="0">
                <a:ea typeface="ＭＳ Ｐゴシック" charset="-128"/>
              </a:rPr>
              <a:t>Anti-Trust FAQ - http://standards.ieee.org/resources/antitrust-guidelines.pdf</a:t>
            </a:r>
          </a:p>
          <a:p>
            <a:pPr lvl="1"/>
            <a:r>
              <a:rPr lang="en-US" altLang="ja-JP" sz="2000" dirty="0">
                <a:ea typeface="ＭＳ Ｐゴシック" charset="-128"/>
              </a:rPr>
              <a:t>Ethics - http://www.ieee.org/portal/cms_docs/about/CoE_poster.pdf</a:t>
            </a:r>
          </a:p>
          <a:p>
            <a:r>
              <a:rPr lang="en-US" altLang="ja-JP" sz="2400" dirty="0">
                <a:ea typeface="ＭＳ Ｐゴシック" charset="-128"/>
              </a:rPr>
              <a:t>Chair and Secretary</a:t>
            </a:r>
          </a:p>
          <a:p>
            <a:pPr lvl="1"/>
            <a:r>
              <a:rPr lang="en-US" altLang="ja-JP" sz="2000" dirty="0">
                <a:ea typeface="ＭＳ Ｐゴシック" charset="-128"/>
              </a:rPr>
              <a:t>Chair is Ryuji Kohno(YNU/YRP-IAI)</a:t>
            </a:r>
          </a:p>
          <a:p>
            <a:pPr lvl="1"/>
            <a:r>
              <a:rPr lang="en-US" altLang="ja-JP" sz="2000" dirty="0">
                <a:ea typeface="ＭＳ Ｐゴシック" charset="-128"/>
              </a:rPr>
              <a:t>Vice Chair is Marco Hernandez(YRP-IAI)</a:t>
            </a:r>
          </a:p>
          <a:p>
            <a:pPr lvl="1"/>
            <a:r>
              <a:rPr lang="en-US" altLang="ja-JP" sz="2000" dirty="0">
                <a:ea typeface="ＭＳ Ｐゴシック" charset="-128"/>
              </a:rPr>
              <a:t>Secretary is Takumi Kobayashi(YNU/TCU)</a:t>
            </a:r>
          </a:p>
          <a:p>
            <a:pPr lvl="1"/>
            <a:r>
              <a:rPr lang="en-US" altLang="ja-JP" sz="2000" dirty="0">
                <a:ea typeface="ＭＳ Ｐゴシック" charset="-128"/>
              </a:rPr>
              <a:t>Technical Editor is Minsoo Kim(YRP-IAI)</a:t>
            </a:r>
          </a:p>
          <a:p>
            <a:pPr lvl="1"/>
            <a:endParaRPr lang="en-US" altLang="ja-JP" sz="1800" dirty="0">
              <a:ea typeface="ＭＳ Ｐゴシック" charset="-128"/>
            </a:endParaRPr>
          </a:p>
          <a:p>
            <a:pPr lvl="1"/>
            <a:endParaRPr lang="en-US" altLang="ja-JP" sz="1800" dirty="0">
              <a:ea typeface="ＭＳ Ｐゴシック" charset="-128"/>
            </a:endParaRPr>
          </a:p>
          <a:p>
            <a:endParaRPr kumimoji="1" lang="ja-JP" altLang="en-US" sz="3600" dirty="0"/>
          </a:p>
        </p:txBody>
      </p:sp>
      <p:sp>
        <p:nvSpPr>
          <p:cNvPr id="2" name="タイトル 1"/>
          <p:cNvSpPr>
            <a:spLocks noGrp="1"/>
          </p:cNvSpPr>
          <p:nvPr>
            <p:ph type="title"/>
          </p:nvPr>
        </p:nvSpPr>
        <p:spPr>
          <a:xfrm>
            <a:off x="685800" y="404664"/>
            <a:ext cx="7772400" cy="1066800"/>
          </a:xfrm>
        </p:spPr>
        <p:txBody>
          <a:bodyPr/>
          <a:lstStyle/>
          <a:p>
            <a:r>
              <a:rPr lang="en-US" altLang="ja-JP" b="1" dirty="0">
                <a:ea typeface="ＭＳ Ｐゴシック" charset="-128"/>
              </a:rPr>
              <a:t>Administrative Items</a:t>
            </a:r>
            <a:endParaRPr kumimoji="1" lang="ja-JP" altLang="en-US" b="1" dirty="0"/>
          </a:p>
        </p:txBody>
      </p:sp>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5</a:t>
            </a:fld>
            <a:endParaRPr lang="en-US" altLang="ja-JP" dirty="0"/>
          </a:p>
        </p:txBody>
      </p:sp>
      <p:sp>
        <p:nvSpPr>
          <p:cNvPr id="8" name="Rectangle 4">
            <a:extLst>
              <a:ext uri="{FF2B5EF4-FFF2-40B4-BE49-F238E27FC236}">
                <a16:creationId xmlns:a16="http://schemas.microsoft.com/office/drawing/2014/main" id="{6867C7CB-FBC0-4A91-8683-04D0B27776E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2021</a:t>
            </a:r>
            <a:endParaRPr lang="en-US" altLang="ja-JP" dirty="0"/>
          </a:p>
        </p:txBody>
      </p:sp>
    </p:spTree>
    <p:extLst>
      <p:ext uri="{BB962C8B-B14F-4D97-AF65-F5344CB8AC3E}">
        <p14:creationId xmlns:p14="http://schemas.microsoft.com/office/powerpoint/2010/main" val="17343097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6</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b="1" u="sng" kern="0" dirty="0">
                <a:ea typeface="ＭＳ Ｐゴシック" charset="-128"/>
              </a:rPr>
              <a:t>Participants, Patents, and Duty to Inform</a:t>
            </a:r>
            <a:endParaRPr lang="en-US" altLang="ja-JP" sz="3200" b="1" kern="0" dirty="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a:ea typeface="ＭＳ Ｐゴシック" charset="-128"/>
              </a:rPr>
              <a:t>All participants in this meeting have certain obligations under the IEEE-SA Patent Policy. </a:t>
            </a:r>
          </a:p>
          <a:p>
            <a:pPr lvl="1"/>
            <a:r>
              <a:rPr lang="en-US" altLang="ja-JP" sz="1600" b="1" kern="0" dirty="0">
                <a:solidFill>
                  <a:srgbClr val="003399"/>
                </a:solidFill>
                <a:ea typeface="ＭＳ Ｐゴシック" charset="-128"/>
              </a:rPr>
              <a:t>Participants [Note: </a:t>
            </a:r>
            <a:r>
              <a:rPr lang="en-GB" sz="1600" b="1" kern="0" dirty="0">
                <a:solidFill>
                  <a:srgbClr val="003399"/>
                </a:solidFill>
              </a:rPr>
              <a:t>Quoted text excerpted from IEEE-SA Standards Board Bylaws subclause 6.2</a:t>
            </a:r>
            <a:r>
              <a:rPr lang="en-US" altLang="ja-JP" sz="1600" b="1" kern="0" dirty="0">
                <a:solidFill>
                  <a:srgbClr val="003399"/>
                </a:solidFill>
                <a:ea typeface="ＭＳ Ｐゴシック" charset="-128"/>
              </a:rPr>
              <a:t>]:</a:t>
            </a:r>
          </a:p>
          <a:p>
            <a:pPr lvl="2"/>
            <a:r>
              <a:rPr lang="en-US" altLang="ja-JP" sz="1600" b="1" kern="0" dirty="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a:ea typeface="ＭＳ Ｐゴシック" charset="-128"/>
            </a:endParaRPr>
          </a:p>
          <a:p>
            <a:pPr lvl="3"/>
            <a:r>
              <a:rPr lang="en-US" altLang="ja-JP" sz="1400" b="1" kern="0" dirty="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a:solidFill>
                  <a:srgbClr val="003399"/>
                </a:solidFill>
                <a:ea typeface="ＭＳ Ｐゴシック" charset="-128"/>
              </a:rPr>
              <a:t>Early identification of holders of potential Essential Patent Claims is strongly encouraged</a:t>
            </a:r>
          </a:p>
          <a:p>
            <a:pPr lvl="1"/>
            <a:r>
              <a:rPr lang="en-US" altLang="ja-JP" sz="1600" b="1" kern="0" dirty="0">
                <a:solidFill>
                  <a:srgbClr val="003399"/>
                </a:solidFill>
                <a:ea typeface="ＭＳ Ｐゴシック" charset="-128"/>
              </a:rPr>
              <a:t>No duty to perform a patent search</a:t>
            </a:r>
            <a:endParaRPr lang="en-US" altLang="ja-JP" sz="1600" kern="0" dirty="0">
              <a:ea typeface="ＭＳ Ｐゴシック" charset="-128"/>
            </a:endParaRPr>
          </a:p>
        </p:txBody>
      </p:sp>
      <p:sp>
        <p:nvSpPr>
          <p:cNvPr id="10" name="Rectangle 4">
            <a:extLst>
              <a:ext uri="{FF2B5EF4-FFF2-40B4-BE49-F238E27FC236}">
                <a16:creationId xmlns:a16="http://schemas.microsoft.com/office/drawing/2014/main" id="{A60D4C30-417F-4EDF-B387-C47E36B1D45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2021</a:t>
            </a:r>
            <a:endParaRPr lang="en-US" altLang="ja-JP" dirty="0"/>
          </a:p>
        </p:txBody>
      </p:sp>
    </p:spTree>
    <p:extLst>
      <p:ext uri="{BB962C8B-B14F-4D97-AF65-F5344CB8AC3E}">
        <p14:creationId xmlns:p14="http://schemas.microsoft.com/office/powerpoint/2010/main" val="58726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b="1" u="sng" kern="0" dirty="0"/>
              <a:t>Patent Related Links</a:t>
            </a:r>
            <a:endParaRPr lang="en-US" altLang="ja-JP" b="1" u="sng" kern="0" dirty="0">
              <a:ea typeface="ＭＳ Ｐゴシック" charset="-128"/>
            </a:endParaRPr>
          </a:p>
        </p:txBody>
      </p:sp>
      <p:sp>
        <p:nvSpPr>
          <p:cNvPr id="4" name="スライド番号プレースホルダー 3"/>
          <p:cNvSpPr>
            <a:spLocks noGrp="1"/>
          </p:cNvSpPr>
          <p:nvPr>
            <p:ph type="sldNum" sz="quarter" idx="12"/>
          </p:nvPr>
        </p:nvSpPr>
        <p:spPr/>
        <p:txBody>
          <a:bodyPr/>
          <a:lstStyle/>
          <a:p>
            <a:r>
              <a:rPr lang="en-US" altLang="ja-JP" dirty="0"/>
              <a:t>Slide </a:t>
            </a:r>
            <a:fld id="{266A080E-4E30-4968-B029-7CF782D6220C}" type="slidenum">
              <a:rPr lang="en-US" altLang="ja-JP" smtClean="0"/>
              <a:pPr/>
              <a:t>7</a:t>
            </a:fld>
            <a:endParaRPr lang="en-US" altLang="ja-JP" dirty="0"/>
          </a:p>
        </p:txBody>
      </p:sp>
      <p:sp>
        <p:nvSpPr>
          <p:cNvPr id="6" name="Rectangle 3"/>
          <p:cNvSpPr txBox="1">
            <a:spLocks noChangeArrowheads="1"/>
          </p:cNvSpPr>
          <p:nvPr/>
        </p:nvSpPr>
        <p:spPr>
          <a:xfrm>
            <a:off x="258044" y="1268760"/>
            <a:ext cx="8640960" cy="38862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lvl="1">
              <a:lnSpc>
                <a:spcPct val="90000"/>
              </a:lnSpc>
              <a:buFont typeface="Monotype Sorts" pitchFamily="2" charset="2"/>
              <a:buNone/>
            </a:pPr>
            <a:r>
              <a:rPr lang="en-US" altLang="ja-JP" sz="2400" kern="0" dirty="0">
                <a:ea typeface="ＭＳ Ｐゴシック"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altLang="ja-JP" sz="2400" kern="0" dirty="0">
                <a:ea typeface="ＭＳ Ｐゴシック" charset="-128"/>
                <a:cs typeface="Times New Roman" pitchFamily="18" charset="0"/>
              </a:rPr>
              <a:t>	Patent Policy is stated in these sources:</a:t>
            </a:r>
          </a:p>
          <a:p>
            <a:pPr lvl="1">
              <a:lnSpc>
                <a:spcPct val="90000"/>
              </a:lnSpc>
              <a:buFont typeface="Monotype Sorts" pitchFamily="2" charset="2"/>
              <a:buNone/>
            </a:pPr>
            <a:r>
              <a:rPr lang="en-GB" sz="2400" kern="0" dirty="0"/>
              <a:t>		IEEE-SA Standards Boards Bylaws</a:t>
            </a:r>
          </a:p>
          <a:p>
            <a:pPr lvl="1">
              <a:lnSpc>
                <a:spcPct val="90000"/>
              </a:lnSpc>
              <a:buFont typeface="Monotype Sorts" pitchFamily="2" charset="2"/>
              <a:buNone/>
            </a:pPr>
            <a:r>
              <a:rPr lang="en-US" altLang="ja-JP" sz="2100" kern="0" dirty="0">
                <a:ea typeface="ＭＳ Ｐゴシック" charset="-128"/>
              </a:rPr>
              <a:t>		</a:t>
            </a:r>
            <a:r>
              <a:rPr lang="en-US" altLang="ja-JP" sz="2100" i="1" kern="0" dirty="0">
                <a:ea typeface="ＭＳ Ｐゴシック" charset="-128"/>
              </a:rPr>
              <a:t>http://standards.ieee.org/develop/policies/bylaws/sect6-7.html#6</a:t>
            </a:r>
          </a:p>
          <a:p>
            <a:pPr lvl="1">
              <a:lnSpc>
                <a:spcPct val="90000"/>
              </a:lnSpc>
              <a:buFont typeface="Monotype Sorts" pitchFamily="2" charset="2"/>
              <a:buNone/>
            </a:pPr>
            <a:r>
              <a:rPr lang="en-GB" sz="2400" kern="0" dirty="0"/>
              <a:t>		IEEE-SA Standards Board Operations Manual</a:t>
            </a:r>
          </a:p>
          <a:p>
            <a:pPr lvl="1">
              <a:lnSpc>
                <a:spcPct val="90000"/>
              </a:lnSpc>
              <a:buFont typeface="Monotype Sorts" pitchFamily="2" charset="2"/>
              <a:buNone/>
            </a:pPr>
            <a:r>
              <a:rPr lang="en-US" altLang="ja-JP" sz="2400" kern="0" dirty="0">
                <a:ea typeface="ＭＳ Ｐゴシック" charset="-128"/>
              </a:rPr>
              <a:t>		</a:t>
            </a:r>
            <a:r>
              <a:rPr lang="en-US" altLang="ja-JP" sz="2100" i="1" kern="0" dirty="0">
                <a:ea typeface="ＭＳ Ｐゴシック" charset="-128"/>
              </a:rPr>
              <a:t>http://standards.ieee.org/develop/policies/opman/sect6.html#6.3</a:t>
            </a:r>
            <a:endParaRPr lang="en-US" altLang="ja-JP" sz="2400" kern="0" dirty="0">
              <a:ea typeface="ＭＳ Ｐゴシック" charset="-128"/>
            </a:endParaRPr>
          </a:p>
          <a:p>
            <a:pPr lvl="1">
              <a:lnSpc>
                <a:spcPct val="90000"/>
              </a:lnSpc>
              <a:buFont typeface="Monotype Sorts" pitchFamily="2" charset="2"/>
              <a:buNone/>
            </a:pPr>
            <a:r>
              <a:rPr lang="en-US" altLang="ja-JP" sz="2400" kern="0" dirty="0">
                <a:ea typeface="ＭＳ Ｐゴシック" charset="-128"/>
                <a:cs typeface="Times New Roman" pitchFamily="18" charset="0"/>
              </a:rPr>
              <a:t>	Material about the patent policy is available at</a:t>
            </a:r>
            <a:r>
              <a:rPr lang="en-US" altLang="ja-JP" sz="2400" kern="0" dirty="0">
                <a:ea typeface="ＭＳ Ｐゴシック" charset="-128"/>
              </a:rPr>
              <a:t> </a:t>
            </a:r>
          </a:p>
          <a:p>
            <a:pPr lvl="1">
              <a:lnSpc>
                <a:spcPct val="90000"/>
              </a:lnSpc>
              <a:buFont typeface="Monotype Sorts" pitchFamily="2" charset="2"/>
              <a:buNone/>
            </a:pPr>
            <a:r>
              <a:rPr lang="en-US" altLang="ja-JP" sz="2400" kern="0" dirty="0">
                <a:ea typeface="ＭＳ Ｐゴシック" charset="-128"/>
              </a:rPr>
              <a:t>		</a:t>
            </a:r>
            <a:r>
              <a:rPr lang="en-US" altLang="ja-JP" sz="2100" i="1" kern="0" dirty="0">
                <a:ea typeface="ＭＳ Ｐゴシック" charset="-128"/>
              </a:rPr>
              <a:t>http://standards.ieee.org/about/sasb/patcom/materials.html</a:t>
            </a:r>
          </a:p>
        </p:txBody>
      </p:sp>
      <p:sp>
        <p:nvSpPr>
          <p:cNvPr id="8" name="Rectangle 7"/>
          <p:cNvSpPr>
            <a:spLocks noChangeArrowheads="1"/>
          </p:cNvSpPr>
          <p:nvPr/>
        </p:nvSpPr>
        <p:spPr bwMode="auto">
          <a:xfrm>
            <a:off x="1187624" y="5301208"/>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12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2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200" b="1" dirty="0">
                <a:solidFill>
                  <a:srgbClr val="000099"/>
                </a:solidFill>
                <a:latin typeface="Arial" charset="0"/>
                <a:ea typeface="ＭＳ Ｐゴシック" charset="-128"/>
              </a:rPr>
              <a:t>This slide set is available at https://development.standards.ieee.org/myproject/Public/mytools/mob/slideset.ppt</a:t>
            </a:r>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2021</a:t>
            </a:r>
            <a:endParaRPr lang="en-US" altLang="ja-JP" dirty="0"/>
          </a:p>
        </p:txBody>
      </p:sp>
    </p:spTree>
    <p:extLst>
      <p:ext uri="{BB962C8B-B14F-4D97-AF65-F5344CB8AC3E}">
        <p14:creationId xmlns:p14="http://schemas.microsoft.com/office/powerpoint/2010/main" val="5059587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r>
              <a:rPr lang="en-US" altLang="ja-JP" dirty="0"/>
              <a:t>Slide </a:t>
            </a:r>
            <a:fld id="{F80C6039-A5FA-4F5B-9853-58798A63706D}" type="slidenum">
              <a:rPr lang="en-US" altLang="ja-JP" smtClean="0"/>
              <a:pPr/>
              <a:t>8</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a:ea typeface="ＭＳ Ｐゴシック" charset="-128"/>
              </a:rPr>
              <a:t>Either speak up now or</a:t>
            </a:r>
          </a:p>
          <a:p>
            <a:pPr lvl="1"/>
            <a:r>
              <a:rPr lang="en-US" altLang="ja-JP" sz="1800" kern="0" dirty="0">
                <a:ea typeface="ＭＳ Ｐゴシック" charset="-128"/>
              </a:rPr>
              <a:t>Provide the chair of this group with the identity of the holder(s) of any and all such claims as soon as possible or</a:t>
            </a:r>
          </a:p>
          <a:p>
            <a:pPr lvl="1"/>
            <a:r>
              <a:rPr lang="en-US" altLang="ja-JP" sz="1800" kern="0" dirty="0">
                <a:ea typeface="ＭＳ Ｐゴシック" charset="-128"/>
              </a:rPr>
              <a:t>Cause an LOA to be submitted</a:t>
            </a:r>
          </a:p>
        </p:txBody>
      </p:sp>
      <p:sp>
        <p:nvSpPr>
          <p:cNvPr id="9" name="Rectangle 2"/>
          <p:cNvSpPr>
            <a:spLocks noGrp="1" noChangeArrowheads="1"/>
          </p:cNvSpPr>
          <p:nvPr>
            <p:ph type="title"/>
          </p:nvPr>
        </p:nvSpPr>
        <p:spPr>
          <a:xfrm>
            <a:off x="362272" y="620688"/>
            <a:ext cx="8458200" cy="609600"/>
          </a:xfrm>
        </p:spPr>
        <p:txBody>
          <a:bodyPr/>
          <a:lstStyle/>
          <a:p>
            <a:r>
              <a:rPr lang="en-US" altLang="ja-JP" sz="3200" b="1" u="sng" dirty="0"/>
              <a:t>Call for Potentially Essential Patents</a:t>
            </a:r>
            <a:endParaRPr lang="en-US" altLang="ja-JP" sz="3200" b="1" u="sng" dirty="0">
              <a:ea typeface="ＭＳ Ｐゴシック" charset="-128"/>
            </a:endParaRPr>
          </a:p>
        </p:txBody>
      </p:sp>
      <p:sp>
        <p:nvSpPr>
          <p:cNvPr id="7" name="Rectangle 4">
            <a:extLst>
              <a:ext uri="{FF2B5EF4-FFF2-40B4-BE49-F238E27FC236}">
                <a16:creationId xmlns:a16="http://schemas.microsoft.com/office/drawing/2014/main" id="{0BB87608-B3AB-46A3-B3CE-737A2B1CD047}"/>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2021</a:t>
            </a:r>
            <a:endParaRPr lang="en-US" altLang="ja-JP" dirty="0"/>
          </a:p>
        </p:txBody>
      </p:sp>
    </p:spTree>
    <p:extLst>
      <p:ext uri="{BB962C8B-B14F-4D97-AF65-F5344CB8AC3E}">
        <p14:creationId xmlns:p14="http://schemas.microsoft.com/office/powerpoint/2010/main" val="18405083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62272" y="620688"/>
            <a:ext cx="8458200" cy="609600"/>
          </a:xfrm>
        </p:spPr>
        <p:txBody>
          <a:bodyPr/>
          <a:lstStyle/>
          <a:p>
            <a:r>
              <a:rPr lang="en-US" altLang="ja-JP" sz="3200" b="1" u="sng" dirty="0">
                <a:ea typeface="ＭＳ Ｐゴシック" charset="-128"/>
              </a:rPr>
              <a:t>Other Guidelines for IEEE WG Meetings</a:t>
            </a:r>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4" name="スライド番号プレースホルダー 3"/>
          <p:cNvSpPr>
            <a:spLocks noGrp="1"/>
          </p:cNvSpPr>
          <p:nvPr>
            <p:ph type="sldNum" sz="quarter" idx="12"/>
          </p:nvPr>
        </p:nvSpPr>
        <p:spPr/>
        <p:txBody>
          <a:bodyPr/>
          <a:lstStyle/>
          <a:p>
            <a:r>
              <a:rPr lang="en-US" altLang="ja-JP" dirty="0"/>
              <a:t>Slide </a:t>
            </a:r>
            <a:fld id="{17C47D4F-CAA3-4307-B0EF-8C4B3E0CF21D}" type="slidenum">
              <a:rPr lang="en-US" altLang="ja-JP" smtClean="0"/>
              <a:pPr/>
              <a:t>9</a:t>
            </a:fld>
            <a:endParaRPr lang="en-US" altLang="ja-JP" dirty="0"/>
          </a:p>
        </p:txBody>
      </p:sp>
      <p:sp>
        <p:nvSpPr>
          <p:cNvPr id="7" name="Rectangle 4">
            <a:extLst>
              <a:ext uri="{FF2B5EF4-FFF2-40B4-BE49-F238E27FC236}">
                <a16:creationId xmlns:a16="http://schemas.microsoft.com/office/drawing/2014/main" id="{05ABE5DA-3D37-4FE8-AD27-E6A3049C9B2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2021</a:t>
            </a:r>
            <a:endParaRPr lang="en-US" altLang="ja-JP" dirty="0"/>
          </a:p>
        </p:txBody>
      </p:sp>
    </p:spTree>
    <p:extLst>
      <p:ext uri="{BB962C8B-B14F-4D97-AF65-F5344CB8AC3E}">
        <p14:creationId xmlns:p14="http://schemas.microsoft.com/office/powerpoint/2010/main" val="1399404514"/>
      </p:ext>
    </p:extLst>
  </p:cSld>
  <p:clrMapOvr>
    <a:masterClrMapping/>
  </p:clrMapOvr>
  <p:transition/>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39455</TotalTime>
  <Words>2647</Words>
  <Application>Microsoft Office PowerPoint</Application>
  <PresentationFormat>画面に合わせる (4:3)</PresentationFormat>
  <Paragraphs>592</Paragraphs>
  <Slides>15</Slides>
  <Notes>11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15</vt:i4>
      </vt:variant>
    </vt:vector>
  </HeadingPairs>
  <TitlesOfParts>
    <vt:vector size="23" baseType="lpstr">
      <vt:lpstr>Courier</vt:lpstr>
      <vt:lpstr>ＭＳ Ｐゴシック</vt:lpstr>
      <vt:lpstr>游ゴシック</vt:lpstr>
      <vt:lpstr>Arial</vt:lpstr>
      <vt:lpstr>Calibri</vt:lpstr>
      <vt:lpstr>Monotype Sorts</vt:lpstr>
      <vt:lpstr>Times New Roman</vt:lpstr>
      <vt:lpstr>IEEE-P802_15</vt:lpstr>
      <vt:lpstr>PowerPoint プレゼンテーション</vt:lpstr>
      <vt:lpstr>IEEE 802.15 SG15.6a   Opening Information  Virtual Interim Meeting September 15th, 2021  Ryuji Kohno Yokohama National University(YNU), YRP International Alliance Institute(YRP-IAI)</vt:lpstr>
      <vt:lpstr>PowerPoint プレゼンテーション</vt:lpstr>
      <vt:lpstr>Attendance</vt:lpstr>
      <vt:lpstr>Administrative Items</vt:lpstr>
      <vt:lpstr>PowerPoint プレゼンテーション</vt:lpstr>
      <vt:lpstr>PowerPoint プレゼンテーション</vt:lpstr>
      <vt:lpstr>Call for Potentially Essential Patents</vt:lpstr>
      <vt:lpstr>Other Guidelines for IEEE WG Meetings</vt:lpstr>
      <vt:lpstr>Objectives of SG 6a – Enhanced Dependability Body Area Network (ED-BAN) </vt:lpstr>
      <vt:lpstr>Agenda items for the week</vt:lpstr>
      <vt:lpstr>SG15.6a  Session Schedule for 14-22, September 2021</vt:lpstr>
      <vt:lpstr>SG15.6a  Session Schedule for 14-22, September 2021</vt:lpstr>
      <vt:lpstr>Contacts and Conference call</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IG DEP schedule in January 2021</dc:title>
  <dc:creator>kohno@ynu.ac.jp</dc:creator>
  <cp:lastModifiedBy>Kohno Ryuji</cp:lastModifiedBy>
  <cp:revision>65</cp:revision>
  <dcterms:created xsi:type="dcterms:W3CDTF">2020-12-17T10:56:09Z</dcterms:created>
  <dcterms:modified xsi:type="dcterms:W3CDTF">2021-09-14T13:36:10Z</dcterms:modified>
</cp:coreProperties>
</file>