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9" r:id="rId2"/>
    <p:sldId id="258" r:id="rId3"/>
    <p:sldId id="284" r:id="rId4"/>
    <p:sldId id="281" r:id="rId5"/>
    <p:sldId id="271" r:id="rId6"/>
    <p:sldId id="273" r:id="rId7"/>
    <p:sldId id="274" r:id="rId8"/>
    <p:sldId id="282" r:id="rId9"/>
    <p:sldId id="276" r:id="rId10"/>
    <p:sldId id="256" r:id="rId11"/>
    <p:sldId id="4943" r:id="rId12"/>
    <p:sldId id="283" r:id="rId13"/>
    <p:sldId id="494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20000" autoAdjust="0"/>
    <p:restoredTop sz="94660"/>
  </p:normalViewPr>
  <p:slideViewPr>
    <p:cSldViewPr snapToGrid="0" showGuides="1">
      <p:cViewPr varScale="1">
        <p:scale>
          <a:sx n="65" d="100"/>
          <a:sy n="65" d="100"/>
        </p:scale>
        <p:origin x="724" y="44"/>
      </p:cViewPr>
      <p:guideLst>
        <p:guide orient="horz" pos="2160"/>
        <p:guide pos="2880"/>
      </p:guideLst>
    </p:cSldViewPr>
  </p:slideViewPr>
  <p:notesTextViewPr>
    <p:cViewPr>
      <p:scale>
        <a:sx n="1" d="1"/>
        <a:sy n="1" d="1"/>
      </p:scale>
      <p:origin x="0" y="0"/>
    </p:cViewPr>
  </p:notesTextViewPr>
  <p:sorterViewPr>
    <p:cViewPr>
      <p:scale>
        <a:sx n="100" d="100"/>
        <a:sy n="100" d="100"/>
      </p:scale>
      <p:origin x="0" y="-40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17226C-9B8F-4835-A7EC-48E95E209A76}" type="datetimeFigureOut">
              <a:rPr kumimoji="1" lang="ja-JP" altLang="en-US" smtClean="0"/>
              <a:t>2021/9/6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69402F-1F42-4764-9FFD-50056DC8779C}" type="slidenum">
              <a:rPr kumimoji="1" lang="ja-JP" altLang="en-US" smtClean="0"/>
              <a:t>‹#›</a:t>
            </a:fld>
            <a:endParaRPr kumimoji="1" lang="ja-JP" altLang="en-US"/>
          </a:p>
        </p:txBody>
      </p:sp>
    </p:spTree>
    <p:extLst>
      <p:ext uri="{BB962C8B-B14F-4D97-AF65-F5344CB8AC3E}">
        <p14:creationId xmlns:p14="http://schemas.microsoft.com/office/powerpoint/2010/main" val="29230221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12</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a:xfrm>
            <a:off x="3295873" y="9552401"/>
            <a:ext cx="2734092" cy="184666"/>
          </a:xfrm>
        </p:spPr>
        <p:txBody>
          <a:bodyPr/>
          <a:lstStyle/>
          <a:p>
            <a:pPr lvl="4"/>
            <a:r>
              <a:rPr lang="en-US" altLang="ja-JP" dirty="0"/>
              <a:t>Ryuji Kohno(YNU/CWC </a:t>
            </a:r>
            <a:r>
              <a:rPr lang="en-US" altLang="ja-JP" dirty="0" err="1"/>
              <a:t>UofOulu</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9</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176542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840149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3795232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586017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4109252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566384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241115426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00321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41303826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802.15-21-0445-00-06a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September 2021</a:t>
            </a:r>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800176" y="6430159"/>
            <a:ext cx="2348720" cy="307777"/>
          </a:xfrm>
          <a:prstGeom prst="rect">
            <a:avLst/>
          </a:prstGeom>
        </p:spPr>
        <p:txBody>
          <a:bodyPr wrap="none">
            <a:spAutoFit/>
          </a:bodyPr>
          <a:lstStyle/>
          <a:p>
            <a:r>
              <a:rPr lang="en-US" altLang="ja-JP" sz="1400" dirty="0"/>
              <a:t>Ryuji Kohno(YNU/YRP-IAI)</a:t>
            </a:r>
          </a:p>
        </p:txBody>
      </p:sp>
    </p:spTree>
    <p:extLst>
      <p:ext uri="{BB962C8B-B14F-4D97-AF65-F5344CB8AC3E}">
        <p14:creationId xmlns:p14="http://schemas.microsoft.com/office/powerpoint/2010/main" val="13726009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ieeesa.webex.com/ieeesa/j.php?MTID=md6252a4ff42ce5b643c322b7d1ff5185" TargetMode="External"/><Relationship Id="rId2" Type="http://schemas.openxmlformats.org/officeDocument/2006/relationships/notesSlide" Target="../notesSlides/notesSlide10.xml"/><Relationship Id="rId1" Type="http://schemas.openxmlformats.org/officeDocument/2006/relationships/slideLayout" Target="../slideLayouts/slideLayout9.xml"/><Relationship Id="rId5" Type="http://schemas.openxmlformats.org/officeDocument/2006/relationships/hyperlink" Target="https://ieeesa.webex.com/ieeesa/j.php?MTID=m779f64f8e31dfd126eaf896c5105b582" TargetMode="External"/><Relationship Id="rId4" Type="http://schemas.openxmlformats.org/officeDocument/2006/relationships/hyperlink" Target="https://ieeesa.webex.com/ieeesa/j.php?MTID=mb0e6b0b6d23ce9d5430cd4a2b0154fa0"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786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Opening Information for September 2021]	</a:t>
            </a:r>
          </a:p>
          <a:p>
            <a:r>
              <a:rPr lang="en-US" altLang="ja-JP" sz="1600" b="1" dirty="0">
                <a:ea typeface="ＭＳ Ｐゴシック" charset="-128"/>
              </a:rPr>
              <a:t>Date Submitted: </a:t>
            </a:r>
            <a:r>
              <a:rPr lang="en-US" altLang="ja-JP" sz="1600" dirty="0">
                <a:ea typeface="ＭＳ Ｐゴシック" charset="-128"/>
              </a:rPr>
              <a:t>[</a:t>
            </a:r>
            <a:r>
              <a:rPr lang="ja-JP" altLang="en-US" sz="1600" dirty="0">
                <a:ea typeface="ＭＳ Ｐゴシック" charset="-128"/>
              </a:rPr>
              <a:t>６</a:t>
            </a:r>
            <a:r>
              <a:rPr lang="ja-JP" altLang="en-US" sz="1600" baseline="30000" dirty="0">
                <a:ea typeface="ＭＳ Ｐゴシック" charset="-128"/>
              </a:rPr>
              <a:t>ｔｈ</a:t>
            </a:r>
            <a:r>
              <a:rPr lang="en-US" altLang="ja-JP" sz="1600" dirty="0">
                <a:ea typeface="ＭＳ Ｐゴシック" charset="-128"/>
              </a:rPr>
              <a:t> September</a:t>
            </a:r>
            <a:r>
              <a:rPr lang="ja-JP" altLang="en-US" sz="1600" dirty="0">
                <a:ea typeface="ＭＳ Ｐゴシック" charset="-128"/>
              </a:rPr>
              <a:t>　</a:t>
            </a:r>
            <a:r>
              <a:rPr lang="en-US" altLang="ja-JP" sz="1600" dirty="0">
                <a:ea typeface="ＭＳ Ｐゴシック" charset="-128"/>
              </a:rPr>
              <a:t>2021]	</a:t>
            </a:r>
          </a:p>
          <a:p>
            <a:r>
              <a:rPr lang="en-US" altLang="ja-JP" sz="1600" b="1" dirty="0">
                <a:ea typeface="ＭＳ Ｐゴシック" charset="-128"/>
              </a:rPr>
              <a:t>Source:</a:t>
            </a:r>
            <a:r>
              <a:rPr lang="en-US" altLang="ja-JP" sz="1600" dirty="0">
                <a:ea typeface="ＭＳ Ｐゴシック" charset="-128"/>
              </a:rPr>
              <a:t>  [Ryuji Kohno] [1;Yokohama National University(YNU), 2;YRP International Alliance Institute(YRP-IAI)]                                  </a:t>
            </a:r>
          </a:p>
          <a:p>
            <a:r>
              <a:rPr lang="en-US" altLang="ja-JP" sz="1600" dirty="0">
                <a:ea typeface="ＭＳ Ｐゴシック" charset="-128"/>
              </a:rPr>
              <a:t>Address [1; 79-5 Tokiwadai, Hodogaya-ku, Yokohama, 240-8501 Japan</a:t>
            </a:r>
          </a:p>
          <a:p>
            <a:r>
              <a:rPr lang="en-US" altLang="ja-JP" sz="1600" dirty="0">
                <a:ea typeface="ＭＳ Ｐゴシック" charset="-128"/>
              </a:rPr>
              <a:t>               2; </a:t>
            </a:r>
            <a:r>
              <a:rPr lang="pl-PL" altLang="ja-JP" sz="1600" dirty="0">
                <a:ea typeface="ＭＳ Ｐゴシック" charset="-128"/>
              </a:rPr>
              <a:t>YRP1 Blg., 3-4 HikarinoOka, Yokosuka-City, Kanagawa, 239-0847 Japan</a:t>
            </a:r>
            <a:r>
              <a:rPr lang="en-US" altLang="ja-JP" sz="1600" dirty="0">
                <a:ea typeface="ＭＳ Ｐゴシック" charset="-128"/>
              </a:rPr>
              <a:t>]</a:t>
            </a:r>
          </a:p>
          <a:p>
            <a:r>
              <a:rPr lang="en-US" altLang="ja-JP" sz="1600" dirty="0">
                <a:ea typeface="ＭＳ Ｐゴシック" charset="-128"/>
              </a:rPr>
              <a:t>Voice:[1; +81-90-5408-0611], FAX: [+81-45-383-5528], </a:t>
            </a:r>
          </a:p>
          <a:p>
            <a:r>
              <a:rPr lang="en-US" altLang="ja-JP" sz="1600" dirty="0">
                <a:ea typeface="ＭＳ Ｐゴシック" charset="-128"/>
              </a:rPr>
              <a:t>Email:[1: kohno@ynu.ac.jp,  2: Rkohno@yrp-iai.jp] Re: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opening information and meeting agenda for the SG15.6a meeting. In September 2021.]</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7504" y="1034606"/>
            <a:ext cx="8928992" cy="5544616"/>
          </a:xfrm>
          <a:ln/>
        </p:spPr>
        <p:txBody>
          <a:bodyPr>
            <a:noAutofit/>
          </a:bodyPr>
          <a:lstStyle/>
          <a:p>
            <a:pPr>
              <a:lnSpc>
                <a:spcPts val="1100"/>
              </a:lnSpc>
            </a:pPr>
            <a:r>
              <a:rPr lang="en-US" altLang="ja-JP" sz="1300" dirty="0"/>
              <a:t>ISG15.6a meeting call to order</a:t>
            </a:r>
          </a:p>
          <a:p>
            <a:pPr>
              <a:lnSpc>
                <a:spcPts val="1100"/>
              </a:lnSpc>
            </a:pPr>
            <a:r>
              <a:rPr lang="en-US" altLang="ja-JP" sz="1300" dirty="0"/>
              <a:t>Call for essential patents and policies &amp; procedures reminder </a:t>
            </a:r>
          </a:p>
          <a:p>
            <a:pPr>
              <a:lnSpc>
                <a:spcPts val="1100"/>
              </a:lnSpc>
            </a:pPr>
            <a:r>
              <a:rPr lang="en-US" altLang="ja-JP" sz="1300" dirty="0"/>
              <a:t>Approve last meeting minutes: SG 15.6a Meeting Minutes for May 2021                          doc.#15-21-0407-02-06a</a:t>
            </a:r>
          </a:p>
          <a:p>
            <a:pPr>
              <a:lnSpc>
                <a:spcPts val="1100"/>
              </a:lnSpc>
            </a:pPr>
            <a:r>
              <a:rPr lang="en-US" altLang="ja-JP" sz="1300" dirty="0"/>
              <a:t>Agenda of SG15.6a  September Meeting                                                                           doc.#15-21-0444-00-06a   </a:t>
            </a:r>
          </a:p>
          <a:p>
            <a:pPr>
              <a:lnSpc>
                <a:spcPts val="1100"/>
              </a:lnSpc>
            </a:pPr>
            <a:r>
              <a:rPr lang="en-US" altLang="ja-JP" sz="1300" dirty="0"/>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IG DEP &amp; SG15.6a Activity for Amendment of IEEE802.15.6 Wireless BAN with Enhanced Dependability     doc.#15-21-0023-03-0dep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Responses to Comments on PAR of IEEE802.15.6a from 802.1,.3 and 802.11    doc.#15-21-0391-04. 384-04. 392-05</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PAR                                                                                                            doc.#15-21-0259-04-06a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IEEE802.15.6a CSD                                                                                                            doc.#15-21-0260-03-06a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endParaRPr lang="en-US" altLang="ja-JP" sz="1200" dirty="0">
              <a:solidFill>
                <a:srgbClr val="000000"/>
              </a:solidFill>
              <a:latin typeface="Arial"/>
              <a:cs typeface="Times New Roman" pitchFamily="18" charset="0"/>
            </a:endParaRPr>
          </a:p>
          <a:p>
            <a:pPr marL="171450" lvl="1" indent="-171450">
              <a:lnSpc>
                <a:spcPts val="1500"/>
              </a:lnSpc>
              <a:spcBef>
                <a:spcPts val="0"/>
              </a:spcBef>
              <a:spcAft>
                <a:spcPts val="0"/>
              </a:spcAft>
              <a:buFont typeface="Arial" panose="020B0604020202020204" pitchFamily="34" charset="0"/>
              <a:buChar char="•"/>
              <a:defRPr/>
            </a:pPr>
            <a:r>
              <a:rPr lang="ja-JP" altLang="en-US" sz="1200" dirty="0">
                <a:solidFill>
                  <a:srgbClr val="000000"/>
                </a:solidFill>
                <a:latin typeface="Arial"/>
                <a:cs typeface="Times New Roman" pitchFamily="18" charset="0"/>
              </a:rPr>
              <a:t>　</a:t>
            </a:r>
            <a:r>
              <a:rPr lang="en-US" altLang="ja-JP" sz="1200" dirty="0">
                <a:solidFill>
                  <a:srgbClr val="000000"/>
                </a:solidFill>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Dependable High Capacity BAN for Brain-Machine Interface                                               doc.#15-19-0545-01-06a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Beyond 5G Universal Platform with Enhanced Dependability Based on ICT and Data Science for Medical and Automotive Industries                                                                                                             doc:#15-21-0xxx.00-06a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Channel and environment models </a:t>
            </a:r>
            <a:r>
              <a:rPr lang="en-US" altLang="ja-JP" sz="1200" dirty="0" err="1">
                <a:solidFill>
                  <a:srgbClr val="000000"/>
                </a:solidFill>
                <a:latin typeface="Arial"/>
                <a:cs typeface="Times New Roman" pitchFamily="18" charset="0"/>
              </a:rPr>
              <a:t>incliding</a:t>
            </a:r>
            <a:r>
              <a:rPr lang="en-US" altLang="ja-JP" sz="1200" dirty="0">
                <a:solidFill>
                  <a:srgbClr val="000000"/>
                </a:solidFill>
                <a:latin typeface="Arial"/>
                <a:cs typeface="Times New Roman" pitchFamily="18" charset="0"/>
              </a:rPr>
              <a:t> EMC&amp;EMI for human and vehicle </a:t>
            </a:r>
            <a:r>
              <a:rPr lang="en-US" altLang="ja-JP" sz="1200" dirty="0" err="1">
                <a:solidFill>
                  <a:srgbClr val="000000"/>
                </a:solidFill>
                <a:latin typeface="Arial"/>
                <a:cs typeface="Times New Roman" pitchFamily="18" charset="0"/>
              </a:rPr>
              <a:t>boday</a:t>
            </a:r>
            <a:r>
              <a:rPr lang="en-US" altLang="ja-JP" sz="1200" dirty="0">
                <a:solidFill>
                  <a:srgbClr val="000000"/>
                </a:solidFill>
                <a:latin typeface="Arial"/>
                <a:cs typeface="Times New Roman" pitchFamily="18" charset="0"/>
              </a:rPr>
              <a:t> Area networks(HBAN and VBAN)                 </a:t>
            </a:r>
          </a:p>
          <a:p>
            <a:pPr marL="514350" marR="0" lvl="1" indent="0" algn="l" defTabSz="914400" rtl="0" eaLnBrk="1" fontAlgn="base" latinLnBrk="0" hangingPunct="1">
              <a:lnSpc>
                <a:spcPts val="1500"/>
              </a:lnSpc>
              <a:spcBef>
                <a:spcPts val="0"/>
              </a:spcBef>
              <a:spcAft>
                <a:spcPts val="0"/>
              </a:spcAft>
              <a:buClrTx/>
              <a:buSzTx/>
              <a:buNone/>
              <a:tabLst/>
              <a:defRPr/>
            </a:pPr>
            <a:r>
              <a:rPr lang="en-US" altLang="ja-JP" sz="1200" dirty="0">
                <a:solidFill>
                  <a:srgbClr val="000000"/>
                </a:solidFill>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doc.#15-21-0244-03-06a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Harmonization among  SG 15.6a, SG 15.4ab, and TG15.14 using UWB PHY                       doc:#15-21-0153-01-06a</a:t>
            </a:r>
            <a:endParaRPr lang="en-US" altLang="ja-JP" sz="1200" dirty="0">
              <a:solidFill>
                <a:srgbClr val="000000"/>
              </a:solidFill>
              <a:latin typeface="Arial"/>
              <a:cs typeface="Times New Roman" pitchFamily="18" charset="0"/>
            </a:endParaRP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MAC Solution for Coexisting BANs and Other Networks with MAC-Bridge and Integrated Terminal    21-0245-01-06a</a:t>
            </a:r>
          </a:p>
          <a:p>
            <a:pPr marR="0" lvl="1" indent="-228600" algn="l" defTabSz="914400" rtl="0" eaLnBrk="1" fontAlgn="base" latinLnBrk="0" hangingPunct="1">
              <a:lnSpc>
                <a:spcPts val="1500"/>
              </a:lnSpc>
              <a:spcBef>
                <a:spcPts val="0"/>
              </a:spcBef>
              <a:spcAft>
                <a:spcPts val="0"/>
              </a:spcAft>
              <a:buClrTx/>
              <a:buSzTx/>
              <a:buAutoNum type="arabicPeriod" startAt="4"/>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Considerations and countermeasure technology on radio environment surrounding BANs including EMC issues on PHY layer	</a:t>
            </a:r>
            <a:r>
              <a:rPr lang="en-US" altLang="ja-JP" sz="1200" dirty="0">
                <a:solidFill>
                  <a:srgbClr val="000000"/>
                </a:solidFill>
                <a:latin typeface="Arial"/>
                <a:cs typeface="Times New Roman" pitchFamily="18" charset="0"/>
              </a:rPr>
              <a:t>                                                                                                                      doc.#15-21-0387-01-06a</a:t>
            </a:r>
          </a:p>
          <a:p>
            <a:pPr>
              <a:lnSpc>
                <a:spcPts val="1100"/>
              </a:lnSpc>
            </a:pPr>
            <a:r>
              <a:rPr lang="en-US" altLang="ja-JP" sz="1300" dirty="0"/>
              <a:t>Discussion</a:t>
            </a:r>
          </a:p>
          <a:p>
            <a:pPr marL="0" indent="0">
              <a:lnSpc>
                <a:spcPts val="1100"/>
              </a:lnSpc>
              <a:buNone/>
            </a:pPr>
            <a:r>
              <a:rPr lang="en-US" altLang="ja-JP" sz="1300" dirty="0"/>
              <a:t>           1.   Focused Use Cases, Channel and Environment Modelling for Human and Car BANs</a:t>
            </a:r>
          </a:p>
          <a:p>
            <a:pPr marL="0" indent="0">
              <a:lnSpc>
                <a:spcPts val="1100"/>
              </a:lnSpc>
              <a:buNone/>
            </a:pPr>
            <a:r>
              <a:rPr lang="en-US" altLang="ja-JP" sz="1300" dirty="0"/>
              <a:t>           2.   Harmonization between SG 15.6a, SG 15.4ab, and TG15.14</a:t>
            </a:r>
          </a:p>
          <a:p>
            <a:pPr marL="0" indent="0">
              <a:lnSpc>
                <a:spcPts val="1100"/>
              </a:lnSpc>
              <a:buNone/>
            </a:pPr>
            <a:r>
              <a:rPr lang="en-US" altLang="ja-JP" sz="1300" dirty="0"/>
              <a:t>          :3.   Specification of amendment of IEEE802.15.6-2012 WBAN with Enhanced Dependability </a:t>
            </a:r>
          </a:p>
          <a:p>
            <a:pPr marL="0" indent="0">
              <a:lnSpc>
                <a:spcPts val="1100"/>
              </a:lnSpc>
              <a:buNone/>
            </a:pPr>
            <a:r>
              <a:rPr lang="en-US" altLang="ja-JP" sz="1300" dirty="0"/>
              <a:t>           4    Updating Technical Requirement for Amendment of WBAN IEEE802.15.6-2012</a:t>
            </a:r>
          </a:p>
          <a:p>
            <a:pPr marL="0" indent="0">
              <a:lnSpc>
                <a:spcPts val="1100"/>
              </a:lnSpc>
              <a:buNone/>
            </a:pPr>
            <a:r>
              <a:rPr lang="en-US" altLang="ja-JP" sz="1300" dirty="0"/>
              <a:t>           5.   Feasible Technologies for Satisfying the Technical Requirement</a:t>
            </a:r>
          </a:p>
          <a:p>
            <a:pPr marL="0" indent="0">
              <a:lnSpc>
                <a:spcPts val="1100"/>
              </a:lnSpc>
              <a:buNone/>
            </a:pPr>
            <a:r>
              <a:rPr lang="en-US" altLang="ja-JP" sz="1300" dirty="0"/>
              <a:t>           6.   Timeline for May meeting and  later                                                                              </a:t>
            </a:r>
          </a:p>
          <a:p>
            <a:pPr marL="0" indent="0">
              <a:lnSpc>
                <a:spcPts val="1100"/>
              </a:lnSpc>
              <a:buNone/>
            </a:pPr>
            <a:endParaRPr lang="en-US" altLang="ja-JP" sz="1300" dirty="0"/>
          </a:p>
        </p:txBody>
      </p:sp>
      <p:sp>
        <p:nvSpPr>
          <p:cNvPr id="4098" name="Rectangle 2"/>
          <p:cNvSpPr>
            <a:spLocks noGrp="1" noChangeArrowheads="1"/>
          </p:cNvSpPr>
          <p:nvPr>
            <p:ph type="title"/>
          </p:nvPr>
        </p:nvSpPr>
        <p:spPr>
          <a:xfrm>
            <a:off x="684483" y="607276"/>
            <a:ext cx="7772400" cy="429655"/>
          </a:xfrm>
          <a:ln/>
        </p:spPr>
        <p:txBody>
          <a:bodyPr/>
          <a:lstStyle/>
          <a:p>
            <a:r>
              <a:rPr lang="en-US" altLang="ja-JP" sz="3200" b="1" dirty="0"/>
              <a:t>Agenda items for the week</a:t>
            </a:r>
            <a:endParaRPr lang="ja-JP" altLang="ja-JP" sz="3200"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7" name="Rectangle 4">
            <a:extLst>
              <a:ext uri="{FF2B5EF4-FFF2-40B4-BE49-F238E27FC236}">
                <a16:creationId xmlns:a16="http://schemas.microsoft.com/office/drawing/2014/main" id="{2ADAFEFA-111D-418C-BAD5-A243D868A95A}"/>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14-22, September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extLst>
              <p:ext uri="{D42A27DB-BD31-4B8C-83A1-F6EECF244321}">
                <p14:modId xmlns:p14="http://schemas.microsoft.com/office/powerpoint/2010/main" val="1904718823"/>
              </p:ext>
            </p:extLst>
          </p:nvPr>
        </p:nvGraphicFramePr>
        <p:xfrm>
          <a:off x="134175" y="919645"/>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Sept. 14</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15</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Sept. 16</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Sept. 20</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Sept. 21</a:t>
                      </a:r>
                      <a:r>
                        <a:rPr kumimoji="1" lang="en-US" altLang="ja-JP" sz="1400" baseline="30000" dirty="0"/>
                        <a:t>st</a:t>
                      </a:r>
                      <a:endParaRPr kumimoji="1" lang="en-US" altLang="ja-JP" sz="1400" dirty="0"/>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Sept. 22</a:t>
                      </a:r>
                      <a:r>
                        <a:rPr kumimoji="1" lang="en-US" altLang="ja-JP" sz="1400" baseline="30000" dirty="0"/>
                        <a:t>nd</a:t>
                      </a:r>
                      <a:endParaRPr kumimoji="1" lang="en-US" altLang="ja-JP" sz="1400" dirty="0"/>
                    </a:p>
                    <a:p>
                      <a:pPr algn="ctr"/>
                      <a:r>
                        <a:rPr kumimoji="1" lang="en-US" altLang="ja-JP" sz="1400" dirty="0" err="1"/>
                        <a:t>Wedesday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3</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96676"/>
            <a:ext cx="6248076" cy="3139321"/>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Sept. 15</a:t>
            </a:r>
            <a:r>
              <a:rPr lang="en-US" altLang="ja-JP" sz="900" b="1" baseline="30000" dirty="0"/>
              <a:t>th</a:t>
            </a:r>
            <a:r>
              <a:rPr lang="en-US" altLang="ja-JP" sz="900" b="1" dirty="0"/>
              <a:t> 2021 (UTC-04:00) Eastern Time, </a:t>
            </a:r>
          </a:p>
          <a:p>
            <a:r>
              <a:rPr lang="en-US" altLang="ja-JP" sz="900" b="1" dirty="0"/>
              <a:t>      10:00 PM - 12:00 PM Wednesday, Sept.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a:p>
            <a:pPr>
              <a:lnSpc>
                <a:spcPct val="150000"/>
              </a:lnSpc>
            </a:pPr>
            <a:r>
              <a:rPr lang="en-US" altLang="ja-JP" sz="900" b="1" dirty="0"/>
              <a:t>2.    SG 15.6a</a:t>
            </a:r>
            <a:r>
              <a:rPr lang="ja-JP" altLang="en-US" sz="900" b="1" dirty="0"/>
              <a:t>　　</a:t>
            </a:r>
            <a:r>
              <a:rPr lang="en-US" altLang="ja-JP" sz="900" b="1" dirty="0"/>
              <a:t>Session2    Thu EV2</a:t>
            </a:r>
          </a:p>
          <a:p>
            <a:r>
              <a:rPr lang="ja-JP" altLang="en-US" sz="900" b="1" dirty="0"/>
              <a:t>　　</a:t>
            </a:r>
            <a:r>
              <a:rPr lang="en-US" altLang="ja-JP" sz="900" b="1" dirty="0"/>
              <a:t> 7:00 PM - 9:00 PM Thursday, Sept. 16th  2021 (UTC-04:00) Eastern Time, </a:t>
            </a:r>
          </a:p>
          <a:p>
            <a:r>
              <a:rPr lang="en-US" altLang="ja-JP" sz="900" b="1" dirty="0"/>
              <a:t>   </a:t>
            </a:r>
            <a:r>
              <a:rPr lang="ja-JP" altLang="en-US" sz="900" b="1" dirty="0"/>
              <a:t>　</a:t>
            </a:r>
            <a:r>
              <a:rPr lang="en-US" altLang="ja-JP" sz="900" b="1" dirty="0"/>
              <a:t>  8:00 AM - 10:00 AM Friday, Sept. 17th  2021 (UTC+9:00) Japan &amp; Korean Time</a:t>
            </a:r>
          </a:p>
          <a:p>
            <a:r>
              <a:rPr lang="en-US" altLang="ja-JP" sz="900" b="1" dirty="0"/>
              <a:t>       </a:t>
            </a:r>
            <a:r>
              <a:rPr lang="ja-JP" altLang="en-US" sz="900" b="1" dirty="0"/>
              <a:t> </a:t>
            </a:r>
            <a:r>
              <a:rPr lang="en-US" altLang="ja-JP" sz="900" b="1" dirty="0"/>
              <a:t>Meeting link: </a:t>
            </a:r>
            <a:r>
              <a:rPr lang="en-US" altLang="ja-JP" sz="900" b="1" dirty="0">
                <a:hlinkClick r:id="rId4"/>
              </a:rPr>
              <a:t>https://ieeesa.webex.com/ieeesa/j.php?MTID=mb0e6b0b6d23ce9d5430cd4a2b0154fa0</a:t>
            </a:r>
            <a:endParaRPr lang="en-US" altLang="ja-JP" sz="900" b="1" dirty="0"/>
          </a:p>
          <a:p>
            <a:r>
              <a:rPr lang="ja-JP" altLang="en-US" sz="900" b="1" dirty="0"/>
              <a:t>　　</a:t>
            </a:r>
            <a:r>
              <a:rPr lang="en-US" altLang="ja-JP" sz="900" b="1" dirty="0"/>
              <a:t> Meeting number: 179 456 5544     Password: 80215TG6a</a:t>
            </a:r>
          </a:p>
          <a:p>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Sept. 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a:t>
            </a:r>
            <a:r>
              <a:rPr kumimoji="0" lang="en-US" altLang="ja-JP" sz="900" b="1" i="0" u="none" strike="noStrike" kern="1200" cap="none" spc="0" normalizeH="0" baseline="0" noProof="0" dirty="0" err="1">
                <a:ln>
                  <a:noFill/>
                </a:ln>
                <a:solidFill>
                  <a:srgbClr val="000000"/>
                </a:solidFill>
                <a:effectLst/>
                <a:uLnTx/>
                <a:uFillTx/>
                <a:latin typeface="Arial"/>
                <a:ea typeface="+mn-ea"/>
                <a:cs typeface="+mn-cs"/>
              </a:rPr>
              <a:t>Jsept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21</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st</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 </a:t>
            </a:r>
            <a:r>
              <a:rPr lang="en-US" altLang="ja-JP" sz="900" b="1" dirty="0">
                <a:hlinkClick r:id="rId5"/>
              </a:rPr>
              <a:t>https://ieeesa.webex.com/ieeesa/j.php?MTID=m779f64f8e31dfd126eaf896c5105b582</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179 334 9976       Password: 80215SG6a4ab14</a:t>
            </a:r>
          </a:p>
          <a:p>
            <a:pPr>
              <a:lnSpc>
                <a:spcPct val="150000"/>
              </a:lnSpc>
            </a:pPr>
            <a:r>
              <a:rPr lang="en-US" altLang="ja-JP" sz="900" b="1" dirty="0"/>
              <a:t>4.    SG 15.6a</a:t>
            </a:r>
            <a:r>
              <a:rPr lang="ja-JP" altLang="en-US" sz="900" b="1" dirty="0"/>
              <a:t>　　</a:t>
            </a:r>
            <a:r>
              <a:rPr lang="en-US" altLang="ja-JP" sz="900" b="1" dirty="0"/>
              <a:t>Session3    Tue AM1</a:t>
            </a:r>
          </a:p>
          <a:p>
            <a:r>
              <a:rPr lang="en-US" altLang="ja-JP" sz="900" b="1" dirty="0"/>
              <a:t>       9:00 AM - 11:00 AM Wednesday, Sept. 21</a:t>
            </a:r>
            <a:r>
              <a:rPr lang="en-US" altLang="ja-JP" sz="900" b="1" baseline="30000" dirty="0"/>
              <a:t>st</a:t>
            </a:r>
            <a:r>
              <a:rPr lang="en-US" altLang="ja-JP" sz="900" b="1" dirty="0"/>
              <a:t>  2021 (UTC-04:00) Eastern Time, </a:t>
            </a:r>
          </a:p>
          <a:p>
            <a:r>
              <a:rPr lang="en-US" altLang="ja-JP" sz="900" b="1" dirty="0"/>
              <a:t>      10:00 PM - 12:00 PM Wednesday, Sept. 21</a:t>
            </a:r>
            <a:r>
              <a:rPr lang="en-US" altLang="ja-JP" sz="900" b="1" baseline="30000" dirty="0"/>
              <a:t>st</a:t>
            </a:r>
            <a:r>
              <a:rPr lang="en-US" altLang="ja-JP" sz="900" b="1" dirty="0"/>
              <a:t> 2021 (UTC+9:00) Japan &amp; Korean Time</a:t>
            </a:r>
          </a:p>
          <a:p>
            <a:r>
              <a:rPr lang="en-US" altLang="ja-JP" sz="900" b="1" dirty="0"/>
              <a:t>      Meeting link:  </a:t>
            </a:r>
            <a:r>
              <a:rPr lang="en-US" altLang="ja-JP" sz="900" b="1" dirty="0">
                <a:hlinkClick r:id="rId3"/>
              </a:rPr>
              <a:t>https://ieeesa.webex.com/ieeesa/j.php?MTID=md6252a4ff42ce5b643c322b7d1ff5185</a:t>
            </a:r>
            <a:endParaRPr lang="en-US" altLang="ja-JP" sz="900" b="1" dirty="0"/>
          </a:p>
          <a:p>
            <a:r>
              <a:rPr lang="en-US" altLang="ja-JP" sz="900" b="1" dirty="0"/>
              <a:t>      Meeting number: 179 155 3430        Password: 80215SG6a</a:t>
            </a:r>
          </a:p>
        </p:txBody>
      </p:sp>
      <p:sp>
        <p:nvSpPr>
          <p:cNvPr id="2" name="フッター プレースホルダー 1">
            <a:extLst>
              <a:ext uri="{FF2B5EF4-FFF2-40B4-BE49-F238E27FC236}">
                <a16:creationId xmlns:a16="http://schemas.microsoft.com/office/drawing/2014/main" id="{A0805D6D-4A48-4A6A-8036-1F35F1A75FC2}"/>
              </a:ext>
            </a:extLst>
          </p:cNvPr>
          <p:cNvSpPr>
            <a:spLocks noGrp="1"/>
          </p:cNvSpPr>
          <p:nvPr>
            <p:ph type="ftr" sz="quarter" idx="10"/>
          </p:nvPr>
        </p:nvSpPr>
        <p:spPr/>
        <p:txBody>
          <a:bodyPr/>
          <a:lstStyle/>
          <a:p>
            <a:pPr>
              <a:defRPr/>
            </a:pPr>
            <a:endParaRPr lang="en-US" altLang="ja-JP"/>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p>
          <a:p>
            <a:pPr marL="0" indent="0">
              <a:buNone/>
            </a:pPr>
            <a:r>
              <a:rPr lang="en-US" altLang="ja-JP" sz="2400" dirty="0"/>
              <a:t>      kohno@ynu.ac.jp, Kohno@yrp-iai.jp</a:t>
            </a:r>
            <a:endParaRPr kumimoji="1" lang="en-US" altLang="ja-JP" sz="2400" dirty="0"/>
          </a:p>
          <a:p>
            <a:pPr marL="514350" indent="-514350">
              <a:buAutoNum type="arabicPeriod" startAt="2"/>
            </a:pPr>
            <a:r>
              <a:rPr lang="en-US" altLang="ja-JP" sz="2400" dirty="0"/>
              <a:t>Acting Vice-Chair;   Marco Hernandez, YNU</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a:t>
            </a:r>
            <a:r>
              <a:rPr lang="en-US" altLang="ja-JP" sz="2400" dirty="0" err="1"/>
              <a:t>Minsoo</a:t>
            </a:r>
            <a:r>
              <a:rPr lang="en-US" altLang="ja-JP" sz="2400" dirty="0"/>
              <a:t> Kim, YNU</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12</a:t>
            </a:fld>
            <a:endParaRPr lang="en-US" altLang="ja-JP" dirty="0"/>
          </a:p>
        </p:txBody>
      </p:sp>
      <p:sp>
        <p:nvSpPr>
          <p:cNvPr id="8" name="Rectangle 4">
            <a:extLst>
              <a:ext uri="{FF2B5EF4-FFF2-40B4-BE49-F238E27FC236}">
                <a16:creationId xmlns:a16="http://schemas.microsoft.com/office/drawing/2014/main" id="{2086157E-EBA1-4CFB-991F-945855B0B2E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B162FDF-7E9B-4313-83F4-8AACB032773C}"/>
              </a:ext>
            </a:extLst>
          </p:cNvPr>
          <p:cNvSpPr>
            <a:spLocks noGrp="1"/>
          </p:cNvSpPr>
          <p:nvPr>
            <p:ph type="title"/>
          </p:nvPr>
        </p:nvSpPr>
        <p:spPr>
          <a:xfrm>
            <a:off x="723900" y="2631142"/>
            <a:ext cx="7772400" cy="1066800"/>
          </a:xfrm>
        </p:spPr>
        <p:txBody>
          <a:bodyPr/>
          <a:lstStyle/>
          <a:p>
            <a:r>
              <a:rPr kumimoji="1" lang="en-US" altLang="ja-JP" dirty="0"/>
              <a:t>Thank you for your attention</a:t>
            </a:r>
            <a:endParaRPr kumimoji="1" lang="ja-JP" altLang="en-US" dirty="0"/>
          </a:p>
        </p:txBody>
      </p:sp>
      <p:sp>
        <p:nvSpPr>
          <p:cNvPr id="4" name="スライド番号プレースホルダー 3">
            <a:extLst>
              <a:ext uri="{FF2B5EF4-FFF2-40B4-BE49-F238E27FC236}">
                <a16:creationId xmlns:a16="http://schemas.microsoft.com/office/drawing/2014/main" id="{DE44AEAA-083E-40D4-A8DF-A847B4F323C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5" name="日付プレースホルダー 4">
            <a:extLst>
              <a:ext uri="{FF2B5EF4-FFF2-40B4-BE49-F238E27FC236}">
                <a16:creationId xmlns:a16="http://schemas.microsoft.com/office/drawing/2014/main" id="{14BBBAB9-C313-4FCA-99FA-C38D74D52824}"/>
              </a:ext>
            </a:extLst>
          </p:cNvPr>
          <p:cNvSpPr>
            <a:spLocks noGrp="1"/>
          </p:cNvSpPr>
          <p:nvPr>
            <p:ph type="dt" sz="half" idx="2"/>
          </p:nvPr>
        </p:nvSpPr>
        <p:spPr/>
        <p:txBody>
          <a:bodyPr/>
          <a:lstStyle/>
          <a:p>
            <a:r>
              <a:rPr lang="en-US" altLang="ja-JP"/>
              <a:t>September 2021</a:t>
            </a:r>
            <a:endParaRPr lang="en-US" altLang="ja-JP" dirty="0"/>
          </a:p>
        </p:txBody>
      </p:sp>
    </p:spTree>
    <p:extLst>
      <p:ext uri="{BB962C8B-B14F-4D97-AF65-F5344CB8AC3E}">
        <p14:creationId xmlns:p14="http://schemas.microsoft.com/office/powerpoint/2010/main" val="1844142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92696" y="1265238"/>
            <a:ext cx="7558608" cy="4811486"/>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Opening Information</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a:t>
            </a:r>
            <a:br>
              <a:rPr lang="en-US" altLang="ja-JP" dirty="0">
                <a:ea typeface="ＭＳ Ｐゴシック" pitchFamily="50" charset="-128"/>
              </a:rPr>
            </a:br>
            <a:r>
              <a:rPr lang="en-US" altLang="ja-JP" dirty="0">
                <a:ea typeface="ＭＳ Ｐゴシック" pitchFamily="50" charset="-128"/>
              </a:rPr>
              <a:t>September 15</a:t>
            </a:r>
            <a:r>
              <a:rPr lang="en-US" altLang="ja-JP" baseline="30000" dirty="0">
                <a:ea typeface="ＭＳ Ｐゴシック" pitchFamily="50" charset="-128"/>
              </a:rPr>
              <a:t>th</a:t>
            </a:r>
            <a:r>
              <a:rPr lang="en-US" altLang="ja-JP" dirty="0">
                <a:ea typeface="ＭＳ Ｐゴシック" pitchFamily="50" charset="-128"/>
              </a:rPr>
              <a:t>, 2021</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Ryuji Kohno</a:t>
            </a:r>
            <a:br>
              <a:rPr lang="en-US" altLang="ja-JP" dirty="0">
                <a:ea typeface="ＭＳ Ｐゴシック" pitchFamily="50" charset="-128"/>
              </a:rPr>
            </a:br>
            <a:r>
              <a:rPr lang="en-US" altLang="ja-JP" sz="2800" dirty="0">
                <a:ea typeface="ＭＳ Ｐゴシック" pitchFamily="50" charset="-128"/>
              </a:rPr>
              <a:t>Yokohama National University(YNU),</a:t>
            </a:r>
            <a:br>
              <a:rPr lang="en-US" altLang="ja-JP" sz="2800" dirty="0">
                <a:ea typeface="ＭＳ Ｐゴシック" pitchFamily="50" charset="-128"/>
              </a:rPr>
            </a:br>
            <a:r>
              <a:rPr lang="en-US" altLang="ja-JP" sz="2800" dirty="0">
                <a:ea typeface="ＭＳ Ｐゴシック" pitchFamily="50" charset="-128"/>
              </a:rPr>
              <a:t>YRP International Alliance Institute(YRP-IAI)</a:t>
            </a:r>
            <a:endParaRPr lang="ja-JP" altLang="ja-JP" dirty="0"/>
          </a:p>
        </p:txBody>
      </p:sp>
      <p:sp>
        <p:nvSpPr>
          <p:cNvPr id="8" name="Rectangle 4">
            <a:extLst>
              <a:ext uri="{FF2B5EF4-FFF2-40B4-BE49-F238E27FC236}">
                <a16:creationId xmlns:a16="http://schemas.microsoft.com/office/drawing/2014/main" id="{7452B46E-22D1-4A52-AD68-016DFFC763DA}"/>
              </a:ext>
            </a:extLst>
          </p:cNvPr>
          <p:cNvSpPr>
            <a:spLocks noGrp="1" noChangeArrowheads="1"/>
          </p:cNvSpPr>
          <p:nvPr>
            <p:ph type="dt" sz="half" idx="2"/>
          </p:nvPr>
        </p:nvSpPr>
        <p:spPr bwMode="auto">
          <a:xfrm>
            <a:off x="684483" y="405244"/>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0242ADD6-A1DE-4D47-8739-A086EE1F83D1}"/>
              </a:ext>
            </a:extLst>
          </p:cNvPr>
          <p:cNvSpPr>
            <a:spLocks noGrp="1"/>
          </p:cNvSpPr>
          <p:nvPr>
            <p:ph type="sldNum" sz="quarter" idx="12"/>
          </p:nvPr>
        </p:nvSpPr>
        <p:spPr/>
        <p:txBody>
          <a:bodyPr/>
          <a:lstStyle/>
          <a:p>
            <a:r>
              <a:rPr lang="en-US" altLang="ja-JP"/>
              <a:t>Slide </a:t>
            </a:r>
            <a:fld id="{018E0977-DC1B-42DD-B45E-59C02A783531}" type="slidenum">
              <a:rPr lang="en-US" altLang="ja-JP" smtClean="0"/>
              <a:pPr/>
              <a:t>3</a:t>
            </a:fld>
            <a:endParaRPr lang="en-US" altLang="ja-JP" dirty="0"/>
          </a:p>
        </p:txBody>
      </p:sp>
      <p:sp>
        <p:nvSpPr>
          <p:cNvPr id="6" name="日付プレースホルダー 5">
            <a:extLst>
              <a:ext uri="{FF2B5EF4-FFF2-40B4-BE49-F238E27FC236}">
                <a16:creationId xmlns:a16="http://schemas.microsoft.com/office/drawing/2014/main" id="{E75636CB-5425-4DE6-99F5-459979682C95}"/>
              </a:ext>
            </a:extLst>
          </p:cNvPr>
          <p:cNvSpPr>
            <a:spLocks noGrp="1"/>
          </p:cNvSpPr>
          <p:nvPr>
            <p:ph type="dt" sz="half" idx="2"/>
          </p:nvPr>
        </p:nvSpPr>
        <p:spPr/>
        <p:txBody>
          <a:bodyPr/>
          <a:lstStyle/>
          <a:p>
            <a:r>
              <a:rPr lang="en-US" altLang="ja-JP"/>
              <a:t>September 2021</a:t>
            </a:r>
            <a:endParaRPr lang="en-US" altLang="ja-JP" dirty="0"/>
          </a:p>
        </p:txBody>
      </p:sp>
      <p:sp>
        <p:nvSpPr>
          <p:cNvPr id="7" name="Content Placeholder 2">
            <a:extLst>
              <a:ext uri="{FF2B5EF4-FFF2-40B4-BE49-F238E27FC236}">
                <a16:creationId xmlns:a16="http://schemas.microsoft.com/office/drawing/2014/main" id="{9C4536F2-A540-4FF0-B3E5-A7765E342ED9}"/>
              </a:ext>
            </a:extLst>
          </p:cNvPr>
          <p:cNvSpPr txBox="1">
            <a:spLocks/>
          </p:cNvSpPr>
          <p:nvPr/>
        </p:nvSpPr>
        <p:spPr bwMode="auto">
          <a:xfrm>
            <a:off x="684483" y="1830733"/>
            <a:ext cx="7772400" cy="3730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Opening Session</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Attendance Check</a:t>
            </a:r>
          </a:p>
          <a:p>
            <a:pPr lvl="1"/>
            <a:r>
              <a:rPr lang="en-US" sz="2400" dirty="0">
                <a:solidFill>
                  <a:srgbClr val="000000"/>
                </a:solidFill>
              </a:rPr>
              <a:t>Administrative Items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Call for Patents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Session </a:t>
            </a:r>
            <a:r>
              <a:rPr lang="en-US" sz="2400" dirty="0">
                <a:solidFill>
                  <a:srgbClr val="000000"/>
                </a:solidFill>
                <a:latin typeface="Arial"/>
              </a:rPr>
              <a:t>Schedule of This and Next Weeks</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Review minutes and approve minutes from last virtual meeting in May 2021. Doc.# 15-21-0407-02-06a</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Current </a:t>
            </a:r>
            <a:r>
              <a:rPr lang="en-US" sz="2400" dirty="0">
                <a:solidFill>
                  <a:srgbClr val="000000"/>
                </a:solidFill>
              </a:rPr>
              <a:t>Meeting Agenda Doc.# 15-21-0444-00</a:t>
            </a: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857250" marR="0" lvl="2" indent="0" algn="l" defTabSz="914400" rtl="0" eaLnBrk="1" fontAlgn="base" latinLnBrk="0" hangingPunct="1">
              <a:lnSpc>
                <a:spcPct val="100000"/>
              </a:lnSpc>
              <a:spcBef>
                <a:spcPct val="20000"/>
              </a:spcBef>
              <a:spcAft>
                <a:spcPct val="0"/>
              </a:spcAft>
              <a:buClrTx/>
              <a:buSzTx/>
              <a:buFontTx/>
              <a:buNone/>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a:ea typeface="+mn-ea"/>
              <a:cs typeface="+mn-cs"/>
            </a:endParaRPr>
          </a:p>
          <a:p>
            <a:pPr marL="457200" marR="0" lvl="1" indent="0" algn="l" defTabSz="914400" rtl="0" eaLnBrk="1" fontAlgn="base" latinLnBrk="0" hangingPunct="1">
              <a:lnSpc>
                <a:spcPct val="100000"/>
              </a:lnSpc>
              <a:spcBef>
                <a:spcPct val="2000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en-US" sz="2000" b="0" i="0" u="none" strike="noStrike" kern="1200" cap="none" spc="0" normalizeH="0" baseline="0" noProof="0" dirty="0">
              <a:ln>
                <a:noFill/>
              </a:ln>
              <a:solidFill>
                <a:srgbClr val="000000"/>
              </a:solidFill>
              <a:effectLst/>
              <a:uLnTx/>
              <a:uFillTx/>
              <a:latin typeface="Arial"/>
              <a:ea typeface="+mn-ea"/>
              <a:cs typeface="+mn-cs"/>
            </a:endParaRPr>
          </a:p>
        </p:txBody>
      </p:sp>
      <p:sp>
        <p:nvSpPr>
          <p:cNvPr id="2" name="テキスト ボックス 1">
            <a:extLst>
              <a:ext uri="{FF2B5EF4-FFF2-40B4-BE49-F238E27FC236}">
                <a16:creationId xmlns:a16="http://schemas.microsoft.com/office/drawing/2014/main" id="{44202B8D-F202-4780-8D82-DCC4CEB1354D}"/>
              </a:ext>
            </a:extLst>
          </p:cNvPr>
          <p:cNvSpPr txBox="1"/>
          <p:nvPr/>
        </p:nvSpPr>
        <p:spPr>
          <a:xfrm>
            <a:off x="3578188" y="836712"/>
            <a:ext cx="3816424" cy="646331"/>
          </a:xfrm>
          <a:prstGeom prst="rect">
            <a:avLst/>
          </a:prstGeom>
          <a:noFill/>
        </p:spPr>
        <p:txBody>
          <a:bodyPr wrap="square" rtlCol="0">
            <a:spAutoFit/>
          </a:bodyPr>
          <a:lstStyle/>
          <a:p>
            <a:r>
              <a:rPr kumimoji="1" lang="en-US" altLang="ja-JP" sz="3600" b="1" dirty="0"/>
              <a:t>Agenda</a:t>
            </a:r>
            <a:endParaRPr kumimoji="1" lang="ja-JP" altLang="en-US" sz="3600" b="1" dirty="0"/>
          </a:p>
        </p:txBody>
      </p:sp>
    </p:spTree>
    <p:extLst>
      <p:ext uri="{BB962C8B-B14F-4D97-AF65-F5344CB8AC3E}">
        <p14:creationId xmlns:p14="http://schemas.microsoft.com/office/powerpoint/2010/main" val="3944109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2800" dirty="0"/>
              <a:t>Register</a:t>
            </a:r>
          </a:p>
          <a:p>
            <a:pPr marL="457200" indent="-457200">
              <a:buFontTx/>
              <a:buAutoNum type="arabicPeriod"/>
            </a:pPr>
            <a:r>
              <a:rPr lang="en-US" altLang="ja-JP" sz="2800" dirty="0"/>
              <a:t>Indicate attendance</a:t>
            </a:r>
          </a:p>
          <a:p>
            <a:pPr marL="457200" indent="-457200">
              <a:buFontTx/>
              <a:buAutoNum type="arabicPeriod"/>
            </a:pPr>
            <a:r>
              <a:rPr lang="en-US" altLang="ja-JP" sz="28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4</a:t>
            </a:fld>
            <a:endParaRPr lang="en-US" altLang="ja-JP" dirty="0"/>
          </a:p>
        </p:txBody>
      </p:sp>
      <p:sp>
        <p:nvSpPr>
          <p:cNvPr id="8" name="Rectangle 4">
            <a:extLst>
              <a:ext uri="{FF2B5EF4-FFF2-40B4-BE49-F238E27FC236}">
                <a16:creationId xmlns:a16="http://schemas.microsoft.com/office/drawing/2014/main" id="{A4A5CC2F-4D15-4A73-BC70-5913749D68B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723900" y="1238801"/>
            <a:ext cx="7772400" cy="4911477"/>
          </a:xfrm>
        </p:spPr>
        <p:txBody>
          <a:bodyPr/>
          <a:lstStyle/>
          <a:p>
            <a:r>
              <a:rPr lang="en-US" altLang="ja-JP" sz="2400" dirty="0">
                <a:ea typeface="ＭＳ Ｐゴシック" charset="-128"/>
              </a:rPr>
              <a:t>Required notices</a:t>
            </a:r>
          </a:p>
          <a:p>
            <a:pPr lvl="1"/>
            <a:r>
              <a:rPr lang="en-US" altLang="ja-JP" sz="2000" dirty="0">
                <a:ea typeface="ＭＳ Ｐゴシック" charset="-128"/>
              </a:rPr>
              <a:t>Affiliation FAQ - http://standards.ieee.org/faqs/affiliationFAQ.html</a:t>
            </a:r>
          </a:p>
          <a:p>
            <a:pPr lvl="1"/>
            <a:r>
              <a:rPr lang="en-US" altLang="ja-JP" sz="2000" dirty="0">
                <a:ea typeface="ＭＳ Ｐゴシック" charset="-128"/>
              </a:rPr>
              <a:t>Anti-Trust FAQ - http://standards.ieee.org/resources/antitrust-guidelines.pdf</a:t>
            </a:r>
          </a:p>
          <a:p>
            <a:pPr lvl="1"/>
            <a:r>
              <a:rPr lang="en-US" altLang="ja-JP" sz="2000" dirty="0">
                <a:ea typeface="ＭＳ Ｐゴシック" charset="-128"/>
              </a:rPr>
              <a:t>Ethics - http://www.ieee.org/portal/cms_docs/about/CoE_poster.pdf</a:t>
            </a:r>
          </a:p>
          <a:p>
            <a:r>
              <a:rPr lang="en-US" altLang="ja-JP" sz="2400" dirty="0">
                <a:ea typeface="ＭＳ Ｐゴシック" charset="-128"/>
              </a:rPr>
              <a:t>Chair and Secretary</a:t>
            </a:r>
          </a:p>
          <a:p>
            <a:pPr lvl="1"/>
            <a:r>
              <a:rPr lang="en-US" altLang="ja-JP" sz="2000" dirty="0">
                <a:ea typeface="ＭＳ Ｐゴシック" charset="-128"/>
              </a:rPr>
              <a:t>Chair is Ryuji Kohno(YNU/YRP-IAI)</a:t>
            </a:r>
          </a:p>
          <a:p>
            <a:pPr lvl="1"/>
            <a:r>
              <a:rPr lang="en-US" altLang="ja-JP" sz="2000" dirty="0">
                <a:ea typeface="ＭＳ Ｐゴシック" charset="-128"/>
              </a:rPr>
              <a:t>Vice Chair is Marco Hernandez(YRP-IAI)</a:t>
            </a:r>
          </a:p>
          <a:p>
            <a:pPr lvl="1"/>
            <a:r>
              <a:rPr lang="en-US" altLang="ja-JP" sz="2000" dirty="0">
                <a:ea typeface="ＭＳ Ｐゴシック" charset="-128"/>
              </a:rPr>
              <a:t>Secretary is Takumi Kobayashi(YNU/TCU)</a:t>
            </a:r>
          </a:p>
          <a:p>
            <a:pPr lvl="1"/>
            <a:r>
              <a:rPr lang="en-US" altLang="ja-JP" sz="2000" dirty="0">
                <a:ea typeface="ＭＳ Ｐゴシック" charset="-128"/>
              </a:rPr>
              <a:t>Technical Editor is Minsoo Kim(YRP-IAI)</a:t>
            </a:r>
          </a:p>
          <a:p>
            <a:pPr lvl="1"/>
            <a:endParaRPr lang="en-US" altLang="ja-JP" sz="1800" dirty="0">
              <a:ea typeface="ＭＳ Ｐゴシック" charset="-128"/>
            </a:endParaRPr>
          </a:p>
          <a:p>
            <a:pPr lvl="1"/>
            <a:endParaRPr lang="en-US" altLang="ja-JP" sz="1800" dirty="0">
              <a:ea typeface="ＭＳ Ｐゴシック" charset="-128"/>
            </a:endParaRPr>
          </a:p>
          <a:p>
            <a:endParaRPr kumimoji="1" lang="ja-JP" altLang="en-US" sz="3600" dirty="0"/>
          </a:p>
        </p:txBody>
      </p:sp>
      <p:sp>
        <p:nvSpPr>
          <p:cNvPr id="2" name="タイトル 1"/>
          <p:cNvSpPr>
            <a:spLocks noGrp="1"/>
          </p:cNvSpPr>
          <p:nvPr>
            <p:ph type="title"/>
          </p:nvPr>
        </p:nvSpPr>
        <p:spPr>
          <a:xfrm>
            <a:off x="685800" y="404664"/>
            <a:ext cx="7772400" cy="1066800"/>
          </a:xfrm>
        </p:spPr>
        <p:txBody>
          <a:bodyPr/>
          <a:lstStyle/>
          <a:p>
            <a:r>
              <a:rPr lang="en-US" altLang="ja-JP" b="1" dirty="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5</a:t>
            </a:fld>
            <a:endParaRPr lang="en-US" altLang="ja-JP" dirty="0"/>
          </a:p>
        </p:txBody>
      </p:sp>
      <p:sp>
        <p:nvSpPr>
          <p:cNvPr id="8" name="Rectangle 4">
            <a:extLst>
              <a:ext uri="{FF2B5EF4-FFF2-40B4-BE49-F238E27FC236}">
                <a16:creationId xmlns:a16="http://schemas.microsoft.com/office/drawing/2014/main" id="{6867C7CB-FBC0-4A91-8683-04D0B27776E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734309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dirty="0"/>
              <a:t>Slide </a:t>
            </a:r>
            <a:fld id="{8242A585-2600-43B1-ABC9-06D037E96BAE}" type="slidenum">
              <a:rPr lang="en-US" altLang="ja-JP" smtClean="0"/>
              <a:pPr/>
              <a:t>6</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a:ea typeface="ＭＳ Ｐゴシック" charset="-128"/>
              </a:rPr>
              <a:t>Participants, Patents, and Duty to Inform</a:t>
            </a:r>
            <a:endParaRPr lang="en-US" altLang="ja-JP" sz="3200" b="1" kern="0" dirty="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a:ea typeface="ＭＳ Ｐゴシック" charset="-128"/>
              </a:rPr>
              <a:t>All participants in this meeting have certain obligations under the IEEE-SA Patent Policy. </a:t>
            </a:r>
          </a:p>
          <a:p>
            <a:pPr lvl="1"/>
            <a:r>
              <a:rPr lang="en-US" altLang="ja-JP" sz="1600" b="1" kern="0" dirty="0">
                <a:solidFill>
                  <a:srgbClr val="003399"/>
                </a:solidFill>
                <a:ea typeface="ＭＳ Ｐゴシック" charset="-128"/>
              </a:rPr>
              <a:t>Participants [Note: </a:t>
            </a:r>
            <a:r>
              <a:rPr lang="en-GB" sz="1600" b="1" kern="0" dirty="0">
                <a:solidFill>
                  <a:srgbClr val="003399"/>
                </a:solidFill>
              </a:rPr>
              <a:t>Quoted text excerpted from IEEE-SA Standards Board Bylaws subclause 6.2</a:t>
            </a:r>
            <a:r>
              <a:rPr lang="en-US" altLang="ja-JP" sz="1600" b="1" kern="0" dirty="0">
                <a:solidFill>
                  <a:srgbClr val="003399"/>
                </a:solidFill>
                <a:ea typeface="ＭＳ Ｐゴシック" charset="-128"/>
              </a:rPr>
              <a:t>]:</a:t>
            </a:r>
          </a:p>
          <a:p>
            <a:pPr lvl="2"/>
            <a:r>
              <a:rPr lang="en-US" altLang="ja-JP" sz="1600" b="1" kern="0" dirty="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a:ea typeface="ＭＳ Ｐゴシック" charset="-128"/>
            </a:endParaRPr>
          </a:p>
          <a:p>
            <a:pPr lvl="3"/>
            <a:r>
              <a:rPr lang="en-US" altLang="ja-JP" sz="1400" b="1" kern="0" dirty="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a:solidFill>
                  <a:srgbClr val="003399"/>
                </a:solidFill>
                <a:ea typeface="ＭＳ Ｐゴシック" charset="-128"/>
              </a:rPr>
              <a:t>Early identification of holders of potential Essential Patent Claims is strongly encouraged</a:t>
            </a:r>
          </a:p>
          <a:p>
            <a:pPr lvl="1"/>
            <a:r>
              <a:rPr lang="en-US" altLang="ja-JP" sz="1600" b="1" kern="0" dirty="0">
                <a:solidFill>
                  <a:srgbClr val="003399"/>
                </a:solidFill>
                <a:ea typeface="ＭＳ Ｐゴシック" charset="-128"/>
              </a:rPr>
              <a:t>No duty to perform a patent search</a:t>
            </a:r>
            <a:endParaRPr lang="en-US" altLang="ja-JP" sz="1600" kern="0" dirty="0">
              <a:ea typeface="ＭＳ Ｐゴシック" charset="-128"/>
            </a:endParaRPr>
          </a:p>
        </p:txBody>
      </p:sp>
      <p:sp>
        <p:nvSpPr>
          <p:cNvPr id="10" name="Rectangle 4">
            <a:extLst>
              <a:ext uri="{FF2B5EF4-FFF2-40B4-BE49-F238E27FC236}">
                <a16:creationId xmlns:a16="http://schemas.microsoft.com/office/drawing/2014/main" id="{A60D4C30-417F-4EDF-B387-C47E36B1D45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8726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4" name="スライド番号プレースホルダー 3"/>
          <p:cNvSpPr>
            <a:spLocks noGrp="1"/>
          </p:cNvSpPr>
          <p:nvPr>
            <p:ph type="sldNum" sz="quarter" idx="12"/>
          </p:nvPr>
        </p:nvSpPr>
        <p:spPr/>
        <p:txBody>
          <a:bodyPr/>
          <a:lstStyle/>
          <a:p>
            <a:r>
              <a:rPr lang="en-US" altLang="ja-JP" dirty="0"/>
              <a:t>Slide </a:t>
            </a:r>
            <a:fld id="{266A080E-4E30-4968-B029-7CF782D6220C}" type="slidenum">
              <a:rPr lang="en-US" altLang="ja-JP" smtClean="0"/>
              <a:pPr/>
              <a:t>7</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a:t>		IEEE-SA Standards Boards Bylaws</a:t>
            </a:r>
          </a:p>
          <a:p>
            <a:pPr lvl="1">
              <a:lnSpc>
                <a:spcPct val="90000"/>
              </a:lnSpc>
              <a:buFont typeface="Monotype Sorts" pitchFamily="2" charset="2"/>
              <a:buNone/>
            </a:pPr>
            <a:r>
              <a:rPr lang="en-US" altLang="ja-JP" sz="2100" kern="0" dirty="0">
                <a:ea typeface="ＭＳ Ｐゴシック" charset="-128"/>
              </a:rPr>
              <a:t>		</a:t>
            </a:r>
            <a:r>
              <a:rPr lang="en-US" altLang="ja-JP" sz="2100" i="1" kern="0" dirty="0">
                <a:ea typeface="ＭＳ Ｐゴシック" charset="-128"/>
              </a:rPr>
              <a:t>http://standards.ieee.org/develop/policies/bylaws/sect6-7.html#6</a:t>
            </a:r>
          </a:p>
          <a:p>
            <a:pPr lvl="1">
              <a:lnSpc>
                <a:spcPct val="90000"/>
              </a:lnSpc>
              <a:buFont typeface="Monotype Sorts" pitchFamily="2" charset="2"/>
              <a:buNone/>
            </a:pPr>
            <a:r>
              <a:rPr lang="en-GB" sz="2400" kern="0" dirty="0"/>
              <a:t>		IEEE-SA Standards Board Operations Manual</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http://standards.ieee.org/develop/policies/opman/sect6.html#6.3</a:t>
            </a:r>
            <a:endParaRPr lang="en-US" altLang="ja-JP" sz="2400" kern="0" dirty="0">
              <a:ea typeface="ＭＳ Ｐゴシック" charset="-128"/>
            </a:endParaRPr>
          </a:p>
          <a:p>
            <a:pPr lvl="1">
              <a:lnSpc>
                <a:spcPct val="90000"/>
              </a:lnSpc>
              <a:buFont typeface="Monotype Sorts" pitchFamily="2" charset="2"/>
              <a:buNone/>
            </a:pPr>
            <a:r>
              <a:rPr lang="en-US" altLang="ja-JP" sz="2400" kern="0" dirty="0">
                <a:ea typeface="ＭＳ Ｐゴシック" charset="-128"/>
                <a:cs typeface="Times New Roman" pitchFamily="18" charset="0"/>
              </a:rPr>
              <a:t>	Material about the patent policy is available at</a:t>
            </a:r>
            <a:r>
              <a:rPr lang="en-US" altLang="ja-JP" sz="2400" kern="0" dirty="0">
                <a:ea typeface="ＭＳ Ｐゴシック" charset="-128"/>
              </a:rPr>
              <a:t> </a:t>
            </a:r>
          </a:p>
          <a:p>
            <a:pPr lvl="1">
              <a:lnSpc>
                <a:spcPct val="90000"/>
              </a:lnSpc>
              <a:buFont typeface="Monotype Sorts" pitchFamily="2" charset="2"/>
              <a:buNone/>
            </a:pPr>
            <a:r>
              <a:rPr lang="en-US" altLang="ja-JP" sz="2400" kern="0" dirty="0">
                <a:ea typeface="ＭＳ Ｐゴシック" charset="-128"/>
              </a:rPr>
              <a:t>		</a:t>
            </a:r>
            <a:r>
              <a:rPr lang="en-US" altLang="ja-JP" sz="2100" i="1" kern="0" dirty="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505958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F80C6039-A5FA-4F5B-9853-58798A63706D}" type="slidenum">
              <a:rPr lang="en-US" altLang="ja-JP" smtClean="0"/>
              <a:pPr/>
              <a:t>8</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a:ea typeface="ＭＳ Ｐゴシック" charset="-128"/>
              </a:rPr>
              <a:t>Either speak up now or</a:t>
            </a:r>
          </a:p>
          <a:p>
            <a:pPr lvl="1"/>
            <a:r>
              <a:rPr lang="en-US" altLang="ja-JP" sz="1800" kern="0" dirty="0">
                <a:ea typeface="ＭＳ Ｐゴシック" charset="-128"/>
              </a:rPr>
              <a:t>Provide the chair of this group with the identity of the holder(s) of any and all such claims as soon as possible or</a:t>
            </a:r>
          </a:p>
          <a:p>
            <a:pPr lvl="1"/>
            <a:r>
              <a:rPr lang="en-US" altLang="ja-JP" sz="1800" kern="0" dirty="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a:ea typeface="ＭＳ Ｐゴシック" charset="-128"/>
            </a:endParaRPr>
          </a:p>
        </p:txBody>
      </p:sp>
      <p:sp>
        <p:nvSpPr>
          <p:cNvPr id="7" name="Rectangle 4">
            <a:extLst>
              <a:ext uri="{FF2B5EF4-FFF2-40B4-BE49-F238E27FC236}">
                <a16:creationId xmlns:a16="http://schemas.microsoft.com/office/drawing/2014/main" id="{0BB87608-B3AB-46A3-B3CE-737A2B1CD047}"/>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8405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a:ea typeface="ＭＳ Ｐゴシック" charset="-128"/>
              </a:rPr>
              <a:t>Other Guidelines for IEEE WG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4" name="スライド番号プレースホルダー 3"/>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7" name="Rectangle 4">
            <a:extLst>
              <a:ext uri="{FF2B5EF4-FFF2-40B4-BE49-F238E27FC236}">
                <a16:creationId xmlns:a16="http://schemas.microsoft.com/office/drawing/2014/main" id="{05ABE5DA-3D37-4FE8-AD27-E6A3049C9B2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September 2021</a:t>
            </a:r>
            <a:endParaRPr lang="en-US" altLang="ja-JP" dirty="0"/>
          </a:p>
        </p:txBody>
      </p:sp>
    </p:spTree>
    <p:extLst>
      <p:ext uri="{BB962C8B-B14F-4D97-AF65-F5344CB8AC3E}">
        <p14:creationId xmlns:p14="http://schemas.microsoft.com/office/powerpoint/2010/main" val="1399404514"/>
      </p:ext>
    </p:extLst>
  </p:cSld>
  <p:clrMapOvr>
    <a:masterClrMapping/>
  </p:clrMapOvr>
  <p:transition/>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32042</TotalTime>
  <Words>2045</Words>
  <Application>Microsoft Office PowerPoint</Application>
  <PresentationFormat>画面に合わせる (4:3)</PresentationFormat>
  <Paragraphs>230</Paragraphs>
  <Slides>13</Slides>
  <Notes>11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Monotype Sorts</vt:lpstr>
      <vt:lpstr>ＭＳ Ｐゴシック</vt:lpstr>
      <vt:lpstr>游ゴシック</vt:lpstr>
      <vt:lpstr>Arial</vt:lpstr>
      <vt:lpstr>Times New Roman</vt:lpstr>
      <vt:lpstr>IEEE-P802_15</vt:lpstr>
      <vt:lpstr>PowerPoint プレゼンテーション</vt:lpstr>
      <vt:lpstr>IEEE 802.15 SG15.6a   Opening Information  Virtual Interim Meeting September 15th, 2021  Ryuji Kohno Yokohama National University(YNU), YRP International Alliance Institute(YRP-IAI)</vt:lpstr>
      <vt:lpstr>PowerPoint プレゼンテーション</vt:lpstr>
      <vt:lpstr>Attendance</vt:lpstr>
      <vt:lpstr>Administrative Items</vt:lpstr>
      <vt:lpstr>PowerPoint プレゼンテーション</vt:lpstr>
      <vt:lpstr>PowerPoint プレゼンテーション</vt:lpstr>
      <vt:lpstr>Call for Potentially Essential Patents</vt:lpstr>
      <vt:lpstr>Other Guidelines for IEEE WG Meetings</vt:lpstr>
      <vt:lpstr>Agenda items for the week</vt:lpstr>
      <vt:lpstr>SG15.6a  Session Schedule for 14-22, September 2021</vt:lpstr>
      <vt:lpstr>Contacts and Conference call</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IG DEP schedule in January 2021</dc:title>
  <dc:creator>kohno@ynu.ac.jp</dc:creator>
  <cp:lastModifiedBy>Kohno Ryuji</cp:lastModifiedBy>
  <cp:revision>58</cp:revision>
  <dcterms:created xsi:type="dcterms:W3CDTF">2020-12-17T10:56:09Z</dcterms:created>
  <dcterms:modified xsi:type="dcterms:W3CDTF">2021-09-06T09:22:41Z</dcterms:modified>
</cp:coreProperties>
</file>