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330" r:id="rId3"/>
    <p:sldId id="329" r:id="rId4"/>
    <p:sldId id="324" r:id="rId5"/>
    <p:sldId id="332" r:id="rId6"/>
    <p:sldId id="333" r:id="rId7"/>
    <p:sldId id="334" r:id="rId8"/>
    <p:sldId id="331" r:id="rId9"/>
    <p:sldId id="325" r:id="rId10"/>
    <p:sldId id="328" r:id="rId11"/>
    <p:sldId id="335" r:id="rId12"/>
    <p:sldId id="326"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6"/>
    <p:restoredTop sz="94676" autoAdjust="0"/>
  </p:normalViewPr>
  <p:slideViewPr>
    <p:cSldViewPr>
      <p:cViewPr varScale="1">
        <p:scale>
          <a:sx n="122" d="100"/>
          <a:sy n="122" d="100"/>
        </p:scale>
        <p:origin x="108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429000" y="93663"/>
            <a:ext cx="27844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xfrm>
            <a:off x="646113" y="93663"/>
            <a:ext cx="27082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xfrm>
            <a:off x="3730625" y="8853488"/>
            <a:ext cx="2482850"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xfrm>
            <a:off x="2901950" y="8853488"/>
            <a:ext cx="792163"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prstGeom prst="rect">
            <a:avLst/>
          </a:prstGeom>
          <a:ln/>
        </p:spPr>
      </p:sp>
      <p:sp>
        <p:nvSpPr>
          <p:cNvPr id="12295" name="Rectangle 3"/>
          <p:cNvSpPr>
            <a:spLocks noGrp="1" noChangeArrowheads="1"/>
          </p:cNvSpPr>
          <p:nvPr>
            <p:ph type="body" idx="1"/>
          </p:nvPr>
        </p:nvSpPr>
        <p:spPr>
          <a:xfrm>
            <a:off x="914400" y="4343400"/>
            <a:ext cx="5029200" cy="4114800"/>
          </a:xfrm>
          <a:prstGeom prst="rect">
            <a:avLst/>
          </a:prstGeom>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Sept 2021</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Sept 2021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802.15-21-0443-03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133rd Session of meetings of the IEEE 802.15 Working Group for Wireless Specialty Networks</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Sept 14-22,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a:extLst>
              <a:ext uri="{FF2B5EF4-FFF2-40B4-BE49-F238E27FC236}">
                <a16:creationId xmlns:a16="http://schemas.microsoft.com/office/drawing/2014/main" id="{CB752408-F466-D34E-A85A-D1076C8B4A4C}"/>
              </a:ext>
            </a:extLst>
          </p:cNvPr>
          <p:cNvSpPr txBox="1"/>
          <p:nvPr/>
        </p:nvSpPr>
        <p:spPr>
          <a:xfrm>
            <a:off x="7169285" y="515566"/>
            <a:ext cx="184731" cy="584775"/>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1F766E7-1F40-D342-B0DC-4A8CA76334F2}"/>
              </a:ext>
            </a:extLst>
          </p:cNvPr>
          <p:cNvSpPr txBox="1"/>
          <p:nvPr/>
        </p:nvSpPr>
        <p:spPr>
          <a:xfrm>
            <a:off x="7811311" y="379379"/>
            <a:ext cx="184731" cy="584775"/>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78525" y="1600200"/>
            <a:ext cx="8863149" cy="3962401"/>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Study Group 15.6a (ED-BAN) (3 meeting slots)</a:t>
            </a:r>
          </a:p>
          <a:p>
            <a:pPr marL="0" indent="0" fontAlgn="b">
              <a:spcBef>
                <a:spcPts val="0"/>
              </a:spcBef>
              <a:buFontTx/>
              <a:buNone/>
              <a:defRPr/>
            </a:pPr>
            <a:endParaRPr lang="en-US" sz="800" dirty="0">
              <a:latin typeface="Arial Rounded MT Bold" pitchFamily="34" charset="0"/>
              <a:cs typeface="Arial" charset="0"/>
            </a:endParaRP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Formation of TG and construct plan on moving forward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Start the Technical Requirements Document (TRD)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SG-15.4ab and SG 15.14</a:t>
            </a:r>
          </a:p>
          <a:p>
            <a:pPr marL="0" indent="0" fontAlgn="b">
              <a:lnSpc>
                <a:spcPct val="80000"/>
              </a:lnSpc>
              <a:buFontTx/>
              <a:buNone/>
              <a:defRPr/>
            </a:pPr>
            <a:endParaRPr lang="en-US" sz="2800" dirty="0">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Study Group 15.4ab (UWB-NG) (5 meeting slots)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5 dedicated meetings, 2 joint meetings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Consider technical contributions</a:t>
            </a:r>
          </a:p>
        </p:txBody>
      </p:sp>
    </p:spTree>
    <p:extLst>
      <p:ext uri="{BB962C8B-B14F-4D97-AF65-F5344CB8AC3E}">
        <p14:creationId xmlns:p14="http://schemas.microsoft.com/office/powerpoint/2010/main" val="1854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11</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40425" y="1447799"/>
            <a:ext cx="8863149" cy="4886067"/>
          </a:xfrm>
        </p:spPr>
        <p:txBody>
          <a:bodyPr/>
          <a:lstStyle/>
          <a:p>
            <a:pPr marL="61913" indent="0" fontAlgn="b">
              <a:lnSpc>
                <a:spcPct val="80000"/>
              </a:lnSpc>
              <a:buNone/>
              <a:defRPr/>
            </a:pPr>
            <a:r>
              <a:rPr lang="en-US" sz="2800" dirty="0">
                <a:latin typeface="Arial Rounded MT Bold" pitchFamily="34" charset="0"/>
                <a:ea typeface="ＭＳ Ｐゴシック" pitchFamily="34" charset="-128"/>
                <a:cs typeface="Times New Roman" pitchFamily="18" charset="0"/>
              </a:rPr>
              <a:t>Study Group 15.14 (UWB-AHN) (3 meeting slots)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Continue work as Study Group</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Identify Content for 802.15.14</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Coordinate with SG15, SG4ab</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Issue a call for TG14 officers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Outreach to CCC, </a:t>
            </a:r>
            <a:r>
              <a:rPr lang="en-US" sz="2400" dirty="0" err="1">
                <a:solidFill>
                  <a:srgbClr val="000000"/>
                </a:solidFill>
                <a:latin typeface="Arial Rounded MT Bold" pitchFamily="34" charset="0"/>
                <a:ea typeface="ＭＳ Ｐゴシック" pitchFamily="34" charset="-128"/>
                <a:cs typeface="Arial" pitchFamily="34" charset="0"/>
              </a:rPr>
              <a:t>FiRa</a:t>
            </a:r>
            <a:r>
              <a:rPr lang="en-US" sz="2400" dirty="0">
                <a:solidFill>
                  <a:srgbClr val="000000"/>
                </a:solidFill>
                <a:latin typeface="Arial Rounded MT Bold" pitchFamily="34" charset="0"/>
                <a:ea typeface="ＭＳ Ｐゴシック" pitchFamily="34" charset="-128"/>
                <a:cs typeface="Arial" pitchFamily="34" charset="0"/>
              </a:rPr>
              <a:t>, UWBA, </a:t>
            </a:r>
            <a:r>
              <a:rPr lang="en-US" sz="2400" dirty="0" err="1">
                <a:solidFill>
                  <a:srgbClr val="000000"/>
                </a:solidFill>
                <a:latin typeface="Arial Rounded MT Bold" pitchFamily="34" charset="0"/>
                <a:ea typeface="ＭＳ Ｐゴシック" pitchFamily="34" charset="-128"/>
                <a:cs typeface="Arial" pitchFamily="34" charset="0"/>
              </a:rPr>
              <a:t>omlox</a:t>
            </a:r>
            <a:r>
              <a:rPr lang="en-US" sz="2400" dirty="0">
                <a:solidFill>
                  <a:srgbClr val="000000"/>
                </a:solidFill>
                <a:latin typeface="Arial Rounded MT Bold" pitchFamily="34" charset="0"/>
                <a:ea typeface="ＭＳ Ｐゴシック" pitchFamily="34" charset="-128"/>
                <a:cs typeface="Arial" pitchFamily="34" charset="0"/>
              </a:rPr>
              <a:t>, and CSA</a:t>
            </a:r>
          </a:p>
          <a:p>
            <a:pPr marL="0" indent="0" fontAlgn="b">
              <a:lnSpc>
                <a:spcPct val="80000"/>
              </a:lnSpc>
              <a:buFontTx/>
              <a:buNone/>
              <a:defRPr/>
            </a:pPr>
            <a:r>
              <a:rPr lang="en-US" sz="2800" dirty="0">
                <a:latin typeface="Arial Rounded MT Bold" pitchFamily="34" charset="0"/>
                <a:cs typeface="Times New Roman" pitchFamily="18" charset="0"/>
              </a:rPr>
              <a:t>Study Group 15.15 (NB-AHN) (3 meeting slots)</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Continue work as Study Group</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Identify Content for 802.15.15</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Coordinate with SG14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Issue call for officers for TG15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Outreach to Wi-SUN Alliance, CSA, Thread, ISA SP100.11a, Wireless Hart, </a:t>
            </a:r>
            <a:r>
              <a:rPr lang="en-US" sz="2400" dirty="0" err="1">
                <a:solidFill>
                  <a:srgbClr val="000000"/>
                </a:solidFill>
                <a:latin typeface="Arial Rounded MT Bold" pitchFamily="34" charset="0"/>
                <a:cs typeface="Arial" pitchFamily="34" charset="0"/>
              </a:rPr>
              <a:t>etc</a:t>
            </a:r>
            <a:r>
              <a:rPr lang="en-US" sz="2400" dirty="0">
                <a:solidFill>
                  <a:srgbClr val="000000"/>
                </a:solidFill>
                <a:latin typeface="Arial Rounded MT Bold" pitchFamily="34" charset="0"/>
                <a:cs typeface="Arial" pitchFamily="34" charset="0"/>
              </a:rPr>
              <a:t> …. (same distribution as TG4md)</a:t>
            </a:r>
          </a:p>
        </p:txBody>
      </p:sp>
    </p:spTree>
    <p:extLst>
      <p:ext uri="{BB962C8B-B14F-4D97-AF65-F5344CB8AC3E}">
        <p14:creationId xmlns:p14="http://schemas.microsoft.com/office/powerpoint/2010/main" val="19042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12</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9525"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next steps</a:t>
            </a:r>
          </a:p>
          <a:p>
            <a:pPr marL="9525" indent="0" fontAlgn="b">
              <a:spcBef>
                <a:spcPts val="0"/>
              </a:spcBef>
              <a:spcAft>
                <a:spcPts val="60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Approve updated Operations Manual (15-10-0235-28-0000)</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templates for SA ballot / RevCom submissions</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13</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pic>
        <p:nvPicPr>
          <p:cNvPr id="9" name="Picture 8">
            <a:extLst>
              <a:ext uri="{FF2B5EF4-FFF2-40B4-BE49-F238E27FC236}">
                <a16:creationId xmlns:a16="http://schemas.microsoft.com/office/drawing/2014/main" id="{57F26DBC-8D1B-5449-A3CF-350BA515D08A}"/>
              </a:ext>
            </a:extLst>
          </p:cNvPr>
          <p:cNvPicPr>
            <a:picLocks noChangeAspect="1"/>
          </p:cNvPicPr>
          <p:nvPr/>
        </p:nvPicPr>
        <p:blipFill>
          <a:blip r:embed="rId14">
            <a:extLst>
              <a:ext uri="{28A0092B-C50C-407E-A947-70E740481C1C}">
                <a14:useLocalDpi xmlns:a14="http://schemas.microsoft.com/office/drawing/2010/main" val="0"/>
              </a:ext>
            </a:extLst>
          </a:blip>
          <a:srcRect/>
          <a:stretch/>
        </p:blipFill>
        <p:spPr>
          <a:xfrm>
            <a:off x="536821" y="1826093"/>
            <a:ext cx="8470018" cy="2479207"/>
          </a:xfrm>
          <a:prstGeom prst="rect">
            <a:avLst/>
          </a:prstGeom>
        </p:spPr>
      </p:pic>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701BE9-A5D5-A14C-A952-E7502159A054}"/>
              </a:ext>
            </a:extLst>
          </p:cNvPr>
          <p:cNvSpPr>
            <a:spLocks noGrp="1"/>
          </p:cNvSpPr>
          <p:nvPr>
            <p:ph type="dt" sz="half" idx="10"/>
          </p:nvPr>
        </p:nvSpPr>
        <p:spPr/>
        <p:txBody>
          <a:bodyPr/>
          <a:lstStyle/>
          <a:p>
            <a:pPr>
              <a:defRPr/>
            </a:pPr>
            <a:r>
              <a:rPr lang="en-US"/>
              <a:t>Sept 2021</a:t>
            </a:r>
          </a:p>
        </p:txBody>
      </p:sp>
      <p:sp>
        <p:nvSpPr>
          <p:cNvPr id="3" name="Footer Placeholder 2">
            <a:extLst>
              <a:ext uri="{FF2B5EF4-FFF2-40B4-BE49-F238E27FC236}">
                <a16:creationId xmlns:a16="http://schemas.microsoft.com/office/drawing/2014/main" id="{59B92B33-B6A4-DB45-A2A6-A22A8C924DCD}"/>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693277E5-02B0-804A-BBC8-92A79902DFAF}"/>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6" name="Footer Placeholder 2">
            <a:extLst>
              <a:ext uri="{FF2B5EF4-FFF2-40B4-BE49-F238E27FC236}">
                <a16:creationId xmlns:a16="http://schemas.microsoft.com/office/drawing/2014/main" id="{26E70665-590C-8041-9C9F-43D50C1E04F7}"/>
              </a:ext>
            </a:extLst>
          </p:cNvPr>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3200" kern="1200">
                <a:solidFill>
                  <a:schemeClr val="tx1"/>
                </a:solidFill>
                <a:latin typeface="Times New Roman" charset="0"/>
                <a:ea typeface="ＭＳ Ｐゴシック" charset="0"/>
                <a:cs typeface="+mn-cs"/>
              </a:defRPr>
            </a:lvl1pPr>
            <a:lvl2pPr marL="742950" indent="-28575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2pPr>
            <a:lvl3pPr marL="11430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3pPr>
            <a:lvl4pPr marL="16002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4pPr>
            <a:lvl5pPr marL="20574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9pPr>
          </a:lstStyle>
          <a:p>
            <a:pPr>
              <a:defRPr/>
            </a:pPr>
            <a:r>
              <a:rPr lang="en-US" sz="1200"/>
              <a:t>Pat Kinney, Kinney Consulting</a:t>
            </a:r>
          </a:p>
        </p:txBody>
      </p:sp>
      <p:sp>
        <p:nvSpPr>
          <p:cNvPr id="7" name="Slide Number Placeholder 3">
            <a:extLst>
              <a:ext uri="{FF2B5EF4-FFF2-40B4-BE49-F238E27FC236}">
                <a16:creationId xmlns:a16="http://schemas.microsoft.com/office/drawing/2014/main" id="{E8EE7F7A-DE6C-F649-9B4F-E5F9FF4C4D38}"/>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742950" indent="-28575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11430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6002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20574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9pPr>
          </a:lstStyle>
          <a:p>
            <a:pPr>
              <a:defRPr/>
            </a:pPr>
            <a:r>
              <a:rPr lang="en-US" sz="1200"/>
              <a:t>Slide </a:t>
            </a:r>
            <a:fld id="{ABF3F59C-4E11-4FD6-8A47-A2608A57B359}" type="slidenum">
              <a:rPr lang="en-US" sz="1200" smtClean="0"/>
              <a:pPr>
                <a:defRPr/>
              </a:pPr>
              <a:t>2</a:t>
            </a:fld>
            <a:endParaRPr lang="en-US" sz="1200"/>
          </a:p>
        </p:txBody>
      </p:sp>
      <p:sp>
        <p:nvSpPr>
          <p:cNvPr id="8" name="Rectangle 1026">
            <a:extLst>
              <a:ext uri="{FF2B5EF4-FFF2-40B4-BE49-F238E27FC236}">
                <a16:creationId xmlns:a16="http://schemas.microsoft.com/office/drawing/2014/main" id="{F5F3B416-EFB0-E74A-A42E-E637F68C3BA1}"/>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9" name="_s1029">
            <a:extLst>
              <a:ext uri="{FF2B5EF4-FFF2-40B4-BE49-F238E27FC236}">
                <a16:creationId xmlns:a16="http://schemas.microsoft.com/office/drawing/2014/main" id="{A3E517B8-4AC9-B443-9965-495DC878A90C}"/>
              </a:ext>
            </a:extLst>
          </p:cNvPr>
          <p:cNvCxnSpPr>
            <a:cxnSpLocks noChangeShapeType="1"/>
            <a:stCxn id="25" idx="3"/>
            <a:endCxn id="18" idx="2"/>
          </p:cNvCxnSpPr>
          <p:nvPr/>
        </p:nvCxnSpPr>
        <p:spPr bwMode="auto">
          <a:xfrm flipV="1">
            <a:off x="2538413" y="3297238"/>
            <a:ext cx="378619" cy="228548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 name="_s1030">
            <a:extLst>
              <a:ext uri="{FF2B5EF4-FFF2-40B4-BE49-F238E27FC236}">
                <a16:creationId xmlns:a16="http://schemas.microsoft.com/office/drawing/2014/main" id="{E4ACF92D-C172-774B-B4CA-EA65229A1E9C}"/>
              </a:ext>
            </a:extLst>
          </p:cNvPr>
          <p:cNvCxnSpPr>
            <a:cxnSpLocks noChangeShapeType="1"/>
            <a:stCxn id="24" idx="1"/>
            <a:endCxn id="18"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1" name="_s1032">
            <a:extLst>
              <a:ext uri="{FF2B5EF4-FFF2-40B4-BE49-F238E27FC236}">
                <a16:creationId xmlns:a16="http://schemas.microsoft.com/office/drawing/2014/main" id="{76902712-07BA-714A-ABB6-B094C9096FF8}"/>
              </a:ext>
            </a:extLst>
          </p:cNvPr>
          <p:cNvCxnSpPr>
            <a:cxnSpLocks noChangeShapeType="1"/>
            <a:stCxn id="23" idx="1"/>
          </p:cNvCxnSpPr>
          <p:nvPr/>
        </p:nvCxnSpPr>
        <p:spPr bwMode="auto">
          <a:xfrm rot="10800000">
            <a:off x="2919852" y="4433890"/>
            <a:ext cx="326202" cy="17595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2" name="_s1035">
            <a:extLst>
              <a:ext uri="{FF2B5EF4-FFF2-40B4-BE49-F238E27FC236}">
                <a16:creationId xmlns:a16="http://schemas.microsoft.com/office/drawing/2014/main" id="{636C7963-974D-C24D-BED1-4F4D1694D19E}"/>
              </a:ext>
            </a:extLst>
          </p:cNvPr>
          <p:cNvCxnSpPr>
            <a:cxnSpLocks noChangeShapeType="1"/>
            <a:stCxn id="22" idx="1"/>
          </p:cNvCxnSpPr>
          <p:nvPr/>
        </p:nvCxnSpPr>
        <p:spPr bwMode="auto">
          <a:xfrm rot="10800000">
            <a:off x="2916238" y="4506919"/>
            <a:ext cx="325054" cy="10758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3" name="_s1036">
            <a:extLst>
              <a:ext uri="{FF2B5EF4-FFF2-40B4-BE49-F238E27FC236}">
                <a16:creationId xmlns:a16="http://schemas.microsoft.com/office/drawing/2014/main" id="{70218FBC-601E-E040-8234-5D72A276BD6D}"/>
              </a:ext>
            </a:extLst>
          </p:cNvPr>
          <p:cNvCxnSpPr>
            <a:cxnSpLocks noChangeShapeType="1"/>
            <a:endCxn id="18"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 name="_s1037">
            <a:extLst>
              <a:ext uri="{FF2B5EF4-FFF2-40B4-BE49-F238E27FC236}">
                <a16:creationId xmlns:a16="http://schemas.microsoft.com/office/drawing/2014/main" id="{584F8BAD-D946-7748-8E89-259F71F57E89}"/>
              </a:ext>
            </a:extLst>
          </p:cNvPr>
          <p:cNvCxnSpPr>
            <a:cxnSpLocks noChangeShapeType="1"/>
          </p:cNvCxnSpPr>
          <p:nvPr/>
        </p:nvCxnSpPr>
        <p:spPr bwMode="auto">
          <a:xfrm flipH="1" flipV="1">
            <a:off x="2890840" y="4370388"/>
            <a:ext cx="360362" cy="2378"/>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5" name="_s1038">
            <a:extLst>
              <a:ext uri="{FF2B5EF4-FFF2-40B4-BE49-F238E27FC236}">
                <a16:creationId xmlns:a16="http://schemas.microsoft.com/office/drawing/2014/main" id="{3CFDE1D2-F1F5-F04F-9721-F21C0FDB9C00}"/>
              </a:ext>
            </a:extLst>
          </p:cNvPr>
          <p:cNvCxnSpPr>
            <a:cxnSpLocks noChangeShapeType="1"/>
            <a:stCxn id="33" idx="3"/>
          </p:cNvCxnSpPr>
          <p:nvPr/>
        </p:nvCxnSpPr>
        <p:spPr bwMode="auto">
          <a:xfrm flipV="1">
            <a:off x="2532063" y="3378201"/>
            <a:ext cx="385762"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6" name="_s1041">
            <a:extLst>
              <a:ext uri="{FF2B5EF4-FFF2-40B4-BE49-F238E27FC236}">
                <a16:creationId xmlns:a16="http://schemas.microsoft.com/office/drawing/2014/main" id="{A0041820-8CC4-D44C-AE2F-96E2D276D942}"/>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7" name="_s1043">
            <a:extLst>
              <a:ext uri="{FF2B5EF4-FFF2-40B4-BE49-F238E27FC236}">
                <a16:creationId xmlns:a16="http://schemas.microsoft.com/office/drawing/2014/main" id="{0FF934FF-9B46-834A-A318-62D7B0EF58B9}"/>
              </a:ext>
            </a:extLst>
          </p:cNvPr>
          <p:cNvSpPr>
            <a:spLocks noChangeArrowheads="1"/>
          </p:cNvSpPr>
          <p:nvPr/>
        </p:nvSpPr>
        <p:spPr bwMode="auto">
          <a:xfrm>
            <a:off x="4724401" y="721521"/>
            <a:ext cx="4040186"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Facebook</a:t>
            </a:r>
          </a:p>
          <a:p>
            <a:pPr marL="114300"/>
            <a:r>
              <a:rPr lang="en-US" sz="1100" b="1" dirty="0"/>
              <a:t>802.15 Vice Chair:  Phil Beecher, Wi-SUN Alliance</a:t>
            </a:r>
          </a:p>
        </p:txBody>
      </p:sp>
      <p:sp>
        <p:nvSpPr>
          <p:cNvPr id="18" name="_s1044">
            <a:extLst>
              <a:ext uri="{FF2B5EF4-FFF2-40B4-BE49-F238E27FC236}">
                <a16:creationId xmlns:a16="http://schemas.microsoft.com/office/drawing/2014/main" id="{3C3F689B-E09C-BF44-ADAA-5C2714537ED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9" name="_s1045">
            <a:extLst>
              <a:ext uri="{FF2B5EF4-FFF2-40B4-BE49-F238E27FC236}">
                <a16:creationId xmlns:a16="http://schemas.microsoft.com/office/drawing/2014/main" id="{3CCB6B05-B6BD-7949-B127-D0B415039874}"/>
              </a:ext>
            </a:extLst>
          </p:cNvPr>
          <p:cNvSpPr>
            <a:spLocks noChangeArrowheads="1"/>
          </p:cNvSpPr>
          <p:nvPr/>
        </p:nvSpPr>
        <p:spPr bwMode="auto">
          <a:xfrm>
            <a:off x="3241292" y="1747046"/>
            <a:ext cx="2468153"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Facebook</a:t>
            </a:r>
          </a:p>
        </p:txBody>
      </p:sp>
      <p:sp>
        <p:nvSpPr>
          <p:cNvPr id="20" name="_s1047">
            <a:extLst>
              <a:ext uri="{FF2B5EF4-FFF2-40B4-BE49-F238E27FC236}">
                <a16:creationId xmlns:a16="http://schemas.microsoft.com/office/drawing/2014/main" id="{657E9C37-34AC-8A45-A58C-6737000E2B40}"/>
              </a:ext>
            </a:extLst>
          </p:cNvPr>
          <p:cNvSpPr>
            <a:spLocks noChangeArrowheads="1"/>
          </p:cNvSpPr>
          <p:nvPr/>
        </p:nvSpPr>
        <p:spPr bwMode="auto">
          <a:xfrm>
            <a:off x="3241292" y="2406650"/>
            <a:ext cx="2468153"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Gilb</a:t>
            </a:r>
          </a:p>
        </p:txBody>
      </p:sp>
      <p:sp>
        <p:nvSpPr>
          <p:cNvPr id="21" name="_s1049">
            <a:extLst>
              <a:ext uri="{FF2B5EF4-FFF2-40B4-BE49-F238E27FC236}">
                <a16:creationId xmlns:a16="http://schemas.microsoft.com/office/drawing/2014/main" id="{E8E96B8A-5D36-D043-9741-E08DDFF24373}"/>
              </a:ext>
            </a:extLst>
          </p:cNvPr>
          <p:cNvSpPr>
            <a:spLocks noChangeArrowheads="1"/>
          </p:cNvSpPr>
          <p:nvPr/>
        </p:nvSpPr>
        <p:spPr bwMode="auto">
          <a:xfrm>
            <a:off x="3274220" y="405328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Gigabit OWC</a:t>
            </a:r>
          </a:p>
          <a:p>
            <a:pPr algn="ctr"/>
            <a:r>
              <a:rPr lang="en-US" sz="1000" dirty="0"/>
              <a:t>Chair: Volker Jungnickel</a:t>
            </a:r>
          </a:p>
          <a:p>
            <a:pPr algn="ctr"/>
            <a:r>
              <a:rPr lang="en-US" sz="1000" dirty="0"/>
              <a:t>Fraunhofer Heinrich Hertz Institute</a:t>
            </a:r>
            <a:endParaRPr lang="en-US" sz="1000" b="1" dirty="0"/>
          </a:p>
        </p:txBody>
      </p:sp>
      <p:sp>
        <p:nvSpPr>
          <p:cNvPr id="22" name="_s1051">
            <a:extLst>
              <a:ext uri="{FF2B5EF4-FFF2-40B4-BE49-F238E27FC236}">
                <a16:creationId xmlns:a16="http://schemas.microsoft.com/office/drawing/2014/main" id="{DCF0B715-D498-6E4B-A138-23CDA541E8A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23" name="_s1054">
            <a:extLst>
              <a:ext uri="{FF2B5EF4-FFF2-40B4-BE49-F238E27FC236}">
                <a16:creationId xmlns:a16="http://schemas.microsoft.com/office/drawing/2014/main" id="{AB6D458D-B36D-B744-B653-302295C3C0CC}"/>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24" name="_s1056">
            <a:extLst>
              <a:ext uri="{FF2B5EF4-FFF2-40B4-BE49-F238E27FC236}">
                <a16:creationId xmlns:a16="http://schemas.microsoft.com/office/drawing/2014/main" id="{8FEFBE3E-44FD-FC43-BEB9-06F30D5A0896}"/>
              </a:ext>
            </a:extLst>
          </p:cNvPr>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25" name="_s1057">
            <a:extLst>
              <a:ext uri="{FF2B5EF4-FFF2-40B4-BE49-F238E27FC236}">
                <a16:creationId xmlns:a16="http://schemas.microsoft.com/office/drawing/2014/main" id="{A6930235-19B0-AC41-96E5-4FA575BACF01}"/>
              </a:ext>
            </a:extLst>
          </p:cNvPr>
          <p:cNvSpPr>
            <a:spLocks noChangeArrowheads="1"/>
          </p:cNvSpPr>
          <p:nvPr/>
        </p:nvSpPr>
        <p:spPr bwMode="auto">
          <a:xfrm>
            <a:off x="209551" y="5320784"/>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26" name="_s1058">
            <a:extLst>
              <a:ext uri="{FF2B5EF4-FFF2-40B4-BE49-F238E27FC236}">
                <a16:creationId xmlns:a16="http://schemas.microsoft.com/office/drawing/2014/main" id="{69A3960C-8D4E-6345-8B59-5217C2177DC6}"/>
              </a:ext>
            </a:extLst>
          </p:cNvPr>
          <p:cNvSpPr>
            <a:spLocks noChangeArrowheads="1"/>
          </p:cNvSpPr>
          <p:nvPr/>
        </p:nvSpPr>
        <p:spPr bwMode="auto">
          <a:xfrm>
            <a:off x="6429375" y="2416970"/>
            <a:ext cx="2449514" cy="402808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0"/>
              </a:spcAft>
              <a:defRPr/>
            </a:pPr>
            <a:r>
              <a:rPr lang="en-US" sz="1000" b="1" dirty="0">
                <a:solidFill>
                  <a:srgbClr val="000000"/>
                </a:solidFill>
              </a:rPr>
              <a:t>SG15.3ma  (Revision a)      </a:t>
            </a:r>
          </a:p>
          <a:p>
            <a:pPr>
              <a:spcAft>
                <a:spcPts val="0"/>
              </a:spcAft>
              <a:defRPr/>
            </a:pPr>
            <a:r>
              <a:rPr lang="en-US" sz="1000" b="1" dirty="0">
                <a:solidFill>
                  <a:srgbClr val="000000"/>
                </a:solidFill>
              </a:rPr>
              <a:t>    </a:t>
            </a:r>
            <a:r>
              <a:rPr lang="en-US" sz="1000" dirty="0">
                <a:solidFill>
                  <a:srgbClr val="000000"/>
                </a:solidFill>
              </a:rPr>
              <a:t>Chair Thomas Kürner, </a:t>
            </a:r>
          </a:p>
          <a:p>
            <a:pPr>
              <a:spcAft>
                <a:spcPts val="300"/>
              </a:spcAft>
              <a:defRPr/>
            </a:pPr>
            <a:r>
              <a:rPr lang="en-US" sz="1000" dirty="0">
                <a:solidFill>
                  <a:srgbClr val="000000"/>
                </a:solidFill>
              </a:rPr>
              <a:t>    </a:t>
            </a:r>
            <a:r>
              <a:rPr lang="de-DE" sz="1000" dirty="0"/>
              <a:t>Technische Universität Braunschweig</a:t>
            </a:r>
            <a:endParaRPr lang="en-US" sz="1000" b="1" dirty="0"/>
          </a:p>
          <a:p>
            <a:pPr marL="228600" indent="-219075">
              <a:spcAft>
                <a:spcPts val="0"/>
              </a:spcAft>
              <a:defRPr/>
            </a:pPr>
            <a:r>
              <a:rPr lang="en-US" sz="1000" b="1" dirty="0"/>
              <a:t>S15.4ab (UWB Next Generation)</a:t>
            </a:r>
          </a:p>
          <a:p>
            <a:pPr marL="228600" indent="-114300">
              <a:spcAft>
                <a:spcPts val="0"/>
              </a:spcAft>
              <a:defRPr/>
            </a:pPr>
            <a:r>
              <a:rPr lang="en-US" sz="1000" dirty="0">
                <a:cs typeface="Arial" charset="0"/>
              </a:rPr>
              <a:t>Chair: Ben Rolfe, </a:t>
            </a:r>
            <a:r>
              <a:rPr lang="en-US" sz="1000" dirty="0"/>
              <a:t>Blind Creek Associate</a:t>
            </a:r>
            <a:endParaRPr lang="en-US" sz="1000" b="1" dirty="0"/>
          </a:p>
          <a:p>
            <a:pPr marL="228600" indent="-219075">
              <a:spcAft>
                <a:spcPts val="0"/>
              </a:spcAft>
              <a:defRPr/>
            </a:pPr>
            <a:r>
              <a:rPr lang="en-US" sz="1000" b="1" dirty="0"/>
              <a:t>SG15.6a (Enhanced Dependability BAN)</a:t>
            </a:r>
          </a:p>
          <a:p>
            <a:pPr marL="228600" indent="-114300">
              <a:spcAft>
                <a:spcPts val="0"/>
              </a:spcAft>
              <a:defRPr/>
            </a:pPr>
            <a:r>
              <a:rPr lang="en-US" sz="1000" dirty="0"/>
              <a:t>Chair: Ryuji Kohno</a:t>
            </a:r>
          </a:p>
          <a:p>
            <a:pPr marL="228600" indent="-219075">
              <a:spcAft>
                <a:spcPts val="0"/>
              </a:spcAft>
              <a:defRPr/>
            </a:pPr>
            <a:r>
              <a:rPr lang="en-US" sz="1000" b="1" dirty="0"/>
              <a:t>SG15.14 (UWB Ad Hoc Network)</a:t>
            </a:r>
          </a:p>
          <a:p>
            <a:pPr marL="228600" indent="-114300">
              <a:spcAft>
                <a:spcPts val="0"/>
              </a:spcAft>
              <a:defRPr/>
            </a:pPr>
            <a:r>
              <a:rPr lang="en-US" sz="1000" dirty="0"/>
              <a:t>Chair: Clint Powell,  Facebook</a:t>
            </a:r>
          </a:p>
          <a:p>
            <a:pPr marL="228600" indent="-219075">
              <a:spcAft>
                <a:spcPts val="0"/>
              </a:spcAft>
              <a:defRPr/>
            </a:pPr>
            <a:r>
              <a:rPr lang="en-US" sz="1000" b="1" dirty="0">
                <a:solidFill>
                  <a:srgbClr val="000000"/>
                </a:solidFill>
              </a:rPr>
              <a:t>SG15.15 (NB </a:t>
            </a:r>
            <a:r>
              <a:rPr lang="en-US" sz="1000" b="1" dirty="0"/>
              <a:t>Ad Hoc Network</a:t>
            </a:r>
            <a:r>
              <a:rPr lang="en-US" sz="1000" b="1" dirty="0">
                <a:solidFill>
                  <a:srgbClr val="000000"/>
                </a:solidFill>
              </a:rPr>
              <a:t>)</a:t>
            </a:r>
          </a:p>
          <a:p>
            <a:pPr marL="228600" indent="-114300">
              <a:spcAft>
                <a:spcPts val="0"/>
              </a:spcAft>
              <a:defRPr/>
            </a:pPr>
            <a:r>
              <a:rPr lang="en-US" sz="1000" dirty="0">
                <a:solidFill>
                  <a:srgbClr val="000000"/>
                </a:solidFill>
              </a:rPr>
              <a:t>Chair: Phil Beecher, Wi-SUN Alliance</a:t>
            </a:r>
          </a:p>
          <a:p>
            <a:pPr>
              <a:spcAft>
                <a:spcPts val="300"/>
              </a:spcAft>
              <a:defRPr/>
            </a:pPr>
            <a:r>
              <a:rPr lang="en-US" sz="1000" b="1" u="sng" dirty="0">
                <a:solidFill>
                  <a:srgbClr val="000000"/>
                </a:solidFill>
              </a:rPr>
              <a:t>INTEREST GROUPS (IG)</a:t>
            </a:r>
            <a:endParaRPr lang="en-US" sz="1000" b="1" u="sng" dirty="0"/>
          </a:p>
          <a:p>
            <a:pPr>
              <a:spcAft>
                <a:spcPts val="300"/>
              </a:spcAft>
              <a:defRPr/>
            </a:pP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TeraHertz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7" name="Rectangle 1029">
            <a:extLst>
              <a:ext uri="{FF2B5EF4-FFF2-40B4-BE49-F238E27FC236}">
                <a16:creationId xmlns:a16="http://schemas.microsoft.com/office/drawing/2014/main" id="{21C5595F-244D-B84C-B7CC-735EEF3BA49D}"/>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8" name="_s1051">
            <a:extLst>
              <a:ext uri="{FF2B5EF4-FFF2-40B4-BE49-F238E27FC236}">
                <a16:creationId xmlns:a16="http://schemas.microsoft.com/office/drawing/2014/main" id="{867BCBE7-C1C7-9E40-BE92-5D7AED0C3E00}"/>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dirty="0"/>
              <a:t>Chair: Tim Godfrey, EPRI</a:t>
            </a:r>
          </a:p>
        </p:txBody>
      </p:sp>
      <p:sp>
        <p:nvSpPr>
          <p:cNvPr id="29" name="_s1051">
            <a:extLst>
              <a:ext uri="{FF2B5EF4-FFF2-40B4-BE49-F238E27FC236}">
                <a16:creationId xmlns:a16="http://schemas.microsoft.com/office/drawing/2014/main" id="{A77BF8DF-89FF-FB40-9C80-99E3A20A9213}"/>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30" name="_s1053">
            <a:extLst>
              <a:ext uri="{FF2B5EF4-FFF2-40B4-BE49-F238E27FC236}">
                <a16:creationId xmlns:a16="http://schemas.microsoft.com/office/drawing/2014/main" id="{3AABF592-5906-B948-A76F-2FA448545C5E}"/>
              </a:ext>
            </a:extLst>
          </p:cNvPr>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TG4aa JRE</a:t>
            </a:r>
          </a:p>
          <a:p>
            <a:pPr algn="ctr"/>
            <a:r>
              <a:rPr lang="en-US" sz="1000" b="1" dirty="0"/>
              <a:t>Chair: </a:t>
            </a:r>
            <a:r>
              <a:rPr lang="en-US" sz="1000" dirty="0"/>
              <a:t>Takashi  Kuramochi, Lapis Semi</a:t>
            </a:r>
          </a:p>
          <a:p>
            <a:pPr algn="ctr"/>
            <a:endParaRPr lang="en-US" sz="1000" b="1" dirty="0"/>
          </a:p>
        </p:txBody>
      </p:sp>
      <p:sp>
        <p:nvSpPr>
          <p:cNvPr id="31" name="Rectangle 2">
            <a:extLst>
              <a:ext uri="{FF2B5EF4-FFF2-40B4-BE49-F238E27FC236}">
                <a16:creationId xmlns:a16="http://schemas.microsoft.com/office/drawing/2014/main" id="{9C22F4AA-6441-DF41-B074-7DA6DDDE945F}"/>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a:t>
            </a:r>
            <a:r>
              <a:rPr lang="en-US" sz="1000" dirty="0"/>
              <a:t>TBD</a:t>
            </a:r>
          </a:p>
        </p:txBody>
      </p:sp>
      <p:cxnSp>
        <p:nvCxnSpPr>
          <p:cNvPr id="32" name="_s1030">
            <a:extLst>
              <a:ext uri="{FF2B5EF4-FFF2-40B4-BE49-F238E27FC236}">
                <a16:creationId xmlns:a16="http://schemas.microsoft.com/office/drawing/2014/main" id="{F6270AEA-01DB-2845-B1CB-CF918080C607}"/>
              </a:ext>
            </a:extLst>
          </p:cNvPr>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3" name="_s1053">
            <a:extLst>
              <a:ext uri="{FF2B5EF4-FFF2-40B4-BE49-F238E27FC236}">
                <a16:creationId xmlns:a16="http://schemas.microsoft.com/office/drawing/2014/main" id="{90BB587C-DF99-B740-A0E5-1539BD2C752C}"/>
              </a:ext>
            </a:extLst>
          </p:cNvPr>
          <p:cNvSpPr>
            <a:spLocks noChangeArrowheads="1"/>
          </p:cNvSpPr>
          <p:nvPr/>
        </p:nvSpPr>
        <p:spPr bwMode="auto">
          <a:xfrm>
            <a:off x="203200" y="5941816"/>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TG7a </a:t>
            </a:r>
            <a:r>
              <a:rPr lang="en-US" sz="1000" b="1" dirty="0">
                <a:latin typeface="Arial" charset="0"/>
                <a:cs typeface="Arial" charset="0"/>
              </a:rPr>
              <a:t>Optical Camera Communication</a:t>
            </a:r>
          </a:p>
          <a:p>
            <a:pPr marL="228600" lvl="1">
              <a:defRPr/>
            </a:pPr>
            <a:r>
              <a:rPr lang="en-US" sz="1000" dirty="0"/>
              <a:t>Chair: Yeong Min Jang, Kookmin Uni</a:t>
            </a:r>
          </a:p>
        </p:txBody>
      </p:sp>
      <p:cxnSp>
        <p:nvCxnSpPr>
          <p:cNvPr id="34" name="_s1031">
            <a:extLst>
              <a:ext uri="{FF2B5EF4-FFF2-40B4-BE49-F238E27FC236}">
                <a16:creationId xmlns:a16="http://schemas.microsoft.com/office/drawing/2014/main" id="{2DC84961-0B79-7E40-BED2-D1A359D24B74}"/>
              </a:ext>
            </a:extLst>
          </p:cNvPr>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5" name="_s1036">
            <a:extLst>
              <a:ext uri="{FF2B5EF4-FFF2-40B4-BE49-F238E27FC236}">
                <a16:creationId xmlns:a16="http://schemas.microsoft.com/office/drawing/2014/main" id="{18D69A88-340C-D947-B91D-16A07FDB8A99}"/>
              </a:ext>
            </a:extLst>
          </p:cNvPr>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6" name="_s1053">
            <a:extLst>
              <a:ext uri="{FF2B5EF4-FFF2-40B4-BE49-F238E27FC236}">
                <a16:creationId xmlns:a16="http://schemas.microsoft.com/office/drawing/2014/main" id="{86475639-6CDC-6348-A366-DA22373DA12C}"/>
              </a:ext>
            </a:extLst>
          </p:cNvPr>
          <p:cNvSpPr>
            <a:spLocks noChangeArrowheads="1"/>
          </p:cNvSpPr>
          <p:nvPr/>
        </p:nvSpPr>
        <p:spPr bwMode="auto">
          <a:xfrm>
            <a:off x="228600" y="4050904"/>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de-DE" sz="1000" dirty="0"/>
          </a:p>
        </p:txBody>
      </p:sp>
      <p:cxnSp>
        <p:nvCxnSpPr>
          <p:cNvPr id="37" name="_s1036">
            <a:extLst>
              <a:ext uri="{FF2B5EF4-FFF2-40B4-BE49-F238E27FC236}">
                <a16:creationId xmlns:a16="http://schemas.microsoft.com/office/drawing/2014/main" id="{D1F34822-1EB7-F140-824B-8EA26FBAE433}"/>
              </a:ext>
            </a:extLst>
          </p:cNvPr>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8" name="_s1053">
            <a:extLst>
              <a:ext uri="{FF2B5EF4-FFF2-40B4-BE49-F238E27FC236}">
                <a16:creationId xmlns:a16="http://schemas.microsoft.com/office/drawing/2014/main" id="{C1F128D7-87E1-F643-84F9-267351D1BA1D}"/>
              </a:ext>
            </a:extLst>
          </p:cNvPr>
          <p:cNvSpPr>
            <a:spLocks noChangeArrowheads="1"/>
          </p:cNvSpPr>
          <p:nvPr/>
        </p:nvSpPr>
        <p:spPr bwMode="auto">
          <a:xfrm>
            <a:off x="228600" y="4684515"/>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39" name="_s1045">
            <a:extLst>
              <a:ext uri="{FF2B5EF4-FFF2-40B4-BE49-F238E27FC236}">
                <a16:creationId xmlns:a16="http://schemas.microsoft.com/office/drawing/2014/main" id="{455029B1-7D97-FA4D-80DA-12C51CA0CCFC}"/>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40" name="Straight Connector 39">
            <a:extLst>
              <a:ext uri="{FF2B5EF4-FFF2-40B4-BE49-F238E27FC236}">
                <a16:creationId xmlns:a16="http://schemas.microsoft.com/office/drawing/2014/main" id="{D7B0BD26-653B-0D47-82D7-2F559DCBF4BC}"/>
              </a:ext>
            </a:extLst>
          </p:cNvPr>
          <p:cNvCxnSpPr>
            <a:stCxn id="18" idx="3"/>
          </p:cNvCxnSpPr>
          <p:nvPr/>
        </p:nvCxnSpPr>
        <p:spPr bwMode="auto">
          <a:xfrm flipV="1">
            <a:off x="4081463" y="3124200"/>
            <a:ext cx="2347912" cy="1031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_s1041">
            <a:extLst>
              <a:ext uri="{FF2B5EF4-FFF2-40B4-BE49-F238E27FC236}">
                <a16:creationId xmlns:a16="http://schemas.microsoft.com/office/drawing/2014/main" id="{0B8BC816-85F6-BE40-B062-AE7F7CC6185F}"/>
              </a:ext>
            </a:extLst>
          </p:cNvPr>
          <p:cNvCxnSpPr>
            <a:cxnSpLocks noChangeShapeType="1"/>
            <a:stCxn id="39" idx="1"/>
            <a:endCxn id="19" idx="3"/>
          </p:cNvCxnSpPr>
          <p:nvPr/>
        </p:nvCxnSpPr>
        <p:spPr bwMode="auto">
          <a:xfrm flipH="1">
            <a:off x="5709445" y="2004220"/>
            <a:ext cx="719930"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2" name="_s1041">
            <a:extLst>
              <a:ext uri="{FF2B5EF4-FFF2-40B4-BE49-F238E27FC236}">
                <a16:creationId xmlns:a16="http://schemas.microsoft.com/office/drawing/2014/main" id="{E2776EA7-65C2-6445-A32D-00D1E6DD814B}"/>
              </a:ext>
            </a:extLst>
          </p:cNvPr>
          <p:cNvCxnSpPr>
            <a:cxnSpLocks noChangeShapeType="1"/>
            <a:endCxn id="20" idx="3"/>
          </p:cNvCxnSpPr>
          <p:nvPr/>
        </p:nvCxnSpPr>
        <p:spPr bwMode="auto">
          <a:xfrm flipH="1">
            <a:off x="5709445" y="2641600"/>
            <a:ext cx="343482"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3" name="Rectangle 42">
            <a:extLst>
              <a:ext uri="{FF2B5EF4-FFF2-40B4-BE49-F238E27FC236}">
                <a16:creationId xmlns:a16="http://schemas.microsoft.com/office/drawing/2014/main" id="{1F283E8D-2E3A-D743-9D46-2973466F8853}"/>
              </a:ext>
            </a:extLst>
          </p:cNvPr>
          <p:cNvSpPr/>
          <p:nvPr/>
        </p:nvSpPr>
        <p:spPr>
          <a:xfrm>
            <a:off x="276815" y="4121150"/>
            <a:ext cx="2255248" cy="430887"/>
          </a:xfrm>
          <a:prstGeom prst="rect">
            <a:avLst/>
          </a:prstGeom>
        </p:spPr>
        <p:txBody>
          <a:bodyPr wrap="square">
            <a:spAutoFit/>
          </a:bodyPr>
          <a:lstStyle/>
          <a:p>
            <a:pPr algn="ctr"/>
            <a:r>
              <a:rPr lang="en-US" sz="1100" b="1" dirty="0"/>
              <a:t>TG4 2020 Cor1</a:t>
            </a:r>
          </a:p>
          <a:p>
            <a:r>
              <a:rPr lang="en-US" sz="1100" b="1" dirty="0"/>
              <a:t>Chair</a:t>
            </a:r>
            <a:r>
              <a:rPr lang="en-US" sz="1100" dirty="0"/>
              <a:t>: Kunal Shah, Itron</a:t>
            </a:r>
          </a:p>
        </p:txBody>
      </p:sp>
      <p:sp>
        <p:nvSpPr>
          <p:cNvPr id="44" name="_s1051">
            <a:extLst>
              <a:ext uri="{FF2B5EF4-FFF2-40B4-BE49-F238E27FC236}">
                <a16:creationId xmlns:a16="http://schemas.microsoft.com/office/drawing/2014/main" id="{67207057-30EE-9E47-821C-1143D274EE2B}"/>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cxnSp>
        <p:nvCxnSpPr>
          <p:cNvPr id="45" name="_s1035">
            <a:extLst>
              <a:ext uri="{FF2B5EF4-FFF2-40B4-BE49-F238E27FC236}">
                <a16:creationId xmlns:a16="http://schemas.microsoft.com/office/drawing/2014/main" id="{DF07EB23-6DBE-444B-A4AB-01BD6A71CE17}"/>
              </a:ext>
            </a:extLst>
          </p:cNvPr>
          <p:cNvCxnSpPr>
            <a:cxnSpLocks noChangeShapeType="1"/>
            <a:stCxn id="44" idx="1"/>
          </p:cNvCxnSpPr>
          <p:nvPr/>
        </p:nvCxnSpPr>
        <p:spPr bwMode="auto">
          <a:xfrm rot="10800000">
            <a:off x="2921795" y="3892552"/>
            <a:ext cx="319880" cy="106104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5" name="TextBox 4">
            <a:extLst>
              <a:ext uri="{FF2B5EF4-FFF2-40B4-BE49-F238E27FC236}">
                <a16:creationId xmlns:a16="http://schemas.microsoft.com/office/drawing/2014/main" id="{842D6FA7-10B1-3148-ADCC-F1898896D144}"/>
              </a:ext>
            </a:extLst>
          </p:cNvPr>
          <p:cNvSpPr txBox="1"/>
          <p:nvPr/>
        </p:nvSpPr>
        <p:spPr>
          <a:xfrm>
            <a:off x="7344383" y="496111"/>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6905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78098-CC5D-D843-82B6-80AFAD5CD021}"/>
              </a:ext>
            </a:extLst>
          </p:cNvPr>
          <p:cNvSpPr>
            <a:spLocks noGrp="1"/>
          </p:cNvSpPr>
          <p:nvPr>
            <p:ph type="dt" sz="half" idx="10"/>
          </p:nvPr>
        </p:nvSpPr>
        <p:spPr>
          <a:xfrm>
            <a:off x="725010" y="322987"/>
            <a:ext cx="1600200" cy="212725"/>
          </a:xfrm>
        </p:spPr>
        <p:txBody>
          <a:bodyPr/>
          <a:lstStyle/>
          <a:p>
            <a:pPr>
              <a:defRPr/>
            </a:pPr>
            <a:r>
              <a:rPr lang="en-US"/>
              <a:t>Sept 2021</a:t>
            </a:r>
            <a:endParaRPr lang="en-US" dirty="0"/>
          </a:p>
        </p:txBody>
      </p:sp>
      <p:sp>
        <p:nvSpPr>
          <p:cNvPr id="3" name="Footer Placeholder 2">
            <a:extLst>
              <a:ext uri="{FF2B5EF4-FFF2-40B4-BE49-F238E27FC236}">
                <a16:creationId xmlns:a16="http://schemas.microsoft.com/office/drawing/2014/main" id="{9167BB67-0419-014D-A9CD-CBCB3FD3421F}"/>
              </a:ext>
            </a:extLst>
          </p:cNvPr>
          <p:cNvSpPr>
            <a:spLocks noGrp="1"/>
          </p:cNvSpPr>
          <p:nvPr>
            <p:ph type="ftr" sz="quarter" idx="11"/>
          </p:nvPr>
        </p:nvSpPr>
        <p:spPr>
          <a:xfrm>
            <a:off x="5638800" y="6504316"/>
            <a:ext cx="3124200" cy="184666"/>
          </a:xfrm>
        </p:spPr>
        <p:txBody>
          <a:bodyPr/>
          <a:lstStyle/>
          <a:p>
            <a:pPr>
              <a:defRPr/>
            </a:pPr>
            <a:r>
              <a:rPr lang="en-US" dirty="0"/>
              <a:t>Pat Kinney, Kinney Consulting</a:t>
            </a:r>
          </a:p>
        </p:txBody>
      </p:sp>
      <p:sp>
        <p:nvSpPr>
          <p:cNvPr id="5" name="Rectangle 2">
            <a:extLst>
              <a:ext uri="{FF2B5EF4-FFF2-40B4-BE49-F238E27FC236}">
                <a16:creationId xmlns:a16="http://schemas.microsoft.com/office/drawing/2014/main" id="{BFF9C0D2-B54D-B54F-99B5-82E430A63E91}"/>
              </a:ext>
            </a:extLst>
          </p:cNvPr>
          <p:cNvSpPr txBox="1">
            <a:spLocks noChangeArrowheads="1"/>
          </p:cNvSpPr>
          <p:nvPr/>
        </p:nvSpPr>
        <p:spPr>
          <a:xfrm>
            <a:off x="727184" y="703975"/>
            <a:ext cx="7772400" cy="649287"/>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IEEE 802.15 Standards Pipeline</a:t>
            </a:r>
          </a:p>
        </p:txBody>
      </p:sp>
      <p:sp>
        <p:nvSpPr>
          <p:cNvPr id="7" name="Text Box 4">
            <a:extLst>
              <a:ext uri="{FF2B5EF4-FFF2-40B4-BE49-F238E27FC236}">
                <a16:creationId xmlns:a16="http://schemas.microsoft.com/office/drawing/2014/main" id="{081B13E7-E4F6-A749-BEBD-2CADBDAE5D6B}"/>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C7DA3F7D-6001-5C46-84DD-F8A0EE7C2927}"/>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13EB18F-7E90-9842-A0DE-4851D4FACE37}"/>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2491FDBE-CE8A-0847-9FFA-C34E0D7125C4}"/>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C1F9EBA1-8E10-B343-B44A-AE8113D38AE0}"/>
              </a:ext>
            </a:extLst>
          </p:cNvPr>
          <p:cNvSpPr txBox="1">
            <a:spLocks noChangeArrowheads="1"/>
          </p:cNvSpPr>
          <p:nvPr/>
        </p:nvSpPr>
        <p:spPr bwMode="auto">
          <a:xfrm>
            <a:off x="8028902" y="596804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FC9FE459-8292-084E-B5D1-BCCCD94C0537}"/>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8BA888ED-EDF2-7B47-8A93-C2C925311595}"/>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5" name="Line 29">
            <a:extLst>
              <a:ext uri="{FF2B5EF4-FFF2-40B4-BE49-F238E27FC236}">
                <a16:creationId xmlns:a16="http://schemas.microsoft.com/office/drawing/2014/main" id="{961573E9-CB40-534A-99B8-664EB61AC137}"/>
              </a:ext>
            </a:extLst>
          </p:cNvPr>
          <p:cNvSpPr>
            <a:spLocks noChangeShapeType="1"/>
          </p:cNvSpPr>
          <p:nvPr/>
        </p:nvSpPr>
        <p:spPr bwMode="auto">
          <a:xfrm>
            <a:off x="1533050" y="3610303"/>
            <a:ext cx="7505068" cy="238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AutoShape 34">
            <a:extLst>
              <a:ext uri="{FF2B5EF4-FFF2-40B4-BE49-F238E27FC236}">
                <a16:creationId xmlns:a16="http://schemas.microsoft.com/office/drawing/2014/main" id="{5E760886-7A57-C440-9D20-0B783FDC683B}"/>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7" name="Text Box 35">
            <a:extLst>
              <a:ext uri="{FF2B5EF4-FFF2-40B4-BE49-F238E27FC236}">
                <a16:creationId xmlns:a16="http://schemas.microsoft.com/office/drawing/2014/main" id="{4D359C08-363C-2B4A-A253-6DEA6C7FD4B6}"/>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CD99758A-1A06-694F-B139-782181687902}"/>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E80F5965-1BF7-D64E-903B-684E7021225D}"/>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20" name="Text Box 38">
            <a:extLst>
              <a:ext uri="{FF2B5EF4-FFF2-40B4-BE49-F238E27FC236}">
                <a16:creationId xmlns:a16="http://schemas.microsoft.com/office/drawing/2014/main" id="{94DC4AE1-9754-4849-8650-57CCBDD2978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21" name="Cloud">
            <a:extLst>
              <a:ext uri="{FF2B5EF4-FFF2-40B4-BE49-F238E27FC236}">
                <a16:creationId xmlns:a16="http://schemas.microsoft.com/office/drawing/2014/main" id="{DAA934F7-9A7F-5F48-904E-CC63F34D9826}"/>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2" name="AutoShape 46">
            <a:extLst>
              <a:ext uri="{FF2B5EF4-FFF2-40B4-BE49-F238E27FC236}">
                <a16:creationId xmlns:a16="http://schemas.microsoft.com/office/drawing/2014/main" id="{9AAA956C-7723-FB43-AE19-62769BD17676}"/>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3" name="AutoShape 46">
            <a:extLst>
              <a:ext uri="{FF2B5EF4-FFF2-40B4-BE49-F238E27FC236}">
                <a16:creationId xmlns:a16="http://schemas.microsoft.com/office/drawing/2014/main" id="{70FDBB45-DAFB-F441-925F-0B4927003FA9}"/>
              </a:ext>
            </a:extLst>
          </p:cNvPr>
          <p:cNvSpPr>
            <a:spLocks noChangeArrowheads="1"/>
          </p:cNvSpPr>
          <p:nvPr/>
        </p:nvSpPr>
        <p:spPr bwMode="auto">
          <a:xfrm>
            <a:off x="6607964" y="369342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a:p>
            <a:pPr algn="ctr"/>
            <a:r>
              <a:rPr lang="en-US" sz="1200" dirty="0">
                <a:latin typeface="Tahoma" pitchFamily="34" charset="0"/>
                <a:ea typeface="ＭＳ Ｐゴシック" charset="-128"/>
                <a:cs typeface="Arial" pitchFamily="34" charset="0"/>
              </a:rPr>
              <a:t>SECN</a:t>
            </a:r>
          </a:p>
        </p:txBody>
      </p:sp>
      <p:sp>
        <p:nvSpPr>
          <p:cNvPr id="24" name="AutoShape 46">
            <a:extLst>
              <a:ext uri="{FF2B5EF4-FFF2-40B4-BE49-F238E27FC236}">
                <a16:creationId xmlns:a16="http://schemas.microsoft.com/office/drawing/2014/main" id="{A423E669-F7FB-9B4A-9407-1A4E09C2046B}"/>
              </a:ext>
            </a:extLst>
          </p:cNvPr>
          <p:cNvSpPr>
            <a:spLocks noChangeArrowheads="1"/>
          </p:cNvSpPr>
          <p:nvPr/>
        </p:nvSpPr>
        <p:spPr bwMode="auto">
          <a:xfrm>
            <a:off x="6608103" y="429631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a:p>
            <a:pPr algn="ctr"/>
            <a:r>
              <a:rPr lang="en-US" sz="1200" dirty="0">
                <a:latin typeface="Tahoma" pitchFamily="34" charset="0"/>
                <a:ea typeface="ＭＳ Ｐゴシック" charset="-128"/>
                <a:cs typeface="Arial" pitchFamily="34" charset="0"/>
              </a:rPr>
              <a:t>EIR</a:t>
            </a:r>
          </a:p>
        </p:txBody>
      </p:sp>
      <p:sp>
        <p:nvSpPr>
          <p:cNvPr id="25" name="AutoShape 11">
            <a:extLst>
              <a:ext uri="{FF2B5EF4-FFF2-40B4-BE49-F238E27FC236}">
                <a16:creationId xmlns:a16="http://schemas.microsoft.com/office/drawing/2014/main" id="{717B68C8-8222-3F45-8180-40273A3B14F1}"/>
              </a:ext>
            </a:extLst>
          </p:cNvPr>
          <p:cNvSpPr>
            <a:spLocks noChangeArrowheads="1"/>
          </p:cNvSpPr>
          <p:nvPr/>
        </p:nvSpPr>
        <p:spPr bwMode="auto">
          <a:xfrm>
            <a:off x="8028899" y="146582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9" name="AutoShape 46">
            <a:extLst>
              <a:ext uri="{FF2B5EF4-FFF2-40B4-BE49-F238E27FC236}">
                <a16:creationId xmlns:a16="http://schemas.microsoft.com/office/drawing/2014/main" id="{D3DB30F5-58A0-5940-8442-EF2BF6FF5EB2}"/>
              </a:ext>
            </a:extLst>
          </p:cNvPr>
          <p:cNvSpPr>
            <a:spLocks noChangeArrowheads="1"/>
          </p:cNvSpPr>
          <p:nvPr/>
        </p:nvSpPr>
        <p:spPr bwMode="auto">
          <a:xfrm>
            <a:off x="5224820" y="3165147"/>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30" name="AutoShape 46">
            <a:extLst>
              <a:ext uri="{FF2B5EF4-FFF2-40B4-BE49-F238E27FC236}">
                <a16:creationId xmlns:a16="http://schemas.microsoft.com/office/drawing/2014/main" id="{D7D4531A-AC9C-2D45-A280-788CE2246664}"/>
              </a:ext>
            </a:extLst>
          </p:cNvPr>
          <p:cNvSpPr>
            <a:spLocks noChangeArrowheads="1"/>
          </p:cNvSpPr>
          <p:nvPr/>
        </p:nvSpPr>
        <p:spPr bwMode="auto">
          <a:xfrm>
            <a:off x="6610912" y="297128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a:p>
            <a:pPr algn="ctr"/>
            <a:r>
              <a:rPr lang="en-US" sz="1200" dirty="0">
                <a:latin typeface="Tahoma" pitchFamily="34" charset="0"/>
                <a:ea typeface="ＭＳ Ｐゴシック" charset="-128"/>
                <a:cs typeface="Arial" pitchFamily="34" charset="0"/>
              </a:rPr>
              <a:t>LP-WAN</a:t>
            </a:r>
          </a:p>
        </p:txBody>
      </p:sp>
      <p:sp>
        <p:nvSpPr>
          <p:cNvPr id="31" name="AutoShape 46">
            <a:extLst>
              <a:ext uri="{FF2B5EF4-FFF2-40B4-BE49-F238E27FC236}">
                <a16:creationId xmlns:a16="http://schemas.microsoft.com/office/drawing/2014/main" id="{80A785A7-027C-1F45-B7D1-E5844B787649}"/>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32" name="AutoShape 27">
            <a:extLst>
              <a:ext uri="{FF2B5EF4-FFF2-40B4-BE49-F238E27FC236}">
                <a16:creationId xmlns:a16="http://schemas.microsoft.com/office/drawing/2014/main" id="{50A6C0D3-59CA-F34A-837A-27683A05DECE}"/>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4" name="AutoShape 46">
            <a:extLst>
              <a:ext uri="{FF2B5EF4-FFF2-40B4-BE49-F238E27FC236}">
                <a16:creationId xmlns:a16="http://schemas.microsoft.com/office/drawing/2014/main" id="{B38F66A4-5DCA-DC4C-A135-AEE32A70640E}"/>
              </a:ext>
            </a:extLst>
          </p:cNvPr>
          <p:cNvSpPr>
            <a:spLocks noChangeArrowheads="1"/>
          </p:cNvSpPr>
          <p:nvPr/>
        </p:nvSpPr>
        <p:spPr bwMode="auto">
          <a:xfrm>
            <a:off x="5230845" y="3984113"/>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36" name="AutoShape 46">
            <a:extLst>
              <a:ext uri="{FF2B5EF4-FFF2-40B4-BE49-F238E27FC236}">
                <a16:creationId xmlns:a16="http://schemas.microsoft.com/office/drawing/2014/main" id="{76F42A68-241C-9140-9F9B-90CD7C09A1E3}"/>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37" name="AutoShape 46">
            <a:extLst>
              <a:ext uri="{FF2B5EF4-FFF2-40B4-BE49-F238E27FC236}">
                <a16:creationId xmlns:a16="http://schemas.microsoft.com/office/drawing/2014/main" id="{80AE7058-70CC-F140-A2BB-615DB4ABC317}"/>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38" name="AutoShape 46">
            <a:extLst>
              <a:ext uri="{FF2B5EF4-FFF2-40B4-BE49-F238E27FC236}">
                <a16:creationId xmlns:a16="http://schemas.microsoft.com/office/drawing/2014/main" id="{8F8BD20C-210C-B144-A207-4A72E4F3EA9F}"/>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44" name="AutoShape 46">
            <a:extLst>
              <a:ext uri="{FF2B5EF4-FFF2-40B4-BE49-F238E27FC236}">
                <a16:creationId xmlns:a16="http://schemas.microsoft.com/office/drawing/2014/main" id="{B0CF7AF2-99D7-234C-A64D-F6408F29A6B0}"/>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45" name="AutoShape 46">
            <a:extLst>
              <a:ext uri="{FF2B5EF4-FFF2-40B4-BE49-F238E27FC236}">
                <a16:creationId xmlns:a16="http://schemas.microsoft.com/office/drawing/2014/main" id="{D6A242CD-3A75-434C-AAE5-9164D802305F}"/>
              </a:ext>
            </a:extLst>
          </p:cNvPr>
          <p:cNvSpPr>
            <a:spLocks noChangeArrowheads="1"/>
          </p:cNvSpPr>
          <p:nvPr/>
        </p:nvSpPr>
        <p:spPr bwMode="auto">
          <a:xfrm>
            <a:off x="1733357" y="407928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SG15.3ma </a:t>
            </a:r>
          </a:p>
          <a:p>
            <a:pPr algn="ctr"/>
            <a:r>
              <a:rPr lang="en-US" sz="1200" dirty="0">
                <a:latin typeface="Tahoma" pitchFamily="34" charset="0"/>
                <a:ea typeface="ＭＳ Ｐゴシック" charset="-128"/>
                <a:cs typeface="Arial" pitchFamily="34" charset="0"/>
              </a:rPr>
              <a:t>Revision</a:t>
            </a:r>
          </a:p>
        </p:txBody>
      </p:sp>
      <p:sp>
        <p:nvSpPr>
          <p:cNvPr id="47" name="Slide Number Placeholder 46">
            <a:extLst>
              <a:ext uri="{FF2B5EF4-FFF2-40B4-BE49-F238E27FC236}">
                <a16:creationId xmlns:a16="http://schemas.microsoft.com/office/drawing/2014/main" id="{DA71730C-2575-1643-8119-D9CE6C53ED2F}"/>
              </a:ext>
            </a:extLst>
          </p:cNvPr>
          <p:cNvSpPr>
            <a:spLocks noGrp="1"/>
          </p:cNvSpPr>
          <p:nvPr>
            <p:ph type="sldNum" sz="quarter" idx="12"/>
          </p:nvPr>
        </p:nvSpPr>
        <p:spPr/>
        <p:txBody>
          <a:bodyPr/>
          <a:lstStyle/>
          <a:p>
            <a:pPr>
              <a:defRPr/>
            </a:pPr>
            <a:r>
              <a:rPr lang="en-US" dirty="0"/>
              <a:t>Slide </a:t>
            </a:r>
            <a:fld id="{1C2B8106-88DD-4C4A-A317-11679D01BABD}" type="slidenum">
              <a:rPr lang="en-US" smtClean="0"/>
              <a:pPr>
                <a:defRPr/>
              </a:pPr>
              <a:t>3</a:t>
            </a:fld>
            <a:endParaRPr lang="en-US" dirty="0"/>
          </a:p>
        </p:txBody>
      </p:sp>
      <p:sp>
        <p:nvSpPr>
          <p:cNvPr id="48" name="AutoShape 46">
            <a:extLst>
              <a:ext uri="{FF2B5EF4-FFF2-40B4-BE49-F238E27FC236}">
                <a16:creationId xmlns:a16="http://schemas.microsoft.com/office/drawing/2014/main" id="{23A2D533-28FD-D84F-9D2F-82CCCD656977}"/>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a:latin typeface="Tahoma" pitchFamily="34" charset="0"/>
                <a:ea typeface="ＭＳ Ｐゴシック" charset="-128"/>
                <a:cs typeface="Arial" pitchFamily="34" charset="0"/>
              </a:rPr>
              <a:t>SC-OS</a:t>
            </a:r>
          </a:p>
        </p:txBody>
      </p:sp>
      <p:sp>
        <p:nvSpPr>
          <p:cNvPr id="49" name="AutoShape 46">
            <a:extLst>
              <a:ext uri="{FF2B5EF4-FFF2-40B4-BE49-F238E27FC236}">
                <a16:creationId xmlns:a16="http://schemas.microsoft.com/office/drawing/2014/main" id="{F09F0252-C2F0-2D48-B36F-349D0BA8CCDF}"/>
              </a:ext>
            </a:extLst>
          </p:cNvPr>
          <p:cNvSpPr>
            <a:spLocks noChangeArrowheads="1"/>
          </p:cNvSpPr>
          <p:nvPr/>
        </p:nvSpPr>
        <p:spPr bwMode="auto">
          <a:xfrm>
            <a:off x="2973308" y="1461148"/>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Tree>
    <p:extLst>
      <p:ext uri="{BB962C8B-B14F-4D97-AF65-F5344CB8AC3E}">
        <p14:creationId xmlns:p14="http://schemas.microsoft.com/office/powerpoint/2010/main" val="30835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713514"/>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a:p>
            <a:pPr marL="609600" indent="-609600" fontAlgn="b">
              <a:lnSpc>
                <a:spcPct val="80000"/>
              </a:lnSpc>
              <a:spcAft>
                <a:spcPts val="0"/>
              </a:spcAft>
              <a:buNone/>
              <a:defRPr/>
            </a:pPr>
            <a:r>
              <a:rPr lang="en-US" sz="2000" dirty="0">
                <a:latin typeface="Arial Rounded MT Bold" pitchFamily="34" charset="0"/>
                <a:cs typeface="Arial" charset="0"/>
              </a:rPr>
              <a:t>TG 13 </a:t>
            </a:r>
            <a:r>
              <a:rPr lang="en-US" sz="2000" kern="1200" dirty="0">
                <a:latin typeface="Arial Rounded MT Bold" pitchFamily="34" charset="0"/>
                <a:cs typeface="Arial" charset="0"/>
              </a:rPr>
              <a:t>– Multi-Gigabit/sec Optical Wireless Communication (MG-OWC)</a:t>
            </a:r>
          </a:p>
          <a:p>
            <a:pPr marL="609600" indent="-609600" fontAlgn="b">
              <a:lnSpc>
                <a:spcPct val="80000"/>
              </a:lnSpc>
              <a:spcAft>
                <a:spcPts val="60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–Narrow Band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a:p>
            <a:pPr marL="609600" indent="-609600" fontAlgn="b">
              <a:lnSpc>
                <a:spcPct val="80000"/>
              </a:lnSpc>
              <a:buNone/>
              <a:defRPr/>
            </a:pPr>
            <a:r>
              <a:rPr lang="en-US" sz="2000" kern="1200" dirty="0">
                <a:latin typeface="Arial Rounded MT Bold" pitchFamily="34" charset="0"/>
                <a:cs typeface="Arial" charset="0"/>
              </a:rPr>
              <a:t>SG15.3ma – Revision a, Maintenance (ma)</a:t>
            </a:r>
          </a:p>
          <a:p>
            <a:pPr marL="609600" indent="-609600" fontAlgn="b">
              <a:lnSpc>
                <a:spcPct val="80000"/>
              </a:lnSpc>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52401" y="1334377"/>
            <a:ext cx="8867590" cy="4609224"/>
          </a:xfrm>
        </p:spPr>
        <p:txBody>
          <a:bodyPr/>
          <a:lstStyle/>
          <a:p>
            <a:pPr marL="609600" indent="-609600" fontAlgn="b">
              <a:lnSpc>
                <a:spcPct val="80000"/>
              </a:lnSpc>
              <a:buFontTx/>
              <a:buNone/>
              <a:defRPr/>
            </a:pPr>
            <a:r>
              <a:rPr lang="en-US" sz="2800" kern="1200" dirty="0">
                <a:latin typeface="Arial Rounded MT Bold" pitchFamily="34" charset="0"/>
                <a:cs typeface="Arial" charset="0"/>
              </a:rPr>
              <a:t>Task Group 4/Cor1 (3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Hear additional Proposals</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Prepare and review draft based on all the proposals heard </a:t>
            </a:r>
          </a:p>
          <a:p>
            <a:pPr marL="609600" indent="-609600" fontAlgn="b">
              <a:lnSpc>
                <a:spcPct val="80000"/>
              </a:lnSpc>
              <a:buFont typeface="+mj-lt"/>
              <a:buAutoNum type="arabicPeriod"/>
              <a:defRPr/>
            </a:pPr>
            <a:r>
              <a:rPr lang="en-US" sz="2400" kern="1200" dirty="0">
                <a:latin typeface="Arial Rounded MT Bold" pitchFamily="34" charset="0"/>
                <a:cs typeface="Arial" charset="0"/>
              </a:rPr>
              <a:t>Initiate working group Letter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SA Ballot ends on 14 September 2021</a:t>
            </a:r>
          </a:p>
          <a:p>
            <a:pPr marL="609600" indent="-609600" fontAlgn="b">
              <a:lnSpc>
                <a:spcPct val="80000"/>
              </a:lnSpc>
              <a:buFont typeface="+mj-lt"/>
              <a:buAutoNum type="arabicPeriod"/>
              <a:defRPr/>
            </a:pPr>
            <a:r>
              <a:rPr lang="en-US" sz="2400" kern="1200" dirty="0">
                <a:latin typeface="Arial Rounded MT Bold" pitchFamily="34" charset="0"/>
                <a:cs typeface="Arial" charset="0"/>
              </a:rPr>
              <a:t>Resolve SA Ballot comments</a:t>
            </a:r>
          </a:p>
          <a:p>
            <a:pPr marL="0" indent="0" fontAlgn="b">
              <a:spcBef>
                <a:spcPts val="0"/>
              </a:spcBef>
              <a:buFontTx/>
              <a:buNone/>
              <a:defRPr/>
            </a:pPr>
            <a:endParaRPr lang="en-US" sz="2400" dirty="0">
              <a:latin typeface="Arial Rounded MT Bold" pitchFamily="34" charset="0"/>
              <a:cs typeface="Arial"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(5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proposal mergers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preparation of revision baseline D0</a:t>
            </a:r>
            <a:endParaRPr lang="en-US" sz="2400" kern="12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9</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259774" y="1316737"/>
            <a:ext cx="8863149" cy="5275897"/>
          </a:xfrm>
        </p:spPr>
        <p:txBody>
          <a:bodyPr/>
          <a:lstStyle/>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13 – (MG-OWC) (3 meeting slots)</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SA Ballot comment resolution</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Continue improvements to Use Cases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Update SRD with new graph</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Contributions and review for SDD  (Latest revision is 802.15-21-306r2)</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Study Group 15.3ma (Revision) (2 meeting slots)</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SG3ma Kick-Off</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Writing of PAR and CSD</a:t>
            </a:r>
          </a:p>
        </p:txBody>
      </p:sp>
    </p:spTree>
    <p:extLst>
      <p:ext uri="{BB962C8B-B14F-4D97-AF65-F5344CB8AC3E}">
        <p14:creationId xmlns:p14="http://schemas.microsoft.com/office/powerpoint/2010/main" val="171257448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44296</TotalTime>
  <Words>1502</Words>
  <Application>Microsoft Macintosh PowerPoint</Application>
  <PresentationFormat>On-screen Show (4:3)</PresentationFormat>
  <Paragraphs>245</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Rounded MT Bold</vt:lpstr>
      <vt:lpstr>Courier</vt:lpstr>
      <vt:lpstr>Tahoma</vt:lpstr>
      <vt:lpstr>Times New Roman</vt:lpstr>
      <vt:lpstr>IEEE-802_15</vt:lpstr>
      <vt:lpstr> 133rd Session of meetings of the IEEE 802.15 Working Group for Wireless Specialty Networks</vt:lpstr>
      <vt:lpstr>PowerPoint Presentation</vt:lpstr>
      <vt:lpstr>PowerPoint Presentation</vt:lpstr>
      <vt:lpstr>802.15 WG Subgroups/Objectives</vt:lpstr>
      <vt:lpstr>802.15 WG Subgroups/Objectives</vt:lpstr>
      <vt:lpstr>802.15 WG Subgroups/Objectives</vt:lpstr>
      <vt:lpstr>802.15 WG Subgroups/Objectives</vt:lpstr>
      <vt:lpstr>Session Objectives Sept 14 - 22, 2021</vt:lpstr>
      <vt:lpstr>Session Objectives Sept 14 - 22, 2021</vt:lpstr>
      <vt:lpstr>Session Objectives Sept 14 - 22, 2021</vt:lpstr>
      <vt:lpstr>Session Objectives Sept 14 - 22, 2021</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Pat Kinney</cp:lastModifiedBy>
  <cp:revision>834</cp:revision>
  <cp:lastPrinted>2000-07-07T01:25:49Z</cp:lastPrinted>
  <dcterms:created xsi:type="dcterms:W3CDTF">1999-06-22T06:24:01Z</dcterms:created>
  <dcterms:modified xsi:type="dcterms:W3CDTF">2021-09-15T06:10:01Z</dcterms:modified>
  <cp:category/>
</cp:coreProperties>
</file>