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330" r:id="rId3"/>
    <p:sldId id="329" r:id="rId4"/>
    <p:sldId id="324" r:id="rId5"/>
    <p:sldId id="332" r:id="rId6"/>
    <p:sldId id="333" r:id="rId7"/>
    <p:sldId id="334" r:id="rId8"/>
    <p:sldId id="331" r:id="rId9"/>
    <p:sldId id="325" r:id="rId10"/>
    <p:sldId id="328" r:id="rId11"/>
    <p:sldId id="335" r:id="rId12"/>
    <p:sldId id="326" r:id="rId13"/>
    <p:sldId id="327"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9"/>
    <p:restoredTop sz="94676" autoAdjust="0"/>
  </p:normalViewPr>
  <p:slideViewPr>
    <p:cSldViewPr>
      <p:cViewPr>
        <p:scale>
          <a:sx n="117" d="100"/>
          <a:sy n="117" d="100"/>
        </p:scale>
        <p:origin x="1208" y="3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Sept 2021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802.15-21-0443-00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133rd Session of meetings of the IEEE 802.15 Working Group for Wireless Specialty Networks</a:t>
            </a:r>
          </a:p>
        </p:txBody>
      </p:sp>
      <p:sp>
        <p:nvSpPr>
          <p:cNvPr id="2054" name="Rectangle 3"/>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Sept 14-22,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10</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78525" y="1752600"/>
            <a:ext cx="8863149" cy="5277685"/>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Study Group 15.6a (ED-BAN) (3 meeting slots)</a:t>
            </a:r>
          </a:p>
          <a:p>
            <a:pPr marL="0" indent="0" fontAlgn="b">
              <a:spcBef>
                <a:spcPts val="0"/>
              </a:spcBef>
              <a:buFontTx/>
              <a:buNone/>
              <a:defRPr/>
            </a:pPr>
            <a:endParaRPr lang="en-US" sz="800" dirty="0">
              <a:latin typeface="Arial Rounded MT Bold" pitchFamily="34" charset="0"/>
              <a:cs typeface="Arial" charset="0"/>
            </a:endParaRP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Formation of TG and construct plan on moving forward</a:t>
            </a: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Discussion on harmonization with SG-15.4ab and SG 15.14</a:t>
            </a:r>
          </a:p>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Study Group 15.4ab (UWB-NG) (5 meeting slots)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5 dedicated meetings, 2 joint meetings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Consider technical contributions</a:t>
            </a:r>
          </a:p>
          <a:p>
            <a:pPr marL="1200150" lvl="1" indent="-457200" fontAlgn="b">
              <a:lnSpc>
                <a:spcPct val="80000"/>
              </a:lnSpc>
              <a:buFont typeface="+mj-lt"/>
              <a:buAutoNum type="arabicPeriod"/>
              <a:defRPr/>
            </a:pPr>
            <a:r>
              <a:rPr lang="en-US" sz="2000" dirty="0">
                <a:latin typeface="Arial Rounded MT Bold" pitchFamily="34" charset="0"/>
                <a:ea typeface="ＭＳ Ｐゴシック" pitchFamily="34" charset="-128"/>
                <a:cs typeface="Times New Roman" pitchFamily="18" charset="0"/>
              </a:rPr>
              <a:t>Guidance for technical contribution to be worked on telecons</a:t>
            </a:r>
          </a:p>
        </p:txBody>
      </p:sp>
    </p:spTree>
    <p:extLst>
      <p:ext uri="{BB962C8B-B14F-4D97-AF65-F5344CB8AC3E}">
        <p14:creationId xmlns:p14="http://schemas.microsoft.com/office/powerpoint/2010/main" val="1854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11</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40425" y="1447799"/>
            <a:ext cx="8863149" cy="4886067"/>
          </a:xfrm>
        </p:spPr>
        <p:txBody>
          <a:bodyPr/>
          <a:lstStyle/>
          <a:p>
            <a:pPr marL="61913" indent="0" fontAlgn="b">
              <a:lnSpc>
                <a:spcPct val="80000"/>
              </a:lnSpc>
              <a:buNone/>
              <a:defRPr/>
            </a:pPr>
            <a:r>
              <a:rPr lang="en-US" sz="2800" dirty="0">
                <a:latin typeface="Arial Rounded MT Bold" pitchFamily="34" charset="0"/>
                <a:ea typeface="ＭＳ Ｐゴシック" pitchFamily="34" charset="-128"/>
                <a:cs typeface="Times New Roman" pitchFamily="18" charset="0"/>
              </a:rPr>
              <a:t>Study Group 15.14 (UWB-AHN) (3 meeting slots)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Continue work as Study Group</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Identify Content for 802.15.14</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Coordinate with SG15, SG4ab</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Issue a call for TG14 officers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Outreach to CCC, </a:t>
            </a:r>
            <a:r>
              <a:rPr lang="en-US" sz="2400" dirty="0" err="1">
                <a:solidFill>
                  <a:srgbClr val="000000"/>
                </a:solidFill>
                <a:latin typeface="Arial Rounded MT Bold" pitchFamily="34" charset="0"/>
                <a:ea typeface="ＭＳ Ｐゴシック" pitchFamily="34" charset="-128"/>
                <a:cs typeface="Arial" pitchFamily="34" charset="0"/>
              </a:rPr>
              <a:t>FiRa</a:t>
            </a:r>
            <a:r>
              <a:rPr lang="en-US" sz="2400" dirty="0">
                <a:solidFill>
                  <a:srgbClr val="000000"/>
                </a:solidFill>
                <a:latin typeface="Arial Rounded MT Bold" pitchFamily="34" charset="0"/>
                <a:ea typeface="ＭＳ Ｐゴシック" pitchFamily="34" charset="-128"/>
                <a:cs typeface="Arial" pitchFamily="34" charset="0"/>
              </a:rPr>
              <a:t>, UWBA, </a:t>
            </a:r>
            <a:r>
              <a:rPr lang="en-US" sz="2400" dirty="0" err="1">
                <a:solidFill>
                  <a:srgbClr val="000000"/>
                </a:solidFill>
                <a:latin typeface="Arial Rounded MT Bold" pitchFamily="34" charset="0"/>
                <a:ea typeface="ＭＳ Ｐゴシック" pitchFamily="34" charset="-128"/>
                <a:cs typeface="Arial" pitchFamily="34" charset="0"/>
              </a:rPr>
              <a:t>omlox</a:t>
            </a:r>
            <a:r>
              <a:rPr lang="en-US" sz="2400" dirty="0">
                <a:solidFill>
                  <a:srgbClr val="000000"/>
                </a:solidFill>
                <a:latin typeface="Arial Rounded MT Bold" pitchFamily="34" charset="0"/>
                <a:ea typeface="ＭＳ Ｐゴシック" pitchFamily="34" charset="-128"/>
                <a:cs typeface="Arial" pitchFamily="34" charset="0"/>
              </a:rPr>
              <a:t>, and CSA</a:t>
            </a:r>
          </a:p>
          <a:p>
            <a:pPr marL="0" indent="0" fontAlgn="b">
              <a:lnSpc>
                <a:spcPct val="80000"/>
              </a:lnSpc>
              <a:buFontTx/>
              <a:buNone/>
              <a:defRPr/>
            </a:pPr>
            <a:r>
              <a:rPr lang="en-US" sz="2800" dirty="0">
                <a:latin typeface="Arial Rounded MT Bold" pitchFamily="34" charset="0"/>
                <a:cs typeface="Times New Roman" pitchFamily="18" charset="0"/>
              </a:rPr>
              <a:t>Study Group 15.15 (NB-AHN) (3 meeting slots)</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Continue work as Study Group</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Identify Content for 802.15.15</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Coordinate with SG14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Issue call for officers for TG15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Outreach to Wi-SUN Alliance, CSA, Thread, ISA SP100.11a, Wireless Hart, </a:t>
            </a:r>
            <a:r>
              <a:rPr lang="en-US" sz="2400" dirty="0" err="1">
                <a:solidFill>
                  <a:srgbClr val="000000"/>
                </a:solidFill>
                <a:latin typeface="Arial Rounded MT Bold" pitchFamily="34" charset="0"/>
                <a:cs typeface="Arial" pitchFamily="34" charset="0"/>
              </a:rPr>
              <a:t>etc</a:t>
            </a:r>
            <a:r>
              <a:rPr lang="en-US" sz="2400" dirty="0">
                <a:solidFill>
                  <a:srgbClr val="000000"/>
                </a:solidFill>
                <a:latin typeface="Arial Rounded MT Bold" pitchFamily="34" charset="0"/>
                <a:cs typeface="Arial" pitchFamily="34" charset="0"/>
              </a:rPr>
              <a:t> …. (same distribution as TG4md)</a:t>
            </a:r>
          </a:p>
        </p:txBody>
      </p:sp>
    </p:spTree>
    <p:extLst>
      <p:ext uri="{BB962C8B-B14F-4D97-AF65-F5344CB8AC3E}">
        <p14:creationId xmlns:p14="http://schemas.microsoft.com/office/powerpoint/2010/main" val="19042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12</a:t>
            </a:fld>
            <a:endParaRPr lang="en-US" sz="1200"/>
          </a:p>
        </p:txBody>
      </p:sp>
      <p:sp>
        <p:nvSpPr>
          <p:cNvPr id="7173" name="Rectangle 2"/>
          <p:cNvSpPr>
            <a:spLocks noGrp="1" noChangeArrowheads="1"/>
          </p:cNvSpPr>
          <p:nvPr>
            <p:ph type="title"/>
          </p:nvPr>
        </p:nvSpPr>
        <p:spPr>
          <a:xfrm>
            <a:off x="674077" y="570279"/>
            <a:ext cx="7772400" cy="509589"/>
          </a:xfrm>
        </p:spPr>
        <p:txBody>
          <a:bodyPr/>
          <a:lstStyle/>
          <a:p>
            <a:pPr>
              <a:defRPr/>
            </a:pPr>
            <a:r>
              <a:rPr lang="en-US" sz="3200" dirty="0"/>
              <a:t>Session Objectives Sept 14 - 22, 2021</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266700" y="1079868"/>
            <a:ext cx="8610599" cy="4331125"/>
          </a:xfrm>
        </p:spPr>
        <p:txBody>
          <a:bodyPr/>
          <a:lstStyle/>
          <a:p>
            <a:pPr marL="0" indent="0" fontAlgn="b">
              <a:spcBef>
                <a:spcPts val="0"/>
              </a:spcBef>
              <a:spcAft>
                <a:spcPts val="0"/>
              </a:spcAft>
              <a:buFontTx/>
              <a:buNone/>
              <a:defRPr/>
            </a:pPr>
            <a:r>
              <a:rPr lang="en-US" sz="2400" dirty="0">
                <a:solidFill>
                  <a:srgbClr val="000000"/>
                </a:solidFill>
                <a:latin typeface="Arial Rounded MT Bold" pitchFamily="34" charset="0"/>
                <a:cs typeface="Arial" charset="0"/>
              </a:rPr>
              <a:t>SC THz </a:t>
            </a:r>
            <a:r>
              <a:rPr lang="en-US" sz="2000" dirty="0">
                <a:solidFill>
                  <a:srgbClr val="000000"/>
                </a:solidFill>
                <a:latin typeface="Arial Rounded MT Bold" pitchFamily="34" charset="0"/>
                <a:cs typeface="Arial" charset="0"/>
              </a:rPr>
              <a:t>(1 meeting slot)</a:t>
            </a:r>
          </a:p>
          <a:p>
            <a:pPr marL="862013" indent="-455613"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Discussing next steps, i.e. to take into account WRC 19 changes</a:t>
            </a:r>
          </a:p>
          <a:p>
            <a:pPr marL="9525" indent="0" fontAlgn="b">
              <a:spcBef>
                <a:spcPts val="0"/>
              </a:spcBef>
              <a:spcAft>
                <a:spcPts val="0"/>
              </a:spcAft>
              <a:buNone/>
              <a:defRPr/>
            </a:pPr>
            <a:r>
              <a:rPr lang="en-US" sz="2400" dirty="0">
                <a:solidFill>
                  <a:srgbClr val="000000"/>
                </a:solidFill>
                <a:latin typeface="Arial Rounded MT Bold" pitchFamily="34" charset="0"/>
                <a:cs typeface="Arial" charset="0"/>
              </a:rPr>
              <a:t>SC MAINTENANCE</a:t>
            </a:r>
            <a:r>
              <a:rPr lang="en-US" sz="2400" dirty="0">
                <a:solidFill>
                  <a:srgbClr val="000000"/>
                </a:solidFill>
                <a:latin typeface="Arial Rounded MT Bold" pitchFamily="34" charset="0"/>
                <a:ea typeface="ＭＳ Ｐゴシック" pitchFamily="34" charset="-128"/>
                <a:cs typeface="Arial" pitchFamily="34" charset="0"/>
              </a:rPr>
              <a:t> (1 meeting slot)</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Approve updated Operations Manual (15-10-0235-28-0000)</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templates for SA ballot / RevCom submissions</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with existing Standards </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for the Operations Manual</a:t>
            </a:r>
          </a:p>
          <a:p>
            <a:pPr marL="9525" indent="0" fontAlgn="b">
              <a:spcBef>
                <a:spcPts val="600"/>
              </a:spcBef>
              <a:spcAft>
                <a:spcPts val="0"/>
              </a:spcAft>
              <a:buNone/>
              <a:defRPr/>
            </a:pPr>
            <a:r>
              <a:rPr lang="en-US" sz="2400" dirty="0">
                <a:solidFill>
                  <a:srgbClr val="000000"/>
                </a:solidFill>
                <a:latin typeface="Arial Rounded MT Bold" pitchFamily="34" charset="0"/>
                <a:cs typeface="Arial" charset="0"/>
              </a:rPr>
              <a:t>SC IETF (1 meeting slot)</a:t>
            </a:r>
          </a:p>
          <a:p>
            <a:pPr marL="847725" indent="-457200"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r>
              <a:rPr lang="en-US" sz="2400" dirty="0">
                <a:solidFill>
                  <a:srgbClr val="000000"/>
                </a:solidFill>
                <a:latin typeface="Arial Rounded MT Bold" pitchFamily="34" charset="0"/>
                <a:cs typeface="Arial" charset="0"/>
              </a:rPr>
              <a:t>SC WNG (1 meeting slot)</a:t>
            </a:r>
          </a:p>
          <a:p>
            <a:pPr marL="866775" indent="-44450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Presentations</a:t>
            </a:r>
          </a:p>
        </p:txBody>
      </p:sp>
    </p:spTree>
    <p:extLst>
      <p:ext uri="{BB962C8B-B14F-4D97-AF65-F5344CB8AC3E}">
        <p14:creationId xmlns:p14="http://schemas.microsoft.com/office/powerpoint/2010/main" val="49738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98D81A8-676D-4B71-81B0-5919593A92F0}" type="slidenum">
              <a:rPr lang="en-US" sz="1200" smtClean="0"/>
              <a:pPr>
                <a:defRPr/>
              </a:pPr>
              <a:t>13</a:t>
            </a:fld>
            <a:endParaRPr lang="en-US" sz="1200"/>
          </a:p>
        </p:txBody>
      </p:sp>
      <p:pic>
        <p:nvPicPr>
          <p:cNvPr id="1025" name="Picture 1" descr="page1image3863846096">
            <a:extLst>
              <a:ext uri="{FF2B5EF4-FFF2-40B4-BE49-F238E27FC236}">
                <a16:creationId xmlns:a16="http://schemas.microsoft.com/office/drawing/2014/main" id="{50135784-D432-5E4B-88A6-6FE7FA505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3863846384">
            <a:extLst>
              <a:ext uri="{FF2B5EF4-FFF2-40B4-BE49-F238E27FC236}">
                <a16:creationId xmlns:a16="http://schemas.microsoft.com/office/drawing/2014/main" id="{BFB4C29F-1BAD-2C4F-8656-1A2441DC3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863846672">
            <a:extLst>
              <a:ext uri="{FF2B5EF4-FFF2-40B4-BE49-F238E27FC236}">
                <a16:creationId xmlns:a16="http://schemas.microsoft.com/office/drawing/2014/main" id="{679BF1C9-785B-5C4D-B63B-2E2F88D01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63846960">
            <a:extLst>
              <a:ext uri="{FF2B5EF4-FFF2-40B4-BE49-F238E27FC236}">
                <a16:creationId xmlns:a16="http://schemas.microsoft.com/office/drawing/2014/main" id="{E01ABA73-41B2-3045-87E3-632FA6850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image3863847536">
            <a:extLst>
              <a:ext uri="{FF2B5EF4-FFF2-40B4-BE49-F238E27FC236}">
                <a16:creationId xmlns:a16="http://schemas.microsoft.com/office/drawing/2014/main" id="{47E1BD8E-39A2-6045-B6F6-B01E3CF755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863847824">
            <a:extLst>
              <a:ext uri="{FF2B5EF4-FFF2-40B4-BE49-F238E27FC236}">
                <a16:creationId xmlns:a16="http://schemas.microsoft.com/office/drawing/2014/main" id="{C9D6A975-6560-5C42-97B8-662C084D0A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863849824">
            <a:extLst>
              <a:ext uri="{FF2B5EF4-FFF2-40B4-BE49-F238E27FC236}">
                <a16:creationId xmlns:a16="http://schemas.microsoft.com/office/drawing/2014/main" id="{7C0B70F2-E7F2-854C-8660-309F0CF56C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3863850112">
            <a:extLst>
              <a:ext uri="{FF2B5EF4-FFF2-40B4-BE49-F238E27FC236}">
                <a16:creationId xmlns:a16="http://schemas.microsoft.com/office/drawing/2014/main" id="{A373C41C-3B70-7841-8389-796BCD117E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1image3863851488">
            <a:extLst>
              <a:ext uri="{FF2B5EF4-FFF2-40B4-BE49-F238E27FC236}">
                <a16:creationId xmlns:a16="http://schemas.microsoft.com/office/drawing/2014/main" id="{425949A1-7D22-6A4C-A46D-9A6AADA931B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image3863851680">
            <a:extLst>
              <a:ext uri="{FF2B5EF4-FFF2-40B4-BE49-F238E27FC236}">
                <a16:creationId xmlns:a16="http://schemas.microsoft.com/office/drawing/2014/main" id="{AD7D0471-5FD8-454F-AD54-975DA1BB1E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image3863857632">
            <a:extLst>
              <a:ext uri="{FF2B5EF4-FFF2-40B4-BE49-F238E27FC236}">
                <a16:creationId xmlns:a16="http://schemas.microsoft.com/office/drawing/2014/main" id="{423DEA9A-8D42-FB4F-9D25-99A89FF6ED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image3863854960">
            <a:extLst>
              <a:ext uri="{FF2B5EF4-FFF2-40B4-BE49-F238E27FC236}">
                <a16:creationId xmlns:a16="http://schemas.microsoft.com/office/drawing/2014/main" id="{B0C69B89-FCAE-6D42-A577-A6336003A9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image3863938416">
            <a:extLst>
              <a:ext uri="{FF2B5EF4-FFF2-40B4-BE49-F238E27FC236}">
                <a16:creationId xmlns:a16="http://schemas.microsoft.com/office/drawing/2014/main" id="{D60D3E30-48F2-024A-A60F-B459DE31B1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image3863938704">
            <a:extLst>
              <a:ext uri="{FF2B5EF4-FFF2-40B4-BE49-F238E27FC236}">
                <a16:creationId xmlns:a16="http://schemas.microsoft.com/office/drawing/2014/main" id="{44CE156B-9265-7A40-955F-5F7624BA47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image3863940928">
            <a:extLst>
              <a:ext uri="{FF2B5EF4-FFF2-40B4-BE49-F238E27FC236}">
                <a16:creationId xmlns:a16="http://schemas.microsoft.com/office/drawing/2014/main" id="{95D25D1D-EF3E-F446-9364-2E30996C2BF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image3863941120">
            <a:extLst>
              <a:ext uri="{FF2B5EF4-FFF2-40B4-BE49-F238E27FC236}">
                <a16:creationId xmlns:a16="http://schemas.microsoft.com/office/drawing/2014/main" id="{0B0D7638-342F-FC47-800A-B9E0249BB5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1image3863846096">
            <a:extLst>
              <a:ext uri="{FF2B5EF4-FFF2-40B4-BE49-F238E27FC236}">
                <a16:creationId xmlns:a16="http://schemas.microsoft.com/office/drawing/2014/main" id="{2E5C0BF4-7CD6-8740-BECB-7FEA84C59A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1image3863846384">
            <a:extLst>
              <a:ext uri="{FF2B5EF4-FFF2-40B4-BE49-F238E27FC236}">
                <a16:creationId xmlns:a16="http://schemas.microsoft.com/office/drawing/2014/main" id="{6C820EC3-99B2-C041-8E2E-AD011E9C8F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1image3863846672">
            <a:extLst>
              <a:ext uri="{FF2B5EF4-FFF2-40B4-BE49-F238E27FC236}">
                <a16:creationId xmlns:a16="http://schemas.microsoft.com/office/drawing/2014/main" id="{19D0F79F-18E0-1E4C-B59C-34AF239A4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age1image3863846960">
            <a:extLst>
              <a:ext uri="{FF2B5EF4-FFF2-40B4-BE49-F238E27FC236}">
                <a16:creationId xmlns:a16="http://schemas.microsoft.com/office/drawing/2014/main" id="{C92EEEF9-EEB8-2548-8ED6-EACF5AB4F7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age1image3863847536">
            <a:extLst>
              <a:ext uri="{FF2B5EF4-FFF2-40B4-BE49-F238E27FC236}">
                <a16:creationId xmlns:a16="http://schemas.microsoft.com/office/drawing/2014/main" id="{092E2637-DE89-DA45-8D4C-B059DC9E48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age1image3863847824">
            <a:extLst>
              <a:ext uri="{FF2B5EF4-FFF2-40B4-BE49-F238E27FC236}">
                <a16:creationId xmlns:a16="http://schemas.microsoft.com/office/drawing/2014/main" id="{1F32ABED-BEF6-5F45-A3A8-CA6B4A35D5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age1image3863849824">
            <a:extLst>
              <a:ext uri="{FF2B5EF4-FFF2-40B4-BE49-F238E27FC236}">
                <a16:creationId xmlns:a16="http://schemas.microsoft.com/office/drawing/2014/main" id="{0727C076-53EF-EA4F-9383-FC0EEE4BEA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age1image3863850112">
            <a:extLst>
              <a:ext uri="{FF2B5EF4-FFF2-40B4-BE49-F238E27FC236}">
                <a16:creationId xmlns:a16="http://schemas.microsoft.com/office/drawing/2014/main" id="{0C44C571-2CAC-C34E-840A-BFF6A3E257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age1image3863851488">
            <a:extLst>
              <a:ext uri="{FF2B5EF4-FFF2-40B4-BE49-F238E27FC236}">
                <a16:creationId xmlns:a16="http://schemas.microsoft.com/office/drawing/2014/main" id="{CA88100F-34F8-1C4E-A0AA-0857E54BC7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age1image3863851680">
            <a:extLst>
              <a:ext uri="{FF2B5EF4-FFF2-40B4-BE49-F238E27FC236}">
                <a16:creationId xmlns:a16="http://schemas.microsoft.com/office/drawing/2014/main" id="{537A97D8-41D9-3940-AD50-6CF21E8209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age1image3863857632">
            <a:extLst>
              <a:ext uri="{FF2B5EF4-FFF2-40B4-BE49-F238E27FC236}">
                <a16:creationId xmlns:a16="http://schemas.microsoft.com/office/drawing/2014/main" id="{6E6C0F21-030C-A84F-BCD8-9AF5DAE5F1A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age1image3863854960">
            <a:extLst>
              <a:ext uri="{FF2B5EF4-FFF2-40B4-BE49-F238E27FC236}">
                <a16:creationId xmlns:a16="http://schemas.microsoft.com/office/drawing/2014/main" id="{92359B67-7D9C-9B46-8E07-9ABE1FEE09D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age1image3863938416">
            <a:extLst>
              <a:ext uri="{FF2B5EF4-FFF2-40B4-BE49-F238E27FC236}">
                <a16:creationId xmlns:a16="http://schemas.microsoft.com/office/drawing/2014/main" id="{AD2D3308-1424-4340-BBCA-CF3BA0DBE7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age1image3863938704">
            <a:extLst>
              <a:ext uri="{FF2B5EF4-FFF2-40B4-BE49-F238E27FC236}">
                <a16:creationId xmlns:a16="http://schemas.microsoft.com/office/drawing/2014/main" id="{428B13F0-34BA-044E-A495-023E2C2927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age1image3863940928">
            <a:extLst>
              <a:ext uri="{FF2B5EF4-FFF2-40B4-BE49-F238E27FC236}">
                <a16:creationId xmlns:a16="http://schemas.microsoft.com/office/drawing/2014/main" id="{A13F3793-AE37-8240-9BEF-EB3A617E3E8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age1image3863941120">
            <a:extLst>
              <a:ext uri="{FF2B5EF4-FFF2-40B4-BE49-F238E27FC236}">
                <a16:creationId xmlns:a16="http://schemas.microsoft.com/office/drawing/2014/main" id="{651C5019-BB00-B245-9526-FBE4AD06E2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19817280">
            <a:extLst>
              <a:ext uri="{FF2B5EF4-FFF2-40B4-BE49-F238E27FC236}">
                <a16:creationId xmlns:a16="http://schemas.microsoft.com/office/drawing/2014/main" id="{7DB3FB02-534C-7547-9E00-798D2465C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19817088">
            <a:extLst>
              <a:ext uri="{FF2B5EF4-FFF2-40B4-BE49-F238E27FC236}">
                <a16:creationId xmlns:a16="http://schemas.microsoft.com/office/drawing/2014/main" id="{01812A94-647C-1F49-951D-EB4E1740F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19821504">
            <a:extLst>
              <a:ext uri="{FF2B5EF4-FFF2-40B4-BE49-F238E27FC236}">
                <a16:creationId xmlns:a16="http://schemas.microsoft.com/office/drawing/2014/main" id="{AFBEAB71-F6F8-6846-8AA3-2D08127D43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1image19817664">
            <a:extLst>
              <a:ext uri="{FF2B5EF4-FFF2-40B4-BE49-F238E27FC236}">
                <a16:creationId xmlns:a16="http://schemas.microsoft.com/office/drawing/2014/main" id="{1C768F2E-59B1-E54D-ADCC-817100A5E0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1image19819584">
            <a:extLst>
              <a:ext uri="{FF2B5EF4-FFF2-40B4-BE49-F238E27FC236}">
                <a16:creationId xmlns:a16="http://schemas.microsoft.com/office/drawing/2014/main" id="{2B0A156E-ABDA-2845-A818-A73C2223DF6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1image19819008">
            <a:extLst>
              <a:ext uri="{FF2B5EF4-FFF2-40B4-BE49-F238E27FC236}">
                <a16:creationId xmlns:a16="http://schemas.microsoft.com/office/drawing/2014/main" id="{5A98829A-C0BE-6F43-B666-19DED16249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1image19819200">
            <a:extLst>
              <a:ext uri="{FF2B5EF4-FFF2-40B4-BE49-F238E27FC236}">
                <a16:creationId xmlns:a16="http://schemas.microsoft.com/office/drawing/2014/main" id="{38AB63BB-2546-D341-ABD0-0EC27B4905D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1image19819392">
            <a:extLst>
              <a:ext uri="{FF2B5EF4-FFF2-40B4-BE49-F238E27FC236}">
                <a16:creationId xmlns:a16="http://schemas.microsoft.com/office/drawing/2014/main" id="{B1272BE3-5A3E-7744-8178-4D805C1A078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1image19819776">
            <a:extLst>
              <a:ext uri="{FF2B5EF4-FFF2-40B4-BE49-F238E27FC236}">
                <a16:creationId xmlns:a16="http://schemas.microsoft.com/office/drawing/2014/main" id="{1F8272EC-89AC-144E-A1A7-9943E1252E4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1image19819968">
            <a:extLst>
              <a:ext uri="{FF2B5EF4-FFF2-40B4-BE49-F238E27FC236}">
                <a16:creationId xmlns:a16="http://schemas.microsoft.com/office/drawing/2014/main" id="{CAC993BF-5E1E-C847-8B36-01356E0F77E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1image19820928">
            <a:extLst>
              <a:ext uri="{FF2B5EF4-FFF2-40B4-BE49-F238E27FC236}">
                <a16:creationId xmlns:a16="http://schemas.microsoft.com/office/drawing/2014/main" id="{39B12DEC-98FB-D24F-956E-7B284A1EDAB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1image19820160">
            <a:extLst>
              <a:ext uri="{FF2B5EF4-FFF2-40B4-BE49-F238E27FC236}">
                <a16:creationId xmlns:a16="http://schemas.microsoft.com/office/drawing/2014/main" id="{07391478-82F5-1741-B8D9-7B6FA61563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1image19821120">
            <a:extLst>
              <a:ext uri="{FF2B5EF4-FFF2-40B4-BE49-F238E27FC236}">
                <a16:creationId xmlns:a16="http://schemas.microsoft.com/office/drawing/2014/main" id="{E32768B8-8C02-4746-B717-4F32C14462B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1image19821888">
            <a:extLst>
              <a:ext uri="{FF2B5EF4-FFF2-40B4-BE49-F238E27FC236}">
                <a16:creationId xmlns:a16="http://schemas.microsoft.com/office/drawing/2014/main" id="{F7D07E7B-F79C-0542-8794-736A3CE6B6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1image19822080">
            <a:extLst>
              <a:ext uri="{FF2B5EF4-FFF2-40B4-BE49-F238E27FC236}">
                <a16:creationId xmlns:a16="http://schemas.microsoft.com/office/drawing/2014/main" id="{ED376E55-377B-D44B-9B70-ABEC5AF267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1image19822464">
            <a:extLst>
              <a:ext uri="{FF2B5EF4-FFF2-40B4-BE49-F238E27FC236}">
                <a16:creationId xmlns:a16="http://schemas.microsoft.com/office/drawing/2014/main" id="{8F3292FA-E3B6-8E4C-8910-F8A363DB6E4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1image19822656">
            <a:extLst>
              <a:ext uri="{FF2B5EF4-FFF2-40B4-BE49-F238E27FC236}">
                <a16:creationId xmlns:a16="http://schemas.microsoft.com/office/drawing/2014/main" id="{2E18C4A3-ACEA-2748-803B-2AACE94D763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1image19822848">
            <a:extLst>
              <a:ext uri="{FF2B5EF4-FFF2-40B4-BE49-F238E27FC236}">
                <a16:creationId xmlns:a16="http://schemas.microsoft.com/office/drawing/2014/main" id="{9E823EAF-240B-7E4D-A0BD-0A116D40CC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1image19823040">
            <a:extLst>
              <a:ext uri="{FF2B5EF4-FFF2-40B4-BE49-F238E27FC236}">
                <a16:creationId xmlns:a16="http://schemas.microsoft.com/office/drawing/2014/main" id="{23329E87-306E-7446-8FBD-D86C53B579B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page1image19823232">
            <a:extLst>
              <a:ext uri="{FF2B5EF4-FFF2-40B4-BE49-F238E27FC236}">
                <a16:creationId xmlns:a16="http://schemas.microsoft.com/office/drawing/2014/main" id="{1B2D6303-C0B3-FB49-A285-7B44C1E489D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page1image19823424">
            <a:extLst>
              <a:ext uri="{FF2B5EF4-FFF2-40B4-BE49-F238E27FC236}">
                <a16:creationId xmlns:a16="http://schemas.microsoft.com/office/drawing/2014/main" id="{951BF715-D095-2641-8124-6154E8F0C31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page1image19823616">
            <a:extLst>
              <a:ext uri="{FF2B5EF4-FFF2-40B4-BE49-F238E27FC236}">
                <a16:creationId xmlns:a16="http://schemas.microsoft.com/office/drawing/2014/main" id="{4DB5DCF7-0EFB-D349-AFD3-1ED2021818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age1image19823808">
            <a:extLst>
              <a:ext uri="{FF2B5EF4-FFF2-40B4-BE49-F238E27FC236}">
                <a16:creationId xmlns:a16="http://schemas.microsoft.com/office/drawing/2014/main" id="{07A25337-9C49-CA4D-AEF4-FA59AF8D9E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page1image19824000">
            <a:extLst>
              <a:ext uri="{FF2B5EF4-FFF2-40B4-BE49-F238E27FC236}">
                <a16:creationId xmlns:a16="http://schemas.microsoft.com/office/drawing/2014/main" id="{A3C8EE69-F249-9643-9605-03D25F7FD6F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page1image19824192">
            <a:extLst>
              <a:ext uri="{FF2B5EF4-FFF2-40B4-BE49-F238E27FC236}">
                <a16:creationId xmlns:a16="http://schemas.microsoft.com/office/drawing/2014/main" id="{368014CC-2C18-2843-B43D-1FBE69F83B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page1image19824384">
            <a:extLst>
              <a:ext uri="{FF2B5EF4-FFF2-40B4-BE49-F238E27FC236}">
                <a16:creationId xmlns:a16="http://schemas.microsoft.com/office/drawing/2014/main" id="{E090C84D-BF92-C848-8F4D-C146143B1D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page1image19880704">
            <a:extLst>
              <a:ext uri="{FF2B5EF4-FFF2-40B4-BE49-F238E27FC236}">
                <a16:creationId xmlns:a16="http://schemas.microsoft.com/office/drawing/2014/main" id="{2D6DB8A0-0C0B-8144-BF40-FB2F61F48C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page1image19880896">
            <a:extLst>
              <a:ext uri="{FF2B5EF4-FFF2-40B4-BE49-F238E27FC236}">
                <a16:creationId xmlns:a16="http://schemas.microsoft.com/office/drawing/2014/main" id="{0CA038C6-7EC7-BB4C-B7CE-C925A70D4BC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page1image19881280">
            <a:extLst>
              <a:ext uri="{FF2B5EF4-FFF2-40B4-BE49-F238E27FC236}">
                <a16:creationId xmlns:a16="http://schemas.microsoft.com/office/drawing/2014/main" id="{3F7290FE-4E93-D447-B59B-B4D1CA7620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page1image19881472">
            <a:extLst>
              <a:ext uri="{FF2B5EF4-FFF2-40B4-BE49-F238E27FC236}">
                <a16:creationId xmlns:a16="http://schemas.microsoft.com/office/drawing/2014/main" id="{A6DEF993-9EF7-3F4B-9626-C5C78FD22B2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page1image19881856">
            <a:extLst>
              <a:ext uri="{FF2B5EF4-FFF2-40B4-BE49-F238E27FC236}">
                <a16:creationId xmlns:a16="http://schemas.microsoft.com/office/drawing/2014/main" id="{53417D01-BDDB-874A-8A0B-0A55830B7C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page1image19882048">
            <a:extLst>
              <a:ext uri="{FF2B5EF4-FFF2-40B4-BE49-F238E27FC236}">
                <a16:creationId xmlns:a16="http://schemas.microsoft.com/office/drawing/2014/main" id="{E71C7754-8876-3647-AEC4-136709FF2EC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page1image19881664">
            <a:extLst>
              <a:ext uri="{FF2B5EF4-FFF2-40B4-BE49-F238E27FC236}">
                <a16:creationId xmlns:a16="http://schemas.microsoft.com/office/drawing/2014/main" id="{C6675FA1-E7F5-D447-970F-AA82F9B52C4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page1image19882240">
            <a:extLst>
              <a:ext uri="{FF2B5EF4-FFF2-40B4-BE49-F238E27FC236}">
                <a16:creationId xmlns:a16="http://schemas.microsoft.com/office/drawing/2014/main" id="{3ED180FC-AFC8-D943-BE51-1472EEE51C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page1image19882816">
            <a:extLst>
              <a:ext uri="{FF2B5EF4-FFF2-40B4-BE49-F238E27FC236}">
                <a16:creationId xmlns:a16="http://schemas.microsoft.com/office/drawing/2014/main" id="{25452C9A-0C07-BE42-B455-FBCD617BBB5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page1image19883008">
            <a:extLst>
              <a:ext uri="{FF2B5EF4-FFF2-40B4-BE49-F238E27FC236}">
                <a16:creationId xmlns:a16="http://schemas.microsoft.com/office/drawing/2014/main" id="{6EE4D633-0901-E14D-B8A6-5DB2A72FF09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page1image19882624">
            <a:extLst>
              <a:ext uri="{FF2B5EF4-FFF2-40B4-BE49-F238E27FC236}">
                <a16:creationId xmlns:a16="http://schemas.microsoft.com/office/drawing/2014/main" id="{8B0BD229-4999-7F48-97C3-EBCDBC8706D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page1image19883200">
            <a:extLst>
              <a:ext uri="{FF2B5EF4-FFF2-40B4-BE49-F238E27FC236}">
                <a16:creationId xmlns:a16="http://schemas.microsoft.com/office/drawing/2014/main" id="{778D8A90-986C-8A4E-AA61-AA699E0DD56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page1image19883776">
            <a:extLst>
              <a:ext uri="{FF2B5EF4-FFF2-40B4-BE49-F238E27FC236}">
                <a16:creationId xmlns:a16="http://schemas.microsoft.com/office/drawing/2014/main" id="{90EE9E71-8629-2B44-A94A-81829F3917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descr="page1image19883968">
            <a:extLst>
              <a:ext uri="{FF2B5EF4-FFF2-40B4-BE49-F238E27FC236}">
                <a16:creationId xmlns:a16="http://schemas.microsoft.com/office/drawing/2014/main" id="{43C0BF7A-6000-C94D-B09E-D2C57E5F34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descr="page1image19875136">
            <a:extLst>
              <a:ext uri="{FF2B5EF4-FFF2-40B4-BE49-F238E27FC236}">
                <a16:creationId xmlns:a16="http://schemas.microsoft.com/office/drawing/2014/main" id="{C504B4E4-529C-F842-9113-1EC0DC9E2B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5" name="Picture 111" descr="page1image19883584">
            <a:extLst>
              <a:ext uri="{FF2B5EF4-FFF2-40B4-BE49-F238E27FC236}">
                <a16:creationId xmlns:a16="http://schemas.microsoft.com/office/drawing/2014/main" id="{71B8AB1A-6B2D-824A-B4AF-DADF1582ED1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page1image19884544">
            <a:extLst>
              <a:ext uri="{FF2B5EF4-FFF2-40B4-BE49-F238E27FC236}">
                <a16:creationId xmlns:a16="http://schemas.microsoft.com/office/drawing/2014/main" id="{08191368-5435-E140-BF22-DD9678C18E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7" name="Picture 113" descr="page1image19884928">
            <a:extLst>
              <a:ext uri="{FF2B5EF4-FFF2-40B4-BE49-F238E27FC236}">
                <a16:creationId xmlns:a16="http://schemas.microsoft.com/office/drawing/2014/main" id="{171938D4-F5E0-FF4B-8D0C-D532395655F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8" name="Picture 114" descr="page1image19886080">
            <a:extLst>
              <a:ext uri="{FF2B5EF4-FFF2-40B4-BE49-F238E27FC236}">
                <a16:creationId xmlns:a16="http://schemas.microsoft.com/office/drawing/2014/main" id="{E96757D6-40DD-9D4A-A10F-F347519AFD0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9" name="Picture 115" descr="page1image19888000">
            <a:extLst>
              <a:ext uri="{FF2B5EF4-FFF2-40B4-BE49-F238E27FC236}">
                <a16:creationId xmlns:a16="http://schemas.microsoft.com/office/drawing/2014/main" id="{C5A5959A-9D0A-1C42-8496-5A8905B100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0" name="Picture 116" descr="page1image19888192">
            <a:extLst>
              <a:ext uri="{FF2B5EF4-FFF2-40B4-BE49-F238E27FC236}">
                <a16:creationId xmlns:a16="http://schemas.microsoft.com/office/drawing/2014/main" id="{5CA3ABDF-8E52-4444-8E50-398A4F97673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1" name="Picture 117" descr="page1image19887808">
            <a:extLst>
              <a:ext uri="{FF2B5EF4-FFF2-40B4-BE49-F238E27FC236}">
                <a16:creationId xmlns:a16="http://schemas.microsoft.com/office/drawing/2014/main" id="{61ACB4F1-A538-5E4A-93E9-3258B91A964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2" name="Picture 118" descr="page1image19887232">
            <a:extLst>
              <a:ext uri="{FF2B5EF4-FFF2-40B4-BE49-F238E27FC236}">
                <a16:creationId xmlns:a16="http://schemas.microsoft.com/office/drawing/2014/main" id="{AAECCB76-30B1-5D4F-A934-1D3D9F5C0F1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3" name="Picture 119" descr="page1image19889728">
            <a:extLst>
              <a:ext uri="{FF2B5EF4-FFF2-40B4-BE49-F238E27FC236}">
                <a16:creationId xmlns:a16="http://schemas.microsoft.com/office/drawing/2014/main" id="{67B3BCB7-5098-604E-B013-D7CE80A6A7C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4" name="Picture 120" descr="page1image19862784">
            <a:extLst>
              <a:ext uri="{FF2B5EF4-FFF2-40B4-BE49-F238E27FC236}">
                <a16:creationId xmlns:a16="http://schemas.microsoft.com/office/drawing/2014/main" id="{1896B675-799B-E74C-A055-C99341ABC0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5" name="Picture 121" descr="page1image19863360">
            <a:extLst>
              <a:ext uri="{FF2B5EF4-FFF2-40B4-BE49-F238E27FC236}">
                <a16:creationId xmlns:a16="http://schemas.microsoft.com/office/drawing/2014/main" id="{EB76FF12-D54E-9B47-B067-682476AB339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6" name="Picture 122" descr="page1image19782592">
            <a:extLst>
              <a:ext uri="{FF2B5EF4-FFF2-40B4-BE49-F238E27FC236}">
                <a16:creationId xmlns:a16="http://schemas.microsoft.com/office/drawing/2014/main" id="{1AE354C4-E8D9-864B-8927-DA26151E8F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7" name="Picture 123" descr="page1image19789504">
            <a:extLst>
              <a:ext uri="{FF2B5EF4-FFF2-40B4-BE49-F238E27FC236}">
                <a16:creationId xmlns:a16="http://schemas.microsoft.com/office/drawing/2014/main" id="{D1307DCC-AF3D-414C-A0A3-0CDA2AC3A7D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page1image19787200">
            <a:extLst>
              <a:ext uri="{FF2B5EF4-FFF2-40B4-BE49-F238E27FC236}">
                <a16:creationId xmlns:a16="http://schemas.microsoft.com/office/drawing/2014/main" id="{2EA9B232-ABDA-3B49-852C-D35A9D47FF8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9" name="Picture 125" descr="page1image19780480">
            <a:extLst>
              <a:ext uri="{FF2B5EF4-FFF2-40B4-BE49-F238E27FC236}">
                <a16:creationId xmlns:a16="http://schemas.microsoft.com/office/drawing/2014/main" id="{A5E3BE1A-FC36-CA40-BE70-D618E0A5A0D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0" name="Picture 126" descr="page1image19779904">
            <a:extLst>
              <a:ext uri="{FF2B5EF4-FFF2-40B4-BE49-F238E27FC236}">
                <a16:creationId xmlns:a16="http://schemas.microsoft.com/office/drawing/2014/main" id="{48748ABA-06B7-2542-9CA8-E5EC708AC57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1" name="Picture 127" descr="page1image12934144">
            <a:extLst>
              <a:ext uri="{FF2B5EF4-FFF2-40B4-BE49-F238E27FC236}">
                <a16:creationId xmlns:a16="http://schemas.microsoft.com/office/drawing/2014/main" id="{C981DCC1-7095-A140-9667-341C99A1F9B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154" name="Picture 130" descr="page1image19765824">
            <a:extLst>
              <a:ext uri="{FF2B5EF4-FFF2-40B4-BE49-F238E27FC236}">
                <a16:creationId xmlns:a16="http://schemas.microsoft.com/office/drawing/2014/main" id="{F53BA802-F375-5646-9579-3F27A788512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5" name="Picture 131" descr="page1image19756352">
            <a:extLst>
              <a:ext uri="{FF2B5EF4-FFF2-40B4-BE49-F238E27FC236}">
                <a16:creationId xmlns:a16="http://schemas.microsoft.com/office/drawing/2014/main" id="{837FEE83-613D-9349-9D98-8B3ED986D83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8" name="Picture 134" descr="page1image19807232">
            <a:extLst>
              <a:ext uri="{FF2B5EF4-FFF2-40B4-BE49-F238E27FC236}">
                <a16:creationId xmlns:a16="http://schemas.microsoft.com/office/drawing/2014/main" id="{71A5168D-166D-0946-8681-FC155138A42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19807808">
            <a:extLst>
              <a:ext uri="{FF2B5EF4-FFF2-40B4-BE49-F238E27FC236}">
                <a16:creationId xmlns:a16="http://schemas.microsoft.com/office/drawing/2014/main" id="{7162050F-AC59-914F-903C-36FBC976191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4" name="Picture 140" descr="page1image19842560">
            <a:extLst>
              <a:ext uri="{FF2B5EF4-FFF2-40B4-BE49-F238E27FC236}">
                <a16:creationId xmlns:a16="http://schemas.microsoft.com/office/drawing/2014/main" id="{CD0F6AC1-4734-C74D-B51E-DE4ACE31E3A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page1image19842752">
            <a:extLst>
              <a:ext uri="{FF2B5EF4-FFF2-40B4-BE49-F238E27FC236}">
                <a16:creationId xmlns:a16="http://schemas.microsoft.com/office/drawing/2014/main" id="{CFF10CEE-9D21-F44B-ADFD-8435AA78F3F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page1image19844672">
            <a:extLst>
              <a:ext uri="{FF2B5EF4-FFF2-40B4-BE49-F238E27FC236}">
                <a16:creationId xmlns:a16="http://schemas.microsoft.com/office/drawing/2014/main" id="{157CF7A5-818E-6841-BB8A-23BF2896699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page1image19844864">
            <a:extLst>
              <a:ext uri="{FF2B5EF4-FFF2-40B4-BE49-F238E27FC236}">
                <a16:creationId xmlns:a16="http://schemas.microsoft.com/office/drawing/2014/main" id="{B476FEDE-AB39-4F4E-8460-6E09E360AA5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page1image19845824">
            <a:extLst>
              <a:ext uri="{FF2B5EF4-FFF2-40B4-BE49-F238E27FC236}">
                <a16:creationId xmlns:a16="http://schemas.microsoft.com/office/drawing/2014/main" id="{68323654-EF25-E342-B350-8568CABC49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74" y="-151496"/>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page1image19846016">
            <a:extLst>
              <a:ext uri="{FF2B5EF4-FFF2-40B4-BE49-F238E27FC236}">
                <a16:creationId xmlns:a16="http://schemas.microsoft.com/office/drawing/2014/main" id="{27A834B5-364B-DA42-93AE-D863CBEB13A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FFF40194-F330-184C-B107-30F24748A056}"/>
              </a:ext>
            </a:extLst>
          </p:cNvPr>
          <p:cNvGraphicFramePr>
            <a:graphicFrameLocks noGrp="1"/>
          </p:cNvGraphicFramePr>
          <p:nvPr>
            <p:extLst>
              <p:ext uri="{D42A27DB-BD31-4B8C-83A1-F6EECF244321}">
                <p14:modId xmlns:p14="http://schemas.microsoft.com/office/powerpoint/2010/main" val="386490418"/>
              </p:ext>
            </p:extLst>
          </p:nvPr>
        </p:nvGraphicFramePr>
        <p:xfrm>
          <a:off x="549879" y="1959444"/>
          <a:ext cx="8416319" cy="2473623"/>
        </p:xfrm>
        <a:graphic>
          <a:graphicData uri="http://schemas.openxmlformats.org/drawingml/2006/table">
            <a:tbl>
              <a:tblPr/>
              <a:tblGrid>
                <a:gridCol w="257731">
                  <a:extLst>
                    <a:ext uri="{9D8B030D-6E8A-4147-A177-3AD203B41FA5}">
                      <a16:colId xmlns:a16="http://schemas.microsoft.com/office/drawing/2014/main" val="9557880"/>
                    </a:ext>
                  </a:extLst>
                </a:gridCol>
                <a:gridCol w="257731">
                  <a:extLst>
                    <a:ext uri="{9D8B030D-6E8A-4147-A177-3AD203B41FA5}">
                      <a16:colId xmlns:a16="http://schemas.microsoft.com/office/drawing/2014/main" val="2918287519"/>
                    </a:ext>
                  </a:extLst>
                </a:gridCol>
                <a:gridCol w="512551">
                  <a:extLst>
                    <a:ext uri="{9D8B030D-6E8A-4147-A177-3AD203B41FA5}">
                      <a16:colId xmlns:a16="http://schemas.microsoft.com/office/drawing/2014/main" val="45315669"/>
                    </a:ext>
                  </a:extLst>
                </a:gridCol>
                <a:gridCol w="512551">
                  <a:extLst>
                    <a:ext uri="{9D8B030D-6E8A-4147-A177-3AD203B41FA5}">
                      <a16:colId xmlns:a16="http://schemas.microsoft.com/office/drawing/2014/main" val="137745829"/>
                    </a:ext>
                  </a:extLst>
                </a:gridCol>
                <a:gridCol w="432465">
                  <a:extLst>
                    <a:ext uri="{9D8B030D-6E8A-4147-A177-3AD203B41FA5}">
                      <a16:colId xmlns:a16="http://schemas.microsoft.com/office/drawing/2014/main" val="4206141637"/>
                    </a:ext>
                  </a:extLst>
                </a:gridCol>
                <a:gridCol w="432465">
                  <a:extLst>
                    <a:ext uri="{9D8B030D-6E8A-4147-A177-3AD203B41FA5}">
                      <a16:colId xmlns:a16="http://schemas.microsoft.com/office/drawing/2014/main" val="2275356067"/>
                    </a:ext>
                  </a:extLst>
                </a:gridCol>
                <a:gridCol w="432465">
                  <a:extLst>
                    <a:ext uri="{9D8B030D-6E8A-4147-A177-3AD203B41FA5}">
                      <a16:colId xmlns:a16="http://schemas.microsoft.com/office/drawing/2014/main" val="3191971391"/>
                    </a:ext>
                  </a:extLst>
                </a:gridCol>
                <a:gridCol w="432465">
                  <a:extLst>
                    <a:ext uri="{9D8B030D-6E8A-4147-A177-3AD203B41FA5}">
                      <a16:colId xmlns:a16="http://schemas.microsoft.com/office/drawing/2014/main" val="59061456"/>
                    </a:ext>
                  </a:extLst>
                </a:gridCol>
                <a:gridCol w="432465">
                  <a:extLst>
                    <a:ext uri="{9D8B030D-6E8A-4147-A177-3AD203B41FA5}">
                      <a16:colId xmlns:a16="http://schemas.microsoft.com/office/drawing/2014/main" val="1094213857"/>
                    </a:ext>
                  </a:extLst>
                </a:gridCol>
                <a:gridCol w="432465">
                  <a:extLst>
                    <a:ext uri="{9D8B030D-6E8A-4147-A177-3AD203B41FA5}">
                      <a16:colId xmlns:a16="http://schemas.microsoft.com/office/drawing/2014/main" val="1698556029"/>
                    </a:ext>
                  </a:extLst>
                </a:gridCol>
                <a:gridCol w="432465">
                  <a:extLst>
                    <a:ext uri="{9D8B030D-6E8A-4147-A177-3AD203B41FA5}">
                      <a16:colId xmlns:a16="http://schemas.microsoft.com/office/drawing/2014/main" val="785346232"/>
                    </a:ext>
                  </a:extLst>
                </a:gridCol>
                <a:gridCol w="432465">
                  <a:extLst>
                    <a:ext uri="{9D8B030D-6E8A-4147-A177-3AD203B41FA5}">
                      <a16:colId xmlns:a16="http://schemas.microsoft.com/office/drawing/2014/main" val="225526973"/>
                    </a:ext>
                  </a:extLst>
                </a:gridCol>
                <a:gridCol w="257731">
                  <a:extLst>
                    <a:ext uri="{9D8B030D-6E8A-4147-A177-3AD203B41FA5}">
                      <a16:colId xmlns:a16="http://schemas.microsoft.com/office/drawing/2014/main" val="2727788037"/>
                    </a:ext>
                  </a:extLst>
                </a:gridCol>
                <a:gridCol w="380044">
                  <a:extLst>
                    <a:ext uri="{9D8B030D-6E8A-4147-A177-3AD203B41FA5}">
                      <a16:colId xmlns:a16="http://schemas.microsoft.com/office/drawing/2014/main" val="2326122613"/>
                    </a:ext>
                  </a:extLst>
                </a:gridCol>
                <a:gridCol w="432465">
                  <a:extLst>
                    <a:ext uri="{9D8B030D-6E8A-4147-A177-3AD203B41FA5}">
                      <a16:colId xmlns:a16="http://schemas.microsoft.com/office/drawing/2014/main" val="1803568705"/>
                    </a:ext>
                  </a:extLst>
                </a:gridCol>
                <a:gridCol w="432465">
                  <a:extLst>
                    <a:ext uri="{9D8B030D-6E8A-4147-A177-3AD203B41FA5}">
                      <a16:colId xmlns:a16="http://schemas.microsoft.com/office/drawing/2014/main" val="1636295126"/>
                    </a:ext>
                  </a:extLst>
                </a:gridCol>
                <a:gridCol w="432465">
                  <a:extLst>
                    <a:ext uri="{9D8B030D-6E8A-4147-A177-3AD203B41FA5}">
                      <a16:colId xmlns:a16="http://schemas.microsoft.com/office/drawing/2014/main" val="699236638"/>
                    </a:ext>
                  </a:extLst>
                </a:gridCol>
                <a:gridCol w="432465">
                  <a:extLst>
                    <a:ext uri="{9D8B030D-6E8A-4147-A177-3AD203B41FA5}">
                      <a16:colId xmlns:a16="http://schemas.microsoft.com/office/drawing/2014/main" val="3245647493"/>
                    </a:ext>
                  </a:extLst>
                </a:gridCol>
                <a:gridCol w="390238">
                  <a:extLst>
                    <a:ext uri="{9D8B030D-6E8A-4147-A177-3AD203B41FA5}">
                      <a16:colId xmlns:a16="http://schemas.microsoft.com/office/drawing/2014/main" val="2490713879"/>
                    </a:ext>
                  </a:extLst>
                </a:gridCol>
                <a:gridCol w="390238">
                  <a:extLst>
                    <a:ext uri="{9D8B030D-6E8A-4147-A177-3AD203B41FA5}">
                      <a16:colId xmlns:a16="http://schemas.microsoft.com/office/drawing/2014/main" val="205978489"/>
                    </a:ext>
                  </a:extLst>
                </a:gridCol>
                <a:gridCol w="267924">
                  <a:extLst>
                    <a:ext uri="{9D8B030D-6E8A-4147-A177-3AD203B41FA5}">
                      <a16:colId xmlns:a16="http://schemas.microsoft.com/office/drawing/2014/main" val="1497464603"/>
                    </a:ext>
                  </a:extLst>
                </a:gridCol>
              </a:tblGrid>
              <a:tr h="115640">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Wednesday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Friday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500" b="1" i="0" u="none" strike="noStrike">
                          <a:effectLst/>
                          <a:latin typeface="Arial" panose="020B0604020202020204" pitchFamily="34" charset="0"/>
                        </a:rPr>
                        <a:t>Tuesday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Wednesday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Thursday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Friday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Sunday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500" b="1" i="0" u="none" strike="noStrike">
                          <a:effectLst/>
                          <a:latin typeface="Arial" panose="020B0604020202020204" pitchFamily="34" charset="0"/>
                        </a:rPr>
                        <a:t>Monday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Tuesday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 Wednesday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47009202"/>
                  </a:ext>
                </a:extLst>
              </a:tr>
              <a:tr h="115640">
                <a:tc>
                  <a:txBody>
                    <a:bodyPr/>
                    <a:lstStyle/>
                    <a:p>
                      <a:pPr algn="r" fontAlgn="b"/>
                      <a:r>
                        <a:rPr lang="en-US" sz="500" b="1" i="0" u="none" strike="noStrike">
                          <a:effectLst/>
                          <a:latin typeface="Arial" panose="020B0604020202020204" pitchFamily="34" charset="0"/>
                        </a:rPr>
                        <a:t>EDT</a:t>
                      </a:r>
                    </a:p>
                  </a:txBody>
                  <a:tcPr marL="4045" marR="4045" marT="40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PDT</a:t>
                      </a:r>
                    </a:p>
                  </a:txBody>
                  <a:tcPr marL="4045" marR="4045" marT="40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8-Sep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10-Sep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500" b="1" i="0" u="none" strike="noStrike">
                          <a:effectLst/>
                          <a:latin typeface="Arial" panose="020B0604020202020204" pitchFamily="34" charset="0"/>
                        </a:rPr>
                        <a:t>14-Sep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15-Sep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16-Sep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17-Sep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UTC</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19-Sep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500" b="1" i="0" u="none" strike="noStrike">
                          <a:effectLst/>
                          <a:latin typeface="Arial" panose="020B0604020202020204" pitchFamily="34" charset="0"/>
                        </a:rPr>
                        <a:t>20-Sep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21-Sep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22-Sep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JST</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8203640"/>
                  </a:ext>
                </a:extLst>
              </a:tr>
              <a:tr h="115640">
                <a:tc>
                  <a:txBody>
                    <a:bodyPr/>
                    <a:lstStyle/>
                    <a:p>
                      <a:pPr algn="r" fontAlgn="b"/>
                      <a:r>
                        <a:rPr lang="en-US" sz="500" b="1" i="0" u="none" strike="noStrike">
                          <a:effectLst/>
                          <a:latin typeface="Arial" panose="020B0604020202020204" pitchFamily="34" charset="0"/>
                        </a:rPr>
                        <a:t>5:00</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effectLst/>
                          <a:latin typeface="Arial" panose="020B0604020202020204" pitchFamily="34" charset="0"/>
                        </a:rPr>
                        <a:t>2:00</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18:00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99005766"/>
                  </a:ext>
                </a:extLst>
              </a:tr>
              <a:tr h="115640">
                <a:tc>
                  <a:txBody>
                    <a:bodyPr/>
                    <a:lstStyle/>
                    <a:p>
                      <a:pPr algn="r" fontAlgn="b"/>
                      <a:r>
                        <a:rPr lang="en-US" sz="500" b="1" i="0" u="none" strike="noStrike">
                          <a:effectLst/>
                          <a:latin typeface="Arial" panose="020B0604020202020204" pitchFamily="34" charset="0"/>
                        </a:rPr>
                        <a:t>6:00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3:00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47285259"/>
                  </a:ext>
                </a:extLst>
              </a:tr>
              <a:tr h="115640">
                <a:tc>
                  <a:txBody>
                    <a:bodyPr/>
                    <a:lstStyle/>
                    <a:p>
                      <a:pPr algn="r" fontAlgn="b"/>
                      <a:r>
                        <a:rPr lang="en-US" sz="500" b="1" i="0" u="none" strike="noStrike">
                          <a:effectLst/>
                          <a:latin typeface="Arial" panose="020B0604020202020204" pitchFamily="34" charset="0"/>
                        </a:rPr>
                        <a:t>7:00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4:00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17111298"/>
                  </a:ext>
                </a:extLst>
              </a:tr>
              <a:tr h="117447">
                <a:tc>
                  <a:txBody>
                    <a:bodyPr/>
                    <a:lstStyle/>
                    <a:p>
                      <a:pPr algn="r" fontAlgn="b"/>
                      <a:r>
                        <a:rPr lang="en-US" sz="500" b="1" i="0" u="none" strike="noStrike">
                          <a:effectLst/>
                          <a:latin typeface="Arial" panose="020B0604020202020204" pitchFamily="34" charset="0"/>
                        </a:rPr>
                        <a:t>8:00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5:00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12:00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21:00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7203764"/>
                  </a:ext>
                </a:extLst>
              </a:tr>
              <a:tr h="117447">
                <a:tc>
                  <a:txBody>
                    <a:bodyPr/>
                    <a:lstStyle/>
                    <a:p>
                      <a:pPr algn="r" fontAlgn="b"/>
                      <a:r>
                        <a:rPr lang="en-US" sz="500" b="1" i="0" u="none" strike="noStrike">
                          <a:effectLst/>
                          <a:latin typeface="Arial" panose="020B0604020202020204" pitchFamily="34" charset="0"/>
                        </a:rPr>
                        <a:t>9:00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6:00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500" b="1" i="0" u="none" strike="noStrike">
                          <a:solidFill>
                            <a:srgbClr val="0000FF"/>
                          </a:solidFill>
                          <a:effectLst/>
                          <a:latin typeface="Calibri" panose="020F0502020204030204" pitchFamily="34" charset="0"/>
                        </a:rPr>
                        <a:t>802 Wireless</a:t>
                      </a:r>
                      <a:br>
                        <a:rPr lang="en-US" sz="500" b="1" i="0" u="none" strike="noStrike">
                          <a:solidFill>
                            <a:srgbClr val="0000FF"/>
                          </a:solidFill>
                          <a:effectLst/>
                          <a:latin typeface="Calibri" panose="020F0502020204030204" pitchFamily="34" charset="0"/>
                        </a:rPr>
                      </a:br>
                      <a:r>
                        <a:rPr lang="en-US" sz="500" b="1" i="0" u="none" strike="noStrike">
                          <a:solidFill>
                            <a:srgbClr val="0000FF"/>
                          </a:solidFill>
                          <a:effectLst/>
                          <a:latin typeface="Calibri" panose="020F0502020204030204" pitchFamily="34" charset="0"/>
                        </a:rPr>
                        <a:t>Opening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rowSpan="2" gridSpan="2">
                  <a:txBody>
                    <a:bodyPr/>
                    <a:lstStyle/>
                    <a:p>
                      <a:pPr algn="ctr" fontAlgn="ctr"/>
                      <a:r>
                        <a:rPr lang="en-US" sz="500" b="1" i="0" u="sng" strike="noStrike">
                          <a:solidFill>
                            <a:srgbClr val="000000"/>
                          </a:solidFill>
                          <a:effectLst/>
                          <a:latin typeface="Arial" panose="020B0604020202020204" pitchFamily="34" charset="0"/>
                        </a:rPr>
                        <a:t>WG Opening</a:t>
                      </a:r>
                      <a:br>
                        <a:rPr lang="en-US" sz="500" b="1" i="0" u="sng" strike="noStrike">
                          <a:solidFill>
                            <a:srgbClr val="000000"/>
                          </a:solidFill>
                          <a:effectLst/>
                          <a:latin typeface="Arial" panose="020B0604020202020204" pitchFamily="34" charset="0"/>
                        </a:rPr>
                      </a:br>
                      <a:r>
                        <a:rPr lang="en-US" sz="500" b="1" i="0" u="sng" strike="noStrike">
                          <a:solidFill>
                            <a:srgbClr val="000000"/>
                          </a:solidFill>
                          <a:effectLst/>
                          <a:latin typeface="Arial" panose="020B0604020202020204" pitchFamily="34" charset="0"/>
                        </a:rPr>
                        <a:t>Meeting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SG6a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SG3ma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SC THz</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500" b="1" i="0" u="none" strike="noStrike">
                          <a:effectLst/>
                          <a:latin typeface="Arial" panose="020B0604020202020204" pitchFamily="34" charset="0"/>
                        </a:rPr>
                        <a:t>13:00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SG3ma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SG6a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500" b="1" i="0" u="sng" strike="noStrike">
                          <a:solidFill>
                            <a:srgbClr val="000000"/>
                          </a:solidFill>
                          <a:effectLst/>
                          <a:latin typeface="Arial" panose="020B0604020202020204" pitchFamily="34" charset="0"/>
                        </a:rPr>
                        <a:t>WG Closing</a:t>
                      </a:r>
                      <a:br>
                        <a:rPr lang="en-US" sz="500" b="1" i="0" u="sng" strike="noStrike">
                          <a:solidFill>
                            <a:srgbClr val="000000"/>
                          </a:solidFill>
                          <a:effectLst/>
                          <a:latin typeface="Arial" panose="020B0604020202020204" pitchFamily="34" charset="0"/>
                        </a:rPr>
                      </a:br>
                      <a:r>
                        <a:rPr lang="en-US" sz="500" b="1" i="0" u="sng" strike="noStrike">
                          <a:solidFill>
                            <a:srgbClr val="000000"/>
                          </a:solidFill>
                          <a:effectLst/>
                          <a:latin typeface="Arial" panose="020B0604020202020204" pitchFamily="34" charset="0"/>
                        </a:rPr>
                        <a:t>Meeting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500" b="1" i="0" u="none" strike="noStrike">
                          <a:effectLst/>
                          <a:latin typeface="Arial" panose="020B0604020202020204" pitchFamily="34" charset="0"/>
                        </a:rPr>
                        <a:t>22:00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23326147"/>
                  </a:ext>
                </a:extLst>
              </a:tr>
              <a:tr h="117447">
                <a:tc>
                  <a:txBody>
                    <a:bodyPr/>
                    <a:lstStyle/>
                    <a:p>
                      <a:pPr algn="r" fontAlgn="b"/>
                      <a:r>
                        <a:rPr lang="en-US" sz="500" b="1" i="0" u="none" strike="noStrike">
                          <a:effectLst/>
                          <a:latin typeface="Arial" panose="020B0604020202020204" pitchFamily="34" charset="0"/>
                        </a:rPr>
                        <a:t>10:00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7:00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FF"/>
                          </a:solidFill>
                          <a:effectLst/>
                          <a:latin typeface="Calibri" panose="020F0502020204030204" pitchFamily="34" charset="0"/>
                        </a:rPr>
                        <a:t>802.15 CAC</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14:00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500" b="1" i="0" u="none" strike="noStrike">
                          <a:effectLst/>
                          <a:latin typeface="Arial" panose="020B0604020202020204" pitchFamily="34" charset="0"/>
                        </a:rPr>
                        <a:t>23:00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10412955"/>
                  </a:ext>
                </a:extLst>
              </a:tr>
              <a:tr h="117447">
                <a:tc>
                  <a:txBody>
                    <a:bodyPr/>
                    <a:lstStyle/>
                    <a:p>
                      <a:pPr algn="r" fontAlgn="b"/>
                      <a:r>
                        <a:rPr lang="en-US" sz="500" b="1" i="0" u="none" strike="noStrike">
                          <a:effectLst/>
                          <a:latin typeface="Arial" panose="020B0604020202020204" pitchFamily="34" charset="0"/>
                        </a:rPr>
                        <a:t>11:00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8:00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SC IETF</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13/7a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500" b="1" i="0" u="none" strike="noStrike">
                          <a:effectLst/>
                          <a:latin typeface="Arial" panose="020B0604020202020204" pitchFamily="34" charset="0"/>
                        </a:rPr>
                        <a:t>SC WNG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500" b="1" i="0" u="none" strike="noStrike">
                          <a:effectLst/>
                          <a:latin typeface="Arial" panose="020B0604020202020204" pitchFamily="34" charset="0"/>
                        </a:rPr>
                        <a:t>SC Maint</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500" b="1" i="0" u="none" strike="noStrike">
                          <a:effectLst/>
                          <a:latin typeface="Arial" panose="020B0604020202020204" pitchFamily="34" charset="0"/>
                        </a:rPr>
                        <a:t>SG15</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500" b="1" i="0" u="none" strike="noStrike">
                          <a:effectLst/>
                          <a:latin typeface="Arial" panose="020B0604020202020204" pitchFamily="34" charset="0"/>
                        </a:rPr>
                        <a:t>15:00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6a/4ab/14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AM2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SG15</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AM2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70980636"/>
                  </a:ext>
                </a:extLst>
              </a:tr>
              <a:tr h="115640">
                <a:tc>
                  <a:txBody>
                    <a:bodyPr/>
                    <a:lstStyle/>
                    <a:p>
                      <a:pPr algn="r" fontAlgn="b"/>
                      <a:r>
                        <a:rPr lang="en-US" sz="500" b="1" i="0" u="none" strike="noStrike">
                          <a:effectLst/>
                          <a:latin typeface="Arial" panose="020B0604020202020204" pitchFamily="34" charset="0"/>
                        </a:rPr>
                        <a:t>12:00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9:00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16:00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29494204"/>
                  </a:ext>
                </a:extLst>
              </a:tr>
              <a:tr h="117447">
                <a:tc>
                  <a:txBody>
                    <a:bodyPr/>
                    <a:lstStyle/>
                    <a:p>
                      <a:pPr algn="r" fontAlgn="b"/>
                      <a:r>
                        <a:rPr lang="en-US" sz="500" b="1" i="0" u="none" strike="noStrike">
                          <a:effectLst/>
                          <a:latin typeface="Arial" panose="020B0604020202020204" pitchFamily="34" charset="0"/>
                        </a:rPr>
                        <a:t>13:00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10:00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TG16t</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14/15/4ab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17:00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80796487"/>
                  </a:ext>
                </a:extLst>
              </a:tr>
              <a:tr h="115640">
                <a:tc>
                  <a:txBody>
                    <a:bodyPr/>
                    <a:lstStyle/>
                    <a:p>
                      <a:pPr algn="r" fontAlgn="b"/>
                      <a:r>
                        <a:rPr lang="en-US" sz="500" b="1" i="0" u="none" strike="noStrike">
                          <a:effectLst/>
                          <a:latin typeface="Arial" panose="020B0604020202020204" pitchFamily="34" charset="0"/>
                        </a:rPr>
                        <a:t>14:00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11:00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18:00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37517483"/>
                  </a:ext>
                </a:extLst>
              </a:tr>
              <a:tr h="112027">
                <a:tc>
                  <a:txBody>
                    <a:bodyPr/>
                    <a:lstStyle/>
                    <a:p>
                      <a:pPr algn="r" fontAlgn="b"/>
                      <a:r>
                        <a:rPr lang="en-US" sz="500" b="1" i="0" u="none" strike="noStrike">
                          <a:effectLst/>
                          <a:latin typeface="Arial" panose="020B0604020202020204" pitchFamily="34" charset="0"/>
                        </a:rPr>
                        <a:t>15:00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12:00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500" b="1" i="0" u="none" strike="noStrike">
                          <a:solidFill>
                            <a:srgbClr val="0000FF"/>
                          </a:solidFill>
                          <a:effectLst/>
                          <a:latin typeface="Calibri" panose="020F0502020204030204" pitchFamily="34" charset="0"/>
                        </a:rPr>
                        <a:t>802 Wireless</a:t>
                      </a:r>
                      <a:br>
                        <a:rPr lang="en-US" sz="500" b="1" i="0" u="none" strike="noStrike">
                          <a:solidFill>
                            <a:srgbClr val="0000FF"/>
                          </a:solidFill>
                          <a:effectLst/>
                          <a:latin typeface="Calibri" panose="020F0502020204030204" pitchFamily="34" charset="0"/>
                        </a:rPr>
                      </a:br>
                      <a:r>
                        <a:rPr lang="en-US" sz="500" b="1" i="0" u="none" strike="noStrike">
                          <a:solidFill>
                            <a:srgbClr val="0000FF"/>
                          </a:solidFill>
                          <a:effectLst/>
                          <a:latin typeface="Calibri" panose="020F0502020204030204" pitchFamily="34" charset="0"/>
                        </a:rPr>
                        <a:t>Chairs mtg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500" b="0" i="0" u="none" strike="noStrike">
                        <a:effectLst/>
                        <a:latin typeface="Courier" pitchFamily="2" charset="0"/>
                      </a:endParaRP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SG15</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19:00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SG14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TG16t</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4:00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5379756"/>
                  </a:ext>
                </a:extLst>
              </a:tr>
              <a:tr h="122869">
                <a:tc>
                  <a:txBody>
                    <a:bodyPr/>
                    <a:lstStyle/>
                    <a:p>
                      <a:pPr algn="r" fontAlgn="b"/>
                      <a:r>
                        <a:rPr lang="en-US" sz="500" b="1" i="0" u="none" strike="noStrike">
                          <a:effectLst/>
                          <a:latin typeface="Arial" panose="020B0604020202020204" pitchFamily="34" charset="0"/>
                        </a:rPr>
                        <a:t>16:00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13:00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endParaRPr lang="en-US" sz="500" b="0" i="0" u="none" strike="noStrike">
                        <a:effectLst/>
                        <a:latin typeface="Courier" pitchFamily="2" charset="0"/>
                      </a:endParaRP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20:00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5:00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24112840"/>
                  </a:ext>
                </a:extLst>
              </a:tr>
              <a:tr h="122869">
                <a:tc>
                  <a:txBody>
                    <a:bodyPr/>
                    <a:lstStyle/>
                    <a:p>
                      <a:pPr algn="r" fontAlgn="b"/>
                      <a:r>
                        <a:rPr lang="en-US" sz="500" b="1" i="0" u="none" strike="noStrike">
                          <a:effectLst/>
                          <a:latin typeface="Arial" panose="020B0604020202020204" pitchFamily="34" charset="0"/>
                        </a:rPr>
                        <a:t>17:00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14:00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TG4cor1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TG4aa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TG4aa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TG4cor1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6:00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76889054"/>
                  </a:ext>
                </a:extLst>
              </a:tr>
              <a:tr h="122869">
                <a:tc>
                  <a:txBody>
                    <a:bodyPr/>
                    <a:lstStyle/>
                    <a:p>
                      <a:pPr algn="r" fontAlgn="b"/>
                      <a:r>
                        <a:rPr lang="en-US" sz="500" b="1" i="0" u="none" strike="noStrike">
                          <a:effectLst/>
                          <a:latin typeface="Arial" panose="020B0604020202020204" pitchFamily="34" charset="0"/>
                        </a:rPr>
                        <a:t>18:00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15:00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22:00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7:00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60597374"/>
                  </a:ext>
                </a:extLst>
              </a:tr>
              <a:tr h="122869">
                <a:tc>
                  <a:txBody>
                    <a:bodyPr/>
                    <a:lstStyle/>
                    <a:p>
                      <a:pPr algn="r" fontAlgn="b"/>
                      <a:r>
                        <a:rPr lang="en-US" sz="500" b="1" i="0" u="none" strike="noStrike">
                          <a:effectLst/>
                          <a:latin typeface="Arial" panose="020B0604020202020204" pitchFamily="34" charset="0"/>
                        </a:rPr>
                        <a:t>19:00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16:00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SG6a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8:00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28639272"/>
                  </a:ext>
                </a:extLst>
              </a:tr>
              <a:tr h="122869">
                <a:tc>
                  <a:txBody>
                    <a:bodyPr/>
                    <a:lstStyle/>
                    <a:p>
                      <a:pPr algn="r" fontAlgn="b"/>
                      <a:r>
                        <a:rPr lang="en-US" sz="500" b="1" i="0" u="none" strike="noStrike">
                          <a:effectLst/>
                          <a:latin typeface="Arial" panose="020B0604020202020204" pitchFamily="34" charset="0"/>
                        </a:rPr>
                        <a:t>20:00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17:00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38036430"/>
                  </a:ext>
                </a:extLst>
              </a:tr>
              <a:tr h="115640">
                <a:tc>
                  <a:txBody>
                    <a:bodyPr/>
                    <a:lstStyle/>
                    <a:p>
                      <a:pPr algn="r" fontAlgn="b"/>
                      <a:r>
                        <a:rPr lang="en-US" sz="500" b="1" i="0" u="none" strike="noStrike">
                          <a:effectLst/>
                          <a:latin typeface="Arial" panose="020B0604020202020204" pitchFamily="34" charset="0"/>
                        </a:rPr>
                        <a:t>21:00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18:00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44782359"/>
                  </a:ext>
                </a:extLst>
              </a:tr>
              <a:tr h="112027">
                <a:tc>
                  <a:txBody>
                    <a:bodyPr/>
                    <a:lstStyle/>
                    <a:p>
                      <a:pPr algn="r" fontAlgn="b"/>
                      <a:r>
                        <a:rPr lang="en-US" sz="500" b="1" i="0" u="none" strike="noStrike">
                          <a:effectLst/>
                          <a:latin typeface="Arial" panose="020B0604020202020204" pitchFamily="34" charset="0"/>
                        </a:rPr>
                        <a:t>22:00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19:00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61717244"/>
                  </a:ext>
                </a:extLst>
              </a:tr>
              <a:tr h="122869">
                <a:tc>
                  <a:txBody>
                    <a:bodyPr/>
                    <a:lstStyle/>
                    <a:p>
                      <a:pPr algn="r" fontAlgn="b"/>
                      <a:r>
                        <a:rPr lang="en-US" sz="500" b="1" i="0" u="none" strike="noStrike">
                          <a:effectLst/>
                          <a:latin typeface="Arial" panose="020B0604020202020204" pitchFamily="34" charset="0"/>
                        </a:rPr>
                        <a:t>23:00</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20:00</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dirty="0">
                          <a:effectLst/>
                          <a:latin typeface="Arial" panose="020B0604020202020204" pitchFamily="34" charset="0"/>
                        </a:rPr>
                        <a:t>12:00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2946825"/>
                  </a:ext>
                </a:extLst>
              </a:tr>
            </a:tbl>
          </a:graphicData>
        </a:graphic>
      </p:graphicFrame>
      <p:graphicFrame>
        <p:nvGraphicFramePr>
          <p:cNvPr id="6" name="Table 5">
            <a:extLst>
              <a:ext uri="{FF2B5EF4-FFF2-40B4-BE49-F238E27FC236}">
                <a16:creationId xmlns:a16="http://schemas.microsoft.com/office/drawing/2014/main" id="{00B6FCFD-2F43-4547-9E96-EC1079C25276}"/>
              </a:ext>
            </a:extLst>
          </p:cNvPr>
          <p:cNvGraphicFramePr>
            <a:graphicFrameLocks noGrp="1"/>
          </p:cNvGraphicFramePr>
          <p:nvPr>
            <p:extLst>
              <p:ext uri="{D42A27DB-BD31-4B8C-83A1-F6EECF244321}">
                <p14:modId xmlns:p14="http://schemas.microsoft.com/office/powerpoint/2010/main" val="268169888"/>
              </p:ext>
            </p:extLst>
          </p:nvPr>
        </p:nvGraphicFramePr>
        <p:xfrm>
          <a:off x="889001" y="4963291"/>
          <a:ext cx="2590800" cy="577215"/>
        </p:xfrm>
        <a:graphic>
          <a:graphicData uri="http://schemas.openxmlformats.org/drawingml/2006/table">
            <a:tbl>
              <a:tblPr/>
              <a:tblGrid>
                <a:gridCol w="277923">
                  <a:extLst>
                    <a:ext uri="{9D8B030D-6E8A-4147-A177-3AD203B41FA5}">
                      <a16:colId xmlns:a16="http://schemas.microsoft.com/office/drawing/2014/main" val="4266412437"/>
                    </a:ext>
                  </a:extLst>
                </a:gridCol>
                <a:gridCol w="277923">
                  <a:extLst>
                    <a:ext uri="{9D8B030D-6E8A-4147-A177-3AD203B41FA5}">
                      <a16:colId xmlns:a16="http://schemas.microsoft.com/office/drawing/2014/main" val="2219385823"/>
                    </a:ext>
                  </a:extLst>
                </a:gridCol>
                <a:gridCol w="2034954">
                  <a:extLst>
                    <a:ext uri="{9D8B030D-6E8A-4147-A177-3AD203B41FA5}">
                      <a16:colId xmlns:a16="http://schemas.microsoft.com/office/drawing/2014/main" val="3302544421"/>
                    </a:ext>
                  </a:extLst>
                </a:gridCol>
              </a:tblGrid>
              <a:tr h="13482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01909528"/>
                  </a:ext>
                </a:extLst>
              </a:tr>
              <a:tr h="135399">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2898377"/>
                  </a:ext>
                </a:extLst>
              </a:tr>
              <a:tr h="18698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12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dirty="0">
                          <a:effectLst/>
                          <a:latin typeface="Arial" panose="020B0604020202020204" pitchFamily="34" charset="0"/>
                        </a:rPr>
                        <a:t>Do not count for attendance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5085326"/>
                  </a:ext>
                </a:extLst>
              </a:tr>
            </a:tbl>
          </a:graphicData>
        </a:graphic>
      </p:graphicFrame>
      <p:sp>
        <p:nvSpPr>
          <p:cNvPr id="7" name="Rectangle 6">
            <a:extLst>
              <a:ext uri="{FF2B5EF4-FFF2-40B4-BE49-F238E27FC236}">
                <a16:creationId xmlns:a16="http://schemas.microsoft.com/office/drawing/2014/main" id="{06FA0357-CAF9-7140-A5C8-73E35FAD7C2C}"/>
              </a:ext>
            </a:extLst>
          </p:cNvPr>
          <p:cNvSpPr/>
          <p:nvPr/>
        </p:nvSpPr>
        <p:spPr>
          <a:xfrm>
            <a:off x="1059192" y="773059"/>
            <a:ext cx="7166742" cy="584775"/>
          </a:xfrm>
          <a:prstGeom prst="rect">
            <a:avLst/>
          </a:prstGeom>
        </p:spPr>
        <p:txBody>
          <a:bodyPr wrap="square">
            <a:spAutoFit/>
          </a:bodyPr>
          <a:lstStyle/>
          <a:p>
            <a:r>
              <a:rPr lang="en-US" dirty="0"/>
              <a:t>Meeting Slots for 802.15 WG Sept Interim</a:t>
            </a:r>
          </a:p>
        </p:txBody>
      </p:sp>
    </p:spTree>
    <p:extLst>
      <p:ext uri="{BB962C8B-B14F-4D97-AF65-F5344CB8AC3E}">
        <p14:creationId xmlns:p14="http://schemas.microsoft.com/office/powerpoint/2010/main" val="338574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701BE9-A5D5-A14C-A952-E7502159A054}"/>
              </a:ext>
            </a:extLst>
          </p:cNvPr>
          <p:cNvSpPr>
            <a:spLocks noGrp="1"/>
          </p:cNvSpPr>
          <p:nvPr>
            <p:ph type="dt" sz="half" idx="10"/>
          </p:nvPr>
        </p:nvSpPr>
        <p:spPr/>
        <p:txBody>
          <a:bodyPr/>
          <a:lstStyle/>
          <a:p>
            <a:pPr>
              <a:defRPr/>
            </a:pPr>
            <a:r>
              <a:rPr lang="en-US"/>
              <a:t>Sept 2021</a:t>
            </a:r>
          </a:p>
        </p:txBody>
      </p:sp>
      <p:sp>
        <p:nvSpPr>
          <p:cNvPr id="3" name="Footer Placeholder 2">
            <a:extLst>
              <a:ext uri="{FF2B5EF4-FFF2-40B4-BE49-F238E27FC236}">
                <a16:creationId xmlns:a16="http://schemas.microsoft.com/office/drawing/2014/main" id="{59B92B33-B6A4-DB45-A2A6-A22A8C924DCD}"/>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693277E5-02B0-804A-BBC8-92A79902DFAF}"/>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6" name="Footer Placeholder 2">
            <a:extLst>
              <a:ext uri="{FF2B5EF4-FFF2-40B4-BE49-F238E27FC236}">
                <a16:creationId xmlns:a16="http://schemas.microsoft.com/office/drawing/2014/main" id="{26E70665-590C-8041-9C9F-43D50C1E04F7}"/>
              </a:ext>
            </a:extLst>
          </p:cNvPr>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3200" kern="1200">
                <a:solidFill>
                  <a:schemeClr val="tx1"/>
                </a:solidFill>
                <a:latin typeface="Times New Roman" charset="0"/>
                <a:ea typeface="ＭＳ Ｐゴシック" charset="0"/>
                <a:cs typeface="+mn-cs"/>
              </a:defRPr>
            </a:lvl1pPr>
            <a:lvl2pPr marL="742950" indent="-28575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2pPr>
            <a:lvl3pPr marL="11430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3pPr>
            <a:lvl4pPr marL="16002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4pPr>
            <a:lvl5pPr marL="20574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9pPr>
          </a:lstStyle>
          <a:p>
            <a:pPr>
              <a:defRPr/>
            </a:pPr>
            <a:r>
              <a:rPr lang="en-US" sz="1200"/>
              <a:t>Pat Kinney, Kinney Consulting</a:t>
            </a:r>
          </a:p>
        </p:txBody>
      </p:sp>
      <p:sp>
        <p:nvSpPr>
          <p:cNvPr id="7" name="Slide Number Placeholder 3">
            <a:extLst>
              <a:ext uri="{FF2B5EF4-FFF2-40B4-BE49-F238E27FC236}">
                <a16:creationId xmlns:a16="http://schemas.microsoft.com/office/drawing/2014/main" id="{E8EE7F7A-DE6C-F649-9B4F-E5F9FF4C4D38}"/>
              </a:ext>
            </a:extLst>
          </p:cNvPr>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742950" indent="-28575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11430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6002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20574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9pPr>
          </a:lstStyle>
          <a:p>
            <a:pPr>
              <a:defRPr/>
            </a:pPr>
            <a:r>
              <a:rPr lang="en-US" sz="1200"/>
              <a:t>Slide </a:t>
            </a:r>
            <a:fld id="{ABF3F59C-4E11-4FD6-8A47-A2608A57B359}" type="slidenum">
              <a:rPr lang="en-US" sz="1200" smtClean="0"/>
              <a:pPr>
                <a:defRPr/>
              </a:pPr>
              <a:t>2</a:t>
            </a:fld>
            <a:endParaRPr lang="en-US" sz="1200"/>
          </a:p>
        </p:txBody>
      </p:sp>
      <p:sp>
        <p:nvSpPr>
          <p:cNvPr id="8" name="Rectangle 1026">
            <a:extLst>
              <a:ext uri="{FF2B5EF4-FFF2-40B4-BE49-F238E27FC236}">
                <a16:creationId xmlns:a16="http://schemas.microsoft.com/office/drawing/2014/main" id="{F5F3B416-EFB0-E74A-A42E-E637F68C3BA1}"/>
              </a:ext>
            </a:extLst>
          </p:cNvPr>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9" name="_s1029">
            <a:extLst>
              <a:ext uri="{FF2B5EF4-FFF2-40B4-BE49-F238E27FC236}">
                <a16:creationId xmlns:a16="http://schemas.microsoft.com/office/drawing/2014/main" id="{A3E517B8-4AC9-B443-9965-495DC878A90C}"/>
              </a:ext>
            </a:extLst>
          </p:cNvPr>
          <p:cNvCxnSpPr>
            <a:cxnSpLocks noChangeShapeType="1"/>
            <a:stCxn id="25" idx="3"/>
            <a:endCxn id="18" idx="2"/>
          </p:cNvCxnSpPr>
          <p:nvPr/>
        </p:nvCxnSpPr>
        <p:spPr bwMode="auto">
          <a:xfrm flipV="1">
            <a:off x="2538413" y="3297238"/>
            <a:ext cx="378619" cy="228548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 name="_s1030">
            <a:extLst>
              <a:ext uri="{FF2B5EF4-FFF2-40B4-BE49-F238E27FC236}">
                <a16:creationId xmlns:a16="http://schemas.microsoft.com/office/drawing/2014/main" id="{E4ACF92D-C172-774B-B4CA-EA65229A1E9C}"/>
              </a:ext>
            </a:extLst>
          </p:cNvPr>
          <p:cNvCxnSpPr>
            <a:cxnSpLocks noChangeShapeType="1"/>
            <a:stCxn id="24" idx="1"/>
            <a:endCxn id="18"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1" name="_s1032">
            <a:extLst>
              <a:ext uri="{FF2B5EF4-FFF2-40B4-BE49-F238E27FC236}">
                <a16:creationId xmlns:a16="http://schemas.microsoft.com/office/drawing/2014/main" id="{76902712-07BA-714A-ABB6-B094C9096FF8}"/>
              </a:ext>
            </a:extLst>
          </p:cNvPr>
          <p:cNvCxnSpPr>
            <a:cxnSpLocks noChangeShapeType="1"/>
            <a:stCxn id="23" idx="1"/>
          </p:cNvCxnSpPr>
          <p:nvPr/>
        </p:nvCxnSpPr>
        <p:spPr bwMode="auto">
          <a:xfrm rot="10800000">
            <a:off x="2919852" y="4433890"/>
            <a:ext cx="326202" cy="175954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2" name="_s1035">
            <a:extLst>
              <a:ext uri="{FF2B5EF4-FFF2-40B4-BE49-F238E27FC236}">
                <a16:creationId xmlns:a16="http://schemas.microsoft.com/office/drawing/2014/main" id="{636C7963-974D-C24D-BED1-4F4D1694D19E}"/>
              </a:ext>
            </a:extLst>
          </p:cNvPr>
          <p:cNvCxnSpPr>
            <a:cxnSpLocks noChangeShapeType="1"/>
            <a:stCxn id="22" idx="1"/>
          </p:cNvCxnSpPr>
          <p:nvPr/>
        </p:nvCxnSpPr>
        <p:spPr bwMode="auto">
          <a:xfrm rot="10800000">
            <a:off x="2916238" y="4506919"/>
            <a:ext cx="325054" cy="107580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3" name="_s1036">
            <a:extLst>
              <a:ext uri="{FF2B5EF4-FFF2-40B4-BE49-F238E27FC236}">
                <a16:creationId xmlns:a16="http://schemas.microsoft.com/office/drawing/2014/main" id="{70218FBC-601E-E040-8234-5D72A276BD6D}"/>
              </a:ext>
            </a:extLst>
          </p:cNvPr>
          <p:cNvCxnSpPr>
            <a:cxnSpLocks noChangeShapeType="1"/>
            <a:endCxn id="18"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 name="_s1037">
            <a:extLst>
              <a:ext uri="{FF2B5EF4-FFF2-40B4-BE49-F238E27FC236}">
                <a16:creationId xmlns:a16="http://schemas.microsoft.com/office/drawing/2014/main" id="{584F8BAD-D946-7748-8E89-259F71F57E89}"/>
              </a:ext>
            </a:extLst>
          </p:cNvPr>
          <p:cNvCxnSpPr>
            <a:cxnSpLocks noChangeShapeType="1"/>
          </p:cNvCxnSpPr>
          <p:nvPr/>
        </p:nvCxnSpPr>
        <p:spPr bwMode="auto">
          <a:xfrm flipH="1" flipV="1">
            <a:off x="2890840" y="4370388"/>
            <a:ext cx="360362" cy="2378"/>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5" name="_s1038">
            <a:extLst>
              <a:ext uri="{FF2B5EF4-FFF2-40B4-BE49-F238E27FC236}">
                <a16:creationId xmlns:a16="http://schemas.microsoft.com/office/drawing/2014/main" id="{3CFDE1D2-F1F5-F04F-9721-F21C0FDB9C00}"/>
              </a:ext>
            </a:extLst>
          </p:cNvPr>
          <p:cNvCxnSpPr>
            <a:cxnSpLocks noChangeShapeType="1"/>
            <a:stCxn id="33" idx="3"/>
          </p:cNvCxnSpPr>
          <p:nvPr/>
        </p:nvCxnSpPr>
        <p:spPr bwMode="auto">
          <a:xfrm flipV="1">
            <a:off x="2532063" y="3378201"/>
            <a:ext cx="385762" cy="281523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6" name="_s1041">
            <a:extLst>
              <a:ext uri="{FF2B5EF4-FFF2-40B4-BE49-F238E27FC236}">
                <a16:creationId xmlns:a16="http://schemas.microsoft.com/office/drawing/2014/main" id="{A0041820-8CC4-D44C-AE2F-96E2D276D942}"/>
              </a:ext>
            </a:extLst>
          </p:cNvPr>
          <p:cNvCxnSpPr>
            <a:cxnSpLocks noChangeShapeType="1"/>
          </p:cNvCxnSpPr>
          <p:nvPr/>
        </p:nvCxnSpPr>
        <p:spPr bwMode="auto">
          <a:xfrm flipV="1">
            <a:off x="6039645" y="1610124"/>
            <a:ext cx="13281" cy="1524396"/>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7" name="_s1043">
            <a:extLst>
              <a:ext uri="{FF2B5EF4-FFF2-40B4-BE49-F238E27FC236}">
                <a16:creationId xmlns:a16="http://schemas.microsoft.com/office/drawing/2014/main" id="{0FF934FF-9B46-834A-A318-62D7B0EF58B9}"/>
              </a:ext>
            </a:extLst>
          </p:cNvPr>
          <p:cNvSpPr>
            <a:spLocks noChangeArrowheads="1"/>
          </p:cNvSpPr>
          <p:nvPr/>
        </p:nvSpPr>
        <p:spPr bwMode="auto">
          <a:xfrm>
            <a:off x="4724401" y="721521"/>
            <a:ext cx="3810000" cy="88860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4300">
              <a:spcAft>
                <a:spcPts val="600"/>
              </a:spcAft>
            </a:pPr>
            <a:r>
              <a:rPr lang="en-US" sz="1100" b="1" dirty="0"/>
              <a:t>802.15 WG Chair:  Pat Kinney Kinney Consulting</a:t>
            </a:r>
          </a:p>
          <a:p>
            <a:pPr marL="114300"/>
            <a:r>
              <a:rPr lang="en-US" sz="1100" b="1" dirty="0"/>
              <a:t>802.15 Vice Chair:  Rick Alfvin, Linespeed</a:t>
            </a:r>
          </a:p>
          <a:p>
            <a:pPr marL="114300"/>
            <a:r>
              <a:rPr lang="en-US" sz="1100" b="1" dirty="0"/>
              <a:t>802.15 Vice Chair:  Clint Powell, Powell Wireless Consulting</a:t>
            </a:r>
          </a:p>
          <a:p>
            <a:pPr marL="114300"/>
            <a:r>
              <a:rPr lang="en-US" sz="1100" b="1" dirty="0"/>
              <a:t>802.15 Vice Chair:  Phil Beecher, Wi-SUN Alliance</a:t>
            </a:r>
          </a:p>
        </p:txBody>
      </p:sp>
      <p:sp>
        <p:nvSpPr>
          <p:cNvPr id="18" name="_s1044">
            <a:extLst>
              <a:ext uri="{FF2B5EF4-FFF2-40B4-BE49-F238E27FC236}">
                <a16:creationId xmlns:a16="http://schemas.microsoft.com/office/drawing/2014/main" id="{3C3F689B-E09C-BF44-ADAA-5C2714537EDB}"/>
              </a:ext>
            </a:extLst>
          </p:cNvPr>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dirty="0"/>
              <a:t>Task Groups (TGs)</a:t>
            </a:r>
          </a:p>
        </p:txBody>
      </p:sp>
      <p:sp>
        <p:nvSpPr>
          <p:cNvPr id="19" name="_s1045">
            <a:extLst>
              <a:ext uri="{FF2B5EF4-FFF2-40B4-BE49-F238E27FC236}">
                <a16:creationId xmlns:a16="http://schemas.microsoft.com/office/drawing/2014/main" id="{3CCB6B05-B6BD-7949-B127-D0B415039874}"/>
              </a:ext>
            </a:extLst>
          </p:cNvPr>
          <p:cNvSpPr>
            <a:spLocks noChangeArrowheads="1"/>
          </p:cNvSpPr>
          <p:nvPr/>
        </p:nvSpPr>
        <p:spPr bwMode="auto">
          <a:xfrm>
            <a:off x="3274220" y="1747046"/>
            <a:ext cx="2412205"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Clint Powell, Powell Wireless Consulting</a:t>
            </a:r>
          </a:p>
        </p:txBody>
      </p:sp>
      <p:sp>
        <p:nvSpPr>
          <p:cNvPr id="20" name="_s1047">
            <a:extLst>
              <a:ext uri="{FF2B5EF4-FFF2-40B4-BE49-F238E27FC236}">
                <a16:creationId xmlns:a16="http://schemas.microsoft.com/office/drawing/2014/main" id="{657E9C37-34AC-8A45-A58C-6737000E2B40}"/>
              </a:ext>
            </a:extLst>
          </p:cNvPr>
          <p:cNvSpPr>
            <a:spLocks noChangeArrowheads="1"/>
          </p:cNvSpPr>
          <p:nvPr/>
        </p:nvSpPr>
        <p:spPr bwMode="auto">
          <a:xfrm>
            <a:off x="3272635" y="2406650"/>
            <a:ext cx="2412204"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21" name="_s1049">
            <a:extLst>
              <a:ext uri="{FF2B5EF4-FFF2-40B4-BE49-F238E27FC236}">
                <a16:creationId xmlns:a16="http://schemas.microsoft.com/office/drawing/2014/main" id="{E8E96B8A-5D36-D043-9741-E08DDFF24373}"/>
              </a:ext>
            </a:extLst>
          </p:cNvPr>
          <p:cNvSpPr>
            <a:spLocks noChangeArrowheads="1"/>
          </p:cNvSpPr>
          <p:nvPr/>
        </p:nvSpPr>
        <p:spPr bwMode="auto">
          <a:xfrm>
            <a:off x="3274220" y="405328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dirty="0"/>
              <a:t>Chair: Volker Jungnickel</a:t>
            </a:r>
          </a:p>
          <a:p>
            <a:pPr algn="ctr"/>
            <a:r>
              <a:rPr lang="en-US" sz="1000" dirty="0"/>
              <a:t>Fraunhofer Heinrich Hertz Institute</a:t>
            </a:r>
            <a:endParaRPr lang="en-US" sz="1000" b="1" dirty="0"/>
          </a:p>
        </p:txBody>
      </p:sp>
      <p:sp>
        <p:nvSpPr>
          <p:cNvPr id="22" name="_s1051">
            <a:extLst>
              <a:ext uri="{FF2B5EF4-FFF2-40B4-BE49-F238E27FC236}">
                <a16:creationId xmlns:a16="http://schemas.microsoft.com/office/drawing/2014/main" id="{DCF0B715-D498-6E4B-A138-23CDA541E8A3}"/>
              </a:ext>
            </a:extLst>
          </p:cNvPr>
          <p:cNvSpPr>
            <a:spLocks noChangeArrowheads="1"/>
          </p:cNvSpPr>
          <p:nvPr/>
        </p:nvSpPr>
        <p:spPr bwMode="auto">
          <a:xfrm>
            <a:off x="3241292" y="5316021"/>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23" name="_s1054">
            <a:extLst>
              <a:ext uri="{FF2B5EF4-FFF2-40B4-BE49-F238E27FC236}">
                <a16:creationId xmlns:a16="http://schemas.microsoft.com/office/drawing/2014/main" id="{AB6D458D-B36D-B744-B653-302295C3C0CC}"/>
              </a:ext>
            </a:extLst>
          </p:cNvPr>
          <p:cNvSpPr>
            <a:spLocks noChangeArrowheads="1"/>
          </p:cNvSpPr>
          <p:nvPr/>
        </p:nvSpPr>
        <p:spPr bwMode="auto">
          <a:xfrm>
            <a:off x="3246054" y="5941815"/>
            <a:ext cx="2443163"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24" name="_s1056">
            <a:extLst>
              <a:ext uri="{FF2B5EF4-FFF2-40B4-BE49-F238E27FC236}">
                <a16:creationId xmlns:a16="http://schemas.microsoft.com/office/drawing/2014/main" id="{8FEFBE3E-44FD-FC43-BEB9-06F30D5A0896}"/>
              </a:ext>
            </a:extLst>
          </p:cNvPr>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25" name="_s1057">
            <a:extLst>
              <a:ext uri="{FF2B5EF4-FFF2-40B4-BE49-F238E27FC236}">
                <a16:creationId xmlns:a16="http://schemas.microsoft.com/office/drawing/2014/main" id="{A6930235-19B0-AC41-96E5-4FA575BACF01}"/>
              </a:ext>
            </a:extLst>
          </p:cNvPr>
          <p:cNvSpPr>
            <a:spLocks noChangeArrowheads="1"/>
          </p:cNvSpPr>
          <p:nvPr/>
        </p:nvSpPr>
        <p:spPr bwMode="auto">
          <a:xfrm>
            <a:off x="209551" y="5320784"/>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26" name="_s1058">
            <a:extLst>
              <a:ext uri="{FF2B5EF4-FFF2-40B4-BE49-F238E27FC236}">
                <a16:creationId xmlns:a16="http://schemas.microsoft.com/office/drawing/2014/main" id="{69A3960C-8D4E-6345-8B59-5217C2177DC6}"/>
              </a:ext>
            </a:extLst>
          </p:cNvPr>
          <p:cNvSpPr>
            <a:spLocks noChangeArrowheads="1"/>
          </p:cNvSpPr>
          <p:nvPr/>
        </p:nvSpPr>
        <p:spPr bwMode="auto">
          <a:xfrm>
            <a:off x="6429375" y="2416970"/>
            <a:ext cx="2449514" cy="402808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spcAft>
                <a:spcPts val="300"/>
              </a:spcAft>
              <a:defRPr/>
            </a:pPr>
            <a:r>
              <a:rPr lang="en-US" sz="1000" b="1" u="sng" dirty="0"/>
              <a:t>STUDY GROUPS (SG)</a:t>
            </a:r>
            <a:r>
              <a:rPr lang="en-US" sz="1000" dirty="0"/>
              <a:t>:</a:t>
            </a:r>
          </a:p>
          <a:p>
            <a:pPr>
              <a:spcAft>
                <a:spcPts val="0"/>
              </a:spcAft>
              <a:defRPr/>
            </a:pPr>
            <a:r>
              <a:rPr lang="en-US" sz="1000" b="1" dirty="0">
                <a:solidFill>
                  <a:srgbClr val="000000"/>
                </a:solidFill>
              </a:rPr>
              <a:t>SG15.3ma  (Revision)      </a:t>
            </a:r>
          </a:p>
          <a:p>
            <a:pPr>
              <a:spcAft>
                <a:spcPts val="0"/>
              </a:spcAft>
              <a:defRPr/>
            </a:pPr>
            <a:r>
              <a:rPr lang="en-US" sz="1000" b="1" dirty="0">
                <a:solidFill>
                  <a:srgbClr val="000000"/>
                </a:solidFill>
              </a:rPr>
              <a:t>    </a:t>
            </a:r>
            <a:r>
              <a:rPr lang="en-US" sz="1000" dirty="0">
                <a:solidFill>
                  <a:srgbClr val="000000"/>
                </a:solidFill>
              </a:rPr>
              <a:t>Chair Thomas Kürner, </a:t>
            </a:r>
          </a:p>
          <a:p>
            <a:pPr>
              <a:spcAft>
                <a:spcPts val="300"/>
              </a:spcAft>
              <a:defRPr/>
            </a:pPr>
            <a:r>
              <a:rPr lang="en-US" sz="1000" dirty="0">
                <a:solidFill>
                  <a:srgbClr val="000000"/>
                </a:solidFill>
              </a:rPr>
              <a:t>    </a:t>
            </a:r>
            <a:r>
              <a:rPr lang="de-DE" sz="1000" dirty="0"/>
              <a:t>Technische Universität Braunschweig</a:t>
            </a:r>
            <a:endParaRPr lang="en-US" sz="1000" b="1" dirty="0"/>
          </a:p>
          <a:p>
            <a:pPr marL="228600" indent="-219075">
              <a:spcAft>
                <a:spcPts val="0"/>
              </a:spcAft>
              <a:defRPr/>
            </a:pPr>
            <a:r>
              <a:rPr lang="en-US" sz="1000" b="1" dirty="0"/>
              <a:t>S15.4ab (UWB Next Generation)</a:t>
            </a:r>
          </a:p>
          <a:p>
            <a:pPr marL="228600" indent="-114300">
              <a:spcAft>
                <a:spcPts val="0"/>
              </a:spcAft>
              <a:defRPr/>
            </a:pPr>
            <a:r>
              <a:rPr lang="en-US" sz="1000" dirty="0">
                <a:cs typeface="Arial" charset="0"/>
              </a:rPr>
              <a:t>Chair: Ben Rolfe, </a:t>
            </a:r>
            <a:r>
              <a:rPr lang="en-US" sz="1000" dirty="0"/>
              <a:t>Blind Creek Associate</a:t>
            </a:r>
            <a:endParaRPr lang="en-US" sz="1000" b="1" dirty="0"/>
          </a:p>
          <a:p>
            <a:pPr marL="228600" indent="-219075">
              <a:spcAft>
                <a:spcPts val="0"/>
              </a:spcAft>
              <a:defRPr/>
            </a:pPr>
            <a:r>
              <a:rPr lang="en-US" sz="1000" b="1" dirty="0"/>
              <a:t>SG15.6a (Enhanced Dependability BAN)</a:t>
            </a:r>
          </a:p>
          <a:p>
            <a:pPr marL="228600" indent="-114300">
              <a:spcAft>
                <a:spcPts val="0"/>
              </a:spcAft>
              <a:defRPr/>
            </a:pPr>
            <a:r>
              <a:rPr lang="en-US" sz="1000" dirty="0"/>
              <a:t>Chair: Ryuji Kohno</a:t>
            </a:r>
          </a:p>
          <a:p>
            <a:pPr marL="228600" indent="-219075">
              <a:spcAft>
                <a:spcPts val="0"/>
              </a:spcAft>
              <a:defRPr/>
            </a:pPr>
            <a:r>
              <a:rPr lang="en-US" sz="1000" b="1" dirty="0"/>
              <a:t>SG15.14 (UWB New Standard)</a:t>
            </a:r>
          </a:p>
          <a:p>
            <a:pPr marL="228600" indent="-114300">
              <a:spcAft>
                <a:spcPts val="0"/>
              </a:spcAft>
              <a:defRPr/>
            </a:pPr>
            <a:r>
              <a:rPr lang="en-US" sz="1000" dirty="0"/>
              <a:t>Chair: Clint Powell, </a:t>
            </a:r>
            <a:br>
              <a:rPr lang="en-US" sz="1000" dirty="0"/>
            </a:br>
            <a:r>
              <a:rPr lang="en-US" sz="1000" dirty="0"/>
              <a:t>Powell Wireless Consulting</a:t>
            </a:r>
          </a:p>
          <a:p>
            <a:pPr marL="228600" indent="-219075">
              <a:spcAft>
                <a:spcPts val="0"/>
              </a:spcAft>
              <a:defRPr/>
            </a:pPr>
            <a:r>
              <a:rPr lang="en-US" sz="1000" b="1" dirty="0">
                <a:solidFill>
                  <a:srgbClr val="000000"/>
                </a:solidFill>
              </a:rPr>
              <a:t>SG15.15 (NB New Standard)</a:t>
            </a:r>
          </a:p>
          <a:p>
            <a:pPr marL="228600" indent="-114300">
              <a:spcAft>
                <a:spcPts val="0"/>
              </a:spcAft>
              <a:defRPr/>
            </a:pPr>
            <a:r>
              <a:rPr lang="en-US" sz="1000" dirty="0">
                <a:solidFill>
                  <a:srgbClr val="000000"/>
                </a:solidFill>
              </a:rPr>
              <a:t>Chair: Phil Beecher, Wi-SUN Alliance</a:t>
            </a:r>
          </a:p>
          <a:p>
            <a:pPr>
              <a:spcAft>
                <a:spcPts val="300"/>
              </a:spcAft>
              <a:defRPr/>
            </a:pPr>
            <a:r>
              <a:rPr lang="en-US" sz="1000" b="1" u="sng" dirty="0">
                <a:solidFill>
                  <a:srgbClr val="000000"/>
                </a:solidFill>
              </a:rPr>
              <a:t>INTEREST GROUPS (IG)</a:t>
            </a:r>
            <a:endParaRPr lang="en-US" sz="1000" b="1" u="sng" dirty="0"/>
          </a:p>
          <a:p>
            <a:pPr>
              <a:spcAft>
                <a:spcPts val="300"/>
              </a:spcAft>
              <a:defRPr/>
            </a:pPr>
            <a:endParaRPr lang="en-US" sz="1000" b="1" u="sng" dirty="0"/>
          </a:p>
          <a:p>
            <a:pPr>
              <a:spcAft>
                <a:spcPts val="300"/>
              </a:spcAft>
              <a:defRPr/>
            </a:pPr>
            <a:r>
              <a:rPr lang="en-US" sz="1000" b="1" u="sng" dirty="0"/>
              <a:t>STANDING COMMITTEES (SC)</a:t>
            </a:r>
          </a:p>
          <a:p>
            <a:pPr>
              <a:defRPr/>
            </a:pPr>
            <a:r>
              <a:rPr lang="en-US" sz="1000" b="1" dirty="0"/>
              <a:t>SC IETF</a:t>
            </a:r>
          </a:p>
          <a:p>
            <a:pPr marL="228600">
              <a:defRPr/>
            </a:pPr>
            <a:r>
              <a:rPr lang="en-US" sz="1000" dirty="0"/>
              <a:t>Chair: Tero Kivinen, Self</a:t>
            </a:r>
          </a:p>
          <a:p>
            <a:pPr>
              <a:defRPr/>
            </a:pPr>
            <a:r>
              <a:rPr lang="en-US" sz="1000" b="1" dirty="0"/>
              <a:t>SC WNG</a:t>
            </a:r>
          </a:p>
          <a:p>
            <a:pPr marL="228600">
              <a:defRPr/>
            </a:pPr>
            <a:r>
              <a:rPr lang="en-US" sz="1000" dirty="0"/>
              <a:t>Chair: Ben Rolfe, Blind Creek Associate</a:t>
            </a:r>
          </a:p>
          <a:p>
            <a:pPr>
              <a:defRPr/>
            </a:pPr>
            <a:r>
              <a:rPr lang="en-US" sz="1000" b="1" dirty="0"/>
              <a:t>SC Maintenance / Rules</a:t>
            </a:r>
          </a:p>
          <a:p>
            <a:pPr marL="228600">
              <a:defRPr/>
            </a:pPr>
            <a:r>
              <a:rPr lang="en-US" sz="1000" dirty="0"/>
              <a:t>Chair: </a:t>
            </a:r>
            <a:r>
              <a:rPr lang="en-US" sz="1000" dirty="0">
                <a:solidFill>
                  <a:srgbClr val="000000"/>
                </a:solidFill>
              </a:rPr>
              <a:t>Phil Beecher, Wi-SUN Alliance</a:t>
            </a:r>
            <a:endParaRPr lang="en-US" sz="1000" dirty="0"/>
          </a:p>
          <a:p>
            <a:pPr>
              <a:defRPr/>
            </a:pPr>
            <a:r>
              <a:rPr lang="en-US" sz="1000" b="1" dirty="0"/>
              <a:t>SC </a:t>
            </a: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b="1" u="sng" dirty="0"/>
          </a:p>
          <a:p>
            <a:pPr>
              <a:defRPr/>
            </a:pPr>
            <a:endParaRPr lang="en-US" sz="1000" u="sng" dirty="0"/>
          </a:p>
        </p:txBody>
      </p:sp>
      <p:sp>
        <p:nvSpPr>
          <p:cNvPr id="27" name="Rectangle 1029">
            <a:extLst>
              <a:ext uri="{FF2B5EF4-FFF2-40B4-BE49-F238E27FC236}">
                <a16:creationId xmlns:a16="http://schemas.microsoft.com/office/drawing/2014/main" id="{21C5595F-244D-B84C-B7CC-735EEF3BA49D}"/>
              </a:ext>
            </a:extLst>
          </p:cNvPr>
          <p:cNvSpPr>
            <a:spLocks noChangeArrowheads="1"/>
          </p:cNvSpPr>
          <p:nvPr/>
        </p:nvSpPr>
        <p:spPr bwMode="auto">
          <a:xfrm>
            <a:off x="228600" y="1701800"/>
            <a:ext cx="2767806"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b="1" dirty="0">
                <a:solidFill>
                  <a:schemeClr val="accent6">
                    <a:alpha val="70096"/>
                  </a:schemeClr>
                </a:solidFill>
                <a:latin typeface="Arial" charset="0"/>
                <a:ea typeface="ＭＳ Ｐゴシック" charset="0"/>
                <a:hlinkClick r:id="rId2">
                  <a:extLst>
                    <a:ext uri="{A12FA001-AC4F-418D-AE19-62706E023703}">
                      <ahyp:hlinkClr xmlns:ahyp="http://schemas.microsoft.com/office/drawing/2018/hyperlinkcolor" val="tx"/>
                    </a:ext>
                  </a:extLst>
                </a:hlinkClick>
              </a:rPr>
              <a:t>www.ieee802.org/15</a:t>
            </a:r>
            <a:endParaRPr lang="en-US" sz="1400" b="1" dirty="0">
              <a:solidFill>
                <a:schemeClr val="accent6">
                  <a:alpha val="70096"/>
                </a:schemeClr>
              </a:solidFill>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28" name="_s1051">
            <a:extLst>
              <a:ext uri="{FF2B5EF4-FFF2-40B4-BE49-F238E27FC236}">
                <a16:creationId xmlns:a16="http://schemas.microsoft.com/office/drawing/2014/main" id="{867BCBE7-C1C7-9E40-BE92-5D7AED0C3E00}"/>
              </a:ext>
            </a:extLst>
          </p:cNvPr>
          <p:cNvSpPr>
            <a:spLocks noChangeArrowheads="1"/>
          </p:cNvSpPr>
          <p:nvPr/>
        </p:nvSpPr>
        <p:spPr bwMode="auto">
          <a:xfrm>
            <a:off x="3241675" y="5921377"/>
            <a:ext cx="2422525" cy="497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TG16t Spectrum Characterization </a:t>
            </a:r>
          </a:p>
          <a:p>
            <a:pPr algn="ctr"/>
            <a:r>
              <a:rPr lang="en-US" sz="1000" b="1" dirty="0"/>
              <a:t>and Occupancy Sensing</a:t>
            </a:r>
          </a:p>
          <a:p>
            <a:pPr algn="ctr"/>
            <a:r>
              <a:rPr lang="en-US" sz="1000" dirty="0"/>
              <a:t>Chair: Tim Godfrey, EPRI</a:t>
            </a:r>
          </a:p>
        </p:txBody>
      </p:sp>
      <p:sp>
        <p:nvSpPr>
          <p:cNvPr id="29" name="_s1051">
            <a:extLst>
              <a:ext uri="{FF2B5EF4-FFF2-40B4-BE49-F238E27FC236}">
                <a16:creationId xmlns:a16="http://schemas.microsoft.com/office/drawing/2014/main" id="{A77BF8DF-89FF-FB40-9C80-99E3A20A9213}"/>
              </a:ext>
            </a:extLst>
          </p:cNvPr>
          <p:cNvSpPr>
            <a:spLocks noChangeArrowheads="1"/>
          </p:cNvSpPr>
          <p:nvPr/>
        </p:nvSpPr>
        <p:spPr bwMode="auto">
          <a:xfrm>
            <a:off x="3299264" y="5407024"/>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endParaRPr lang="en-US" sz="1000" b="1" dirty="0"/>
          </a:p>
        </p:txBody>
      </p:sp>
      <p:sp>
        <p:nvSpPr>
          <p:cNvPr id="30" name="_s1053">
            <a:extLst>
              <a:ext uri="{FF2B5EF4-FFF2-40B4-BE49-F238E27FC236}">
                <a16:creationId xmlns:a16="http://schemas.microsoft.com/office/drawing/2014/main" id="{3AABF592-5906-B948-A76F-2FA448545C5E}"/>
              </a:ext>
            </a:extLst>
          </p:cNvPr>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TG4aa JRE</a:t>
            </a:r>
          </a:p>
          <a:p>
            <a:pPr algn="ctr"/>
            <a:r>
              <a:rPr lang="en-US" sz="1000" b="1" dirty="0"/>
              <a:t>Chair: </a:t>
            </a:r>
            <a:r>
              <a:rPr lang="en-US" sz="1000" dirty="0"/>
              <a:t>Takashi  Kuramochi, Lapis Semi</a:t>
            </a:r>
          </a:p>
          <a:p>
            <a:pPr algn="ctr"/>
            <a:endParaRPr lang="en-US" sz="1000" b="1" dirty="0"/>
          </a:p>
        </p:txBody>
      </p:sp>
      <p:sp>
        <p:nvSpPr>
          <p:cNvPr id="31" name="Rectangle 2">
            <a:extLst>
              <a:ext uri="{FF2B5EF4-FFF2-40B4-BE49-F238E27FC236}">
                <a16:creationId xmlns:a16="http://schemas.microsoft.com/office/drawing/2014/main" id="{9C22F4AA-6441-DF41-B074-7DA6DDDE945F}"/>
              </a:ext>
            </a:extLst>
          </p:cNvPr>
          <p:cNvSpPr>
            <a:spLocks noChangeArrowheads="1"/>
          </p:cNvSpPr>
          <p:nvPr/>
        </p:nvSpPr>
        <p:spPr bwMode="auto">
          <a:xfrm>
            <a:off x="3276600" y="3498026"/>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TG12 Consolidated  15.4 ULI</a:t>
            </a:r>
          </a:p>
          <a:p>
            <a:pPr algn="ctr"/>
            <a:r>
              <a:rPr lang="en-US" sz="1000" b="1" dirty="0"/>
              <a:t>Chair: </a:t>
            </a:r>
            <a:r>
              <a:rPr lang="en-US" sz="1000" dirty="0"/>
              <a:t>TBD</a:t>
            </a:r>
          </a:p>
        </p:txBody>
      </p:sp>
      <p:cxnSp>
        <p:nvCxnSpPr>
          <p:cNvPr id="32" name="_s1030">
            <a:extLst>
              <a:ext uri="{FF2B5EF4-FFF2-40B4-BE49-F238E27FC236}">
                <a16:creationId xmlns:a16="http://schemas.microsoft.com/office/drawing/2014/main" id="{F6270AEA-01DB-2845-B1CB-CF918080C607}"/>
              </a:ext>
            </a:extLst>
          </p:cNvPr>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3" name="_s1053">
            <a:extLst>
              <a:ext uri="{FF2B5EF4-FFF2-40B4-BE49-F238E27FC236}">
                <a16:creationId xmlns:a16="http://schemas.microsoft.com/office/drawing/2014/main" id="{90BB587C-DF99-B740-A0E5-1539BD2C752C}"/>
              </a:ext>
            </a:extLst>
          </p:cNvPr>
          <p:cNvSpPr>
            <a:spLocks noChangeArrowheads="1"/>
          </p:cNvSpPr>
          <p:nvPr/>
        </p:nvSpPr>
        <p:spPr bwMode="auto">
          <a:xfrm>
            <a:off x="203200" y="5941816"/>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TG7a </a:t>
            </a:r>
            <a:r>
              <a:rPr lang="en-US" sz="1000" b="1" dirty="0">
                <a:latin typeface="Arial" charset="0"/>
                <a:cs typeface="Arial" charset="0"/>
              </a:rPr>
              <a:t>Optical Camera Communication</a:t>
            </a:r>
          </a:p>
          <a:p>
            <a:pPr marL="228600" lvl="1">
              <a:defRPr/>
            </a:pPr>
            <a:r>
              <a:rPr lang="en-US" sz="1000" dirty="0"/>
              <a:t>Chair: Yeong Min Jang, Kookmin Uni</a:t>
            </a:r>
          </a:p>
        </p:txBody>
      </p:sp>
      <p:cxnSp>
        <p:nvCxnSpPr>
          <p:cNvPr id="34" name="_s1031">
            <a:extLst>
              <a:ext uri="{FF2B5EF4-FFF2-40B4-BE49-F238E27FC236}">
                <a16:creationId xmlns:a16="http://schemas.microsoft.com/office/drawing/2014/main" id="{2DC84961-0B79-7E40-BED2-D1A359D24B74}"/>
              </a:ext>
            </a:extLst>
          </p:cNvPr>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5" name="_s1036">
            <a:extLst>
              <a:ext uri="{FF2B5EF4-FFF2-40B4-BE49-F238E27FC236}">
                <a16:creationId xmlns:a16="http://schemas.microsoft.com/office/drawing/2014/main" id="{18D69A88-340C-D947-B91D-16A07FDB8A99}"/>
              </a:ext>
            </a:extLst>
          </p:cNvPr>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6" name="_s1053">
            <a:extLst>
              <a:ext uri="{FF2B5EF4-FFF2-40B4-BE49-F238E27FC236}">
                <a16:creationId xmlns:a16="http://schemas.microsoft.com/office/drawing/2014/main" id="{86475639-6CDC-6348-A366-DA22373DA12C}"/>
              </a:ext>
            </a:extLst>
          </p:cNvPr>
          <p:cNvSpPr>
            <a:spLocks noChangeArrowheads="1"/>
          </p:cNvSpPr>
          <p:nvPr/>
        </p:nvSpPr>
        <p:spPr bwMode="auto">
          <a:xfrm>
            <a:off x="228600" y="4050904"/>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de-DE" sz="1000" dirty="0"/>
          </a:p>
        </p:txBody>
      </p:sp>
      <p:cxnSp>
        <p:nvCxnSpPr>
          <p:cNvPr id="37" name="_s1036">
            <a:extLst>
              <a:ext uri="{FF2B5EF4-FFF2-40B4-BE49-F238E27FC236}">
                <a16:creationId xmlns:a16="http://schemas.microsoft.com/office/drawing/2014/main" id="{D1F34822-1EB7-F140-824B-8EA26FBAE433}"/>
              </a:ext>
            </a:extLst>
          </p:cNvPr>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8" name="_s1053">
            <a:extLst>
              <a:ext uri="{FF2B5EF4-FFF2-40B4-BE49-F238E27FC236}">
                <a16:creationId xmlns:a16="http://schemas.microsoft.com/office/drawing/2014/main" id="{C1F128D7-87E1-F643-84F9-267351D1BA1D}"/>
              </a:ext>
            </a:extLst>
          </p:cNvPr>
          <p:cNvSpPr>
            <a:spLocks noChangeArrowheads="1"/>
          </p:cNvSpPr>
          <p:nvPr/>
        </p:nvSpPr>
        <p:spPr bwMode="auto">
          <a:xfrm>
            <a:off x="228600" y="4684515"/>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dirty="0"/>
          </a:p>
        </p:txBody>
      </p:sp>
      <p:sp>
        <p:nvSpPr>
          <p:cNvPr id="39" name="_s1045">
            <a:extLst>
              <a:ext uri="{FF2B5EF4-FFF2-40B4-BE49-F238E27FC236}">
                <a16:creationId xmlns:a16="http://schemas.microsoft.com/office/drawing/2014/main" id="{455029B1-7D97-FA4D-80DA-12C51CA0CCFC}"/>
              </a:ext>
            </a:extLst>
          </p:cNvPr>
          <p:cNvSpPr>
            <a:spLocks noChangeArrowheads="1"/>
          </p:cNvSpPr>
          <p:nvPr/>
        </p:nvSpPr>
        <p:spPr bwMode="auto">
          <a:xfrm>
            <a:off x="6429375" y="1747045"/>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Treasurer</a:t>
            </a:r>
          </a:p>
          <a:p>
            <a:pPr algn="ctr"/>
            <a:r>
              <a:rPr lang="en-US" sz="1050" b="1" dirty="0"/>
              <a:t>Ben Rolfe, Blind Creek Associates</a:t>
            </a:r>
          </a:p>
        </p:txBody>
      </p:sp>
      <p:cxnSp>
        <p:nvCxnSpPr>
          <p:cNvPr id="40" name="Straight Connector 39">
            <a:extLst>
              <a:ext uri="{FF2B5EF4-FFF2-40B4-BE49-F238E27FC236}">
                <a16:creationId xmlns:a16="http://schemas.microsoft.com/office/drawing/2014/main" id="{D7B0BD26-653B-0D47-82D7-2F559DCBF4BC}"/>
              </a:ext>
            </a:extLst>
          </p:cNvPr>
          <p:cNvCxnSpPr>
            <a:stCxn id="18" idx="3"/>
          </p:cNvCxnSpPr>
          <p:nvPr/>
        </p:nvCxnSpPr>
        <p:spPr bwMode="auto">
          <a:xfrm flipV="1">
            <a:off x="4081463" y="3124200"/>
            <a:ext cx="2347912" cy="10319"/>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_s1041">
            <a:extLst>
              <a:ext uri="{FF2B5EF4-FFF2-40B4-BE49-F238E27FC236}">
                <a16:creationId xmlns:a16="http://schemas.microsoft.com/office/drawing/2014/main" id="{0B8BC816-85F6-BE40-B062-AE7F7CC6185F}"/>
              </a:ext>
            </a:extLst>
          </p:cNvPr>
          <p:cNvCxnSpPr>
            <a:cxnSpLocks noChangeShapeType="1"/>
            <a:stCxn id="39" idx="1"/>
            <a:endCxn id="19" idx="3"/>
          </p:cNvCxnSpPr>
          <p:nvPr/>
        </p:nvCxnSpPr>
        <p:spPr bwMode="auto">
          <a:xfrm flipH="1">
            <a:off x="5686425" y="2004220"/>
            <a:ext cx="742950" cy="1"/>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2" name="_s1041">
            <a:extLst>
              <a:ext uri="{FF2B5EF4-FFF2-40B4-BE49-F238E27FC236}">
                <a16:creationId xmlns:a16="http://schemas.microsoft.com/office/drawing/2014/main" id="{E2776EA7-65C2-6445-A32D-00D1E6DD814B}"/>
              </a:ext>
            </a:extLst>
          </p:cNvPr>
          <p:cNvCxnSpPr>
            <a:cxnSpLocks noChangeShapeType="1"/>
          </p:cNvCxnSpPr>
          <p:nvPr/>
        </p:nvCxnSpPr>
        <p:spPr bwMode="auto">
          <a:xfrm flipH="1">
            <a:off x="5698120" y="2631280"/>
            <a:ext cx="341524" cy="0"/>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43" name="Rectangle 42">
            <a:extLst>
              <a:ext uri="{FF2B5EF4-FFF2-40B4-BE49-F238E27FC236}">
                <a16:creationId xmlns:a16="http://schemas.microsoft.com/office/drawing/2014/main" id="{1F283E8D-2E3A-D743-9D46-2973466F8853}"/>
              </a:ext>
            </a:extLst>
          </p:cNvPr>
          <p:cNvSpPr/>
          <p:nvPr/>
        </p:nvSpPr>
        <p:spPr>
          <a:xfrm>
            <a:off x="276815" y="4121150"/>
            <a:ext cx="2255248" cy="430887"/>
          </a:xfrm>
          <a:prstGeom prst="rect">
            <a:avLst/>
          </a:prstGeom>
        </p:spPr>
        <p:txBody>
          <a:bodyPr wrap="square">
            <a:spAutoFit/>
          </a:bodyPr>
          <a:lstStyle/>
          <a:p>
            <a:pPr algn="ctr"/>
            <a:r>
              <a:rPr lang="en-US" sz="1100" b="1" dirty="0"/>
              <a:t>TG4 2020 Cor1</a:t>
            </a:r>
          </a:p>
          <a:p>
            <a:r>
              <a:rPr lang="en-US" sz="1100" b="1" dirty="0"/>
              <a:t>Chair</a:t>
            </a:r>
            <a:r>
              <a:rPr lang="en-US" sz="1100" dirty="0"/>
              <a:t>: Kunal Shah, Itron</a:t>
            </a:r>
          </a:p>
        </p:txBody>
      </p:sp>
      <p:sp>
        <p:nvSpPr>
          <p:cNvPr id="44" name="_s1051">
            <a:extLst>
              <a:ext uri="{FF2B5EF4-FFF2-40B4-BE49-F238E27FC236}">
                <a16:creationId xmlns:a16="http://schemas.microsoft.com/office/drawing/2014/main" id="{67207057-30EE-9E47-821C-1143D274EE2B}"/>
              </a:ext>
            </a:extLst>
          </p:cNvPr>
          <p:cNvSpPr>
            <a:spLocks noChangeArrowheads="1"/>
          </p:cNvSpPr>
          <p:nvPr/>
        </p:nvSpPr>
        <p:spPr bwMode="auto">
          <a:xfrm>
            <a:off x="3241675" y="4686896"/>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cxnSp>
        <p:nvCxnSpPr>
          <p:cNvPr id="45" name="_s1035">
            <a:extLst>
              <a:ext uri="{FF2B5EF4-FFF2-40B4-BE49-F238E27FC236}">
                <a16:creationId xmlns:a16="http://schemas.microsoft.com/office/drawing/2014/main" id="{DF07EB23-6DBE-444B-A4AB-01BD6A71CE17}"/>
              </a:ext>
            </a:extLst>
          </p:cNvPr>
          <p:cNvCxnSpPr>
            <a:cxnSpLocks noChangeShapeType="1"/>
            <a:stCxn id="44" idx="1"/>
          </p:cNvCxnSpPr>
          <p:nvPr/>
        </p:nvCxnSpPr>
        <p:spPr bwMode="auto">
          <a:xfrm rot="10800000">
            <a:off x="2921795" y="3892552"/>
            <a:ext cx="319880" cy="106104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6905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A78098-CC5D-D843-82B6-80AFAD5CD021}"/>
              </a:ext>
            </a:extLst>
          </p:cNvPr>
          <p:cNvSpPr>
            <a:spLocks noGrp="1"/>
          </p:cNvSpPr>
          <p:nvPr>
            <p:ph type="dt" sz="half" idx="10"/>
          </p:nvPr>
        </p:nvSpPr>
        <p:spPr>
          <a:xfrm>
            <a:off x="725010" y="322987"/>
            <a:ext cx="1600200" cy="212725"/>
          </a:xfrm>
        </p:spPr>
        <p:txBody>
          <a:bodyPr/>
          <a:lstStyle/>
          <a:p>
            <a:pPr>
              <a:defRPr/>
            </a:pPr>
            <a:r>
              <a:rPr lang="en-US"/>
              <a:t>Sept 2021</a:t>
            </a:r>
            <a:endParaRPr lang="en-US" dirty="0"/>
          </a:p>
        </p:txBody>
      </p:sp>
      <p:sp>
        <p:nvSpPr>
          <p:cNvPr id="3" name="Footer Placeholder 2">
            <a:extLst>
              <a:ext uri="{FF2B5EF4-FFF2-40B4-BE49-F238E27FC236}">
                <a16:creationId xmlns:a16="http://schemas.microsoft.com/office/drawing/2014/main" id="{9167BB67-0419-014D-A9CD-CBCB3FD3421F}"/>
              </a:ext>
            </a:extLst>
          </p:cNvPr>
          <p:cNvSpPr>
            <a:spLocks noGrp="1"/>
          </p:cNvSpPr>
          <p:nvPr>
            <p:ph type="ftr" sz="quarter" idx="11"/>
          </p:nvPr>
        </p:nvSpPr>
        <p:spPr>
          <a:xfrm>
            <a:off x="5638800" y="6504316"/>
            <a:ext cx="3124200" cy="184666"/>
          </a:xfrm>
        </p:spPr>
        <p:txBody>
          <a:bodyPr/>
          <a:lstStyle/>
          <a:p>
            <a:pPr>
              <a:defRPr/>
            </a:pPr>
            <a:r>
              <a:rPr lang="en-US" dirty="0"/>
              <a:t>Pat Kinney, Kinney Consulting</a:t>
            </a:r>
          </a:p>
        </p:txBody>
      </p:sp>
      <p:sp>
        <p:nvSpPr>
          <p:cNvPr id="5" name="Rectangle 2">
            <a:extLst>
              <a:ext uri="{FF2B5EF4-FFF2-40B4-BE49-F238E27FC236}">
                <a16:creationId xmlns:a16="http://schemas.microsoft.com/office/drawing/2014/main" id="{BFF9C0D2-B54D-B54F-99B5-82E430A63E91}"/>
              </a:ext>
            </a:extLst>
          </p:cNvPr>
          <p:cNvSpPr txBox="1">
            <a:spLocks noChangeArrowheads="1"/>
          </p:cNvSpPr>
          <p:nvPr/>
        </p:nvSpPr>
        <p:spPr>
          <a:xfrm>
            <a:off x="727184" y="703975"/>
            <a:ext cx="7772400" cy="649287"/>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IEEE 802.15 Standards Pipeline</a:t>
            </a:r>
          </a:p>
        </p:txBody>
      </p:sp>
      <p:sp>
        <p:nvSpPr>
          <p:cNvPr id="7" name="Text Box 4">
            <a:extLst>
              <a:ext uri="{FF2B5EF4-FFF2-40B4-BE49-F238E27FC236}">
                <a16:creationId xmlns:a16="http://schemas.microsoft.com/office/drawing/2014/main" id="{081B13E7-E4F6-A749-BEBD-2CADBDAE5D6B}"/>
              </a:ext>
            </a:extLst>
          </p:cNvPr>
          <p:cNvSpPr txBox="1">
            <a:spLocks noChangeArrowheads="1"/>
          </p:cNvSpPr>
          <p:nvPr/>
        </p:nvSpPr>
        <p:spPr bwMode="auto">
          <a:xfrm>
            <a:off x="5492742" y="5994487"/>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8" name="AutoShape 5">
            <a:extLst>
              <a:ext uri="{FF2B5EF4-FFF2-40B4-BE49-F238E27FC236}">
                <a16:creationId xmlns:a16="http://schemas.microsoft.com/office/drawing/2014/main" id="{C7DA3F7D-6001-5C46-84DD-F8A0EE7C2927}"/>
              </a:ext>
            </a:extLst>
          </p:cNvPr>
          <p:cNvSpPr>
            <a:spLocks/>
          </p:cNvSpPr>
          <p:nvPr/>
        </p:nvSpPr>
        <p:spPr bwMode="auto">
          <a:xfrm rot="-5400000">
            <a:off x="4455633" y="542164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 name="Text Box 7">
            <a:extLst>
              <a:ext uri="{FF2B5EF4-FFF2-40B4-BE49-F238E27FC236}">
                <a16:creationId xmlns:a16="http://schemas.microsoft.com/office/drawing/2014/main" id="{313EB18F-7E90-9842-A0DE-4851D4FACE37}"/>
              </a:ext>
            </a:extLst>
          </p:cNvPr>
          <p:cNvSpPr txBox="1">
            <a:spLocks noChangeArrowheads="1"/>
          </p:cNvSpPr>
          <p:nvPr/>
        </p:nvSpPr>
        <p:spPr bwMode="auto">
          <a:xfrm>
            <a:off x="1605283" y="603326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2491FDBE-CE8A-0847-9FFA-C34E0D7125C4}"/>
              </a:ext>
            </a:extLst>
          </p:cNvPr>
          <p:cNvSpPr>
            <a:spLocks/>
          </p:cNvSpPr>
          <p:nvPr/>
        </p:nvSpPr>
        <p:spPr bwMode="auto">
          <a:xfrm rot="-5400000">
            <a:off x="2145823" y="539306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2" name="Text Box 13">
            <a:extLst>
              <a:ext uri="{FF2B5EF4-FFF2-40B4-BE49-F238E27FC236}">
                <a16:creationId xmlns:a16="http://schemas.microsoft.com/office/drawing/2014/main" id="{C1F9EBA1-8E10-B343-B44A-AE8113D38AE0}"/>
              </a:ext>
            </a:extLst>
          </p:cNvPr>
          <p:cNvSpPr txBox="1">
            <a:spLocks noChangeArrowheads="1"/>
          </p:cNvSpPr>
          <p:nvPr/>
        </p:nvSpPr>
        <p:spPr bwMode="auto">
          <a:xfrm>
            <a:off x="8028902" y="5968041"/>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13" name="Text Box 26">
            <a:extLst>
              <a:ext uri="{FF2B5EF4-FFF2-40B4-BE49-F238E27FC236}">
                <a16:creationId xmlns:a16="http://schemas.microsoft.com/office/drawing/2014/main" id="{FC9FE459-8292-084E-B5D1-BCCCD94C0537}"/>
              </a:ext>
            </a:extLst>
          </p:cNvPr>
          <p:cNvSpPr txBox="1">
            <a:spLocks noChangeArrowheads="1"/>
          </p:cNvSpPr>
          <p:nvPr/>
        </p:nvSpPr>
        <p:spPr bwMode="auto">
          <a:xfrm>
            <a:off x="4066421" y="605722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14" name="AutoShape 27">
            <a:extLst>
              <a:ext uri="{FF2B5EF4-FFF2-40B4-BE49-F238E27FC236}">
                <a16:creationId xmlns:a16="http://schemas.microsoft.com/office/drawing/2014/main" id="{8BA888ED-EDF2-7B47-8A93-C2C925311595}"/>
              </a:ext>
            </a:extLst>
          </p:cNvPr>
          <p:cNvSpPr>
            <a:spLocks/>
          </p:cNvSpPr>
          <p:nvPr/>
        </p:nvSpPr>
        <p:spPr bwMode="auto">
          <a:xfrm rot="-5400000">
            <a:off x="566135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5" name="Line 29">
            <a:extLst>
              <a:ext uri="{FF2B5EF4-FFF2-40B4-BE49-F238E27FC236}">
                <a16:creationId xmlns:a16="http://schemas.microsoft.com/office/drawing/2014/main" id="{961573E9-CB40-534A-99B8-664EB61AC137}"/>
              </a:ext>
            </a:extLst>
          </p:cNvPr>
          <p:cNvSpPr>
            <a:spLocks noChangeShapeType="1"/>
          </p:cNvSpPr>
          <p:nvPr/>
        </p:nvSpPr>
        <p:spPr bwMode="auto">
          <a:xfrm>
            <a:off x="1533050" y="3610303"/>
            <a:ext cx="7505068" cy="238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AutoShape 34">
            <a:extLst>
              <a:ext uri="{FF2B5EF4-FFF2-40B4-BE49-F238E27FC236}">
                <a16:creationId xmlns:a16="http://schemas.microsoft.com/office/drawing/2014/main" id="{5E760886-7A57-C440-9D20-0B783FDC683B}"/>
              </a:ext>
            </a:extLst>
          </p:cNvPr>
          <p:cNvSpPr>
            <a:spLocks/>
          </p:cNvSpPr>
          <p:nvPr/>
        </p:nvSpPr>
        <p:spPr bwMode="auto">
          <a:xfrm rot="-5400000">
            <a:off x="3276124" y="539465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7" name="Text Box 35">
            <a:extLst>
              <a:ext uri="{FF2B5EF4-FFF2-40B4-BE49-F238E27FC236}">
                <a16:creationId xmlns:a16="http://schemas.microsoft.com/office/drawing/2014/main" id="{4D359C08-363C-2B4A-A253-6DEA6C7FD4B6}"/>
              </a:ext>
            </a:extLst>
          </p:cNvPr>
          <p:cNvSpPr txBox="1">
            <a:spLocks noChangeArrowheads="1"/>
          </p:cNvSpPr>
          <p:nvPr/>
        </p:nvSpPr>
        <p:spPr bwMode="auto">
          <a:xfrm>
            <a:off x="2743200" y="604870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8" name="Text Box 36">
            <a:extLst>
              <a:ext uri="{FF2B5EF4-FFF2-40B4-BE49-F238E27FC236}">
                <a16:creationId xmlns:a16="http://schemas.microsoft.com/office/drawing/2014/main" id="{CD99758A-1A06-694F-B139-782181687902}"/>
              </a:ext>
            </a:extLst>
          </p:cNvPr>
          <p:cNvSpPr txBox="1">
            <a:spLocks noChangeArrowheads="1"/>
          </p:cNvSpPr>
          <p:nvPr/>
        </p:nvSpPr>
        <p:spPr bwMode="auto">
          <a:xfrm>
            <a:off x="494821" y="602205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9" name="AutoShape 37">
            <a:extLst>
              <a:ext uri="{FF2B5EF4-FFF2-40B4-BE49-F238E27FC236}">
                <a16:creationId xmlns:a16="http://schemas.microsoft.com/office/drawing/2014/main" id="{E80F5965-1BF7-D64E-903B-684E7021225D}"/>
              </a:ext>
            </a:extLst>
          </p:cNvPr>
          <p:cNvSpPr>
            <a:spLocks/>
          </p:cNvSpPr>
          <p:nvPr/>
        </p:nvSpPr>
        <p:spPr bwMode="auto">
          <a:xfrm rot="-5400000">
            <a:off x="955970" y="540673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20" name="Text Box 38">
            <a:extLst>
              <a:ext uri="{FF2B5EF4-FFF2-40B4-BE49-F238E27FC236}">
                <a16:creationId xmlns:a16="http://schemas.microsoft.com/office/drawing/2014/main" id="{94DC4AE1-9754-4849-8650-57CCBDD29782}"/>
              </a:ext>
            </a:extLst>
          </p:cNvPr>
          <p:cNvSpPr txBox="1">
            <a:spLocks noChangeArrowheads="1"/>
          </p:cNvSpPr>
          <p:nvPr/>
        </p:nvSpPr>
        <p:spPr bwMode="auto">
          <a:xfrm>
            <a:off x="6493586" y="598642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21" name="Cloud">
            <a:extLst>
              <a:ext uri="{FF2B5EF4-FFF2-40B4-BE49-F238E27FC236}">
                <a16:creationId xmlns:a16="http://schemas.microsoft.com/office/drawing/2014/main" id="{DAA934F7-9A7F-5F48-904E-CC63F34D9826}"/>
              </a:ext>
            </a:extLst>
          </p:cNvPr>
          <p:cNvSpPr>
            <a:spLocks noChangeAspect="1" noEditPoints="1" noChangeArrowheads="1"/>
          </p:cNvSpPr>
          <p:nvPr/>
        </p:nvSpPr>
        <p:spPr bwMode="auto">
          <a:xfrm>
            <a:off x="288847" y="2235807"/>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22" name="AutoShape 46">
            <a:extLst>
              <a:ext uri="{FF2B5EF4-FFF2-40B4-BE49-F238E27FC236}">
                <a16:creationId xmlns:a16="http://schemas.microsoft.com/office/drawing/2014/main" id="{9AAA956C-7723-FB43-AE19-62769BD17676}"/>
              </a:ext>
            </a:extLst>
          </p:cNvPr>
          <p:cNvSpPr>
            <a:spLocks noChangeArrowheads="1"/>
          </p:cNvSpPr>
          <p:nvPr/>
        </p:nvSpPr>
        <p:spPr bwMode="auto">
          <a:xfrm>
            <a:off x="599576" y="3352975"/>
            <a:ext cx="914400" cy="56230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23" name="AutoShape 46">
            <a:extLst>
              <a:ext uri="{FF2B5EF4-FFF2-40B4-BE49-F238E27FC236}">
                <a16:creationId xmlns:a16="http://schemas.microsoft.com/office/drawing/2014/main" id="{70FDBB45-DAFB-F441-925F-0B4927003FA9}"/>
              </a:ext>
            </a:extLst>
          </p:cNvPr>
          <p:cNvSpPr>
            <a:spLocks noChangeArrowheads="1"/>
          </p:cNvSpPr>
          <p:nvPr/>
        </p:nvSpPr>
        <p:spPr bwMode="auto">
          <a:xfrm>
            <a:off x="6607964" y="3693424"/>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802.15.4y</a:t>
            </a:r>
          </a:p>
          <a:p>
            <a:pPr algn="ctr"/>
            <a:r>
              <a:rPr lang="en-US" sz="1200" dirty="0">
                <a:latin typeface="Tahoma" pitchFamily="34" charset="0"/>
                <a:ea typeface="ＭＳ Ｐゴシック" charset="-128"/>
                <a:cs typeface="Arial" pitchFamily="34" charset="0"/>
              </a:rPr>
              <a:t>SECN</a:t>
            </a:r>
          </a:p>
        </p:txBody>
      </p:sp>
      <p:sp>
        <p:nvSpPr>
          <p:cNvPr id="24" name="AutoShape 46">
            <a:extLst>
              <a:ext uri="{FF2B5EF4-FFF2-40B4-BE49-F238E27FC236}">
                <a16:creationId xmlns:a16="http://schemas.microsoft.com/office/drawing/2014/main" id="{A423E669-F7FB-9B4A-9407-1A4E09C2046B}"/>
              </a:ext>
            </a:extLst>
          </p:cNvPr>
          <p:cNvSpPr>
            <a:spLocks noChangeArrowheads="1"/>
          </p:cNvSpPr>
          <p:nvPr/>
        </p:nvSpPr>
        <p:spPr bwMode="auto">
          <a:xfrm>
            <a:off x="6608103" y="429631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802.15.4z</a:t>
            </a:r>
          </a:p>
          <a:p>
            <a:pPr algn="ctr"/>
            <a:r>
              <a:rPr lang="en-US" sz="1200" dirty="0">
                <a:latin typeface="Tahoma" pitchFamily="34" charset="0"/>
                <a:ea typeface="ＭＳ Ｐゴシック" charset="-128"/>
                <a:cs typeface="Arial" pitchFamily="34" charset="0"/>
              </a:rPr>
              <a:t>EIR</a:t>
            </a:r>
          </a:p>
        </p:txBody>
      </p:sp>
      <p:sp>
        <p:nvSpPr>
          <p:cNvPr id="25" name="AutoShape 11">
            <a:extLst>
              <a:ext uri="{FF2B5EF4-FFF2-40B4-BE49-F238E27FC236}">
                <a16:creationId xmlns:a16="http://schemas.microsoft.com/office/drawing/2014/main" id="{717B68C8-8222-3F45-8180-40273A3B14F1}"/>
              </a:ext>
            </a:extLst>
          </p:cNvPr>
          <p:cNvSpPr>
            <a:spLocks noChangeArrowheads="1"/>
          </p:cNvSpPr>
          <p:nvPr/>
        </p:nvSpPr>
        <p:spPr bwMode="auto">
          <a:xfrm>
            <a:off x="8028899" y="1465820"/>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29" name="AutoShape 46">
            <a:extLst>
              <a:ext uri="{FF2B5EF4-FFF2-40B4-BE49-F238E27FC236}">
                <a16:creationId xmlns:a16="http://schemas.microsoft.com/office/drawing/2014/main" id="{D3DB30F5-58A0-5940-8442-EF2BF6FF5EB2}"/>
              </a:ext>
            </a:extLst>
          </p:cNvPr>
          <p:cNvSpPr>
            <a:spLocks noChangeArrowheads="1"/>
          </p:cNvSpPr>
          <p:nvPr/>
        </p:nvSpPr>
        <p:spPr bwMode="auto">
          <a:xfrm>
            <a:off x="5224820" y="3165147"/>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802.15.13</a:t>
            </a:r>
          </a:p>
          <a:p>
            <a:pPr algn="ctr"/>
            <a:r>
              <a:rPr lang="en-US" sz="1200" dirty="0">
                <a:latin typeface="Tahoma" pitchFamily="34" charset="0"/>
                <a:ea typeface="ＭＳ Ｐゴシック" charset="-128"/>
                <a:cs typeface="Arial" pitchFamily="34" charset="0"/>
              </a:rPr>
              <a:t>MG-OWC</a:t>
            </a:r>
          </a:p>
        </p:txBody>
      </p:sp>
      <p:sp>
        <p:nvSpPr>
          <p:cNvPr id="30" name="AutoShape 46">
            <a:extLst>
              <a:ext uri="{FF2B5EF4-FFF2-40B4-BE49-F238E27FC236}">
                <a16:creationId xmlns:a16="http://schemas.microsoft.com/office/drawing/2014/main" id="{D7D4531A-AC9C-2D45-A280-788CE2246664}"/>
              </a:ext>
            </a:extLst>
          </p:cNvPr>
          <p:cNvSpPr>
            <a:spLocks noChangeArrowheads="1"/>
          </p:cNvSpPr>
          <p:nvPr/>
        </p:nvSpPr>
        <p:spPr bwMode="auto">
          <a:xfrm>
            <a:off x="6610912" y="297128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802.15.4w</a:t>
            </a:r>
          </a:p>
          <a:p>
            <a:pPr algn="ctr"/>
            <a:r>
              <a:rPr lang="en-US" sz="1200" dirty="0">
                <a:latin typeface="Tahoma" pitchFamily="34" charset="0"/>
                <a:ea typeface="ＭＳ Ｐゴシック" charset="-128"/>
                <a:cs typeface="Arial" pitchFamily="34" charset="0"/>
              </a:rPr>
              <a:t>LP-WAN</a:t>
            </a:r>
          </a:p>
        </p:txBody>
      </p:sp>
      <p:sp>
        <p:nvSpPr>
          <p:cNvPr id="31" name="AutoShape 46">
            <a:extLst>
              <a:ext uri="{FF2B5EF4-FFF2-40B4-BE49-F238E27FC236}">
                <a16:creationId xmlns:a16="http://schemas.microsoft.com/office/drawing/2014/main" id="{80A785A7-027C-1F45-B7D1-E5844B787649}"/>
              </a:ext>
            </a:extLst>
          </p:cNvPr>
          <p:cNvSpPr>
            <a:spLocks noChangeArrowheads="1"/>
          </p:cNvSpPr>
          <p:nvPr/>
        </p:nvSpPr>
        <p:spPr bwMode="auto">
          <a:xfrm>
            <a:off x="3009928" y="3812746"/>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802.15.14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UWB-AHN</a:t>
            </a:r>
          </a:p>
        </p:txBody>
      </p:sp>
      <p:sp>
        <p:nvSpPr>
          <p:cNvPr id="32" name="AutoShape 27">
            <a:extLst>
              <a:ext uri="{FF2B5EF4-FFF2-40B4-BE49-F238E27FC236}">
                <a16:creationId xmlns:a16="http://schemas.microsoft.com/office/drawing/2014/main" id="{50A6C0D3-59CA-F34A-837A-27683A05DECE}"/>
              </a:ext>
            </a:extLst>
          </p:cNvPr>
          <p:cNvSpPr>
            <a:spLocks/>
          </p:cNvSpPr>
          <p:nvPr/>
        </p:nvSpPr>
        <p:spPr bwMode="auto">
          <a:xfrm rot="-5400000">
            <a:off x="6964584"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4" name="AutoShape 46">
            <a:extLst>
              <a:ext uri="{FF2B5EF4-FFF2-40B4-BE49-F238E27FC236}">
                <a16:creationId xmlns:a16="http://schemas.microsoft.com/office/drawing/2014/main" id="{B38F66A4-5DCA-DC4C-A135-AEE32A70640E}"/>
              </a:ext>
            </a:extLst>
          </p:cNvPr>
          <p:cNvSpPr>
            <a:spLocks noChangeArrowheads="1"/>
          </p:cNvSpPr>
          <p:nvPr/>
        </p:nvSpPr>
        <p:spPr bwMode="auto">
          <a:xfrm>
            <a:off x="5230845" y="3984113"/>
            <a:ext cx="98765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802.15.4aa</a:t>
            </a:r>
          </a:p>
          <a:p>
            <a:pPr algn="ctr"/>
            <a:r>
              <a:rPr lang="en-US" sz="1200" dirty="0">
                <a:latin typeface="Tahoma" pitchFamily="34" charset="0"/>
                <a:ea typeface="ＭＳ Ｐゴシック" charset="-128"/>
                <a:cs typeface="Arial" pitchFamily="34" charset="0"/>
              </a:rPr>
              <a:t>JRE</a:t>
            </a:r>
          </a:p>
        </p:txBody>
      </p:sp>
      <p:sp>
        <p:nvSpPr>
          <p:cNvPr id="36" name="AutoShape 46">
            <a:extLst>
              <a:ext uri="{FF2B5EF4-FFF2-40B4-BE49-F238E27FC236}">
                <a16:creationId xmlns:a16="http://schemas.microsoft.com/office/drawing/2014/main" id="{76F42A68-241C-9140-9F9B-90CD7C09A1E3}"/>
              </a:ext>
            </a:extLst>
          </p:cNvPr>
          <p:cNvSpPr>
            <a:spLocks noChangeArrowheads="1"/>
          </p:cNvSpPr>
          <p:nvPr/>
        </p:nvSpPr>
        <p:spPr bwMode="auto">
          <a:xfrm>
            <a:off x="2991792" y="444577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802.15.15</a:t>
            </a:r>
          </a:p>
          <a:p>
            <a:pPr algn="ctr"/>
            <a:r>
              <a:rPr lang="en-US" sz="1200" dirty="0">
                <a:latin typeface="Tahoma" pitchFamily="34" charset="0"/>
                <a:ea typeface="ＭＳ Ｐゴシック" charset="-128"/>
                <a:cs typeface="Arial" pitchFamily="34" charset="0"/>
              </a:rPr>
              <a:t>NB-AHN</a:t>
            </a:r>
          </a:p>
        </p:txBody>
      </p:sp>
      <p:sp>
        <p:nvSpPr>
          <p:cNvPr id="37" name="AutoShape 46">
            <a:extLst>
              <a:ext uri="{FF2B5EF4-FFF2-40B4-BE49-F238E27FC236}">
                <a16:creationId xmlns:a16="http://schemas.microsoft.com/office/drawing/2014/main" id="{80AE7058-70CC-F140-A2BB-615DB4ABC317}"/>
              </a:ext>
            </a:extLst>
          </p:cNvPr>
          <p:cNvSpPr>
            <a:spLocks noChangeArrowheads="1"/>
          </p:cNvSpPr>
          <p:nvPr/>
        </p:nvSpPr>
        <p:spPr bwMode="auto">
          <a:xfrm>
            <a:off x="2998356" y="267095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802.15.6a</a:t>
            </a:r>
          </a:p>
          <a:p>
            <a:pPr algn="ctr"/>
            <a:r>
              <a:rPr lang="en-US" sz="1100" dirty="0">
                <a:latin typeface="Tahoma" pitchFamily="34" charset="0"/>
                <a:ea typeface="ＭＳ Ｐゴシック" charset="-128"/>
                <a:cs typeface="Arial" pitchFamily="34" charset="0"/>
              </a:rPr>
              <a:t>ED-BAN</a:t>
            </a:r>
          </a:p>
        </p:txBody>
      </p:sp>
      <p:sp>
        <p:nvSpPr>
          <p:cNvPr id="38" name="AutoShape 46">
            <a:extLst>
              <a:ext uri="{FF2B5EF4-FFF2-40B4-BE49-F238E27FC236}">
                <a16:creationId xmlns:a16="http://schemas.microsoft.com/office/drawing/2014/main" id="{8F8BD20C-210C-B144-A207-4A72E4F3EA9F}"/>
              </a:ext>
            </a:extLst>
          </p:cNvPr>
          <p:cNvSpPr>
            <a:spLocks noChangeArrowheads="1"/>
          </p:cNvSpPr>
          <p:nvPr/>
        </p:nvSpPr>
        <p:spPr bwMode="auto">
          <a:xfrm>
            <a:off x="3009928" y="324024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802.15.7a</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OCC</a:t>
            </a:r>
          </a:p>
        </p:txBody>
      </p:sp>
      <p:sp>
        <p:nvSpPr>
          <p:cNvPr id="44" name="AutoShape 46">
            <a:extLst>
              <a:ext uri="{FF2B5EF4-FFF2-40B4-BE49-F238E27FC236}">
                <a16:creationId xmlns:a16="http://schemas.microsoft.com/office/drawing/2014/main" id="{B0CF7AF2-99D7-234C-A64D-F6408F29A6B0}"/>
              </a:ext>
            </a:extLst>
          </p:cNvPr>
          <p:cNvSpPr>
            <a:spLocks noChangeArrowheads="1"/>
          </p:cNvSpPr>
          <p:nvPr/>
        </p:nvSpPr>
        <p:spPr bwMode="auto">
          <a:xfrm>
            <a:off x="3006129" y="2091148"/>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802.15.4ab </a:t>
            </a:r>
          </a:p>
          <a:p>
            <a:pPr algn="ctr"/>
            <a:r>
              <a:rPr lang="en-US" sz="1100" dirty="0">
                <a:latin typeface="Tahoma" pitchFamily="34" charset="0"/>
                <a:ea typeface="ＭＳ Ｐゴシック" charset="-128"/>
                <a:cs typeface="Arial" pitchFamily="34" charset="0"/>
              </a:rPr>
              <a:t>UWB-NG</a:t>
            </a:r>
          </a:p>
        </p:txBody>
      </p:sp>
      <p:sp>
        <p:nvSpPr>
          <p:cNvPr id="45" name="AutoShape 46">
            <a:extLst>
              <a:ext uri="{FF2B5EF4-FFF2-40B4-BE49-F238E27FC236}">
                <a16:creationId xmlns:a16="http://schemas.microsoft.com/office/drawing/2014/main" id="{D6A242CD-3A75-434C-AAE5-9164D802305F}"/>
              </a:ext>
            </a:extLst>
          </p:cNvPr>
          <p:cNvSpPr>
            <a:spLocks noChangeArrowheads="1"/>
          </p:cNvSpPr>
          <p:nvPr/>
        </p:nvSpPr>
        <p:spPr bwMode="auto">
          <a:xfrm>
            <a:off x="1733357" y="407928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SG15.3ma </a:t>
            </a:r>
          </a:p>
          <a:p>
            <a:pPr algn="ctr"/>
            <a:r>
              <a:rPr lang="en-US" sz="1200" dirty="0">
                <a:latin typeface="Tahoma" pitchFamily="34" charset="0"/>
                <a:ea typeface="ＭＳ Ｐゴシック" charset="-128"/>
                <a:cs typeface="Arial" pitchFamily="34" charset="0"/>
              </a:rPr>
              <a:t>Revision</a:t>
            </a:r>
          </a:p>
        </p:txBody>
      </p:sp>
      <p:sp>
        <p:nvSpPr>
          <p:cNvPr id="47" name="Slide Number Placeholder 46">
            <a:extLst>
              <a:ext uri="{FF2B5EF4-FFF2-40B4-BE49-F238E27FC236}">
                <a16:creationId xmlns:a16="http://schemas.microsoft.com/office/drawing/2014/main" id="{DA71730C-2575-1643-8119-D9CE6C53ED2F}"/>
              </a:ext>
            </a:extLst>
          </p:cNvPr>
          <p:cNvSpPr>
            <a:spLocks noGrp="1"/>
          </p:cNvSpPr>
          <p:nvPr>
            <p:ph type="sldNum" sz="quarter" idx="12"/>
          </p:nvPr>
        </p:nvSpPr>
        <p:spPr/>
        <p:txBody>
          <a:bodyPr/>
          <a:lstStyle/>
          <a:p>
            <a:pPr>
              <a:defRPr/>
            </a:pPr>
            <a:r>
              <a:rPr lang="en-US" dirty="0"/>
              <a:t>Slide </a:t>
            </a:r>
            <a:fld id="{1C2B8106-88DD-4C4A-A317-11679D01BABD}" type="slidenum">
              <a:rPr lang="en-US" smtClean="0"/>
              <a:pPr>
                <a:defRPr/>
              </a:pPr>
              <a:t>3</a:t>
            </a:fld>
            <a:endParaRPr lang="en-US" dirty="0"/>
          </a:p>
        </p:txBody>
      </p:sp>
      <p:sp>
        <p:nvSpPr>
          <p:cNvPr id="48" name="AutoShape 46">
            <a:extLst>
              <a:ext uri="{FF2B5EF4-FFF2-40B4-BE49-F238E27FC236}">
                <a16:creationId xmlns:a16="http://schemas.microsoft.com/office/drawing/2014/main" id="{23A2D533-28FD-D84F-9D2F-82CCCD656977}"/>
              </a:ext>
            </a:extLst>
          </p:cNvPr>
          <p:cNvSpPr>
            <a:spLocks noChangeArrowheads="1"/>
          </p:cNvSpPr>
          <p:nvPr/>
        </p:nvSpPr>
        <p:spPr bwMode="auto">
          <a:xfrm>
            <a:off x="2991792" y="506911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802.15.16t</a:t>
            </a:r>
          </a:p>
          <a:p>
            <a:pPr algn="ctr"/>
            <a:r>
              <a:rPr lang="en-US" sz="1200" dirty="0">
                <a:latin typeface="Tahoma" pitchFamily="34" charset="0"/>
                <a:ea typeface="ＭＳ Ｐゴシック" charset="-128"/>
                <a:cs typeface="Arial" pitchFamily="34" charset="0"/>
              </a:rPr>
              <a:t>SC-OS</a:t>
            </a:r>
          </a:p>
        </p:txBody>
      </p:sp>
      <p:sp>
        <p:nvSpPr>
          <p:cNvPr id="49" name="AutoShape 46">
            <a:extLst>
              <a:ext uri="{FF2B5EF4-FFF2-40B4-BE49-F238E27FC236}">
                <a16:creationId xmlns:a16="http://schemas.microsoft.com/office/drawing/2014/main" id="{F09F0252-C2F0-2D48-B36F-349D0BA8CCDF}"/>
              </a:ext>
            </a:extLst>
          </p:cNvPr>
          <p:cNvSpPr>
            <a:spLocks noChangeArrowheads="1"/>
          </p:cNvSpPr>
          <p:nvPr/>
        </p:nvSpPr>
        <p:spPr bwMode="auto">
          <a:xfrm>
            <a:off x="2973308" y="1461148"/>
            <a:ext cx="980042" cy="53843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802.15.4cor1 </a:t>
            </a:r>
          </a:p>
          <a:p>
            <a:pPr algn="ctr"/>
            <a:r>
              <a:rPr lang="en-US" sz="1100" dirty="0">
                <a:latin typeface="Tahoma" pitchFamily="34" charset="0"/>
                <a:ea typeface="ＭＳ Ｐゴシック" charset="-128"/>
                <a:cs typeface="Arial" pitchFamily="34" charset="0"/>
              </a:rPr>
              <a:t>4-2020/Cor1</a:t>
            </a:r>
          </a:p>
        </p:txBody>
      </p:sp>
    </p:spTree>
    <p:extLst>
      <p:ext uri="{BB962C8B-B14F-4D97-AF65-F5344CB8AC3E}">
        <p14:creationId xmlns:p14="http://schemas.microsoft.com/office/powerpoint/2010/main" val="308359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26234" y="1535382"/>
            <a:ext cx="9051925" cy="3570018"/>
          </a:xfrm>
        </p:spPr>
        <p:txBody>
          <a:bodyPr/>
          <a:lstStyle/>
          <a:p>
            <a:pPr marL="609600" indent="-609600" fontAlgn="b">
              <a:lnSpc>
                <a:spcPct val="80000"/>
              </a:lnSpc>
              <a:spcAft>
                <a:spcPts val="60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data rate extensions for the SUN FSK modulation and channel parameters focusing on the Japanese frequency band</a:t>
            </a:r>
          </a:p>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enhancements to 802.15.4 Ultra Wideband (UWB) physical layers (PHYs) medium access control (MAC), and associated ranging techniques while retaining backward compatibility with enhanced ranging capable devices (ERDEVs).</a:t>
            </a:r>
            <a:endParaRPr lang="en-US" sz="20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9354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4101" name="Rectangle 4"/>
          <p:cNvSpPr>
            <a:spLocks noGrp="1" noChangeArrowheads="1"/>
          </p:cNvSpPr>
          <p:nvPr>
            <p:ph type="title"/>
          </p:nvPr>
        </p:nvSpPr>
        <p:spPr>
          <a:xfrm>
            <a:off x="685800" y="242888"/>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02961" y="1458686"/>
            <a:ext cx="8660039" cy="4356428"/>
          </a:xfrm>
        </p:spPr>
        <p:txBody>
          <a:bodyPr/>
          <a:lstStyle/>
          <a:p>
            <a:pPr marL="609600" indent="-609600" fontAlgn="b">
              <a:lnSpc>
                <a:spcPct val="80000"/>
              </a:lnSpc>
              <a:spcAft>
                <a:spcPts val="60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enhancements to the BAN Ultra-Wideband (UWB) physical layer (PHY) and medium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609600" indent="-609600" fontAlgn="b">
              <a:lnSpc>
                <a:spcPct val="80000"/>
              </a:lnSpc>
              <a:spcAft>
                <a:spcPts val="600"/>
              </a:spcAft>
              <a:buNone/>
              <a:defRPr/>
            </a:pPr>
            <a:r>
              <a:rPr lang="en-US" sz="20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a:p>
            <a:pPr marL="609600" indent="-609600" fontAlgn="b">
              <a:lnSpc>
                <a:spcPct val="80000"/>
              </a:lnSpc>
              <a:spcAft>
                <a:spcPts val="0"/>
              </a:spcAft>
              <a:buNone/>
              <a:defRPr/>
            </a:pPr>
            <a:r>
              <a:rPr lang="en-US" sz="2000" dirty="0">
                <a:latin typeface="Arial Rounded MT Bold" pitchFamily="34" charset="0"/>
                <a:cs typeface="Arial" charset="0"/>
              </a:rPr>
              <a:t>TG 13 </a:t>
            </a:r>
            <a:r>
              <a:rPr lang="en-US" sz="2000" kern="1200" dirty="0">
                <a:latin typeface="Arial Rounded MT Bold" pitchFamily="34" charset="0"/>
                <a:cs typeface="Arial" charset="0"/>
              </a:rPr>
              <a:t>– Multi-Gigabit/sec Optical Wireless Communication (MG-OWC)</a:t>
            </a:r>
          </a:p>
          <a:p>
            <a:pPr marL="609600" indent="-609600" fontAlgn="b">
              <a:lnSpc>
                <a:spcPct val="80000"/>
              </a:lnSpc>
              <a:spcAft>
                <a:spcPts val="60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2919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39851"/>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609600" indent="-6096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Aft>
                <a:spcPts val="0"/>
              </a:spcAft>
              <a:buNone/>
              <a:defRPr/>
            </a:pPr>
            <a:r>
              <a:rPr lang="en-US" sz="2000" kern="1200" dirty="0">
                <a:latin typeface="Arial Rounded MT Bold" pitchFamily="34" charset="0"/>
                <a:cs typeface="Arial" charset="0"/>
              </a:rPr>
              <a:t>TG 15 –Wireless Ad Hoc Networks (NB-AHN)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focused on wireless narrow band ad hoc network PHY and MAC by including (via referencing) functionality and features of 802.15.4 into a simple focused specification</a:t>
            </a:r>
          </a:p>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(SC-OS)</a:t>
            </a:r>
          </a:p>
          <a:p>
            <a:pPr marL="609600" indent="-6096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 </a:t>
            </a:r>
          </a:p>
          <a:p>
            <a:pPr marL="609600" indent="-609600" fontAlgn="b">
              <a:lnSpc>
                <a:spcPct val="80000"/>
              </a:lnSpc>
              <a:buNone/>
              <a:defRPr/>
            </a:pPr>
            <a:r>
              <a:rPr lang="en-US" sz="2000" kern="1200" dirty="0">
                <a:latin typeface="Arial Rounded MT Bold" pitchFamily="34" charset="0"/>
                <a:cs typeface="Arial" charset="0"/>
              </a:rPr>
              <a:t>SG15.3ma – Revision a, Maintenance (ma)</a:t>
            </a:r>
          </a:p>
          <a:p>
            <a:pPr marL="609600" indent="-609600" fontAlgn="b">
              <a:lnSpc>
                <a:spcPct val="80000"/>
              </a:lnSpc>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3697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09469"/>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Aft>
                <a:spcPts val="0"/>
              </a:spcAft>
              <a:buNone/>
              <a:defRPr/>
            </a:pPr>
            <a:r>
              <a:rPr lang="en-US" sz="2000" kern="1200" dirty="0">
                <a:latin typeface="Arial Rounded MT Bold" pitchFamily="34" charset="0"/>
                <a:cs typeface="Arial" charset="0"/>
              </a:rPr>
              <a:t>SC THz – </a:t>
            </a:r>
            <a:r>
              <a:rPr lang="en-US" sz="2000" kern="1200" dirty="0" err="1">
                <a:latin typeface="Arial Rounded MT Bold" pitchFamily="34" charset="0"/>
                <a:cs typeface="Arial" charset="0"/>
              </a:rPr>
              <a:t>TerraHertz</a:t>
            </a:r>
            <a:r>
              <a:rPr lang="en-US" sz="2000" kern="1200" dirty="0">
                <a:latin typeface="Arial Rounded MT Bold" pitchFamily="34" charset="0"/>
                <a:cs typeface="Arial" charset="0"/>
              </a:rPr>
              <a:t> (THz)</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WG, trigger the start of projects to amend existing and develop new standards for THz Communications</a:t>
            </a: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 – </a:t>
            </a:r>
          </a:p>
          <a:p>
            <a:pPr marL="609600" indent="-609600" fontAlgn="b">
              <a:lnSpc>
                <a:spcPct val="80000"/>
              </a:lnSpc>
              <a:spcAft>
                <a:spcPts val="60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 </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0340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52401" y="1334377"/>
            <a:ext cx="8867590" cy="4609224"/>
          </a:xfrm>
        </p:spPr>
        <p:txBody>
          <a:bodyPr/>
          <a:lstStyle/>
          <a:p>
            <a:pPr marL="609600" indent="-609600" fontAlgn="b">
              <a:lnSpc>
                <a:spcPct val="80000"/>
              </a:lnSpc>
              <a:buFontTx/>
              <a:buNone/>
              <a:defRPr/>
            </a:pPr>
            <a:r>
              <a:rPr lang="en-US" sz="2800" kern="1200" dirty="0">
                <a:latin typeface="Arial Rounded MT Bold" pitchFamily="34" charset="0"/>
                <a:cs typeface="Arial" charset="0"/>
              </a:rPr>
              <a:t>Task Group 4/Cor1 (3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Hear additional Proposals</a:t>
            </a:r>
          </a:p>
          <a:p>
            <a:pPr marL="609600" indent="-609600" fontAlgn="b">
              <a:lnSpc>
                <a:spcPct val="80000"/>
              </a:lnSpc>
              <a:buFont typeface="+mj-lt"/>
              <a:buAutoNum type="arabicPeriod"/>
              <a:defRPr/>
            </a:pPr>
            <a:r>
              <a:rPr lang="en-US" sz="2400" kern="1200" dirty="0">
                <a:latin typeface="Arial Rounded MT Bold" pitchFamily="34" charset="0"/>
                <a:cs typeface="Arial" charset="0"/>
              </a:rPr>
              <a:t>Prepare and review draft based on all the proposals heard </a:t>
            </a:r>
          </a:p>
          <a:p>
            <a:pPr marL="609600" indent="-609600" fontAlgn="b">
              <a:lnSpc>
                <a:spcPct val="80000"/>
              </a:lnSpc>
              <a:buFont typeface="+mj-lt"/>
              <a:buAutoNum type="arabicPeriod"/>
              <a:defRPr/>
            </a:pPr>
            <a:r>
              <a:rPr lang="en-US" sz="2400" kern="1200" dirty="0">
                <a:latin typeface="Arial Rounded MT Bold" pitchFamily="34" charset="0"/>
                <a:cs typeface="Arial" charset="0"/>
              </a:rPr>
              <a:t>Initiate working group Letter Ballot</a:t>
            </a:r>
          </a:p>
          <a:p>
            <a:pPr marL="609600" indent="-609600" fontAlgn="b">
              <a:lnSpc>
                <a:spcPct val="80000"/>
              </a:lnSpc>
              <a:buFontTx/>
              <a:buNone/>
              <a:defRPr/>
            </a:pPr>
            <a:endParaRPr lang="en-US" sz="24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4aa (JRE) (2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SA Ballot ends on 14 September 2021</a:t>
            </a:r>
          </a:p>
          <a:p>
            <a:pPr marL="609600" indent="-609600" fontAlgn="b">
              <a:lnSpc>
                <a:spcPct val="80000"/>
              </a:lnSpc>
              <a:buFont typeface="+mj-lt"/>
              <a:buAutoNum type="arabicPeriod"/>
              <a:defRPr/>
            </a:pPr>
            <a:r>
              <a:rPr lang="en-US" sz="2400" kern="1200" dirty="0">
                <a:latin typeface="Arial Rounded MT Bold" pitchFamily="34" charset="0"/>
                <a:cs typeface="Arial" charset="0"/>
              </a:rPr>
              <a:t>Resolve SA Ballot comments</a:t>
            </a:r>
          </a:p>
          <a:p>
            <a:pPr marL="0" indent="0" fontAlgn="b">
              <a:spcBef>
                <a:spcPts val="0"/>
              </a:spcBef>
              <a:buFontTx/>
              <a:buNone/>
              <a:defRPr/>
            </a:pPr>
            <a:endParaRPr lang="en-US" sz="2400" dirty="0">
              <a:latin typeface="Arial Rounded MT Bold" pitchFamily="34" charset="0"/>
              <a:cs typeface="Arial" charset="0"/>
            </a:endParaRPr>
          </a:p>
          <a:p>
            <a:pPr marL="20637" indent="0" fontAlgn="b">
              <a:lnSpc>
                <a:spcPct val="80000"/>
              </a:lnSpc>
              <a:spcBef>
                <a:spcPts val="0"/>
              </a:spcBef>
              <a:spcAft>
                <a:spcPts val="0"/>
              </a:spcAft>
              <a:buNone/>
              <a:defRPr/>
            </a:pPr>
            <a:r>
              <a:rPr lang="en-US" sz="2800" dirty="0">
                <a:latin typeface="Arial Rounded MT Bold" pitchFamily="34" charset="0"/>
                <a:cs typeface="Arial" charset="0"/>
              </a:rPr>
              <a:t>TASK GROUP 7a (OCC) (5 meeting slots)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proposal mergers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preparation of revision baseline D0</a:t>
            </a:r>
            <a:endParaRPr lang="en-US" sz="2400" kern="12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2758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9</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259774" y="1316737"/>
            <a:ext cx="8863149" cy="5275897"/>
          </a:xfrm>
        </p:spPr>
        <p:txBody>
          <a:bodyPr/>
          <a:lstStyle/>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TASK GROUP 13 – (MG-OWC) (3 meeting slots)</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SA Ballot comment resolution</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TG Motion to confirm CRG members for the SA ballot</a:t>
            </a:r>
          </a:p>
          <a:p>
            <a:pPr marL="0" indent="0" fontAlgn="b">
              <a:lnSpc>
                <a:spcPct val="80000"/>
              </a:lnSpc>
              <a:buFontTx/>
              <a:buNone/>
              <a:defRPr/>
            </a:pPr>
            <a:endParaRPr lang="en-US" sz="2400" dirty="0">
              <a:latin typeface="Arial Rounded MT Bold" pitchFamily="34" charset="0"/>
              <a:cs typeface="Times New Roman" pitchFamily="18" charset="0"/>
            </a:endParaRPr>
          </a:p>
          <a:p>
            <a:pPr marL="0" indent="0" fontAlgn="b">
              <a:lnSpc>
                <a:spcPct val="80000"/>
              </a:lnSpc>
              <a:buFontTx/>
              <a:buNone/>
              <a:defRPr/>
            </a:pPr>
            <a:r>
              <a:rPr lang="en-US" sz="2800" dirty="0">
                <a:latin typeface="Arial Rounded MT Bold" pitchFamily="34" charset="0"/>
                <a:cs typeface="Times New Roman" pitchFamily="18" charset="0"/>
              </a:rPr>
              <a:t>TASK GROUP 16t (SC-OS) (2 meeting slots)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Continue improvements to Use Cases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Update SRD with new graph</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Contributions and review for SDD  (Latest revision is 802.15-21-306r2)</a:t>
            </a: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Study Group 15.3ma (Revision) (2 meeting slots)</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SG3m Kick-Off</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Writing of PAR and CSD</a:t>
            </a:r>
          </a:p>
        </p:txBody>
      </p:sp>
    </p:spTree>
    <p:extLst>
      <p:ext uri="{BB962C8B-B14F-4D97-AF65-F5344CB8AC3E}">
        <p14:creationId xmlns:p14="http://schemas.microsoft.com/office/powerpoint/2010/main" val="171257448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44182</TotalTime>
  <Words>1903</Words>
  <Application>Microsoft Macintosh PowerPoint</Application>
  <PresentationFormat>On-screen Show (4:3)</PresentationFormat>
  <Paragraphs>590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Rounded MT Bold</vt:lpstr>
      <vt:lpstr>Calibri</vt:lpstr>
      <vt:lpstr>Courier</vt:lpstr>
      <vt:lpstr>Tahoma</vt:lpstr>
      <vt:lpstr>Times New Roman</vt:lpstr>
      <vt:lpstr>IEEE-802_15</vt:lpstr>
      <vt:lpstr> 133rd Session of meetings of the IEEE 802.15 Working Group for Wireless Specialty Networks</vt:lpstr>
      <vt:lpstr>PowerPoint Presentation</vt:lpstr>
      <vt:lpstr>PowerPoint Presentation</vt:lpstr>
      <vt:lpstr>802.15 WG Subgroups/Objectives</vt:lpstr>
      <vt:lpstr>802.15 WG Subgroups/Objectives</vt:lpstr>
      <vt:lpstr>802.15 WG Subgroups/Objectives</vt:lpstr>
      <vt:lpstr>802.15 WG Subgroups/Objectives</vt:lpstr>
      <vt:lpstr>Session Objectives Sept 14 - 22, 2021</vt:lpstr>
      <vt:lpstr>Session Objectives Sept 14 - 22, 2021</vt:lpstr>
      <vt:lpstr>Session Objectives Sept 14 - 22, 2021</vt:lpstr>
      <vt:lpstr>Session Objectives Sept 14 - 22, 2021</vt:lpstr>
      <vt:lpstr>Session Objectives Sept 14 - 22, 2021</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Pat Kinney</cp:lastModifiedBy>
  <cp:revision>826</cp:revision>
  <cp:lastPrinted>2000-07-07T01:25:49Z</cp:lastPrinted>
  <dcterms:created xsi:type="dcterms:W3CDTF">1999-06-22T06:24:01Z</dcterms:created>
  <dcterms:modified xsi:type="dcterms:W3CDTF">2021-09-07T01:02:14Z</dcterms:modified>
  <cp:category/>
</cp:coreProperties>
</file>