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424" r:id="rId3"/>
    <p:sldId id="856" r:id="rId4"/>
    <p:sldId id="860" r:id="rId5"/>
    <p:sldId id="853" r:id="rId6"/>
    <p:sldId id="857" r:id="rId7"/>
    <p:sldId id="861" r:id="rId8"/>
    <p:sldId id="862" r:id="rId9"/>
    <p:sldId id="863" r:id="rId10"/>
    <p:sldId id="879" r:id="rId11"/>
    <p:sldId id="864" r:id="rId12"/>
    <p:sldId id="881" r:id="rId13"/>
    <p:sldId id="882" r:id="rId14"/>
    <p:sldId id="868" r:id="rId15"/>
    <p:sldId id="869" r:id="rId16"/>
    <p:sldId id="870" r:id="rId17"/>
    <p:sldId id="883" r:id="rId18"/>
    <p:sldId id="884" r:id="rId19"/>
    <p:sldId id="871" r:id="rId20"/>
    <p:sldId id="873" r:id="rId21"/>
    <p:sldId id="874" r:id="rId22"/>
    <p:sldId id="875" r:id="rId23"/>
    <p:sldId id="877" r:id="rId24"/>
    <p:sldId id="876" r:id="rId25"/>
    <p:sldId id="872" r:id="rId26"/>
    <p:sldId id="878" r:id="rId2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gnickel, Volker" initials="JV" lastIdx="1" clrIdx="0">
    <p:extLst>
      <p:ext uri="{19B8F6BF-5375-455C-9EA6-DF929625EA0E}">
        <p15:presenceInfo xmlns:p15="http://schemas.microsoft.com/office/powerpoint/2012/main" userId="S-1-5-21-229799756-4240444915-3125021034-1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804" autoAdjust="0"/>
  </p:normalViewPr>
  <p:slideViewPr>
    <p:cSldViewPr>
      <p:cViewPr varScale="1">
        <p:scale>
          <a:sx n="81" d="100"/>
          <a:sy n="81" d="100"/>
        </p:scale>
        <p:origin x="120" y="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955" y="-5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3375" y="8982075"/>
            <a:ext cx="2174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6236B3F-AAE8-4343-8D17-1CD4A2A314C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646488" y="8985250"/>
            <a:ext cx="2635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281DCD4-2343-4947-8B75-75553159331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5FB7E5E-1D6C-444E-B0CF-852BD311553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2326AAA-479D-4C15-B355-9FA1B1CC0AD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772A242-A53C-48B8-8B0E-E0667002279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114177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614C591-0250-4FD0-86F5-39871E39B3E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5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4DDFCC2-0985-4E8F-BA09-607C30FEBF5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6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74469FC-C9DB-4CF7-B72B-A1003E4A38C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82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FA98F26-E5B1-4163-85A5-8AEAB51889D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0F7A2E7-433A-43CF-A125-B9366AA0D2A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93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25B325D-5BFA-4A21-B14F-52BA7B3163A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EBDB450-E4F5-4079-A7A5-BC8B3FCD71E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68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8B6B97E-A131-4E70-B751-6AA28B12AF0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77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992F502-A117-425F-8C36-321CA96D7F4F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48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F92CC3B-7091-4A21-AE18-AF061F98F99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76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05136A3-916A-4787-9964-0B5266AD54D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458122" y="304026"/>
            <a:ext cx="292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15-21</a:t>
            </a:r>
            <a:r>
              <a:rPr lang="en-US" sz="1800" b="1" dirty="0" smtClean="0"/>
              <a:t>-0439-00-0013</a:t>
            </a:r>
            <a:endParaRPr lang="en-US" altLang="en-US" sz="1800" b="1" dirty="0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096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August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0" r:id="rId1"/>
    <p:sldLayoutId id="2147491221" r:id="rId2"/>
    <p:sldLayoutId id="2147491222" r:id="rId3"/>
    <p:sldLayoutId id="2147491223" r:id="rId4"/>
    <p:sldLayoutId id="2147491224" r:id="rId5"/>
    <p:sldLayoutId id="2147491225" r:id="rId6"/>
    <p:sldLayoutId id="2147491226" r:id="rId7"/>
    <p:sldLayoutId id="2147491227" r:id="rId8"/>
    <p:sldLayoutId id="2147491228" r:id="rId9"/>
    <p:sldLayoutId id="2147491229" r:id="rId10"/>
    <p:sldLayoutId id="214749123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B04D58A0-EF71-4C14-B6CC-C21D1250F7FE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5138"/>
            <a:ext cx="8077200" cy="1066800"/>
          </a:xfrm>
        </p:spPr>
        <p:txBody>
          <a:bodyPr/>
          <a:lstStyle/>
          <a:p>
            <a:r>
              <a:rPr lang="en-US" altLang="en-US" sz="3000" dirty="0" smtClean="0"/>
              <a:t>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 smtClean="0"/>
              <a:t>64b67b Line Coding for PM-PHY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978643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2021-08-27</a:t>
            </a:r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12756"/>
              </p:ext>
            </p:extLst>
          </p:nvPr>
        </p:nvGraphicFramePr>
        <p:xfrm>
          <a:off x="990600" y="3962400"/>
          <a:ext cx="9190037" cy="238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6" name="Document" r:id="rId4" imgW="8176108" imgH="2124993" progId="Word.Document.8">
                  <p:embed/>
                </p:oleObj>
              </mc:Choice>
              <mc:Fallback>
                <p:oleObj name="Document" r:id="rId4" imgW="8176108" imgH="212499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9190037" cy="2386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Benjamin Poddig (</a:t>
            </a:r>
            <a:r>
              <a:rPr lang="en-US" altLang="en-US" sz="1200" b="0" dirty="0" err="1" smtClean="0"/>
              <a:t>Fraunhofer</a:t>
            </a:r>
            <a:r>
              <a:rPr lang="en-US" altLang="en-US" sz="1200" b="0" dirty="0" smtClean="0"/>
              <a:t> HHI)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Baseline </a:t>
            </a:r>
            <a:r>
              <a:rPr lang="de-DE" dirty="0" err="1" smtClean="0"/>
              <a:t>Wander</a:t>
            </a:r>
            <a:r>
              <a:rPr lang="de-DE" dirty="0" smtClean="0"/>
              <a:t> vs. Symbol Rate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Baseline </a:t>
            </a:r>
            <a:r>
              <a:rPr lang="de-DE" b="0" dirty="0" err="1" smtClean="0"/>
              <a:t>wander</a:t>
            </a:r>
            <a:r>
              <a:rPr lang="de-DE" b="0" dirty="0" smtClean="0"/>
              <a:t> </a:t>
            </a:r>
            <a:r>
              <a:rPr lang="de-DE" b="0" dirty="0" err="1" smtClean="0"/>
              <a:t>decreases</a:t>
            </a:r>
            <a:r>
              <a:rPr lang="de-DE" b="0" dirty="0" smtClean="0"/>
              <a:t> </a:t>
            </a:r>
            <a:r>
              <a:rPr lang="de-DE" b="0" dirty="0" err="1" smtClean="0"/>
              <a:t>with</a:t>
            </a:r>
            <a:r>
              <a:rPr lang="de-DE" b="0" dirty="0" smtClean="0"/>
              <a:t> </a:t>
            </a:r>
            <a:r>
              <a:rPr lang="de-DE" b="0" dirty="0" err="1" smtClean="0"/>
              <a:t>increasing</a:t>
            </a:r>
            <a:r>
              <a:rPr lang="de-DE" b="0" dirty="0" smtClean="0"/>
              <a:t> </a:t>
            </a:r>
            <a:r>
              <a:rPr lang="de-DE" b="0" dirty="0" err="1" smtClean="0"/>
              <a:t>symbol</a:t>
            </a:r>
            <a:r>
              <a:rPr lang="de-DE" b="0" dirty="0" smtClean="0"/>
              <a:t> rate</a:t>
            </a:r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0"/>
            <a:ext cx="4494271" cy="32004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04" y="4038600"/>
            <a:ext cx="4005262" cy="79799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39688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 </a:t>
            </a:r>
            <a:r>
              <a:rPr lang="de-DE" dirty="0" err="1" smtClean="0"/>
              <a:t>of</a:t>
            </a:r>
            <a:r>
              <a:rPr lang="de-DE" dirty="0" smtClean="0"/>
              <a:t> 8b10b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286000"/>
          </a:xfrm>
        </p:spPr>
        <p:txBody>
          <a:bodyPr/>
          <a:lstStyle/>
          <a:p>
            <a:r>
              <a:rPr lang="de-DE" b="0" dirty="0" smtClean="0"/>
              <a:t>Bit </a:t>
            </a:r>
            <a:r>
              <a:rPr lang="de-DE" b="0" dirty="0" err="1" smtClean="0"/>
              <a:t>error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dirty="0" smtClean="0"/>
              <a:t>8b10b </a:t>
            </a:r>
            <a:r>
              <a:rPr lang="de-DE" b="0" dirty="0" smtClean="0"/>
              <a:t>(25% </a:t>
            </a:r>
            <a:r>
              <a:rPr lang="de-DE" b="0" dirty="0" err="1" smtClean="0"/>
              <a:t>overhead</a:t>
            </a:r>
            <a:r>
              <a:rPr lang="de-DE" b="0" dirty="0" smtClean="0"/>
              <a:t>) </a:t>
            </a:r>
          </a:p>
          <a:p>
            <a:pPr lvl="2"/>
            <a:r>
              <a:rPr lang="de-DE" dirty="0" smtClean="0"/>
              <a:t>(Post-FEC BER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greyed</a:t>
            </a:r>
            <a:r>
              <a:rPr lang="de-DE" dirty="0" smtClean="0"/>
              <a:t> out)</a:t>
            </a:r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marL="857250" lvl="2" indent="0">
              <a:buNone/>
            </a:pPr>
            <a:endParaRPr lang="de-DE" dirty="0"/>
          </a:p>
          <a:p>
            <a:pPr lvl="2">
              <a:tabLst>
                <a:tab pos="3317875" algn="l"/>
              </a:tabLst>
            </a:pPr>
            <a:r>
              <a:rPr lang="de-DE" b="0" dirty="0" smtClean="0"/>
              <a:t>8b10b </a:t>
            </a:r>
            <a:r>
              <a:rPr lang="de-DE" b="0" dirty="0" err="1" smtClean="0"/>
              <a:t>can</a:t>
            </a:r>
            <a:r>
              <a:rPr lang="de-DE" b="0" dirty="0" smtClean="0"/>
              <a:t> </a:t>
            </a:r>
            <a:r>
              <a:rPr lang="de-DE" b="0" dirty="0" err="1" smtClean="0"/>
              <a:t>reduce</a:t>
            </a:r>
            <a:r>
              <a:rPr lang="de-DE" b="0" dirty="0" smtClean="0"/>
              <a:t> </a:t>
            </a:r>
            <a:r>
              <a:rPr lang="de-DE" b="0" dirty="0" err="1" smtClean="0"/>
              <a:t>baseline</a:t>
            </a:r>
            <a:r>
              <a:rPr lang="de-DE" b="0" dirty="0" smtClean="0"/>
              <a:t> </a:t>
            </a:r>
            <a:r>
              <a:rPr lang="de-DE" b="0" dirty="0" err="1" smtClean="0"/>
              <a:t>wander</a:t>
            </a:r>
            <a:r>
              <a:rPr lang="de-DE" b="0" dirty="0" smtClean="0"/>
              <a:t> also w/o EQ at </a:t>
            </a:r>
            <a:r>
              <a:rPr lang="de-DE" b="0" dirty="0" err="1" smtClean="0"/>
              <a:t>clock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&lt;= 50 MHz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08" y="2362200"/>
            <a:ext cx="4533091" cy="33998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" y="2362200"/>
            <a:ext cx="4533333" cy="339999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5149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 </a:t>
            </a:r>
            <a:r>
              <a:rPr lang="de-DE" dirty="0" err="1" smtClean="0"/>
              <a:t>of</a:t>
            </a:r>
            <a:r>
              <a:rPr lang="de-DE" dirty="0" smtClean="0"/>
              <a:t> 64b67b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286000"/>
          </a:xfrm>
        </p:spPr>
        <p:txBody>
          <a:bodyPr/>
          <a:lstStyle/>
          <a:p>
            <a:r>
              <a:rPr lang="de-DE" b="0" dirty="0" smtClean="0"/>
              <a:t>Bit </a:t>
            </a:r>
            <a:r>
              <a:rPr lang="de-DE" b="0" dirty="0" err="1" smtClean="0"/>
              <a:t>error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dirty="0" smtClean="0"/>
              <a:t>64b67b </a:t>
            </a:r>
            <a:r>
              <a:rPr lang="de-DE" b="0" dirty="0" smtClean="0"/>
              <a:t>(~5% </a:t>
            </a:r>
            <a:r>
              <a:rPr lang="de-DE" b="0" dirty="0" err="1"/>
              <a:t>overhead</a:t>
            </a:r>
            <a:r>
              <a:rPr lang="de-DE" b="0" dirty="0"/>
              <a:t>) </a:t>
            </a:r>
            <a:endParaRPr lang="de-DE" dirty="0" smtClean="0"/>
          </a:p>
          <a:p>
            <a:pPr lvl="2"/>
            <a:r>
              <a:rPr lang="de-DE" dirty="0"/>
              <a:t>(Post-FEC BER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greyed</a:t>
            </a:r>
            <a:r>
              <a:rPr lang="de-DE" dirty="0"/>
              <a:t> out</a:t>
            </a:r>
            <a:r>
              <a:rPr lang="de-DE" dirty="0" smtClean="0"/>
              <a:t>)</a:t>
            </a:r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sz="2400" dirty="0" smtClean="0"/>
          </a:p>
          <a:p>
            <a:pPr lvl="2"/>
            <a:endParaRPr lang="de-DE" dirty="0"/>
          </a:p>
          <a:p>
            <a:pPr lvl="2"/>
            <a:r>
              <a:rPr lang="de-DE" dirty="0" smtClean="0"/>
              <a:t>64b67b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smtClean="0"/>
              <a:t>EQ but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overhead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5%</a:t>
            </a:r>
          </a:p>
          <a:p>
            <a:pPr lvl="2"/>
            <a:r>
              <a:rPr lang="de-DE" dirty="0"/>
              <a:t>Needs ~ </a:t>
            </a:r>
            <a:r>
              <a:rPr lang="de-DE" dirty="0" smtClean="0"/>
              <a:t>2dB </a:t>
            </a:r>
            <a:r>
              <a:rPr lang="de-DE" dirty="0" err="1"/>
              <a:t>more</a:t>
            </a:r>
            <a:r>
              <a:rPr lang="de-DE" dirty="0"/>
              <a:t> SNR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8b10b </a:t>
            </a:r>
            <a:r>
              <a:rPr lang="de-DE" dirty="0" err="1"/>
              <a:t>with</a:t>
            </a:r>
            <a:r>
              <a:rPr lang="de-DE" dirty="0"/>
              <a:t> EQ</a:t>
            </a:r>
          </a:p>
          <a:p>
            <a:pPr marL="85725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" y="2362200"/>
            <a:ext cx="4533333" cy="3399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08" y="2362200"/>
            <a:ext cx="4533091" cy="33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 w/o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286000"/>
          </a:xfrm>
        </p:spPr>
        <p:txBody>
          <a:bodyPr/>
          <a:lstStyle/>
          <a:p>
            <a:r>
              <a:rPr lang="de-DE" b="0" dirty="0" smtClean="0"/>
              <a:t>Bit </a:t>
            </a:r>
            <a:r>
              <a:rPr lang="de-DE" b="0" dirty="0" err="1" smtClean="0"/>
              <a:t>error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</a:t>
            </a:r>
            <a:r>
              <a:rPr lang="de-DE" dirty="0" smtClean="0"/>
              <a:t>w/o </a:t>
            </a:r>
            <a:r>
              <a:rPr lang="en-US" dirty="0"/>
              <a:t>Line Coding</a:t>
            </a:r>
            <a:r>
              <a:rPr lang="de-DE" dirty="0" smtClean="0"/>
              <a:t> </a:t>
            </a:r>
            <a:r>
              <a:rPr lang="de-DE" b="0" dirty="0" smtClean="0"/>
              <a:t>(0% </a:t>
            </a:r>
            <a:r>
              <a:rPr lang="de-DE" b="0" dirty="0" err="1"/>
              <a:t>overhead</a:t>
            </a:r>
            <a:r>
              <a:rPr lang="de-DE" b="0" dirty="0"/>
              <a:t>) </a:t>
            </a:r>
            <a:endParaRPr lang="de-DE" dirty="0" smtClean="0"/>
          </a:p>
          <a:p>
            <a:pPr lvl="2"/>
            <a:r>
              <a:rPr lang="de-DE" dirty="0"/>
              <a:t>(Post-FEC BER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greyed</a:t>
            </a:r>
            <a:r>
              <a:rPr lang="de-DE" dirty="0"/>
              <a:t> out</a:t>
            </a:r>
            <a:r>
              <a:rPr lang="de-DE" dirty="0" smtClean="0"/>
              <a:t>)</a:t>
            </a:r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sz="800" dirty="0" smtClean="0"/>
          </a:p>
          <a:p>
            <a:pPr lvl="2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en-US" dirty="0"/>
              <a:t>Line Coding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EQ but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overhead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0%</a:t>
            </a:r>
          </a:p>
          <a:p>
            <a:pPr lvl="2"/>
            <a:r>
              <a:rPr lang="de-DE" dirty="0" smtClean="0"/>
              <a:t>Needs ~ 1dB </a:t>
            </a:r>
            <a:r>
              <a:rPr lang="de-DE" dirty="0" err="1" smtClean="0"/>
              <a:t>more</a:t>
            </a:r>
            <a:r>
              <a:rPr lang="de-DE" dirty="0" smtClean="0"/>
              <a:t> SNR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64b67b </a:t>
            </a:r>
            <a:r>
              <a:rPr lang="de-DE" dirty="0" err="1" smtClean="0"/>
              <a:t>with</a:t>
            </a:r>
            <a:r>
              <a:rPr lang="de-DE" dirty="0" smtClean="0"/>
              <a:t> EQ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08" y="2362200"/>
            <a:ext cx="4533091" cy="33998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" y="2362200"/>
            <a:ext cx="4533331" cy="3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2286000"/>
          </a:xfrm>
        </p:spPr>
        <p:txBody>
          <a:bodyPr/>
          <a:lstStyle/>
          <a:p>
            <a:pPr marL="400050"/>
            <a:r>
              <a:rPr lang="en-US" b="0" dirty="0"/>
              <a:t>FDE has major impact on </a:t>
            </a:r>
            <a:r>
              <a:rPr lang="en-US" b="0" dirty="0" smtClean="0"/>
              <a:t>BER, </a:t>
            </a:r>
            <a:r>
              <a:rPr lang="en-US" b="0" dirty="0"/>
              <a:t>but is not </a:t>
            </a:r>
            <a:r>
              <a:rPr lang="en-US" b="0" dirty="0" smtClean="0"/>
              <a:t>needed with 8B10B at </a:t>
            </a:r>
            <a:r>
              <a:rPr lang="en-US" b="0" dirty="0" smtClean="0"/>
              <a:t>lower </a:t>
            </a:r>
            <a:r>
              <a:rPr lang="en-US" b="0" dirty="0" smtClean="0"/>
              <a:t>symbol rates</a:t>
            </a:r>
          </a:p>
          <a:p>
            <a:pPr marL="400050"/>
            <a:r>
              <a:rPr lang="en-US" b="0" dirty="0" smtClean="0"/>
              <a:t>With </a:t>
            </a:r>
            <a:r>
              <a:rPr lang="en-US" b="0" dirty="0"/>
              <a:t>FDE, the loss is up to 2dB </a:t>
            </a:r>
            <a:r>
              <a:rPr lang="en-US" b="0" dirty="0" smtClean="0"/>
              <a:t>and 3dB SNR </a:t>
            </a:r>
            <a:r>
              <a:rPr lang="en-US" b="0" dirty="0"/>
              <a:t>for </a:t>
            </a:r>
            <a:r>
              <a:rPr lang="en-US" b="0" dirty="0" smtClean="0"/>
              <a:t>64B67B and No </a:t>
            </a:r>
            <a:r>
              <a:rPr lang="en-US" b="0" dirty="0"/>
              <a:t>Line Coding, </a:t>
            </a:r>
            <a:r>
              <a:rPr lang="en-US" b="0" dirty="0" smtClean="0"/>
              <a:t>respectively, compared to 8B10B</a:t>
            </a:r>
          </a:p>
          <a:p>
            <a:pPr marL="400050"/>
            <a:r>
              <a:rPr lang="en-US" b="0" dirty="0"/>
              <a:t>Overhead of </a:t>
            </a:r>
            <a:r>
              <a:rPr lang="en-US" b="0" dirty="0" smtClean="0"/>
              <a:t>25, 4.7, 0% </a:t>
            </a:r>
            <a:r>
              <a:rPr lang="en-US" b="0" dirty="0"/>
              <a:t>for </a:t>
            </a:r>
            <a:r>
              <a:rPr lang="en-US" b="0" dirty="0" smtClean="0"/>
              <a:t>8b10b, 64b67b and No </a:t>
            </a:r>
            <a:r>
              <a:rPr lang="en-US" b="0" dirty="0"/>
              <a:t>Line Coding, </a:t>
            </a:r>
            <a:r>
              <a:rPr lang="en-US" b="0" dirty="0" smtClean="0"/>
              <a:t>respectively</a:t>
            </a:r>
          </a:p>
          <a:p>
            <a:pPr marL="400050"/>
            <a:endParaRPr lang="en-US" b="0" dirty="0" smtClean="0"/>
          </a:p>
          <a:p>
            <a:pPr marL="400050"/>
            <a:r>
              <a:rPr lang="en-US" b="0" dirty="0" smtClean="0"/>
              <a:t>Proposal is to add new MCS to PM PHY which allow </a:t>
            </a:r>
          </a:p>
          <a:p>
            <a:pPr marL="800100" lvl="1"/>
            <a:r>
              <a:rPr lang="en-US" b="0" dirty="0" smtClean="0"/>
              <a:t>64b67b Line Coding </a:t>
            </a:r>
          </a:p>
          <a:p>
            <a:pPr marL="800100" lvl="1"/>
            <a:r>
              <a:rPr lang="en-US" dirty="0" smtClean="0"/>
              <a:t>No Line Coding</a:t>
            </a:r>
          </a:p>
          <a:p>
            <a:pPr marL="400050"/>
            <a:r>
              <a:rPr lang="en-US" b="0" dirty="0" smtClean="0"/>
              <a:t>Enable </a:t>
            </a:r>
            <a:r>
              <a:rPr lang="en-US" b="0" dirty="0" smtClean="0"/>
              <a:t>higher data rates for PM PHY</a:t>
            </a:r>
          </a:p>
          <a:p>
            <a:pPr marL="514350" lvl="1" indent="0">
              <a:buNone/>
            </a:pPr>
            <a:endParaRPr lang="en-US" b="0" dirty="0"/>
          </a:p>
          <a:p>
            <a:pPr marL="400050"/>
            <a:endParaRPr lang="en-US" b="0" dirty="0"/>
          </a:p>
          <a:p>
            <a:pPr marL="400050"/>
            <a:endParaRPr lang="en-US" b="0" dirty="0"/>
          </a:p>
          <a:p>
            <a:pPr marL="400050"/>
            <a:endParaRPr lang="en-US" b="0" dirty="0"/>
          </a:p>
          <a:p>
            <a:pPr marL="400050"/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3272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specified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64b67b </a:t>
            </a:r>
            <a:r>
              <a:rPr lang="de-DE" b="0" dirty="0"/>
              <a:t>L</a:t>
            </a:r>
            <a:r>
              <a:rPr lang="de-DE" b="0" dirty="0" smtClean="0"/>
              <a:t>ine </a:t>
            </a:r>
            <a:r>
              <a:rPr lang="de-DE" b="0" dirty="0" err="1" smtClean="0"/>
              <a:t>Coding</a:t>
            </a:r>
            <a:r>
              <a:rPr lang="de-DE" b="0" dirty="0" smtClean="0"/>
              <a:t> </a:t>
            </a:r>
            <a:r>
              <a:rPr lang="de-DE" b="0" dirty="0" err="1" smtClean="0"/>
              <a:t>scheme</a:t>
            </a:r>
            <a:endParaRPr lang="de-DE" b="0" dirty="0" smtClean="0"/>
          </a:p>
          <a:p>
            <a:r>
              <a:rPr lang="de-DE" b="0" dirty="0" err="1" smtClean="0"/>
              <a:t>No</a:t>
            </a:r>
            <a:r>
              <a:rPr lang="de-DE" b="0" dirty="0" smtClean="0"/>
              <a:t> Line </a:t>
            </a:r>
            <a:r>
              <a:rPr lang="de-DE" b="0" dirty="0" err="1" smtClean="0"/>
              <a:t>Coding</a:t>
            </a:r>
            <a:r>
              <a:rPr lang="de-DE" b="0" dirty="0" smtClean="0"/>
              <a:t> </a:t>
            </a:r>
            <a:r>
              <a:rPr lang="de-DE" b="0" dirty="0" err="1" smtClean="0"/>
              <a:t>scheme</a:t>
            </a:r>
            <a:r>
              <a:rPr lang="de-DE" b="0" dirty="0" smtClean="0"/>
              <a:t> </a:t>
            </a:r>
          </a:p>
          <a:p>
            <a:endParaRPr lang="de-DE" b="0" dirty="0" smtClean="0"/>
          </a:p>
          <a:p>
            <a:r>
              <a:rPr lang="de-DE" b="0" dirty="0" smtClean="0"/>
              <a:t>Integration </a:t>
            </a:r>
            <a:r>
              <a:rPr lang="de-DE" b="0" dirty="0" err="1" smtClean="0"/>
              <a:t>into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PM-PHY</a:t>
            </a:r>
          </a:p>
          <a:p>
            <a:pPr lvl="1"/>
            <a:r>
              <a:rPr lang="de-DE" dirty="0" smtClean="0"/>
              <a:t>Decoding </a:t>
            </a:r>
            <a:r>
              <a:rPr lang="de-DE" dirty="0" err="1" smtClean="0"/>
              <a:t>approach</a:t>
            </a:r>
            <a:endParaRPr lang="de-DE" dirty="0" smtClean="0"/>
          </a:p>
          <a:p>
            <a:pPr lvl="1"/>
            <a:r>
              <a:rPr lang="de-DE" b="0" dirty="0" err="1" smtClean="0"/>
              <a:t>Padding</a:t>
            </a:r>
            <a:r>
              <a:rPr lang="de-DE" b="0" dirty="0" smtClean="0"/>
              <a:t>: Mapping </a:t>
            </a:r>
            <a:r>
              <a:rPr lang="de-DE" b="0" dirty="0" err="1" smtClean="0"/>
              <a:t>of</a:t>
            </a:r>
            <a:r>
              <a:rPr lang="de-DE" b="0" dirty="0" smtClean="0"/>
              <a:t> FEC </a:t>
            </a:r>
            <a:r>
              <a:rPr lang="de-DE" b="0" dirty="0" err="1" smtClean="0"/>
              <a:t>code</a:t>
            </a:r>
            <a:r>
              <a:rPr lang="de-DE" b="0" dirty="0" smtClean="0"/>
              <a:t> </a:t>
            </a:r>
            <a:r>
              <a:rPr lang="de-DE" b="0" dirty="0" err="1" smtClean="0"/>
              <a:t>words</a:t>
            </a:r>
            <a:r>
              <a:rPr lang="de-DE" b="0" dirty="0" smtClean="0"/>
              <a:t> </a:t>
            </a:r>
            <a:r>
              <a:rPr lang="de-DE" b="0" dirty="0" err="1" smtClean="0"/>
              <a:t>onto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used</a:t>
            </a:r>
            <a:r>
              <a:rPr lang="de-DE" b="0" dirty="0" smtClean="0"/>
              <a:t> Line Code</a:t>
            </a:r>
            <a:endParaRPr lang="de-DE" b="0" dirty="0"/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132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Scrambling Line 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dirty="0" err="1" smtClean="0"/>
              <a:t>Exemplary</a:t>
            </a:r>
            <a:r>
              <a:rPr lang="de-DE" dirty="0" smtClean="0"/>
              <a:t>: 64b67b</a:t>
            </a:r>
          </a:p>
          <a:p>
            <a:pPr lvl="2"/>
            <a:r>
              <a:rPr lang="de-DE" dirty="0" smtClean="0"/>
              <a:t>N = 64, N</a:t>
            </a:r>
            <a:r>
              <a:rPr lang="de-DE" baseline="-25000" dirty="0" smtClean="0"/>
              <a:t>a</a:t>
            </a:r>
            <a:r>
              <a:rPr lang="de-DE" dirty="0" smtClean="0"/>
              <a:t> = 3</a:t>
            </a:r>
          </a:p>
          <a:p>
            <a:r>
              <a:rPr lang="de-DE" dirty="0" smtClean="0"/>
              <a:t>General </a:t>
            </a:r>
            <a:r>
              <a:rPr lang="de-DE" dirty="0" err="1" smtClean="0"/>
              <a:t>encoding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  <a:p>
            <a:pPr lvl="2"/>
            <a:r>
              <a:rPr lang="de-DE" dirty="0" smtClean="0"/>
              <a:t>Augment (&lt;=N)-bit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N</a:t>
            </a:r>
            <a:r>
              <a:rPr lang="de-DE" baseline="-25000" dirty="0" smtClean="0"/>
              <a:t>a</a:t>
            </a:r>
            <a:r>
              <a:rPr lang="de-DE" dirty="0" smtClean="0"/>
              <a:t>-bit </a:t>
            </a:r>
            <a:r>
              <a:rPr lang="de-DE" dirty="0" err="1"/>
              <a:t>values</a:t>
            </a:r>
            <a:endParaRPr lang="de-DE" dirty="0"/>
          </a:p>
          <a:p>
            <a:pPr lvl="2"/>
            <a:r>
              <a:rPr lang="de-DE" dirty="0" err="1"/>
              <a:t>Scramble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2"/>
            <a:r>
              <a:rPr lang="de-DE" dirty="0"/>
              <a:t>Select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2^N</a:t>
            </a:r>
            <a:r>
              <a:rPr lang="de-DE" baseline="-25000" dirty="0" smtClean="0"/>
              <a:t>a</a:t>
            </a: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dirty="0" err="1"/>
              <a:t>quotients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General </a:t>
            </a:r>
            <a:r>
              <a:rPr lang="de-DE" dirty="0" err="1" smtClean="0"/>
              <a:t>decoding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2"/>
            <a:r>
              <a:rPr lang="de-DE" b="0" dirty="0" err="1"/>
              <a:t>Descramble</a:t>
            </a:r>
            <a:r>
              <a:rPr lang="de-DE" b="0" dirty="0"/>
              <a:t> (&lt;=</a:t>
            </a:r>
            <a:r>
              <a:rPr lang="de-DE" b="0" dirty="0" err="1"/>
              <a:t>N+N</a:t>
            </a:r>
            <a:r>
              <a:rPr lang="de-DE" b="0" baseline="-25000" dirty="0" err="1"/>
              <a:t>a</a:t>
            </a:r>
            <a:r>
              <a:rPr lang="de-DE" b="0" dirty="0"/>
              <a:t>)-</a:t>
            </a:r>
            <a:r>
              <a:rPr lang="de-DE" b="0" dirty="0" smtClean="0"/>
              <a:t>bit </a:t>
            </a:r>
            <a:r>
              <a:rPr lang="de-DE" b="0" dirty="0" err="1" smtClean="0"/>
              <a:t>code</a:t>
            </a:r>
            <a:r>
              <a:rPr lang="de-DE" b="0" dirty="0" smtClean="0"/>
              <a:t> </a:t>
            </a:r>
            <a:r>
              <a:rPr lang="de-DE" b="0" dirty="0"/>
              <a:t>block</a:t>
            </a:r>
          </a:p>
          <a:p>
            <a:pPr lvl="2"/>
            <a:r>
              <a:rPr lang="de-DE" b="0" dirty="0"/>
              <a:t>Remove </a:t>
            </a:r>
            <a:r>
              <a:rPr lang="de-DE" b="0" dirty="0" err="1"/>
              <a:t>augmentation</a:t>
            </a:r>
            <a:r>
              <a:rPr lang="de-DE" b="0" dirty="0"/>
              <a:t>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/>
              <a:t>beginning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output</a:t>
            </a:r>
            <a:r>
              <a:rPr lang="de-DE" b="0" dirty="0"/>
              <a:t> </a:t>
            </a:r>
            <a:r>
              <a:rPr lang="de-DE" b="0" dirty="0" err="1"/>
              <a:t>sequence</a:t>
            </a:r>
            <a:endParaRPr lang="de-DE" b="0" dirty="0"/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6489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Scrambling Line 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dirty="0" smtClean="0"/>
              <a:t>Encoding</a:t>
            </a:r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18" y="1809206"/>
            <a:ext cx="6597282" cy="466620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8477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Scrambling Line 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dirty="0" smtClean="0"/>
              <a:t>Decoding</a:t>
            </a:r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684235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err="1"/>
              <a:t>Scrambling</a:t>
            </a:r>
            <a:r>
              <a:rPr lang="de-DE" b="0" dirty="0"/>
              <a:t> </a:t>
            </a:r>
            <a:r>
              <a:rPr lang="de-DE" b="0" dirty="0" err="1"/>
              <a:t>polynomial</a:t>
            </a:r>
            <a:endParaRPr lang="de-DE" b="0" dirty="0"/>
          </a:p>
          <a:p>
            <a:pPr lvl="2"/>
            <a:r>
              <a:rPr lang="de-DE" dirty="0" smtClean="0"/>
              <a:t>X^N</a:t>
            </a:r>
            <a:r>
              <a:rPr lang="de-DE" baseline="-25000" dirty="0" smtClean="0"/>
              <a:t>a</a:t>
            </a:r>
            <a:r>
              <a:rPr lang="de-DE" dirty="0" smtClean="0"/>
              <a:t>+X^0</a:t>
            </a:r>
            <a:endParaRPr lang="de-DE" dirty="0"/>
          </a:p>
          <a:p>
            <a:r>
              <a:rPr lang="de-DE" b="0" dirty="0" err="1"/>
              <a:t>Scrambler</a:t>
            </a:r>
            <a:r>
              <a:rPr lang="de-DE" b="0" dirty="0"/>
              <a:t> </a:t>
            </a:r>
            <a:r>
              <a:rPr lang="de-DE" b="0" dirty="0" err="1"/>
              <a:t>initialization</a:t>
            </a:r>
            <a:endParaRPr lang="de-DE" b="0" dirty="0"/>
          </a:p>
          <a:p>
            <a:pPr lvl="2"/>
            <a:r>
              <a:rPr lang="de-DE" dirty="0"/>
              <a:t>Initialize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/>
              <a:t>data</a:t>
            </a:r>
            <a:r>
              <a:rPr lang="de-DE" dirty="0"/>
              <a:t> block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smtClean="0"/>
              <a:t>(&lt;=N) at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endParaRPr lang="de-DE" dirty="0"/>
          </a:p>
          <a:p>
            <a:r>
              <a:rPr lang="de-DE" b="0" dirty="0" err="1"/>
              <a:t>Process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each</a:t>
            </a:r>
            <a:r>
              <a:rPr lang="de-DE" b="0" dirty="0"/>
              <a:t> </a:t>
            </a:r>
            <a:r>
              <a:rPr lang="de-DE" b="0" dirty="0" err="1"/>
              <a:t>data</a:t>
            </a:r>
            <a:r>
              <a:rPr lang="de-DE" b="0" dirty="0"/>
              <a:t> block</a:t>
            </a:r>
          </a:p>
          <a:p>
            <a:pPr lvl="2"/>
            <a:r>
              <a:rPr lang="de-DE" dirty="0" err="1" smtClean="0"/>
              <a:t>Pre-ocuppy</a:t>
            </a:r>
            <a:r>
              <a:rPr lang="de-DE" dirty="0" smtClean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augmentation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pPr lvl="4"/>
            <a:r>
              <a:rPr lang="de-DE" dirty="0" err="1"/>
              <a:t>a</a:t>
            </a:r>
            <a:r>
              <a:rPr lang="de-DE" dirty="0" err="1" smtClean="0"/>
              <a:t>ug</a:t>
            </a:r>
            <a:r>
              <a:rPr lang="de-DE" dirty="0" smtClean="0"/>
              <a:t> := [</a:t>
            </a:r>
            <a:r>
              <a:rPr lang="de-DE" dirty="0" err="1" smtClean="0"/>
              <a:t>C</a:t>
            </a:r>
            <a:r>
              <a:rPr lang="de-DE" baseline="-25000" dirty="0" err="1" smtClean="0"/>
              <a:t>Na</a:t>
            </a:r>
            <a:r>
              <a:rPr lang="de-DE" dirty="0" smtClean="0"/>
              <a:t>, …, C</a:t>
            </a:r>
            <a:r>
              <a:rPr lang="de-DE" baseline="-25000" dirty="0" smtClean="0"/>
              <a:t>2</a:t>
            </a:r>
            <a:r>
              <a:rPr lang="de-DE" dirty="0" smtClean="0"/>
              <a:t>, C</a:t>
            </a:r>
            <a:r>
              <a:rPr lang="de-DE" baseline="-25000" dirty="0" smtClean="0"/>
              <a:t>1</a:t>
            </a:r>
            <a:r>
              <a:rPr lang="de-DE" dirty="0" smtClean="0"/>
              <a:t>]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baseline="-25000" dirty="0" err="1"/>
              <a:t>Na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MSB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augmentation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/>
          </a:p>
          <a:p>
            <a:pPr lvl="2"/>
            <a:r>
              <a:rPr lang="de-DE" dirty="0" err="1"/>
              <a:t>Scramble</a:t>
            </a:r>
            <a:r>
              <a:rPr lang="de-DE" dirty="0"/>
              <a:t> </a:t>
            </a:r>
            <a:r>
              <a:rPr lang="de-DE" dirty="0" smtClean="0"/>
              <a:t>(&lt;=N)-</a:t>
            </a:r>
            <a:r>
              <a:rPr lang="de-DE" dirty="0"/>
              <a:t>bit </a:t>
            </a:r>
            <a:r>
              <a:rPr lang="de-DE" dirty="0" err="1"/>
              <a:t>data</a:t>
            </a:r>
            <a:r>
              <a:rPr lang="de-DE" dirty="0"/>
              <a:t> block</a:t>
            </a:r>
          </a:p>
          <a:p>
            <a:pPr lvl="2"/>
            <a:r>
              <a:rPr lang="de-DE" dirty="0" err="1"/>
              <a:t>Mux</a:t>
            </a:r>
            <a:r>
              <a:rPr lang="de-DE" dirty="0"/>
              <a:t> </a:t>
            </a:r>
            <a:r>
              <a:rPr lang="de-DE" dirty="0" smtClean="0"/>
              <a:t>N</a:t>
            </a:r>
            <a:r>
              <a:rPr lang="de-DE" baseline="-25000" dirty="0" smtClean="0"/>
              <a:t>a</a:t>
            </a:r>
            <a:r>
              <a:rPr lang="de-DE" dirty="0" smtClean="0"/>
              <a:t>-bit </a:t>
            </a:r>
            <a:r>
              <a:rPr lang="de-DE" dirty="0" err="1"/>
              <a:t>augmentation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scrambled</a:t>
            </a:r>
            <a:r>
              <a:rPr lang="de-DE" dirty="0"/>
              <a:t> block</a:t>
            </a:r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600"/>
            <a:ext cx="4114800" cy="32531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000874" y="5029200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Scrambler</a:t>
            </a:r>
            <a:r>
              <a:rPr lang="de-DE" sz="1600" dirty="0" smtClean="0"/>
              <a:t>, N</a:t>
            </a:r>
            <a:r>
              <a:rPr lang="de-DE" sz="1600" baseline="-25000" dirty="0" smtClean="0"/>
              <a:t>a</a:t>
            </a:r>
            <a:r>
              <a:rPr lang="de-DE" sz="1600" dirty="0" smtClean="0"/>
              <a:t>=3</a:t>
            </a:r>
            <a:endParaRPr lang="de-DE" sz="16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41013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F83107E0-218B-4453-B106-91E1881773E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 dirty="0"/>
              <a:t>This </a:t>
            </a:r>
            <a:r>
              <a:rPr lang="en-US" altLang="en-US" dirty="0" smtClean="0"/>
              <a:t>contribution proposed 64b67b as an alternative line code for the PM-PHY.</a:t>
            </a:r>
            <a:endParaRPr lang="en-US" altLang="en-US" dirty="0"/>
          </a:p>
          <a:p>
            <a:pPr algn="just">
              <a:buFontTx/>
              <a:buNone/>
            </a:pPr>
            <a:endParaRPr lang="en-US" altLang="en-US" dirty="0"/>
          </a:p>
          <a:p>
            <a:pPr algn="just">
              <a:buFontTx/>
              <a:buNone/>
            </a:pPr>
            <a:endParaRPr lang="de-DE" altLang="en-US" dirty="0"/>
          </a:p>
          <a:p>
            <a:pPr algn="just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Exemplary</a:t>
            </a:r>
            <a:r>
              <a:rPr lang="de-DE" dirty="0"/>
              <a:t> Code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method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/>
              <a:t>A) </a:t>
            </a:r>
            <a:r>
              <a:rPr lang="de-DE" b="0" dirty="0" err="1"/>
              <a:t>Specify</a:t>
            </a:r>
            <a:r>
              <a:rPr lang="de-DE" b="0" dirty="0"/>
              <a:t> a </a:t>
            </a:r>
            <a:r>
              <a:rPr lang="de-DE" b="0" dirty="0" err="1"/>
              <a:t>test</a:t>
            </a:r>
            <a:r>
              <a:rPr lang="de-DE" b="0" dirty="0"/>
              <a:t> </a:t>
            </a:r>
            <a:r>
              <a:rPr lang="de-DE" b="0" dirty="0" err="1"/>
              <a:t>vector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first</a:t>
            </a:r>
            <a:r>
              <a:rPr lang="de-DE" b="0" dirty="0" smtClean="0"/>
              <a:t> </a:t>
            </a:r>
            <a:r>
              <a:rPr lang="de-DE" b="0" dirty="0" err="1"/>
              <a:t>quotient</a:t>
            </a:r>
            <a:r>
              <a:rPr lang="de-DE" b="0" dirty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64b67b </a:t>
            </a:r>
            <a:r>
              <a:rPr lang="de-DE" b="0" dirty="0" err="1"/>
              <a:t>guided</a:t>
            </a:r>
            <a:r>
              <a:rPr lang="de-DE" b="0" dirty="0"/>
              <a:t> </a:t>
            </a:r>
            <a:r>
              <a:rPr lang="de-DE" b="0" dirty="0" err="1"/>
              <a:t>scrambling</a:t>
            </a:r>
            <a:r>
              <a:rPr lang="de-DE" b="0" dirty="0"/>
              <a:t> </a:t>
            </a:r>
            <a:r>
              <a:rPr lang="de-DE" b="0" dirty="0" smtClean="0"/>
              <a:t>LC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/>
              <a:t>testing</a:t>
            </a:r>
            <a:r>
              <a:rPr lang="de-DE" b="0" dirty="0"/>
              <a:t> </a:t>
            </a:r>
            <a:r>
              <a:rPr lang="de-DE" b="0" dirty="0" err="1"/>
              <a:t>purposes</a:t>
            </a:r>
            <a:endParaRPr lang="de-DE" b="0" dirty="0"/>
          </a:p>
          <a:p>
            <a:pPr lvl="2"/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scrambler</a:t>
            </a:r>
            <a:r>
              <a:rPr lang="de-DE" dirty="0" smtClean="0"/>
              <a:t> </a:t>
            </a:r>
            <a:r>
              <a:rPr lang="de-DE" dirty="0" err="1"/>
              <a:t>output</a:t>
            </a:r>
            <a:r>
              <a:rPr lang="de-DE" dirty="0"/>
              <a:t> = </a:t>
            </a:r>
            <a:r>
              <a:rPr lang="de-DE" dirty="0" smtClean="0"/>
              <a:t>Q</a:t>
            </a:r>
            <a:r>
              <a:rPr lang="de-DE" baseline="-25000" dirty="0" smtClean="0"/>
              <a:t>1</a:t>
            </a:r>
            <a:endParaRPr lang="de-DE" baseline="-25000" dirty="0"/>
          </a:p>
          <a:p>
            <a:r>
              <a:rPr lang="de-DE" b="0" dirty="0"/>
              <a:t>B) </a:t>
            </a:r>
            <a:r>
              <a:rPr lang="de-DE" b="0" dirty="0" err="1"/>
              <a:t>Specify</a:t>
            </a:r>
            <a:r>
              <a:rPr lang="de-DE" b="0" dirty="0"/>
              <a:t> a </a:t>
            </a:r>
            <a:r>
              <a:rPr lang="de-DE" b="0" dirty="0" err="1"/>
              <a:t>test</a:t>
            </a:r>
            <a:r>
              <a:rPr lang="de-DE" b="0" dirty="0"/>
              <a:t> </a:t>
            </a:r>
            <a:r>
              <a:rPr lang="de-DE" b="0" dirty="0" err="1"/>
              <a:t>vector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each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eight</a:t>
            </a:r>
            <a:r>
              <a:rPr lang="de-DE" b="0" dirty="0"/>
              <a:t> </a:t>
            </a:r>
            <a:r>
              <a:rPr lang="de-DE" b="0" dirty="0" err="1" smtClean="0"/>
              <a:t>quotients</a:t>
            </a:r>
            <a:r>
              <a:rPr lang="de-DE" b="0" dirty="0" smtClean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smtClean="0"/>
              <a:t>64b67b </a:t>
            </a:r>
            <a:r>
              <a:rPr lang="de-DE" b="0" dirty="0" err="1" smtClean="0"/>
              <a:t>guided</a:t>
            </a:r>
            <a:r>
              <a:rPr lang="de-DE" b="0" dirty="0" smtClean="0"/>
              <a:t> </a:t>
            </a:r>
            <a:r>
              <a:rPr lang="de-DE" b="0" dirty="0" err="1" smtClean="0"/>
              <a:t>scrambling</a:t>
            </a:r>
            <a:r>
              <a:rPr lang="de-DE" b="0" dirty="0" smtClean="0"/>
              <a:t> LC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testing</a:t>
            </a:r>
            <a:r>
              <a:rPr lang="de-DE" b="0" dirty="0"/>
              <a:t> </a:t>
            </a:r>
            <a:r>
              <a:rPr lang="de-DE" b="0" dirty="0" err="1" smtClean="0"/>
              <a:t>purposes</a:t>
            </a:r>
            <a:endParaRPr lang="de-DE" b="0" dirty="0" smtClean="0"/>
          </a:p>
          <a:p>
            <a:pPr lvl="2"/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scrambler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= Q</a:t>
            </a:r>
            <a:r>
              <a:rPr lang="de-DE" baseline="-25000" dirty="0" smtClean="0"/>
              <a:t>i</a:t>
            </a:r>
            <a:r>
              <a:rPr lang="de-DE" dirty="0" smtClean="0"/>
              <a:t> , i = (1 … 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0942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Block </a:t>
            </a:r>
            <a:r>
              <a:rPr lang="de-DE" dirty="0" err="1"/>
              <a:t>decoding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err="1"/>
              <a:t>Descramble</a:t>
            </a:r>
            <a:r>
              <a:rPr lang="de-DE" b="0" dirty="0"/>
              <a:t> </a:t>
            </a:r>
            <a:r>
              <a:rPr lang="de-DE" b="0" dirty="0" smtClean="0"/>
              <a:t>(&lt;=</a:t>
            </a:r>
            <a:r>
              <a:rPr lang="de-DE" b="0" dirty="0" err="1" smtClean="0"/>
              <a:t>N+N</a:t>
            </a:r>
            <a:r>
              <a:rPr lang="de-DE" b="0" baseline="-25000" dirty="0" err="1" smtClean="0"/>
              <a:t>a</a:t>
            </a:r>
            <a:r>
              <a:rPr lang="de-DE" b="0" dirty="0" smtClean="0"/>
              <a:t>)-</a:t>
            </a:r>
            <a:r>
              <a:rPr lang="de-DE" b="0" dirty="0"/>
              <a:t>bit </a:t>
            </a:r>
            <a:r>
              <a:rPr lang="de-DE" b="0" dirty="0" err="1"/>
              <a:t>code</a:t>
            </a:r>
            <a:r>
              <a:rPr lang="de-DE" b="0" dirty="0"/>
              <a:t> block</a:t>
            </a:r>
          </a:p>
          <a:p>
            <a:r>
              <a:rPr lang="de-DE" b="0" dirty="0"/>
              <a:t>Remove </a:t>
            </a:r>
            <a:r>
              <a:rPr lang="de-DE" b="0" dirty="0" err="1"/>
              <a:t>augmentation</a:t>
            </a:r>
            <a:r>
              <a:rPr lang="de-DE" b="0" dirty="0"/>
              <a:t>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beginning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output</a:t>
            </a:r>
            <a:r>
              <a:rPr lang="de-DE" b="0" dirty="0"/>
              <a:t> </a:t>
            </a:r>
            <a:r>
              <a:rPr lang="de-DE" b="0" dirty="0" err="1"/>
              <a:t>sequence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53" y="4476206"/>
            <a:ext cx="6381894" cy="63964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5172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FEC </a:t>
            </a:r>
            <a:r>
              <a:rPr lang="de-DE" dirty="0" err="1"/>
              <a:t>segmentation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padding</a:t>
            </a:r>
            <a:r>
              <a:rPr lang="de-DE" dirty="0"/>
              <a:t> </a:t>
            </a:r>
            <a:r>
              <a:rPr lang="de-DE" dirty="0" err="1"/>
              <a:t>lengths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/>
              <a:t>Data block </a:t>
            </a:r>
            <a:r>
              <a:rPr lang="de-DE" b="0" dirty="0" err="1"/>
              <a:t>sequences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padded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next</a:t>
            </a:r>
            <a:r>
              <a:rPr lang="de-DE" b="0" dirty="0"/>
              <a:t> multiple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FEC </a:t>
            </a:r>
            <a:r>
              <a:rPr lang="de-DE" b="0" dirty="0" err="1"/>
              <a:t>word</a:t>
            </a:r>
            <a:r>
              <a:rPr lang="de-DE" b="0" dirty="0"/>
              <a:t> </a:t>
            </a:r>
            <a:r>
              <a:rPr lang="de-DE" b="0" dirty="0" err="1"/>
              <a:t>length</a:t>
            </a:r>
            <a:r>
              <a:rPr lang="de-DE" b="0" dirty="0"/>
              <a:t> </a:t>
            </a:r>
            <a:br>
              <a:rPr lang="de-DE" b="0" dirty="0"/>
            </a:br>
            <a:r>
              <a:rPr lang="de-DE" b="0" dirty="0" err="1"/>
              <a:t>of</a:t>
            </a:r>
            <a:r>
              <a:rPr lang="de-DE" b="0" dirty="0"/>
              <a:t> 240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2480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header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payload</a:t>
            </a:r>
            <a:r>
              <a:rPr lang="de-DE" b="0" dirty="0"/>
              <a:t> </a:t>
            </a:r>
            <a:r>
              <a:rPr lang="de-DE" b="0" dirty="0" err="1"/>
              <a:t>respectively</a:t>
            </a:r>
            <a:endParaRPr lang="de-DE" b="0" dirty="0"/>
          </a:p>
          <a:p>
            <a:r>
              <a:rPr lang="de-DE" b="0" dirty="0" err="1"/>
              <a:t>Padding</a:t>
            </a:r>
            <a:r>
              <a:rPr lang="de-DE" b="0" dirty="0"/>
              <a:t> </a:t>
            </a:r>
            <a:r>
              <a:rPr lang="de-DE" b="0" dirty="0" err="1"/>
              <a:t>length</a:t>
            </a:r>
            <a:r>
              <a:rPr lang="de-DE" b="0" dirty="0"/>
              <a:t> must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calculated</a:t>
            </a:r>
            <a:r>
              <a:rPr lang="de-DE" b="0" dirty="0"/>
              <a:t> </a:t>
            </a:r>
            <a:r>
              <a:rPr lang="de-DE" b="0" dirty="0" err="1"/>
              <a:t>with</a:t>
            </a:r>
            <a:r>
              <a:rPr lang="de-DE" b="0" dirty="0"/>
              <a:t> </a:t>
            </a:r>
            <a:r>
              <a:rPr lang="de-DE" b="0" dirty="0" err="1"/>
              <a:t>respect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word</a:t>
            </a:r>
            <a:r>
              <a:rPr lang="de-DE" b="0" dirty="0"/>
              <a:t> </a:t>
            </a:r>
            <a:r>
              <a:rPr lang="de-DE" b="0" dirty="0" err="1"/>
              <a:t>lengths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line</a:t>
            </a:r>
            <a:r>
              <a:rPr lang="de-DE" b="0" dirty="0"/>
              <a:t> </a:t>
            </a:r>
            <a:r>
              <a:rPr lang="de-DE" b="0" dirty="0" err="1"/>
              <a:t>coding</a:t>
            </a:r>
            <a:r>
              <a:rPr lang="de-DE" b="0" dirty="0"/>
              <a:t> </a:t>
            </a:r>
            <a:r>
              <a:rPr lang="de-DE" b="0" dirty="0" err="1"/>
              <a:t>schemes</a:t>
            </a:r>
            <a:r>
              <a:rPr lang="de-DE" b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8123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FEC </a:t>
            </a:r>
            <a:r>
              <a:rPr lang="de-DE" dirty="0" err="1" smtClean="0"/>
              <a:t>padding</a:t>
            </a:r>
            <a:r>
              <a:rPr lang="de-DE" dirty="0" smtClean="0"/>
              <a:t> </a:t>
            </a:r>
            <a:r>
              <a:rPr lang="de-DE" dirty="0" err="1"/>
              <a:t>lengths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err="1" smtClean="0"/>
              <a:t>Padding</a:t>
            </a:r>
            <a:r>
              <a:rPr lang="de-DE" b="0" dirty="0" smtClean="0"/>
              <a:t> </a:t>
            </a:r>
            <a:r>
              <a:rPr lang="de-DE" b="0" dirty="0" err="1" smtClean="0"/>
              <a:t>lengths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FEC block </a:t>
            </a:r>
            <a:r>
              <a:rPr lang="de-DE" b="0" dirty="0" err="1" smtClean="0"/>
              <a:t>length</a:t>
            </a:r>
            <a:r>
              <a:rPr lang="de-DE" b="0" dirty="0" smtClean="0"/>
              <a:t> </a:t>
            </a:r>
            <a:r>
              <a:rPr lang="de-DE" b="0" dirty="0" err="1" smtClean="0"/>
              <a:t>fitting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dirty="0" smtClean="0"/>
              <a:t>8b10b</a:t>
            </a:r>
            <a:r>
              <a:rPr lang="de-DE" b="0" dirty="0" smtClean="0"/>
              <a:t> </a:t>
            </a:r>
            <a:r>
              <a:rPr lang="de-DE" b="0" dirty="0" err="1" smtClean="0"/>
              <a:t>vs</a:t>
            </a:r>
            <a:r>
              <a:rPr lang="de-DE" b="0" dirty="0" smtClean="0"/>
              <a:t> </a:t>
            </a:r>
            <a:r>
              <a:rPr lang="de-DE" dirty="0" smtClean="0"/>
              <a:t>64b67b</a:t>
            </a:r>
            <a:r>
              <a:rPr lang="de-DE" b="0" dirty="0" smtClean="0"/>
              <a:t> </a:t>
            </a:r>
            <a:r>
              <a:rPr lang="de-DE" b="0" dirty="0" err="1" smtClean="0"/>
              <a:t>vs</a:t>
            </a:r>
            <a:r>
              <a:rPr lang="de-DE" b="0" dirty="0" smtClean="0"/>
              <a:t> </a:t>
            </a:r>
            <a:r>
              <a:rPr lang="de-DE" dirty="0" err="1" smtClean="0"/>
              <a:t>No</a:t>
            </a:r>
            <a:r>
              <a:rPr lang="de-DE" b="0" dirty="0" smtClean="0"/>
              <a:t> </a:t>
            </a:r>
            <a:r>
              <a:rPr lang="en-US" dirty="0"/>
              <a:t>Line Coding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2700" y="3297295"/>
            <a:ext cx="9092890" cy="295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7232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in </a:t>
            </a:r>
            <a:r>
              <a:rPr lang="de-DE" dirty="0" err="1" smtClean="0"/>
              <a:t>the</a:t>
            </a:r>
            <a:r>
              <a:rPr lang="de-DE" dirty="0" smtClean="0"/>
              <a:t> PM-PHY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 smtClean="0"/>
              <a:t>64b67b : </a:t>
            </a:r>
            <a:r>
              <a:rPr lang="de-DE" b="0" dirty="0" err="1" smtClean="0"/>
              <a:t>Replace</a:t>
            </a:r>
            <a:r>
              <a:rPr lang="de-DE" b="0" dirty="0" smtClean="0"/>
              <a:t> 8b10b </a:t>
            </a:r>
            <a:r>
              <a:rPr lang="de-DE" b="0" dirty="0" err="1" smtClean="0"/>
              <a:t>with</a:t>
            </a:r>
            <a:r>
              <a:rPr lang="de-DE" b="0" dirty="0" smtClean="0"/>
              <a:t> 64b67b in LC </a:t>
            </a:r>
            <a:r>
              <a:rPr lang="de-DE" b="0" dirty="0" err="1" smtClean="0"/>
              <a:t>blocks</a:t>
            </a:r>
            <a:endParaRPr lang="de-DE" b="0" dirty="0" smtClean="0"/>
          </a:p>
          <a:p>
            <a:r>
              <a:rPr lang="de-DE" b="0" dirty="0" err="1" smtClean="0"/>
              <a:t>No</a:t>
            </a:r>
            <a:r>
              <a:rPr lang="de-DE" b="0" dirty="0" smtClean="0"/>
              <a:t> LC : Do not </a:t>
            </a:r>
            <a:r>
              <a:rPr lang="de-DE" b="0" dirty="0" err="1" smtClean="0"/>
              <a:t>apply</a:t>
            </a:r>
            <a:r>
              <a:rPr lang="de-DE" b="0" dirty="0" smtClean="0"/>
              <a:t> </a:t>
            </a:r>
            <a:r>
              <a:rPr lang="de-DE" b="0" dirty="0" err="1" smtClean="0"/>
              <a:t>line</a:t>
            </a:r>
            <a:r>
              <a:rPr lang="de-DE" b="0" dirty="0" smtClean="0"/>
              <a:t> </a:t>
            </a:r>
            <a:r>
              <a:rPr lang="de-DE" b="0" dirty="0" err="1" smtClean="0"/>
              <a:t>coding</a:t>
            </a:r>
            <a:r>
              <a:rPr lang="de-DE" b="0" dirty="0" smtClean="0"/>
              <a:t> in LC </a:t>
            </a:r>
            <a:r>
              <a:rPr lang="de-DE" b="0" dirty="0" err="1" smtClean="0"/>
              <a:t>blocks</a:t>
            </a:r>
            <a:endParaRPr lang="de-DE" b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4" y="3657600"/>
            <a:ext cx="8555471" cy="13591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86497" y="504847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PMA </a:t>
            </a:r>
            <a:r>
              <a:rPr lang="de-DE" sz="1600" dirty="0" err="1" smtClean="0"/>
              <a:t>layer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PM-PHY </a:t>
            </a:r>
            <a:r>
              <a:rPr lang="de-DE" sz="1600" dirty="0" err="1" smtClean="0"/>
              <a:t>Tx</a:t>
            </a:r>
            <a:endParaRPr lang="de-DE" sz="16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665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 smtClean="0"/>
              <a:t>initialization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Initialize all 2^N</a:t>
            </a:r>
            <a:r>
              <a:rPr lang="de-DE" b="0" baseline="-25000" dirty="0" smtClean="0"/>
              <a:t>a</a:t>
            </a:r>
            <a:r>
              <a:rPr lang="de-DE" b="0" dirty="0" smtClean="0"/>
              <a:t> LSFRs </a:t>
            </a:r>
          </a:p>
          <a:p>
            <a:pPr lvl="2"/>
            <a:r>
              <a:rPr lang="de-DE" b="0" dirty="0" err="1" smtClean="0"/>
              <a:t>with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augmentation</a:t>
            </a:r>
            <a:r>
              <a:rPr lang="de-DE" b="0" dirty="0" smtClean="0"/>
              <a:t> </a:t>
            </a:r>
            <a:r>
              <a:rPr lang="de-DE" b="0" dirty="0" err="1" smtClean="0"/>
              <a:t>values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smtClean="0"/>
              <a:t>[0 … 0 0</a:t>
            </a:r>
            <a:r>
              <a:rPr lang="de-DE" dirty="0" smtClean="0"/>
              <a:t>], </a:t>
            </a:r>
            <a:r>
              <a:rPr lang="de-DE" dirty="0"/>
              <a:t>[</a:t>
            </a:r>
            <a:r>
              <a:rPr lang="de-DE" dirty="0" smtClean="0"/>
              <a:t>0 … 0 1] </a:t>
            </a:r>
            <a:r>
              <a:rPr lang="de-DE" b="0" dirty="0" smtClean="0"/>
              <a:t>… [1 … 1 1]</a:t>
            </a:r>
          </a:p>
          <a:p>
            <a:pPr lvl="2"/>
            <a:r>
              <a:rPr lang="de-DE" b="0" dirty="0" smtClean="0"/>
              <a:t>at </a:t>
            </a:r>
            <a:r>
              <a:rPr lang="de-DE" b="0" dirty="0" err="1" smtClean="0"/>
              <a:t>first</a:t>
            </a:r>
            <a:r>
              <a:rPr lang="de-DE" b="0" dirty="0" smtClean="0"/>
              <a:t> </a:t>
            </a:r>
            <a:r>
              <a:rPr lang="de-DE" b="0" dirty="0" err="1" smtClean="0"/>
              <a:t>bit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all (&lt;=N-bit) </a:t>
            </a:r>
            <a:r>
              <a:rPr lang="de-DE" b="0" dirty="0" err="1" smtClean="0"/>
              <a:t>data</a:t>
            </a:r>
            <a:r>
              <a:rPr lang="de-DE" b="0" dirty="0" smtClean="0"/>
              <a:t> </a:t>
            </a:r>
            <a:r>
              <a:rPr lang="de-DE" b="0" dirty="0" err="1" smtClean="0"/>
              <a:t>blocks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12" y="1530596"/>
            <a:ext cx="3072188" cy="486043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33500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Scrambler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01014"/>
            <a:ext cx="8456767" cy="23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en-US" b="0" dirty="0"/>
              <a:t>IEEE 802.15.13 </a:t>
            </a:r>
            <a:r>
              <a:rPr lang="en-US" b="0" dirty="0" smtClean="0"/>
              <a:t>enables </a:t>
            </a:r>
            <a:r>
              <a:rPr lang="en-US" b="0" dirty="0"/>
              <a:t>line </a:t>
            </a:r>
            <a:r>
              <a:rPr lang="en-US" b="0" dirty="0" smtClean="0"/>
              <a:t>coding and </a:t>
            </a:r>
            <a:r>
              <a:rPr lang="en-US" b="0" dirty="0"/>
              <a:t>channel </a:t>
            </a:r>
            <a:r>
              <a:rPr lang="en-US" b="0" dirty="0" smtClean="0"/>
              <a:t>equalization methods for the PM PHY</a:t>
            </a:r>
          </a:p>
          <a:p>
            <a:pPr lvl="2"/>
            <a:r>
              <a:rPr lang="en-US" dirty="0" smtClean="0"/>
              <a:t>8b10b</a:t>
            </a:r>
          </a:p>
          <a:p>
            <a:pPr lvl="2"/>
            <a:r>
              <a:rPr lang="en-US" dirty="0" smtClean="0"/>
              <a:t>FDE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Both </a:t>
            </a:r>
            <a:r>
              <a:rPr lang="en-US" dirty="0" smtClean="0"/>
              <a:t>introduce overhead while improving channel adaption</a:t>
            </a:r>
            <a:endParaRPr lang="de-DE" b="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Efficient line coding schemes are proposed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Line </a:t>
            </a:r>
            <a:r>
              <a:rPr lang="en-US" dirty="0"/>
              <a:t>coding overhead can be reduced with an alternative line coding </a:t>
            </a:r>
            <a:r>
              <a:rPr lang="en-US" dirty="0" smtClean="0"/>
              <a:t>method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maintaining </a:t>
            </a:r>
            <a:r>
              <a:rPr lang="en-US" dirty="0"/>
              <a:t>a good BER </a:t>
            </a:r>
            <a:r>
              <a:rPr lang="en-US" dirty="0" smtClean="0"/>
              <a:t>performance 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ym typeface="Wingdings" panose="05000000000000000000" pitchFamily="2" charset="2"/>
              </a:rPr>
              <a:t>trade off between overhead and channel adaption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6912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en-US" b="0" dirty="0"/>
              <a:t>Why optimizing L</a:t>
            </a:r>
            <a:r>
              <a:rPr lang="en-US" b="0" dirty="0" smtClean="0"/>
              <a:t>ine Coding?</a:t>
            </a:r>
          </a:p>
          <a:p>
            <a:pPr lvl="2"/>
            <a:r>
              <a:rPr lang="en-US" dirty="0" smtClean="0"/>
              <a:t>Goal: DC balancing</a:t>
            </a:r>
            <a:endParaRPr lang="en-US" b="0" dirty="0" smtClean="0"/>
          </a:p>
          <a:p>
            <a:pPr lvl="2"/>
            <a:r>
              <a:rPr lang="en-US" b="0" dirty="0"/>
              <a:t>Low disparity = Low DC imbalance within subsequent code words </a:t>
            </a:r>
            <a:br>
              <a:rPr lang="en-US" b="0" dirty="0"/>
            </a:br>
            <a:r>
              <a:rPr lang="en-US" b="0" dirty="0"/>
              <a:t>(Long duration</a:t>
            </a:r>
            <a:r>
              <a:rPr lang="en-US" b="0" dirty="0" smtClean="0"/>
              <a:t>)</a:t>
            </a:r>
          </a:p>
          <a:p>
            <a:pPr lvl="2"/>
            <a:r>
              <a:rPr lang="en-US" dirty="0"/>
              <a:t>Low run lengths = Low DC imbalance within subsequent modulation symbols</a:t>
            </a:r>
            <a:br>
              <a:rPr lang="en-US" dirty="0"/>
            </a:br>
            <a:r>
              <a:rPr lang="en-US" dirty="0"/>
              <a:t>(Short duration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0" dirty="0"/>
              <a:t>Tradeoff : DC balancing </a:t>
            </a:r>
            <a:r>
              <a:rPr lang="en-US" b="0" dirty="0" smtClean="0"/>
              <a:t>vs. Overhead</a:t>
            </a: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8650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Coding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pPr marL="400050"/>
            <a:r>
              <a:rPr lang="de-DE" b="0" dirty="0" smtClean="0"/>
              <a:t>8b10b</a:t>
            </a:r>
            <a:r>
              <a:rPr lang="de-DE" b="0" dirty="0"/>
              <a:t>	</a:t>
            </a:r>
            <a:endParaRPr lang="de-DE" b="0" dirty="0" smtClean="0"/>
          </a:p>
          <a:p>
            <a:pPr marL="1143000" lvl="2"/>
            <a:r>
              <a:rPr lang="de-DE" dirty="0" err="1" smtClean="0"/>
              <a:t>Guaranteed</a:t>
            </a:r>
            <a:r>
              <a:rPr lang="de-DE" dirty="0" smtClean="0"/>
              <a:t> DC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disparity</a:t>
            </a:r>
            <a:r>
              <a:rPr lang="de-DE" dirty="0" smtClean="0"/>
              <a:t>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predetermined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endParaRPr lang="de-DE" dirty="0" smtClean="0"/>
          </a:p>
          <a:p>
            <a:pPr marL="1143000" lvl="2"/>
            <a:r>
              <a:rPr lang="de-DE" b="0" dirty="0" smtClean="0"/>
              <a:t>25% </a:t>
            </a:r>
            <a:r>
              <a:rPr lang="de-DE" b="0" dirty="0" err="1" smtClean="0"/>
              <a:t>overhead</a:t>
            </a:r>
            <a:endParaRPr lang="de-DE" b="0" dirty="0" smtClean="0"/>
          </a:p>
          <a:p>
            <a:pPr marL="400050"/>
            <a:r>
              <a:rPr lang="de-DE" b="0" dirty="0" smtClean="0"/>
              <a:t>64b67b (</a:t>
            </a:r>
            <a:r>
              <a:rPr lang="de-DE" b="0" dirty="0" err="1" smtClean="0"/>
              <a:t>Guided</a:t>
            </a:r>
            <a:r>
              <a:rPr lang="de-DE" b="0" dirty="0" smtClean="0"/>
              <a:t> </a:t>
            </a:r>
            <a:r>
              <a:rPr lang="de-DE" b="0" dirty="0" err="1" smtClean="0"/>
              <a:t>Scrambling</a:t>
            </a:r>
            <a:r>
              <a:rPr lang="de-DE" b="0" dirty="0" smtClean="0"/>
              <a:t>)</a:t>
            </a:r>
          </a:p>
          <a:p>
            <a:pPr marL="1143000" lvl="2"/>
            <a:r>
              <a:rPr lang="de-DE" dirty="0" smtClean="0"/>
              <a:t>Statistical </a:t>
            </a:r>
            <a:r>
              <a:rPr lang="de-DE" dirty="0" err="1" smtClean="0"/>
              <a:t>optimized</a:t>
            </a:r>
            <a:r>
              <a:rPr lang="de-DE" dirty="0" smtClean="0"/>
              <a:t> DC </a:t>
            </a:r>
            <a:r>
              <a:rPr lang="de-DE" dirty="0" err="1" smtClean="0"/>
              <a:t>balancing</a:t>
            </a:r>
            <a:r>
              <a:rPr lang="de-DE" dirty="0" smtClean="0"/>
              <a:t>, </a:t>
            </a:r>
            <a:r>
              <a:rPr lang="de-DE" dirty="0" err="1" smtClean="0"/>
              <a:t>disparity</a:t>
            </a:r>
            <a:r>
              <a:rPr lang="de-DE" dirty="0" smtClean="0"/>
              <a:t>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r>
              <a:rPr lang="de-DE" dirty="0" smtClean="0"/>
              <a:t> </a:t>
            </a:r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endParaRPr lang="de-DE" dirty="0" smtClean="0"/>
          </a:p>
          <a:p>
            <a:pPr marL="1143000" lvl="2"/>
            <a:r>
              <a:rPr lang="de-DE" b="0" dirty="0" smtClean="0"/>
              <a:t>4.7% </a:t>
            </a:r>
            <a:r>
              <a:rPr lang="de-DE" b="0" dirty="0" err="1" smtClean="0"/>
              <a:t>overhead</a:t>
            </a:r>
            <a:endParaRPr lang="de-DE" b="0" dirty="0" smtClean="0"/>
          </a:p>
          <a:p>
            <a:pPr marL="400050"/>
            <a:r>
              <a:rPr lang="de-DE" b="0" dirty="0" err="1" smtClean="0"/>
              <a:t>No</a:t>
            </a:r>
            <a:r>
              <a:rPr lang="de-DE" b="0" dirty="0" smtClean="0"/>
              <a:t> </a:t>
            </a:r>
            <a:r>
              <a:rPr lang="en-US" b="0" dirty="0"/>
              <a:t>Line Coding</a:t>
            </a:r>
            <a:endParaRPr lang="de-DE" b="0" dirty="0" smtClean="0"/>
          </a:p>
          <a:p>
            <a:pPr marL="1143000" lvl="2"/>
            <a:r>
              <a:rPr lang="de-DE" dirty="0" smtClean="0"/>
              <a:t>Statistical DC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large </a:t>
            </a:r>
            <a:r>
              <a:rPr lang="de-DE" dirty="0" err="1" smtClean="0"/>
              <a:t>numbers</a:t>
            </a:r>
            <a:r>
              <a:rPr lang="de-DE" dirty="0" smtClean="0"/>
              <a:t>, (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scrambling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)</a:t>
            </a:r>
          </a:p>
          <a:p>
            <a:pPr marL="1143000" lvl="2"/>
            <a:r>
              <a:rPr lang="de-DE" dirty="0" smtClean="0"/>
              <a:t>0 % </a:t>
            </a:r>
            <a:r>
              <a:rPr lang="de-DE" dirty="0" err="1" smtClean="0"/>
              <a:t>overhead</a:t>
            </a: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192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62200"/>
            <a:ext cx="4489990" cy="3960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 </a:t>
            </a:r>
            <a:r>
              <a:rPr lang="de-DE" dirty="0" err="1" smtClean="0"/>
              <a:t>Length</a:t>
            </a:r>
            <a:r>
              <a:rPr lang="de-DE" dirty="0" smtClean="0"/>
              <a:t> 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2286000"/>
          </a:xfrm>
        </p:spPr>
        <p:txBody>
          <a:bodyPr/>
          <a:lstStyle/>
          <a:p>
            <a:r>
              <a:rPr lang="en-US" b="0" dirty="0" smtClean="0"/>
              <a:t>Line </a:t>
            </a:r>
            <a:r>
              <a:rPr lang="en-US" b="0" dirty="0"/>
              <a:t>codes can reduce run </a:t>
            </a:r>
            <a:r>
              <a:rPr lang="en-US" b="0" dirty="0" smtClean="0"/>
              <a:t>lengths</a:t>
            </a:r>
          </a:p>
          <a:p>
            <a:pPr lvl="2"/>
            <a:r>
              <a:rPr lang="en-US" dirty="0" smtClean="0"/>
              <a:t>uniformly </a:t>
            </a:r>
            <a:r>
              <a:rPr lang="en-US" dirty="0"/>
              <a:t>distributed input </a:t>
            </a:r>
            <a:r>
              <a:rPr lang="en-US" dirty="0" smtClean="0"/>
              <a:t>sequences </a:t>
            </a:r>
            <a:r>
              <a:rPr lang="en-US" dirty="0" smtClean="0"/>
              <a:t>(=no line coding) are </a:t>
            </a:r>
            <a:r>
              <a:rPr lang="en-US" dirty="0" smtClean="0"/>
              <a:t>obtained by scrambling before line coding</a:t>
            </a:r>
          </a:p>
          <a:p>
            <a:pPr lvl="2"/>
            <a:endParaRPr lang="de-DE" dirty="0" smtClean="0"/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72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Disparity</a:t>
            </a:r>
            <a:r>
              <a:rPr lang="de-DE" dirty="0" smtClean="0"/>
              <a:t> 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en-US" b="0" dirty="0" smtClean="0"/>
              <a:t>8b10b </a:t>
            </a:r>
            <a:r>
              <a:rPr lang="en-US" b="0" dirty="0"/>
              <a:t>and </a:t>
            </a:r>
            <a:r>
              <a:rPr lang="en-US" b="0" dirty="0" smtClean="0"/>
              <a:t>64b67b </a:t>
            </a:r>
            <a:r>
              <a:rPr lang="en-US" b="0" dirty="0"/>
              <a:t>set boundaries </a:t>
            </a:r>
            <a:r>
              <a:rPr lang="en-US" b="0" dirty="0" smtClean="0"/>
              <a:t>for disparity</a:t>
            </a:r>
          </a:p>
          <a:p>
            <a:r>
              <a:rPr lang="en-US" b="0" dirty="0" smtClean="0"/>
              <a:t>Uniform (w/o </a:t>
            </a:r>
            <a:r>
              <a:rPr lang="en-US" b="0" dirty="0"/>
              <a:t>Line </a:t>
            </a:r>
            <a:r>
              <a:rPr lang="en-US" b="0" dirty="0" smtClean="0"/>
              <a:t>Coding) </a:t>
            </a:r>
            <a:r>
              <a:rPr lang="en-US" b="0" dirty="0" smtClean="0"/>
              <a:t>is out of bounds (note y-axis scaling)</a:t>
            </a:r>
            <a:endParaRPr lang="en-US" b="0" dirty="0"/>
          </a:p>
          <a:p>
            <a:pPr marL="800100" lvl="1"/>
            <a:endParaRPr lang="de-DE" dirty="0" smtClean="0"/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72" y="2971800"/>
            <a:ext cx="4530882" cy="326258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0215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smtClean="0"/>
              <a:t>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Line </a:t>
            </a:r>
            <a:r>
              <a:rPr lang="de-DE" b="0" dirty="0" err="1" smtClean="0"/>
              <a:t>coding</a:t>
            </a:r>
            <a:r>
              <a:rPr lang="de-DE" b="0" dirty="0" smtClean="0"/>
              <a:t> </a:t>
            </a:r>
            <a:r>
              <a:rPr lang="en-US" b="0" dirty="0" smtClean="0"/>
              <a:t>reduces </a:t>
            </a:r>
            <a:r>
              <a:rPr lang="en-US" b="0" dirty="0" smtClean="0"/>
              <a:t>low-frequency components </a:t>
            </a:r>
            <a:r>
              <a:rPr lang="en-US" b="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ore overhead </a:t>
            </a:r>
            <a:r>
              <a:rPr lang="en-US" b="0" dirty="0" smtClean="0"/>
              <a:t> less </a:t>
            </a:r>
            <a:r>
              <a:rPr lang="en-US" dirty="0"/>
              <a:t>impairments due to baseline wander </a:t>
            </a:r>
            <a:endParaRPr lang="en-US" b="0" dirty="0"/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7587" b="-312"/>
          <a:stretch/>
        </p:blipFill>
        <p:spPr>
          <a:xfrm>
            <a:off x="2286000" y="2716777"/>
            <a:ext cx="4648200" cy="376322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4970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Baseline </a:t>
            </a:r>
            <a:r>
              <a:rPr lang="de-DE" dirty="0" err="1" smtClean="0"/>
              <a:t>Wander</a:t>
            </a:r>
            <a:r>
              <a:rPr lang="de-DE" dirty="0" smtClean="0"/>
              <a:t> 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867080"/>
          </a:xfrm>
        </p:spPr>
        <p:txBody>
          <a:bodyPr/>
          <a:lstStyle/>
          <a:p>
            <a:r>
              <a:rPr lang="de-DE" b="0" dirty="0" err="1" smtClean="0"/>
              <a:t>Calculation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baseline</a:t>
            </a:r>
            <a:r>
              <a:rPr lang="de-DE" b="0" dirty="0" smtClean="0"/>
              <a:t> </a:t>
            </a:r>
            <a:r>
              <a:rPr lang="de-DE" b="0" dirty="0" err="1" smtClean="0"/>
              <a:t>wander</a:t>
            </a:r>
            <a:r>
              <a:rPr lang="de-DE" b="0" dirty="0" smtClean="0"/>
              <a:t> </a:t>
            </a:r>
            <a:r>
              <a:rPr lang="de-DE" b="0" dirty="0" err="1" smtClean="0"/>
              <a:t>percentages</a:t>
            </a:r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36312" t="23072" r="-657"/>
          <a:stretch/>
        </p:blipFill>
        <p:spPr>
          <a:xfrm>
            <a:off x="383177" y="2848280"/>
            <a:ext cx="4088223" cy="3296954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4336869" y="4153989"/>
            <a:ext cx="809897" cy="731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4328160" y="3709851"/>
            <a:ext cx="818606" cy="2873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45869" y="4749225"/>
                <a:ext cx="403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sz="1600" baseline="-25000" dirty="0" smtClean="0"/>
                  <a:t>BLW</a:t>
                </a:r>
                <a:r>
                  <a:rPr lang="de-DE" sz="1600" dirty="0" smtClean="0"/>
                  <a:t> = Average </a:t>
                </a:r>
                <a:r>
                  <a:rPr lang="de-DE" sz="1600" dirty="0" err="1" smtClean="0"/>
                  <a:t>baseline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wander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r>
                  <a:rPr lang="de-DE" sz="1600" dirty="0" smtClean="0"/>
                  <a:t> </a:t>
                </a:r>
              </a:p>
              <a:p>
                <a:r>
                  <a:rPr lang="de-DE" sz="1600" b="1" dirty="0" smtClean="0"/>
                  <a:t>          ≈</a:t>
                </a:r>
                <a:r>
                  <a:rPr lang="de-DE" sz="1600" dirty="0" smtClean="0"/>
                  <a:t> Zero </a:t>
                </a:r>
                <a:r>
                  <a:rPr lang="de-DE" sz="1600" dirty="0" err="1" smtClean="0"/>
                  <a:t>crossing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endParaRPr lang="de-DE" sz="16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69" y="4749225"/>
                <a:ext cx="4038600" cy="584775"/>
              </a:xfrm>
              <a:prstGeom prst="rect">
                <a:avLst/>
              </a:prstGeom>
              <a:blipFill>
                <a:blip r:embed="rId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045868" y="3810000"/>
                <a:ext cx="377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sz="1600" baseline="-25000" dirty="0" smtClean="0"/>
                  <a:t>Stream</a:t>
                </a:r>
                <a:r>
                  <a:rPr lang="de-DE" sz="1600" dirty="0" smtClean="0"/>
                  <a:t> = Average </a:t>
                </a:r>
                <a:r>
                  <a:rPr lang="de-DE" sz="1600" dirty="0" err="1" smtClean="0"/>
                  <a:t>data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strea</a:t>
                </a:r>
                <a:r>
                  <a:rPr lang="de-DE" sz="1600" dirty="0" err="1"/>
                  <a:t>m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r>
                  <a:rPr lang="de-DE" sz="1600" dirty="0" smtClean="0"/>
                  <a:t> </a:t>
                </a:r>
              </a:p>
              <a:p>
                <a:r>
                  <a:rPr lang="de-DE" sz="1600" dirty="0" smtClean="0"/>
                  <a:t>            </a:t>
                </a:r>
                <a:r>
                  <a:rPr lang="de-DE" sz="1600" b="1" dirty="0" smtClean="0"/>
                  <a:t>≈ </a:t>
                </a:r>
                <a:r>
                  <a:rPr lang="de-DE" sz="1600" dirty="0" smtClean="0"/>
                  <a:t>Eye Amplitude</a:t>
                </a:r>
                <a:endParaRPr lang="de-DE" sz="16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68" y="3810000"/>
                <a:ext cx="3779657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075667" y="2947832"/>
                <a:ext cx="3145631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/>
                  <a:t>Baseline </a:t>
                </a:r>
                <a:r>
                  <a:rPr lang="de-DE" sz="1600" b="1" dirty="0" err="1" smtClean="0"/>
                  <a:t>wander</a:t>
                </a:r>
                <a:r>
                  <a:rPr lang="de-DE" sz="1600" b="1" dirty="0" smtClean="0"/>
                  <a:t> </a:t>
                </a:r>
                <a:r>
                  <a:rPr lang="de-DE" sz="1600" b="1" dirty="0" err="1" smtClean="0"/>
                  <a:t>percentage</a:t>
                </a:r>
                <a:r>
                  <a:rPr lang="de-DE" sz="1600" b="1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100% ∗</m:t>
                    </m:r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1600" b="0" i="1" baseline="-25000" smtClean="0">
                        <a:latin typeface="Cambria Math" panose="02040503050406030204" pitchFamily="18" charset="0"/>
                      </a:rPr>
                      <m:t>𝐵𝐿𝑊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de-DE" sz="1600" b="0" i="0" baseline="-2500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e-DE" sz="1600" baseline="-25000" dirty="0" smtClean="0"/>
                  <a:t>tream </a:t>
                </a: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67" y="2947832"/>
                <a:ext cx="3145631" cy="579133"/>
              </a:xfrm>
              <a:prstGeom prst="rect">
                <a:avLst/>
              </a:prstGeom>
              <a:blipFill>
                <a:blip r:embed="rId5"/>
                <a:stretch>
                  <a:fillRect t="-3158"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34589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936</Words>
  <Application>Microsoft Office PowerPoint</Application>
  <PresentationFormat>Bildschirmpräsentation (4:3)</PresentationFormat>
  <Paragraphs>240</Paragraphs>
  <Slides>26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MS PGothic</vt:lpstr>
      <vt:lpstr>MS PGothic</vt:lpstr>
      <vt:lpstr>Arial</vt:lpstr>
      <vt:lpstr>Cambria Math</vt:lpstr>
      <vt:lpstr>Times New Roman</vt:lpstr>
      <vt:lpstr>Wingdings</vt:lpstr>
      <vt:lpstr>802-11-Submission</vt:lpstr>
      <vt:lpstr>Microsoft Word 97-2003-Dokument</vt:lpstr>
      <vt:lpstr>  64b67b Line Coding for PM-PHY</vt:lpstr>
      <vt:lpstr>PowerPoint-Präsentation</vt:lpstr>
      <vt:lpstr>Introduction</vt:lpstr>
      <vt:lpstr>Line Coding</vt:lpstr>
      <vt:lpstr>Line Coding Schemes</vt:lpstr>
      <vt:lpstr>Run Length after Line Coding</vt:lpstr>
      <vt:lpstr>Disparity after Line Coding</vt:lpstr>
      <vt:lpstr>Spectrum after Line Coding</vt:lpstr>
      <vt:lpstr>Baseline Wander after Line Coding</vt:lpstr>
      <vt:lpstr>Baseline Wander vs. Symbol Rate</vt:lpstr>
      <vt:lpstr>BER of 8b10b</vt:lpstr>
      <vt:lpstr>BER of 64b67b</vt:lpstr>
      <vt:lpstr>BER w/o Line Coding</vt:lpstr>
      <vt:lpstr>Conclusions</vt:lpstr>
      <vt:lpstr>To be specified</vt:lpstr>
      <vt:lpstr>Guided Scrambling Line Coding</vt:lpstr>
      <vt:lpstr>Guided Scrambling Line Coding</vt:lpstr>
      <vt:lpstr>Guided Scrambling Line Coding</vt:lpstr>
      <vt:lpstr>Scrambler configuration</vt:lpstr>
      <vt:lpstr>Exemplary Code Selection method</vt:lpstr>
      <vt:lpstr>Block decoding</vt:lpstr>
      <vt:lpstr>FEC segmentation and padding lengths</vt:lpstr>
      <vt:lpstr>FEC padding lengths</vt:lpstr>
      <vt:lpstr>Implementation in the PM-PHY</vt:lpstr>
      <vt:lpstr>Scrambler initialization</vt:lpstr>
      <vt:lpstr>Scrambler implementation</vt:lpstr>
    </vt:vector>
  </TitlesOfParts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15-19/0494r0</dc:title>
  <dc:subject>Task Group AY November 2015 Meeting Agenda</dc:subject>
  <dc:creator>Jungnickel, Volker</dc:creator>
  <cp:keywords>July 2019</cp:keywords>
  <cp:lastModifiedBy>Jungnickel, Volker</cp:lastModifiedBy>
  <cp:revision>5771</cp:revision>
  <cp:lastPrinted>2014-11-04T15:04:57Z</cp:lastPrinted>
  <dcterms:created xsi:type="dcterms:W3CDTF">2007-04-17T18:10:23Z</dcterms:created>
  <dcterms:modified xsi:type="dcterms:W3CDTF">2021-08-30T07:38:17Z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</Properties>
</file>