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22" r:id="rId3"/>
    <p:sldId id="290" r:id="rId4"/>
    <p:sldId id="304" r:id="rId5"/>
    <p:sldId id="337" r:id="rId6"/>
    <p:sldId id="317" r:id="rId7"/>
    <p:sldId id="302" r:id="rId8"/>
    <p:sldId id="312" r:id="rId9"/>
    <p:sldId id="318" r:id="rId10"/>
    <p:sldId id="361" r:id="rId11"/>
    <p:sldId id="326" r:id="rId12"/>
    <p:sldId id="330" r:id="rId13"/>
    <p:sldId id="362" r:id="rId14"/>
    <p:sldId id="336"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15-21-0433-01-04ab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17,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92500" lnSpcReduction="2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First steps</a:t>
            </a:r>
          </a:p>
          <a:p>
            <a:pPr marL="857250" lvl="1" indent="-457200">
              <a:buFont typeface="Arial" panose="020B0604020202020204" pitchFamily="34" charset="0"/>
              <a:buChar char="•"/>
            </a:pPr>
            <a:r>
              <a:rPr lang="en-US" dirty="0"/>
              <a:t>Cast project goals into first cut (JH)</a:t>
            </a:r>
          </a:p>
          <a:p>
            <a:pPr marL="857250" lvl="1" indent="-457200">
              <a:buFont typeface="Arial" panose="020B0604020202020204" pitchFamily="34" charset="0"/>
              <a:buChar char="•"/>
            </a:pPr>
            <a:r>
              <a:rPr lang="en-US" dirty="0"/>
              <a:t>Volunteer(s) for TE (BV)</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B0F83-7AC3-4A6C-B84C-8794657703D0}"/>
              </a:ext>
            </a:extLst>
          </p:cNvPr>
          <p:cNvSpPr>
            <a:spLocks noGrp="1"/>
          </p:cNvSpPr>
          <p:nvPr>
            <p:ph type="title"/>
          </p:nvPr>
        </p:nvSpPr>
        <p:spPr/>
        <p:txBody>
          <a:bodyPr/>
          <a:lstStyle/>
          <a:p>
            <a:r>
              <a:rPr lang="en-US" dirty="0"/>
              <a:t>September Interim </a:t>
            </a:r>
          </a:p>
        </p:txBody>
      </p:sp>
      <p:sp>
        <p:nvSpPr>
          <p:cNvPr id="4" name="Slide Number Placeholder 3">
            <a:extLst>
              <a:ext uri="{FF2B5EF4-FFF2-40B4-BE49-F238E27FC236}">
                <a16:creationId xmlns:a16="http://schemas.microsoft.com/office/drawing/2014/main" id="{43B31889-326B-4509-A517-7F79DFDB0F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graphicFrame>
        <p:nvGraphicFramePr>
          <p:cNvPr id="12" name="Table 11">
            <a:extLst>
              <a:ext uri="{FF2B5EF4-FFF2-40B4-BE49-F238E27FC236}">
                <a16:creationId xmlns:a16="http://schemas.microsoft.com/office/drawing/2014/main" id="{3A302633-E52B-4223-BA52-882BD1100709}"/>
              </a:ext>
            </a:extLst>
          </p:cNvPr>
          <p:cNvGraphicFramePr>
            <a:graphicFrameLocks noGrp="1"/>
          </p:cNvGraphicFramePr>
          <p:nvPr>
            <p:extLst>
              <p:ext uri="{D42A27DB-BD31-4B8C-83A1-F6EECF244321}">
                <p14:modId xmlns:p14="http://schemas.microsoft.com/office/powerpoint/2010/main" val="4048834948"/>
              </p:ext>
            </p:extLst>
          </p:nvPr>
        </p:nvGraphicFramePr>
        <p:xfrm>
          <a:off x="755576" y="5434635"/>
          <a:ext cx="2448273" cy="384810"/>
        </p:xfrm>
        <a:graphic>
          <a:graphicData uri="http://schemas.openxmlformats.org/drawingml/2006/table">
            <a:tbl>
              <a:tblPr/>
              <a:tblGrid>
                <a:gridCol w="408046">
                  <a:extLst>
                    <a:ext uri="{9D8B030D-6E8A-4147-A177-3AD203B41FA5}">
                      <a16:colId xmlns:a16="http://schemas.microsoft.com/office/drawing/2014/main" val="440443053"/>
                    </a:ext>
                  </a:extLst>
                </a:gridCol>
                <a:gridCol w="408046">
                  <a:extLst>
                    <a:ext uri="{9D8B030D-6E8A-4147-A177-3AD203B41FA5}">
                      <a16:colId xmlns:a16="http://schemas.microsoft.com/office/drawing/2014/main" val="3413338774"/>
                    </a:ext>
                  </a:extLst>
                </a:gridCol>
                <a:gridCol w="1632181">
                  <a:extLst>
                    <a:ext uri="{9D8B030D-6E8A-4147-A177-3AD203B41FA5}">
                      <a16:colId xmlns:a16="http://schemas.microsoft.com/office/drawing/2014/main" val="3428943380"/>
                    </a:ext>
                  </a:extLst>
                </a:gridCol>
              </a:tblGrid>
              <a:tr h="159985">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75939053"/>
                  </a:ext>
                </a:extLst>
              </a:tr>
              <a:tr h="19050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3307785"/>
                  </a:ext>
                </a:extLst>
              </a:tr>
            </a:tbl>
          </a:graphicData>
        </a:graphic>
      </p:graphicFrame>
      <p:graphicFrame>
        <p:nvGraphicFramePr>
          <p:cNvPr id="13" name="Content Placeholder 12">
            <a:extLst>
              <a:ext uri="{FF2B5EF4-FFF2-40B4-BE49-F238E27FC236}">
                <a16:creationId xmlns:a16="http://schemas.microsoft.com/office/drawing/2014/main" id="{1F810E82-1BBC-4C11-8036-691CC59CB2E0}"/>
              </a:ext>
            </a:extLst>
          </p:cNvPr>
          <p:cNvGraphicFramePr>
            <a:graphicFrameLocks noGrp="1"/>
          </p:cNvGraphicFramePr>
          <p:nvPr>
            <p:ph idx="1"/>
            <p:extLst>
              <p:ext uri="{D42A27DB-BD31-4B8C-83A1-F6EECF244321}">
                <p14:modId xmlns:p14="http://schemas.microsoft.com/office/powerpoint/2010/main" val="986592449"/>
              </p:ext>
            </p:extLst>
          </p:nvPr>
        </p:nvGraphicFramePr>
        <p:xfrm>
          <a:off x="467544" y="1556792"/>
          <a:ext cx="8208912" cy="3784462"/>
        </p:xfrm>
        <a:graphic>
          <a:graphicData uri="http://schemas.openxmlformats.org/drawingml/2006/table">
            <a:tbl>
              <a:tblPr/>
              <a:tblGrid>
                <a:gridCol w="248485">
                  <a:extLst>
                    <a:ext uri="{9D8B030D-6E8A-4147-A177-3AD203B41FA5}">
                      <a16:colId xmlns:a16="http://schemas.microsoft.com/office/drawing/2014/main" val="1069454821"/>
                    </a:ext>
                  </a:extLst>
                </a:gridCol>
                <a:gridCol w="248485">
                  <a:extLst>
                    <a:ext uri="{9D8B030D-6E8A-4147-A177-3AD203B41FA5}">
                      <a16:colId xmlns:a16="http://schemas.microsoft.com/office/drawing/2014/main" val="1623646229"/>
                    </a:ext>
                  </a:extLst>
                </a:gridCol>
                <a:gridCol w="502888">
                  <a:extLst>
                    <a:ext uri="{9D8B030D-6E8A-4147-A177-3AD203B41FA5}">
                      <a16:colId xmlns:a16="http://schemas.microsoft.com/office/drawing/2014/main" val="2564299383"/>
                    </a:ext>
                  </a:extLst>
                </a:gridCol>
                <a:gridCol w="502888">
                  <a:extLst>
                    <a:ext uri="{9D8B030D-6E8A-4147-A177-3AD203B41FA5}">
                      <a16:colId xmlns:a16="http://schemas.microsoft.com/office/drawing/2014/main" val="2222461259"/>
                    </a:ext>
                  </a:extLst>
                </a:gridCol>
                <a:gridCol w="421539">
                  <a:extLst>
                    <a:ext uri="{9D8B030D-6E8A-4147-A177-3AD203B41FA5}">
                      <a16:colId xmlns:a16="http://schemas.microsoft.com/office/drawing/2014/main" val="3799317353"/>
                    </a:ext>
                  </a:extLst>
                </a:gridCol>
                <a:gridCol w="421539">
                  <a:extLst>
                    <a:ext uri="{9D8B030D-6E8A-4147-A177-3AD203B41FA5}">
                      <a16:colId xmlns:a16="http://schemas.microsoft.com/office/drawing/2014/main" val="3707824980"/>
                    </a:ext>
                  </a:extLst>
                </a:gridCol>
                <a:gridCol w="421539">
                  <a:extLst>
                    <a:ext uri="{9D8B030D-6E8A-4147-A177-3AD203B41FA5}">
                      <a16:colId xmlns:a16="http://schemas.microsoft.com/office/drawing/2014/main" val="2822941912"/>
                    </a:ext>
                  </a:extLst>
                </a:gridCol>
                <a:gridCol w="421539">
                  <a:extLst>
                    <a:ext uri="{9D8B030D-6E8A-4147-A177-3AD203B41FA5}">
                      <a16:colId xmlns:a16="http://schemas.microsoft.com/office/drawing/2014/main" val="143739218"/>
                    </a:ext>
                  </a:extLst>
                </a:gridCol>
                <a:gridCol w="421539">
                  <a:extLst>
                    <a:ext uri="{9D8B030D-6E8A-4147-A177-3AD203B41FA5}">
                      <a16:colId xmlns:a16="http://schemas.microsoft.com/office/drawing/2014/main" val="3924521088"/>
                    </a:ext>
                  </a:extLst>
                </a:gridCol>
                <a:gridCol w="421539">
                  <a:extLst>
                    <a:ext uri="{9D8B030D-6E8A-4147-A177-3AD203B41FA5}">
                      <a16:colId xmlns:a16="http://schemas.microsoft.com/office/drawing/2014/main" val="4183871761"/>
                    </a:ext>
                  </a:extLst>
                </a:gridCol>
                <a:gridCol w="421539">
                  <a:extLst>
                    <a:ext uri="{9D8B030D-6E8A-4147-A177-3AD203B41FA5}">
                      <a16:colId xmlns:a16="http://schemas.microsoft.com/office/drawing/2014/main" val="3427754394"/>
                    </a:ext>
                  </a:extLst>
                </a:gridCol>
                <a:gridCol w="421539">
                  <a:extLst>
                    <a:ext uri="{9D8B030D-6E8A-4147-A177-3AD203B41FA5}">
                      <a16:colId xmlns:a16="http://schemas.microsoft.com/office/drawing/2014/main" val="1518870608"/>
                    </a:ext>
                  </a:extLst>
                </a:gridCol>
                <a:gridCol w="248485">
                  <a:extLst>
                    <a:ext uri="{9D8B030D-6E8A-4147-A177-3AD203B41FA5}">
                      <a16:colId xmlns:a16="http://schemas.microsoft.com/office/drawing/2014/main" val="4135642532"/>
                    </a:ext>
                  </a:extLst>
                </a:gridCol>
                <a:gridCol w="368293">
                  <a:extLst>
                    <a:ext uri="{9D8B030D-6E8A-4147-A177-3AD203B41FA5}">
                      <a16:colId xmlns:a16="http://schemas.microsoft.com/office/drawing/2014/main" val="150161707"/>
                    </a:ext>
                  </a:extLst>
                </a:gridCol>
                <a:gridCol w="421539">
                  <a:extLst>
                    <a:ext uri="{9D8B030D-6E8A-4147-A177-3AD203B41FA5}">
                      <a16:colId xmlns:a16="http://schemas.microsoft.com/office/drawing/2014/main" val="2062555507"/>
                    </a:ext>
                  </a:extLst>
                </a:gridCol>
                <a:gridCol w="421539">
                  <a:extLst>
                    <a:ext uri="{9D8B030D-6E8A-4147-A177-3AD203B41FA5}">
                      <a16:colId xmlns:a16="http://schemas.microsoft.com/office/drawing/2014/main" val="3568344511"/>
                    </a:ext>
                  </a:extLst>
                </a:gridCol>
                <a:gridCol w="421539">
                  <a:extLst>
                    <a:ext uri="{9D8B030D-6E8A-4147-A177-3AD203B41FA5}">
                      <a16:colId xmlns:a16="http://schemas.microsoft.com/office/drawing/2014/main" val="2375414779"/>
                    </a:ext>
                  </a:extLst>
                </a:gridCol>
                <a:gridCol w="421539">
                  <a:extLst>
                    <a:ext uri="{9D8B030D-6E8A-4147-A177-3AD203B41FA5}">
                      <a16:colId xmlns:a16="http://schemas.microsoft.com/office/drawing/2014/main" val="315056732"/>
                    </a:ext>
                  </a:extLst>
                </a:gridCol>
                <a:gridCol w="384562">
                  <a:extLst>
                    <a:ext uri="{9D8B030D-6E8A-4147-A177-3AD203B41FA5}">
                      <a16:colId xmlns:a16="http://schemas.microsoft.com/office/drawing/2014/main" val="3658867402"/>
                    </a:ext>
                  </a:extLst>
                </a:gridCol>
                <a:gridCol w="384562">
                  <a:extLst>
                    <a:ext uri="{9D8B030D-6E8A-4147-A177-3AD203B41FA5}">
                      <a16:colId xmlns:a16="http://schemas.microsoft.com/office/drawing/2014/main" val="3239184144"/>
                    </a:ext>
                  </a:extLst>
                </a:gridCol>
                <a:gridCol w="261796">
                  <a:extLst>
                    <a:ext uri="{9D8B030D-6E8A-4147-A177-3AD203B41FA5}">
                      <a16:colId xmlns:a16="http://schemas.microsoft.com/office/drawing/2014/main" val="3360174197"/>
                    </a:ext>
                  </a:extLst>
                </a:gridCol>
              </a:tblGrid>
              <a:tr h="221788">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baseline="0">
                          <a:effectLst/>
                          <a:latin typeface="Arial" panose="020B0604020202020204" pitchFamily="34" charset="0"/>
                        </a:rPr>
                        <a:t>Wednesday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baseline="0">
                          <a:effectLst/>
                          <a:latin typeface="Arial" panose="020B0604020202020204" pitchFamily="34" charset="0"/>
                        </a:rPr>
                        <a:t>Friday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baseline="0">
                          <a:effectLst/>
                          <a:latin typeface="Arial" panose="020B0604020202020204" pitchFamily="34" charset="0"/>
                        </a:rPr>
                        <a:t>Tuesday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Wednesday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Thursday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Friday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baseline="0">
                          <a:effectLst/>
                          <a:latin typeface="Arial" panose="020B0604020202020204" pitchFamily="34" charset="0"/>
                        </a:rPr>
                        <a:t>Sunday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baseline="0">
                          <a:effectLst/>
                          <a:latin typeface="Arial" panose="020B0604020202020204" pitchFamily="34" charset="0"/>
                        </a:rPr>
                        <a:t>Monday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Tuesday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 Wednesday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78060547"/>
                  </a:ext>
                </a:extLst>
              </a:tr>
              <a:tr h="124491">
                <a:tc>
                  <a:txBody>
                    <a:bodyPr/>
                    <a:lstStyle/>
                    <a:p>
                      <a:pPr algn="r" fontAlgn="b"/>
                      <a:r>
                        <a:rPr lang="en-US" sz="700" b="1" i="0" u="none" strike="noStrike" baseline="0">
                          <a:effectLst/>
                          <a:latin typeface="Arial" panose="020B0604020202020204" pitchFamily="34" charset="0"/>
                        </a:rPr>
                        <a:t>EDT</a:t>
                      </a:r>
                    </a:p>
                  </a:txBody>
                  <a:tcPr marL="4208" marR="4208" marT="420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PDT</a:t>
                      </a:r>
                    </a:p>
                  </a:txBody>
                  <a:tcPr marL="4208" marR="4208" marT="420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baseline="0">
                          <a:effectLst/>
                          <a:latin typeface="Arial" panose="020B0604020202020204" pitchFamily="34" charset="0"/>
                        </a:rPr>
                        <a:t>8-Sep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baseline="0">
                          <a:effectLst/>
                          <a:latin typeface="Arial" panose="020B0604020202020204" pitchFamily="34" charset="0"/>
                        </a:rPr>
                        <a:t>10-Sep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baseline="0">
                          <a:effectLst/>
                          <a:latin typeface="Arial" panose="020B0604020202020204" pitchFamily="34" charset="0"/>
                        </a:rPr>
                        <a:t>14-Sep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15-Sep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16-Sep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17-Sep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baseline="0">
                          <a:effectLst/>
                          <a:latin typeface="Arial" panose="020B0604020202020204" pitchFamily="34" charset="0"/>
                        </a:rPr>
                        <a:t>UTC</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baseline="0">
                          <a:effectLst/>
                          <a:latin typeface="Arial" panose="020B0604020202020204" pitchFamily="34" charset="0"/>
                        </a:rPr>
                        <a:t>19-Sep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baseline="0">
                          <a:effectLst/>
                          <a:latin typeface="Arial" panose="020B0604020202020204" pitchFamily="34" charset="0"/>
                        </a:rPr>
                        <a:t>20-Sep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21-Sep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baseline="0">
                          <a:effectLst/>
                          <a:latin typeface="Arial" panose="020B0604020202020204" pitchFamily="34" charset="0"/>
                        </a:rPr>
                        <a:t>22-Sep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baseline="0">
                          <a:effectLst/>
                          <a:latin typeface="Arial" panose="020B0604020202020204" pitchFamily="34" charset="0"/>
                        </a:rPr>
                        <a:t>JST</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8643484"/>
                  </a:ext>
                </a:extLst>
              </a:tr>
              <a:tr h="180957">
                <a:tc>
                  <a:txBody>
                    <a:bodyPr/>
                    <a:lstStyle/>
                    <a:p>
                      <a:pPr algn="r" fontAlgn="b"/>
                      <a:r>
                        <a:rPr lang="en-US" sz="700" b="1" i="0" u="none" strike="noStrike" baseline="0">
                          <a:effectLst/>
                          <a:latin typeface="Arial" panose="020B0604020202020204" pitchFamily="34" charset="0"/>
                        </a:rPr>
                        <a:t>5:00</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baseline="0">
                          <a:effectLst/>
                          <a:latin typeface="Arial" panose="020B0604020202020204" pitchFamily="34" charset="0"/>
                        </a:rPr>
                        <a:t>2:00</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baseline="0">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baseline="0">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06465738"/>
                  </a:ext>
                </a:extLst>
              </a:tr>
              <a:tr h="180957">
                <a:tc>
                  <a:txBody>
                    <a:bodyPr/>
                    <a:lstStyle/>
                    <a:p>
                      <a:pPr algn="r" fontAlgn="b"/>
                      <a:r>
                        <a:rPr lang="en-US" sz="700" b="1" i="0" u="none" strike="noStrike" baseline="0">
                          <a:effectLst/>
                          <a:latin typeface="Arial" panose="020B0604020202020204" pitchFamily="34" charset="0"/>
                        </a:rPr>
                        <a:t>6:00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3:00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40917796"/>
                  </a:ext>
                </a:extLst>
              </a:tr>
              <a:tr h="180957">
                <a:tc>
                  <a:txBody>
                    <a:bodyPr/>
                    <a:lstStyle/>
                    <a:p>
                      <a:pPr algn="r" fontAlgn="b"/>
                      <a:r>
                        <a:rPr lang="en-US" sz="700" b="1" i="0" u="none" strike="noStrike" baseline="0">
                          <a:effectLst/>
                          <a:latin typeface="Arial" panose="020B0604020202020204" pitchFamily="34" charset="0"/>
                        </a:rPr>
                        <a:t>7:00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4:00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9539937"/>
                  </a:ext>
                </a:extLst>
              </a:tr>
              <a:tr h="180957">
                <a:tc>
                  <a:txBody>
                    <a:bodyPr/>
                    <a:lstStyle/>
                    <a:p>
                      <a:pPr algn="r" fontAlgn="b"/>
                      <a:r>
                        <a:rPr lang="en-US" sz="700" b="1" i="0" u="none" strike="noStrike" baseline="0">
                          <a:effectLst/>
                          <a:latin typeface="Arial" panose="020B0604020202020204" pitchFamily="34" charset="0"/>
                        </a:rPr>
                        <a:t>8:00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5:00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baseline="0">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baseline="0">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39148905"/>
                  </a:ext>
                </a:extLst>
              </a:tr>
              <a:tr h="180957">
                <a:tc>
                  <a:txBody>
                    <a:bodyPr/>
                    <a:lstStyle/>
                    <a:p>
                      <a:pPr algn="r" fontAlgn="b"/>
                      <a:r>
                        <a:rPr lang="en-US" sz="700" b="1" i="0" u="none" strike="noStrike" baseline="0">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6:00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700" b="1" i="0" u="none" strike="noStrike" baseline="0">
                          <a:solidFill>
                            <a:srgbClr val="0000FF"/>
                          </a:solidFill>
                          <a:effectLst/>
                          <a:latin typeface="Calibri" panose="020F0502020204030204" pitchFamily="34" charset="0"/>
                        </a:rPr>
                        <a:t>802 Wireless</a:t>
                      </a:r>
                      <a:br>
                        <a:rPr lang="en-US" sz="700" b="1" i="0" u="none" strike="noStrike" baseline="0">
                          <a:solidFill>
                            <a:srgbClr val="0000FF"/>
                          </a:solidFill>
                          <a:effectLst/>
                          <a:latin typeface="Calibri" panose="020F0502020204030204" pitchFamily="34" charset="0"/>
                        </a:rPr>
                      </a:br>
                      <a:r>
                        <a:rPr lang="en-US" sz="700" b="1" i="0" u="none" strike="noStrike" baseline="0">
                          <a:solidFill>
                            <a:srgbClr val="0000FF"/>
                          </a:solidFill>
                          <a:effectLst/>
                          <a:latin typeface="Calibri" panose="020F0502020204030204" pitchFamily="34" charset="0"/>
                        </a:rPr>
                        <a:t>Opening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700" b="1" i="0" u="sng" strike="noStrike" baseline="0">
                          <a:solidFill>
                            <a:srgbClr val="000000"/>
                          </a:solidFill>
                          <a:effectLst/>
                          <a:latin typeface="Arial" panose="020B0604020202020204" pitchFamily="34" charset="0"/>
                        </a:rPr>
                        <a:t>WG Opening</a:t>
                      </a:r>
                      <a:br>
                        <a:rPr lang="en-US" sz="700" b="1" i="0" u="sng" strike="noStrike" baseline="0">
                          <a:solidFill>
                            <a:srgbClr val="000000"/>
                          </a:solidFill>
                          <a:effectLst/>
                          <a:latin typeface="Arial" panose="020B0604020202020204" pitchFamily="34" charset="0"/>
                        </a:rPr>
                      </a:br>
                      <a:r>
                        <a:rPr lang="en-US" sz="700" b="1" i="0" u="sng" strike="noStrike" baseline="0">
                          <a:solidFill>
                            <a:srgbClr val="000000"/>
                          </a:solidFill>
                          <a:effectLst/>
                          <a:latin typeface="Arial" panose="020B0604020202020204" pitchFamily="34" charset="0"/>
                        </a:rPr>
                        <a:t>Meeting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baseline="0">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SG6a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SG3ma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1" i="0" u="none" strike="noStrike" baseline="0">
                          <a:effectLst/>
                          <a:latin typeface="Arial" panose="020B0604020202020204" pitchFamily="34" charset="0"/>
                        </a:rPr>
                        <a:t>SC THz</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baseline="0">
                          <a:effectLst/>
                          <a:latin typeface="Arial" panose="020B0604020202020204" pitchFamily="34" charset="0"/>
                        </a:rPr>
                        <a:t>13:00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SG3ma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SG6a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baseline="0">
                          <a:solidFill>
                            <a:srgbClr val="000000"/>
                          </a:solidFill>
                          <a:effectLst/>
                          <a:latin typeface="Arial" panose="020B0604020202020204" pitchFamily="34" charset="0"/>
                        </a:rPr>
                        <a:t>WG Closing</a:t>
                      </a:r>
                      <a:br>
                        <a:rPr lang="en-US" sz="700" b="1" i="0" u="sng" strike="noStrike" baseline="0">
                          <a:solidFill>
                            <a:srgbClr val="000000"/>
                          </a:solidFill>
                          <a:effectLst/>
                          <a:latin typeface="Arial" panose="020B0604020202020204" pitchFamily="34" charset="0"/>
                        </a:rPr>
                      </a:br>
                      <a:r>
                        <a:rPr lang="en-US" sz="700" b="1" i="0" u="sng" strike="noStrike" baseline="0">
                          <a:solidFill>
                            <a:srgbClr val="000000"/>
                          </a:solidFill>
                          <a:effectLst/>
                          <a:latin typeface="Arial" panose="020B0604020202020204" pitchFamily="34" charset="0"/>
                        </a:rPr>
                        <a:t>Meeting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3139579"/>
                  </a:ext>
                </a:extLst>
              </a:tr>
              <a:tr h="180957">
                <a:tc>
                  <a:txBody>
                    <a:bodyPr/>
                    <a:lstStyle/>
                    <a:p>
                      <a:pPr algn="r" fontAlgn="b"/>
                      <a:r>
                        <a:rPr lang="en-US" sz="700" b="1" i="0" u="none" strike="noStrike" baseline="0">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7:00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1" i="0" u="none" strike="noStrike" baseline="0">
                          <a:solidFill>
                            <a:srgbClr val="0000FF"/>
                          </a:solidFill>
                          <a:effectLst/>
                          <a:latin typeface="Calibri" panose="020F0502020204030204" pitchFamily="34" charset="0"/>
                        </a:rPr>
                        <a:t>802.15 CAC</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14:00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63230522"/>
                  </a:ext>
                </a:extLst>
              </a:tr>
              <a:tr h="180957">
                <a:tc>
                  <a:txBody>
                    <a:bodyPr/>
                    <a:lstStyle/>
                    <a:p>
                      <a:pPr algn="r" fontAlgn="b"/>
                      <a:r>
                        <a:rPr lang="en-US" sz="700" b="1" i="0" u="none" strike="noStrike" baseline="0">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8:00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SC IETF</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Joint</a:t>
                      </a:r>
                      <a:br>
                        <a:rPr lang="en-US" sz="700" b="1" i="0" u="none" strike="noStrike" baseline="0">
                          <a:effectLst/>
                          <a:latin typeface="Arial" panose="020B0604020202020204" pitchFamily="34" charset="0"/>
                        </a:rPr>
                      </a:br>
                      <a:r>
                        <a:rPr lang="en-US" sz="700" b="1" i="0" u="none" strike="noStrike" baseline="0">
                          <a:effectLst/>
                          <a:latin typeface="Arial" panose="020B0604020202020204" pitchFamily="34" charset="0"/>
                        </a:rPr>
                        <a:t>13/7a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baseline="0">
                          <a:effectLst/>
                          <a:latin typeface="Arial" panose="020B0604020202020204" pitchFamily="34" charset="0"/>
                        </a:rPr>
                        <a:t>SC WNG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baseline="0">
                          <a:effectLst/>
                          <a:latin typeface="Arial" panose="020B0604020202020204" pitchFamily="34" charset="0"/>
                        </a:rPr>
                        <a:t>SC Maint</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baseline="0">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baseline="0">
                          <a:effectLst/>
                          <a:latin typeface="Arial" panose="020B0604020202020204" pitchFamily="34" charset="0"/>
                        </a:rPr>
                        <a:t>TG7a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baseline="0">
                          <a:effectLst/>
                          <a:latin typeface="Arial" panose="020B0604020202020204" pitchFamily="34" charset="0"/>
                        </a:rPr>
                        <a:t>15:00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solidFill>
                            <a:srgbClr val="FF0000"/>
                          </a:solidFill>
                          <a:effectLst/>
                          <a:latin typeface="Arial" panose="020B0604020202020204" pitchFamily="34" charset="0"/>
                        </a:rPr>
                        <a:t>Joint</a:t>
                      </a:r>
                      <a:br>
                        <a:rPr lang="en-US" sz="700" b="1" i="0" u="none" strike="noStrike" baseline="0">
                          <a:solidFill>
                            <a:srgbClr val="FF0000"/>
                          </a:solidFill>
                          <a:effectLst/>
                          <a:latin typeface="Arial" panose="020B0604020202020204" pitchFamily="34" charset="0"/>
                        </a:rPr>
                      </a:br>
                      <a:r>
                        <a:rPr lang="en-US" sz="700" b="1" i="0" u="none" strike="noStrike" baseline="0">
                          <a:solidFill>
                            <a:srgbClr val="FF0000"/>
                          </a:solidFill>
                          <a:effectLst/>
                          <a:latin typeface="Arial" panose="020B0604020202020204" pitchFamily="34" charset="0"/>
                        </a:rPr>
                        <a:t>6a/4ab/14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AM2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AM2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baseline="0">
                          <a:effectLst/>
                          <a:latin typeface="Arial" panose="020B0604020202020204" pitchFamily="34" charset="0"/>
                        </a:rPr>
                        <a:t>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19836869"/>
                  </a:ext>
                </a:extLst>
              </a:tr>
              <a:tr h="180957">
                <a:tc>
                  <a:txBody>
                    <a:bodyPr/>
                    <a:lstStyle/>
                    <a:p>
                      <a:pPr algn="r" fontAlgn="b"/>
                      <a:r>
                        <a:rPr lang="en-US" sz="700" b="1" i="0" u="none" strike="noStrike" baseline="0">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9:00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16:00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0966189"/>
                  </a:ext>
                </a:extLst>
              </a:tr>
              <a:tr h="180957">
                <a:tc>
                  <a:txBody>
                    <a:bodyPr/>
                    <a:lstStyle/>
                    <a:p>
                      <a:pPr algn="r" fontAlgn="b"/>
                      <a:r>
                        <a:rPr lang="en-US" sz="700" b="1" i="0" u="none" strike="noStrike" baseline="0">
                          <a:effectLst/>
                          <a:latin typeface="Arial" panose="020B0604020202020204" pitchFamily="34" charset="0"/>
                        </a:rPr>
                        <a:t>13:00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10:00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TG16t</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solidFill>
                            <a:srgbClr val="FF0000"/>
                          </a:solidFill>
                          <a:effectLst/>
                          <a:latin typeface="Arial" panose="020B0604020202020204" pitchFamily="34" charset="0"/>
                        </a:rPr>
                        <a:t>Joint</a:t>
                      </a:r>
                      <a:br>
                        <a:rPr lang="en-US" sz="700" b="1" i="0" u="none" strike="noStrike" baseline="0">
                          <a:solidFill>
                            <a:srgbClr val="FF0000"/>
                          </a:solidFill>
                          <a:effectLst/>
                          <a:latin typeface="Arial" panose="020B0604020202020204" pitchFamily="34" charset="0"/>
                        </a:rPr>
                      </a:br>
                      <a:r>
                        <a:rPr lang="en-US" sz="700" b="1" i="0" u="none" strike="noStrike" baseline="0">
                          <a:solidFill>
                            <a:srgbClr val="FF0000"/>
                          </a:solidFill>
                          <a:effectLst/>
                          <a:latin typeface="Arial" panose="020B0604020202020204" pitchFamily="34" charset="0"/>
                        </a:rPr>
                        <a:t>14/15/4ab</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0" i="0" u="none" strike="noStrike" baseline="0">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17:00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baseline="0">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baseline="0">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3536043"/>
                  </a:ext>
                </a:extLst>
              </a:tr>
              <a:tr h="180957">
                <a:tc>
                  <a:txBody>
                    <a:bodyPr/>
                    <a:lstStyle/>
                    <a:p>
                      <a:pPr algn="r" fontAlgn="b"/>
                      <a:r>
                        <a:rPr lang="en-US" sz="700" b="1" i="0" u="none" strike="noStrike" baseline="0">
                          <a:effectLst/>
                          <a:latin typeface="Arial" panose="020B0604020202020204" pitchFamily="34" charset="0"/>
                        </a:rPr>
                        <a:t>14:00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11:00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6282368"/>
                  </a:ext>
                </a:extLst>
              </a:tr>
              <a:tr h="180957">
                <a:tc>
                  <a:txBody>
                    <a:bodyPr/>
                    <a:lstStyle/>
                    <a:p>
                      <a:pPr algn="r" fontAlgn="b"/>
                      <a:r>
                        <a:rPr lang="en-US" sz="700" b="1" i="0" u="none" strike="noStrike" baseline="0">
                          <a:effectLst/>
                          <a:latin typeface="Arial" panose="020B0604020202020204" pitchFamily="34" charset="0"/>
                        </a:rPr>
                        <a:t>15:00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12:00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baseline="0">
                          <a:solidFill>
                            <a:srgbClr val="0000FF"/>
                          </a:solidFill>
                          <a:effectLst/>
                          <a:latin typeface="Calibri" panose="020F0502020204030204" pitchFamily="34" charset="0"/>
                        </a:rPr>
                        <a:t>802 Wireless</a:t>
                      </a:r>
                      <a:br>
                        <a:rPr lang="en-US" sz="700" b="1" i="0" u="none" strike="noStrike" baseline="0">
                          <a:solidFill>
                            <a:srgbClr val="0000FF"/>
                          </a:solidFill>
                          <a:effectLst/>
                          <a:latin typeface="Calibri" panose="020F0502020204030204" pitchFamily="34" charset="0"/>
                        </a:rPr>
                      </a:br>
                      <a:r>
                        <a:rPr lang="en-US" sz="700" b="1" i="0" u="none" strike="noStrike" baseline="0">
                          <a:solidFill>
                            <a:srgbClr val="0000FF"/>
                          </a:solidFill>
                          <a:effectLst/>
                          <a:latin typeface="Calibri" panose="020F0502020204030204" pitchFamily="34" charset="0"/>
                        </a:rPr>
                        <a:t>Chairs mtg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baseline="0">
                        <a:effectLst/>
                        <a:latin typeface="Courier"/>
                      </a:endParaRP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baseline="0">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baseline="0">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baseline="0">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baseline="0">
                          <a:effectLst/>
                          <a:latin typeface="Arial" panose="020B0604020202020204" pitchFamily="34" charset="0"/>
                        </a:rPr>
                        <a:t>TG16t</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4:00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6005315"/>
                  </a:ext>
                </a:extLst>
              </a:tr>
              <a:tr h="180957">
                <a:tc>
                  <a:txBody>
                    <a:bodyPr/>
                    <a:lstStyle/>
                    <a:p>
                      <a:pPr algn="r" fontAlgn="b"/>
                      <a:r>
                        <a:rPr lang="en-US" sz="700" b="1" i="0" u="none" strike="noStrike" baseline="0">
                          <a:effectLst/>
                          <a:latin typeface="Arial" panose="020B0604020202020204" pitchFamily="34" charset="0"/>
                        </a:rPr>
                        <a:t>16:00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13:00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700" b="0" i="0" u="none" strike="noStrike" baseline="0">
                        <a:effectLst/>
                        <a:latin typeface="Courier"/>
                      </a:endParaRP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5:00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5546848"/>
                  </a:ext>
                </a:extLst>
              </a:tr>
              <a:tr h="180957">
                <a:tc>
                  <a:txBody>
                    <a:bodyPr/>
                    <a:lstStyle/>
                    <a:p>
                      <a:pPr algn="r" fontAlgn="b"/>
                      <a:r>
                        <a:rPr lang="en-US" sz="700" b="1" i="0" u="none" strike="noStrike" baseline="0">
                          <a:effectLst/>
                          <a:latin typeface="Arial" panose="020B0604020202020204" pitchFamily="34" charset="0"/>
                        </a:rPr>
                        <a:t>17:00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14:00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baseline="0">
                          <a:effectLst/>
                          <a:latin typeface="Arial" panose="020B0604020202020204" pitchFamily="34" charset="0"/>
                        </a:rPr>
                        <a:t>EV1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baseline="0">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baseline="0">
                          <a:effectLst/>
                          <a:latin typeface="Arial" panose="020B0604020202020204" pitchFamily="34" charset="0"/>
                        </a:rPr>
                        <a:t>SG4ab</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1" i="0" u="none" strike="noStrike" baseline="0">
                          <a:effectLst/>
                          <a:latin typeface="Arial" panose="020B0604020202020204" pitchFamily="34" charset="0"/>
                        </a:rPr>
                        <a:t>TG4aa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baseline="0">
                          <a:effectLst/>
                          <a:latin typeface="Arial" panose="020B0604020202020204" pitchFamily="34" charset="0"/>
                        </a:rPr>
                        <a:t>SG4ab</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0" i="0" u="none" strike="noStrike" baseline="0">
                          <a:effectLst/>
                          <a:latin typeface="Arial" panose="020B0604020202020204" pitchFamily="34" charset="0"/>
                        </a:rPr>
                        <a:t>EV1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baseline="0">
                          <a:effectLst/>
                          <a:latin typeface="Arial" panose="020B0604020202020204" pitchFamily="34" charset="0"/>
                        </a:rPr>
                        <a:t>TG4aa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baseline="0">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baseline="0">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baseline="0">
                          <a:effectLst/>
                          <a:latin typeface="Arial" panose="020B0604020202020204" pitchFamily="34" charset="0"/>
                        </a:rPr>
                        <a:t>SG4ab</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6:00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58323971"/>
                  </a:ext>
                </a:extLst>
              </a:tr>
              <a:tr h="180957">
                <a:tc>
                  <a:txBody>
                    <a:bodyPr/>
                    <a:lstStyle/>
                    <a:p>
                      <a:pPr algn="r" fontAlgn="b"/>
                      <a:r>
                        <a:rPr lang="en-US" sz="700" b="1" i="0" u="none" strike="noStrike" baseline="0">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15:00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7:00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8981508"/>
                  </a:ext>
                </a:extLst>
              </a:tr>
              <a:tr h="180957">
                <a:tc>
                  <a:txBody>
                    <a:bodyPr/>
                    <a:lstStyle/>
                    <a:p>
                      <a:pPr algn="r" fontAlgn="b"/>
                      <a:r>
                        <a:rPr lang="en-US" sz="700" b="1" i="0" u="none" strike="noStrike" baseline="0">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16:00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baseline="0">
                          <a:effectLst/>
                          <a:latin typeface="Arial" panose="020B0604020202020204" pitchFamily="34" charset="0"/>
                        </a:rPr>
                        <a:t>SG6a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baseline="0">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baseline="0">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51617220"/>
                  </a:ext>
                </a:extLst>
              </a:tr>
              <a:tr h="180957">
                <a:tc>
                  <a:txBody>
                    <a:bodyPr/>
                    <a:lstStyle/>
                    <a:p>
                      <a:pPr algn="r" fontAlgn="b"/>
                      <a:r>
                        <a:rPr lang="en-US" sz="700" b="1" i="0" u="none" strike="noStrike" baseline="0">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17:00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baseline="0">
                          <a:effectLst/>
                          <a:latin typeface="Arial" panose="020B0604020202020204" pitchFamily="34" charset="0"/>
                        </a:rPr>
                        <a:t>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81207246"/>
                  </a:ext>
                </a:extLst>
              </a:tr>
              <a:tr h="180957">
                <a:tc>
                  <a:txBody>
                    <a:bodyPr/>
                    <a:lstStyle/>
                    <a:p>
                      <a:pPr algn="r" fontAlgn="b"/>
                      <a:r>
                        <a:rPr lang="en-US" sz="700" b="1" i="0" u="none" strike="noStrike" baseline="0">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18:00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dirty="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baseline="0">
                          <a:effectLst/>
                          <a:latin typeface="Arial" panose="020B0604020202020204" pitchFamily="34" charset="0"/>
                        </a:rPr>
                        <a:t>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57265032"/>
                  </a:ext>
                </a:extLst>
              </a:tr>
              <a:tr h="180957">
                <a:tc>
                  <a:txBody>
                    <a:bodyPr/>
                    <a:lstStyle/>
                    <a:p>
                      <a:pPr algn="r" fontAlgn="b"/>
                      <a:r>
                        <a:rPr lang="en-US" sz="700" b="1" i="0" u="none" strike="noStrike" baseline="0">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baseline="0">
                          <a:effectLst/>
                          <a:latin typeface="Arial" panose="020B0604020202020204" pitchFamily="34" charset="0"/>
                        </a:rPr>
                        <a:t>19:00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baseline="0">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8026611"/>
                  </a:ext>
                </a:extLst>
              </a:tr>
              <a:tr h="180957">
                <a:tc>
                  <a:txBody>
                    <a:bodyPr/>
                    <a:lstStyle/>
                    <a:p>
                      <a:pPr algn="r" fontAlgn="b"/>
                      <a:r>
                        <a:rPr lang="en-US" sz="700" b="1" i="0" u="none" strike="noStrike" baseline="0">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baseline="0">
                          <a:effectLst/>
                          <a:latin typeface="Arial" panose="020B0604020202020204" pitchFamily="34" charset="0"/>
                        </a:rPr>
                        <a:t>20:00</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baseline="0">
                          <a:effectLst/>
                          <a:latin typeface="Arial" panose="020B0604020202020204" pitchFamily="34" charset="0"/>
                        </a:rPr>
                        <a:t>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baseline="0">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baseline="0" dirty="0">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3059085"/>
                  </a:ext>
                </a:extLst>
              </a:tr>
            </a:tbl>
          </a:graphicData>
        </a:graphic>
      </p:graphicFrame>
      <p:graphicFrame>
        <p:nvGraphicFramePr>
          <p:cNvPr id="16" name="Table 15">
            <a:extLst>
              <a:ext uri="{FF2B5EF4-FFF2-40B4-BE49-F238E27FC236}">
                <a16:creationId xmlns:a16="http://schemas.microsoft.com/office/drawing/2014/main" id="{8D4DBA4A-E2AA-40DE-BEB0-D9A810702977}"/>
              </a:ext>
            </a:extLst>
          </p:cNvPr>
          <p:cNvGraphicFramePr>
            <a:graphicFrameLocks noGrp="1"/>
          </p:cNvGraphicFramePr>
          <p:nvPr>
            <p:extLst>
              <p:ext uri="{D42A27DB-BD31-4B8C-83A1-F6EECF244321}">
                <p14:modId xmlns:p14="http://schemas.microsoft.com/office/powerpoint/2010/main" val="1212131556"/>
              </p:ext>
            </p:extLst>
          </p:nvPr>
        </p:nvGraphicFramePr>
        <p:xfrm>
          <a:off x="3491880" y="5491045"/>
          <a:ext cx="533400" cy="559435"/>
        </p:xfrm>
        <a:graphic>
          <a:graphicData uri="http://schemas.openxmlformats.org/drawingml/2006/table">
            <a:tbl>
              <a:tblPr/>
              <a:tblGrid>
                <a:gridCol w="533400">
                  <a:extLst>
                    <a:ext uri="{9D8B030D-6E8A-4147-A177-3AD203B41FA5}">
                      <a16:colId xmlns:a16="http://schemas.microsoft.com/office/drawing/2014/main" val="3969480872"/>
                    </a:ext>
                  </a:extLst>
                </a:gridCol>
              </a:tblGrid>
              <a:tr h="367030">
                <a:tc>
                  <a:txBody>
                    <a:bodyPr/>
                    <a:lstStyle/>
                    <a:p>
                      <a:pPr algn="ctr" fontAlgn="ctr"/>
                      <a:r>
                        <a:rPr lang="en-US" sz="1200" b="0" i="0" u="none" strike="noStrike" dirty="0">
                          <a:effectLst/>
                          <a:latin typeface="Arial" panose="020B0604020202020204" pitchFamily="34" charset="0"/>
                        </a:rPr>
                        <a:t>SG4ab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2913970690"/>
                  </a:ext>
                </a:extLst>
              </a:tr>
              <a:tr h="0">
                <a:tc>
                  <a:txBody>
                    <a:bodyPr/>
                    <a:lstStyle/>
                    <a:p>
                      <a:pPr algn="ctr" fontAlgn="ctr"/>
                      <a:r>
                        <a:rPr lang="en-US" sz="1200" b="1" i="0" u="none" strike="noStrike" dirty="0">
                          <a:solidFill>
                            <a:srgbClr val="FF0000"/>
                          </a:solidFill>
                          <a:effectLst/>
                          <a:latin typeface="Arial" panose="020B0604020202020204" pitchFamily="34" charset="0"/>
                        </a:rPr>
                        <a:t>Joint</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extLst>
                  <a:ext uri="{0D108BD9-81ED-4DB2-BD59-A6C34878D82A}">
                    <a16:rowId xmlns:a16="http://schemas.microsoft.com/office/drawing/2014/main" val="4207173644"/>
                  </a:ext>
                </a:extLst>
              </a:tr>
            </a:tbl>
          </a:graphicData>
        </a:graphic>
      </p:graphicFrame>
    </p:spTree>
    <p:extLst>
      <p:ext uri="{BB962C8B-B14F-4D97-AF65-F5344CB8AC3E}">
        <p14:creationId xmlns:p14="http://schemas.microsoft.com/office/powerpoint/2010/main" val="201135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14</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750123454"/>
              </p:ext>
            </p:extLst>
          </p:nvPr>
        </p:nvGraphicFramePr>
        <p:xfrm>
          <a:off x="5508104" y="2125662"/>
          <a:ext cx="3133566" cy="37516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5445224"/>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4509120"/>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31,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hlinkClick r:id="rId2"/>
              </a:rPr>
              <a:t>https://mentor.ieee.org/myproject/Public/mytools/mob/slideset.pdf</a:t>
            </a:r>
            <a:endParaRPr lang="en-US" dirty="0"/>
          </a:p>
          <a:p>
            <a:endParaRPr lang="en-US" dirty="0"/>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Brief recap and status</a:t>
            </a:r>
          </a:p>
          <a:p>
            <a:pPr marL="514350" indent="-514350">
              <a:buFont typeface="Arial" panose="020B0604020202020204" pitchFamily="34" charset="0"/>
              <a:buAutoNum type="arabicPeriod"/>
            </a:pPr>
            <a:r>
              <a:rPr lang="en-US" altLang="en-US" dirty="0"/>
              <a:t>Agenda and schedule for Sept</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28659</TotalTime>
  <Words>1176</Words>
  <Application>Microsoft Office PowerPoint</Application>
  <PresentationFormat>On-screen Show (4:3)</PresentationFormat>
  <Paragraphs>471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vt:lpstr>
      <vt:lpstr>Times New Roman</vt:lpstr>
      <vt:lpstr>Verdana-Bold</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Status and plan (what now?)</vt:lpstr>
      <vt:lpstr>Technical Contributions</vt:lpstr>
      <vt:lpstr>Next Steps</vt:lpstr>
      <vt:lpstr>September Interim </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182</cp:revision>
  <cp:lastPrinted>2000-03-07T00:55:37Z</cp:lastPrinted>
  <dcterms:created xsi:type="dcterms:W3CDTF">2016-01-17T22:48:36Z</dcterms:created>
  <dcterms:modified xsi:type="dcterms:W3CDTF">2021-08-31T13:36:07Z</dcterms:modified>
  <cp:category/>
</cp:coreProperties>
</file>