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87" r:id="rId2"/>
    <p:sldId id="322" r:id="rId3"/>
    <p:sldId id="290" r:id="rId4"/>
    <p:sldId id="304" r:id="rId5"/>
    <p:sldId id="337" r:id="rId6"/>
    <p:sldId id="317" r:id="rId7"/>
    <p:sldId id="302" r:id="rId8"/>
    <p:sldId id="312" r:id="rId9"/>
    <p:sldId id="318" r:id="rId10"/>
    <p:sldId id="361" r:id="rId11"/>
    <p:sldId id="326" r:id="rId12"/>
    <p:sldId id="330" r:id="rId13"/>
    <p:sldId id="362" r:id="rId14"/>
    <p:sldId id="336" r:id="rId15"/>
    <p:sldId id="298"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15-21-0433-00-04ab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Aug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August 17,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Status and plan (what now?)</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92500" lnSpcReduction="20000"/>
          </a:bodyPr>
          <a:lstStyle/>
          <a:p>
            <a:pPr marL="457200" indent="-457200">
              <a:buFont typeface="Arial" panose="020B0604020202020204" pitchFamily="34" charset="0"/>
              <a:buChar char="•"/>
            </a:pPr>
            <a:r>
              <a:rPr lang="en-US" dirty="0"/>
              <a:t>Review and Revisit the TGD</a:t>
            </a:r>
          </a:p>
          <a:p>
            <a:pPr marL="457200" indent="-457200">
              <a:buFont typeface="Arial" panose="020B0604020202020204" pitchFamily="34" charset="0"/>
              <a:buChar char="•"/>
            </a:pPr>
            <a:r>
              <a:rPr lang="en-US" dirty="0"/>
              <a:t>Begin development of technical framework document</a:t>
            </a:r>
          </a:p>
          <a:p>
            <a:pPr marL="857250" lvl="1" indent="-457200">
              <a:buFont typeface="Arial" panose="020B0604020202020204" pitchFamily="34" charset="0"/>
              <a:buChar char="•"/>
            </a:pPr>
            <a:r>
              <a:rPr lang="en-US" dirty="0"/>
              <a:t>Hear technical contributions</a:t>
            </a:r>
          </a:p>
          <a:p>
            <a:pPr marL="857250" lvl="1" indent="-457200">
              <a:buFont typeface="Arial" panose="020B0604020202020204" pitchFamily="34" charset="0"/>
              <a:buChar char="•"/>
            </a:pPr>
            <a:r>
              <a:rPr lang="en-US" dirty="0"/>
              <a:t>Agree on framework – topics for more work</a:t>
            </a:r>
          </a:p>
          <a:p>
            <a:pPr marL="857250" lvl="1" indent="-457200">
              <a:buFont typeface="Arial" panose="020B0604020202020204" pitchFamily="34" charset="0"/>
              <a:buChar char="•"/>
            </a:pPr>
            <a:r>
              <a:rPr lang="en-US" dirty="0"/>
              <a:t>Hear detailed proposals</a:t>
            </a:r>
          </a:p>
          <a:p>
            <a:pPr marL="857250" lvl="1" indent="-457200">
              <a:buFont typeface="Arial" panose="020B0604020202020204" pitchFamily="34" charset="0"/>
              <a:buChar char="•"/>
            </a:pPr>
            <a:r>
              <a:rPr lang="en-US" dirty="0"/>
              <a:t>Develop text</a:t>
            </a:r>
          </a:p>
          <a:p>
            <a:pPr marL="457200" indent="-457200">
              <a:buFont typeface="Arial" panose="020B0604020202020204" pitchFamily="34" charset="0"/>
              <a:buChar char="•"/>
            </a:pPr>
            <a:r>
              <a:rPr lang="en-US" dirty="0"/>
              <a:t>First steps</a:t>
            </a:r>
          </a:p>
          <a:p>
            <a:pPr marL="857250" lvl="1" indent="-457200">
              <a:buFont typeface="Arial" panose="020B0604020202020204" pitchFamily="34" charset="0"/>
              <a:buChar char="•"/>
            </a:pPr>
            <a:r>
              <a:rPr lang="en-US" dirty="0"/>
              <a:t>Cast project goals into first cut (JH)</a:t>
            </a:r>
          </a:p>
          <a:p>
            <a:pPr marL="857250" lvl="1" indent="-457200">
              <a:buFont typeface="Arial" panose="020B0604020202020204" pitchFamily="34" charset="0"/>
              <a:buChar char="•"/>
            </a:pPr>
            <a:r>
              <a:rPr lang="en-US" dirty="0"/>
              <a:t>Volunteer(s) for TE (BV)</a:t>
            </a:r>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B0F83-7AC3-4A6C-B84C-8794657703D0}"/>
              </a:ext>
            </a:extLst>
          </p:cNvPr>
          <p:cNvSpPr>
            <a:spLocks noGrp="1"/>
          </p:cNvSpPr>
          <p:nvPr>
            <p:ph type="title"/>
          </p:nvPr>
        </p:nvSpPr>
        <p:spPr/>
        <p:txBody>
          <a:bodyPr/>
          <a:lstStyle/>
          <a:p>
            <a:r>
              <a:rPr lang="en-US" dirty="0"/>
              <a:t>September Interim </a:t>
            </a:r>
          </a:p>
        </p:txBody>
      </p:sp>
      <p:sp>
        <p:nvSpPr>
          <p:cNvPr id="4" name="Slide Number Placeholder 3">
            <a:extLst>
              <a:ext uri="{FF2B5EF4-FFF2-40B4-BE49-F238E27FC236}">
                <a16:creationId xmlns:a16="http://schemas.microsoft.com/office/drawing/2014/main" id="{43B31889-326B-4509-A517-7F79DFDB0F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graphicFrame>
        <p:nvGraphicFramePr>
          <p:cNvPr id="8" name="Content Placeholder 7">
            <a:extLst>
              <a:ext uri="{FF2B5EF4-FFF2-40B4-BE49-F238E27FC236}">
                <a16:creationId xmlns:a16="http://schemas.microsoft.com/office/drawing/2014/main" id="{F9DF3534-94CF-4B65-B88A-73201DD6E910}"/>
              </a:ext>
            </a:extLst>
          </p:cNvPr>
          <p:cNvGraphicFramePr>
            <a:graphicFrameLocks noGrp="1"/>
          </p:cNvGraphicFramePr>
          <p:nvPr>
            <p:ph idx="1"/>
            <p:extLst>
              <p:ext uri="{D42A27DB-BD31-4B8C-83A1-F6EECF244321}">
                <p14:modId xmlns:p14="http://schemas.microsoft.com/office/powerpoint/2010/main" val="2103498275"/>
              </p:ext>
            </p:extLst>
          </p:nvPr>
        </p:nvGraphicFramePr>
        <p:xfrm>
          <a:off x="467544" y="1556792"/>
          <a:ext cx="8280909" cy="3471177"/>
        </p:xfrm>
        <a:graphic>
          <a:graphicData uri="http://schemas.openxmlformats.org/drawingml/2006/table">
            <a:tbl>
              <a:tblPr/>
              <a:tblGrid>
                <a:gridCol w="394329">
                  <a:extLst>
                    <a:ext uri="{9D8B030D-6E8A-4147-A177-3AD203B41FA5}">
                      <a16:colId xmlns:a16="http://schemas.microsoft.com/office/drawing/2014/main" val="2940608103"/>
                    </a:ext>
                  </a:extLst>
                </a:gridCol>
                <a:gridCol w="394329">
                  <a:extLst>
                    <a:ext uri="{9D8B030D-6E8A-4147-A177-3AD203B41FA5}">
                      <a16:colId xmlns:a16="http://schemas.microsoft.com/office/drawing/2014/main" val="872231721"/>
                    </a:ext>
                  </a:extLst>
                </a:gridCol>
                <a:gridCol w="394329">
                  <a:extLst>
                    <a:ext uri="{9D8B030D-6E8A-4147-A177-3AD203B41FA5}">
                      <a16:colId xmlns:a16="http://schemas.microsoft.com/office/drawing/2014/main" val="702233618"/>
                    </a:ext>
                  </a:extLst>
                </a:gridCol>
                <a:gridCol w="394329">
                  <a:extLst>
                    <a:ext uri="{9D8B030D-6E8A-4147-A177-3AD203B41FA5}">
                      <a16:colId xmlns:a16="http://schemas.microsoft.com/office/drawing/2014/main" val="2873636713"/>
                    </a:ext>
                  </a:extLst>
                </a:gridCol>
                <a:gridCol w="394329">
                  <a:extLst>
                    <a:ext uri="{9D8B030D-6E8A-4147-A177-3AD203B41FA5}">
                      <a16:colId xmlns:a16="http://schemas.microsoft.com/office/drawing/2014/main" val="2722193703"/>
                    </a:ext>
                  </a:extLst>
                </a:gridCol>
                <a:gridCol w="394329">
                  <a:extLst>
                    <a:ext uri="{9D8B030D-6E8A-4147-A177-3AD203B41FA5}">
                      <a16:colId xmlns:a16="http://schemas.microsoft.com/office/drawing/2014/main" val="2951409085"/>
                    </a:ext>
                  </a:extLst>
                </a:gridCol>
                <a:gridCol w="394329">
                  <a:extLst>
                    <a:ext uri="{9D8B030D-6E8A-4147-A177-3AD203B41FA5}">
                      <a16:colId xmlns:a16="http://schemas.microsoft.com/office/drawing/2014/main" val="2279415985"/>
                    </a:ext>
                  </a:extLst>
                </a:gridCol>
                <a:gridCol w="394329">
                  <a:extLst>
                    <a:ext uri="{9D8B030D-6E8A-4147-A177-3AD203B41FA5}">
                      <a16:colId xmlns:a16="http://schemas.microsoft.com/office/drawing/2014/main" val="2368770703"/>
                    </a:ext>
                  </a:extLst>
                </a:gridCol>
                <a:gridCol w="394329">
                  <a:extLst>
                    <a:ext uri="{9D8B030D-6E8A-4147-A177-3AD203B41FA5}">
                      <a16:colId xmlns:a16="http://schemas.microsoft.com/office/drawing/2014/main" val="2847536288"/>
                    </a:ext>
                  </a:extLst>
                </a:gridCol>
                <a:gridCol w="394329">
                  <a:extLst>
                    <a:ext uri="{9D8B030D-6E8A-4147-A177-3AD203B41FA5}">
                      <a16:colId xmlns:a16="http://schemas.microsoft.com/office/drawing/2014/main" val="1669836378"/>
                    </a:ext>
                  </a:extLst>
                </a:gridCol>
                <a:gridCol w="394329">
                  <a:extLst>
                    <a:ext uri="{9D8B030D-6E8A-4147-A177-3AD203B41FA5}">
                      <a16:colId xmlns:a16="http://schemas.microsoft.com/office/drawing/2014/main" val="2694686124"/>
                    </a:ext>
                  </a:extLst>
                </a:gridCol>
                <a:gridCol w="394329">
                  <a:extLst>
                    <a:ext uri="{9D8B030D-6E8A-4147-A177-3AD203B41FA5}">
                      <a16:colId xmlns:a16="http://schemas.microsoft.com/office/drawing/2014/main" val="1733857570"/>
                    </a:ext>
                  </a:extLst>
                </a:gridCol>
                <a:gridCol w="394329">
                  <a:extLst>
                    <a:ext uri="{9D8B030D-6E8A-4147-A177-3AD203B41FA5}">
                      <a16:colId xmlns:a16="http://schemas.microsoft.com/office/drawing/2014/main" val="2705837306"/>
                    </a:ext>
                  </a:extLst>
                </a:gridCol>
                <a:gridCol w="394329">
                  <a:extLst>
                    <a:ext uri="{9D8B030D-6E8A-4147-A177-3AD203B41FA5}">
                      <a16:colId xmlns:a16="http://schemas.microsoft.com/office/drawing/2014/main" val="3748725513"/>
                    </a:ext>
                  </a:extLst>
                </a:gridCol>
                <a:gridCol w="394329">
                  <a:extLst>
                    <a:ext uri="{9D8B030D-6E8A-4147-A177-3AD203B41FA5}">
                      <a16:colId xmlns:a16="http://schemas.microsoft.com/office/drawing/2014/main" val="50244966"/>
                    </a:ext>
                  </a:extLst>
                </a:gridCol>
                <a:gridCol w="394329">
                  <a:extLst>
                    <a:ext uri="{9D8B030D-6E8A-4147-A177-3AD203B41FA5}">
                      <a16:colId xmlns:a16="http://schemas.microsoft.com/office/drawing/2014/main" val="861655418"/>
                    </a:ext>
                  </a:extLst>
                </a:gridCol>
                <a:gridCol w="394329">
                  <a:extLst>
                    <a:ext uri="{9D8B030D-6E8A-4147-A177-3AD203B41FA5}">
                      <a16:colId xmlns:a16="http://schemas.microsoft.com/office/drawing/2014/main" val="205095741"/>
                    </a:ext>
                  </a:extLst>
                </a:gridCol>
                <a:gridCol w="394329">
                  <a:extLst>
                    <a:ext uri="{9D8B030D-6E8A-4147-A177-3AD203B41FA5}">
                      <a16:colId xmlns:a16="http://schemas.microsoft.com/office/drawing/2014/main" val="4110697820"/>
                    </a:ext>
                  </a:extLst>
                </a:gridCol>
                <a:gridCol w="394329">
                  <a:extLst>
                    <a:ext uri="{9D8B030D-6E8A-4147-A177-3AD203B41FA5}">
                      <a16:colId xmlns:a16="http://schemas.microsoft.com/office/drawing/2014/main" val="829724537"/>
                    </a:ext>
                  </a:extLst>
                </a:gridCol>
                <a:gridCol w="394329">
                  <a:extLst>
                    <a:ext uri="{9D8B030D-6E8A-4147-A177-3AD203B41FA5}">
                      <a16:colId xmlns:a16="http://schemas.microsoft.com/office/drawing/2014/main" val="2562458061"/>
                    </a:ext>
                  </a:extLst>
                </a:gridCol>
                <a:gridCol w="394329">
                  <a:extLst>
                    <a:ext uri="{9D8B030D-6E8A-4147-A177-3AD203B41FA5}">
                      <a16:colId xmlns:a16="http://schemas.microsoft.com/office/drawing/2014/main" val="479877230"/>
                    </a:ext>
                  </a:extLst>
                </a:gridCol>
              </a:tblGrid>
              <a:tr h="249545">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800" b="1" i="0" u="none" strike="noStrike" dirty="0">
                          <a:effectLst/>
                          <a:latin typeface="Arial" panose="020B0604020202020204" pitchFamily="34" charset="0"/>
                        </a:rPr>
                        <a:t>Wednesday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800" b="1" i="0" u="none" strike="noStrike">
                          <a:effectLst/>
                          <a:latin typeface="Arial" panose="020B0604020202020204" pitchFamily="34" charset="0"/>
                        </a:rPr>
                        <a:t>Friday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800" b="1" i="0" u="none" strike="noStrike">
                          <a:effectLst/>
                          <a:latin typeface="Arial" panose="020B0604020202020204" pitchFamily="34" charset="0"/>
                        </a:rPr>
                        <a:t>Tuesday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Wednesday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Thursday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Friday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800" b="1" i="0" u="none" strike="noStrike">
                          <a:effectLst/>
                          <a:latin typeface="Arial" panose="020B0604020202020204" pitchFamily="34" charset="0"/>
                        </a:rPr>
                        <a:t>Sunday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800" b="1" i="0" u="none" strike="noStrike">
                          <a:effectLst/>
                          <a:latin typeface="Arial" panose="020B0604020202020204" pitchFamily="34" charset="0"/>
                        </a:rPr>
                        <a:t>Monday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Tuesday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 Wednesday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5227567"/>
                  </a:ext>
                </a:extLst>
              </a:tr>
              <a:tr h="133006">
                <a:tc>
                  <a:txBody>
                    <a:bodyPr/>
                    <a:lstStyle/>
                    <a:p>
                      <a:pPr algn="r" fontAlgn="b"/>
                      <a:r>
                        <a:rPr lang="en-US" sz="800" b="1" i="0" u="none" strike="noStrike">
                          <a:effectLst/>
                          <a:latin typeface="Arial" panose="020B0604020202020204" pitchFamily="34" charset="0"/>
                        </a:rPr>
                        <a:t>EDT</a:t>
                      </a:r>
                    </a:p>
                  </a:txBody>
                  <a:tcPr marL="5777" marR="5777" marT="57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PDT</a:t>
                      </a:r>
                    </a:p>
                  </a:txBody>
                  <a:tcPr marL="5777" marR="5777" marT="57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8-Sep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10-Sep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800" b="1" i="0" u="none" strike="noStrike">
                          <a:effectLst/>
                          <a:latin typeface="Arial" panose="020B0604020202020204" pitchFamily="34" charset="0"/>
                        </a:rPr>
                        <a:t>14-Sep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15-Sep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16-Sep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17-Sep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800" b="1" i="0" u="none" strike="noStrike">
                          <a:effectLst/>
                          <a:latin typeface="Arial" panose="020B0604020202020204" pitchFamily="34" charset="0"/>
                        </a:rPr>
                        <a:t>UTC</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19-Sep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800" b="1" i="0" u="none" strike="noStrike">
                          <a:effectLst/>
                          <a:latin typeface="Arial" panose="020B0604020202020204" pitchFamily="34" charset="0"/>
                        </a:rPr>
                        <a:t>20-Sep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21-Sep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22-Sep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800" b="1" i="0" u="none" strike="noStrike">
                          <a:effectLst/>
                          <a:latin typeface="Arial" panose="020B0604020202020204" pitchFamily="34" charset="0"/>
                        </a:rPr>
                        <a:t>JST</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3958498"/>
                  </a:ext>
                </a:extLst>
              </a:tr>
              <a:tr h="133006">
                <a:tc>
                  <a:txBody>
                    <a:bodyPr/>
                    <a:lstStyle/>
                    <a:p>
                      <a:pPr algn="r" fontAlgn="b"/>
                      <a:r>
                        <a:rPr lang="en-US" sz="800" b="1" i="0" u="none" strike="noStrike">
                          <a:effectLst/>
                          <a:latin typeface="Arial" panose="020B0604020202020204" pitchFamily="34" charset="0"/>
                        </a:rPr>
                        <a:t>5:00</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800" b="1" i="0" u="none" strike="noStrike">
                          <a:effectLst/>
                          <a:latin typeface="Arial" panose="020B0604020202020204" pitchFamily="34" charset="0"/>
                        </a:rPr>
                        <a:t>2:00</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800" b="1" i="0" u="none" strike="noStrike">
                          <a:effectLst/>
                          <a:latin typeface="Arial" panose="020B0604020202020204" pitchFamily="34" charset="0"/>
                        </a:rPr>
                        <a:t>9:00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800" b="1" i="0" u="none" strike="noStrike">
                          <a:effectLst/>
                          <a:latin typeface="Arial" panose="020B0604020202020204" pitchFamily="34" charset="0"/>
                        </a:rPr>
                        <a:t>18:00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78392576"/>
                  </a:ext>
                </a:extLst>
              </a:tr>
              <a:tr h="133006">
                <a:tc>
                  <a:txBody>
                    <a:bodyPr/>
                    <a:lstStyle/>
                    <a:p>
                      <a:pPr algn="r" fontAlgn="b"/>
                      <a:r>
                        <a:rPr lang="en-US" sz="800" b="1" i="0" u="none" strike="noStrike">
                          <a:effectLst/>
                          <a:latin typeface="Arial" panose="020B0604020202020204" pitchFamily="34" charset="0"/>
                        </a:rPr>
                        <a:t>6:00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3:00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19:00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94242316"/>
                  </a:ext>
                </a:extLst>
              </a:tr>
              <a:tr h="133006">
                <a:tc>
                  <a:txBody>
                    <a:bodyPr/>
                    <a:lstStyle/>
                    <a:p>
                      <a:pPr algn="r" fontAlgn="b"/>
                      <a:r>
                        <a:rPr lang="en-US" sz="800" b="1" i="0" u="none" strike="noStrike">
                          <a:effectLst/>
                          <a:latin typeface="Arial" panose="020B0604020202020204" pitchFamily="34" charset="0"/>
                        </a:rPr>
                        <a:t>7:00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4:00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20:00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02431996"/>
                  </a:ext>
                </a:extLst>
              </a:tr>
              <a:tr h="133006">
                <a:tc>
                  <a:txBody>
                    <a:bodyPr/>
                    <a:lstStyle/>
                    <a:p>
                      <a:pPr algn="r" fontAlgn="b"/>
                      <a:r>
                        <a:rPr lang="en-US" sz="800" b="1" i="0" u="none" strike="noStrike">
                          <a:effectLst/>
                          <a:latin typeface="Arial" panose="020B0604020202020204" pitchFamily="34" charset="0"/>
                        </a:rPr>
                        <a:t>8:00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5:00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800" b="1" i="0" u="none" strike="noStrike">
                          <a:effectLst/>
                          <a:latin typeface="Arial" panose="020B0604020202020204" pitchFamily="34" charset="0"/>
                        </a:rPr>
                        <a:t>12:00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800" b="1" i="0" u="none" strike="noStrike">
                          <a:effectLst/>
                          <a:latin typeface="Arial" panose="020B0604020202020204" pitchFamily="34" charset="0"/>
                        </a:rPr>
                        <a:t>21:00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6586426"/>
                  </a:ext>
                </a:extLst>
              </a:tr>
              <a:tr h="133006">
                <a:tc>
                  <a:txBody>
                    <a:bodyPr/>
                    <a:lstStyle/>
                    <a:p>
                      <a:pPr algn="r" fontAlgn="b"/>
                      <a:r>
                        <a:rPr lang="en-US" sz="800" b="1" i="0" u="none" strike="noStrike">
                          <a:effectLst/>
                          <a:latin typeface="Arial" panose="020B0604020202020204" pitchFamily="34" charset="0"/>
                        </a:rPr>
                        <a:t>9:00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6:00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800" b="1" i="0" u="none" strike="noStrike">
                          <a:solidFill>
                            <a:srgbClr val="0000FF"/>
                          </a:solidFill>
                          <a:effectLst/>
                          <a:latin typeface="Calibri" panose="020F0502020204030204" pitchFamily="34" charset="0"/>
                        </a:rPr>
                        <a:t>802 Wireless</a:t>
                      </a:r>
                      <a:br>
                        <a:rPr lang="en-US" sz="800" b="1" i="0" u="none" strike="noStrike">
                          <a:solidFill>
                            <a:srgbClr val="0000FF"/>
                          </a:solidFill>
                          <a:effectLst/>
                          <a:latin typeface="Calibri" panose="020F0502020204030204" pitchFamily="34" charset="0"/>
                        </a:rPr>
                      </a:br>
                      <a:r>
                        <a:rPr lang="en-US" sz="800" b="1" i="0" u="none" strike="noStrike">
                          <a:solidFill>
                            <a:srgbClr val="0000FF"/>
                          </a:solidFill>
                          <a:effectLst/>
                          <a:latin typeface="Calibri" panose="020F0502020204030204" pitchFamily="34" charset="0"/>
                        </a:rPr>
                        <a:t>Opening</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gridSpan="2">
                  <a:txBody>
                    <a:bodyPr/>
                    <a:lstStyle/>
                    <a:p>
                      <a:pPr algn="ctr" fontAlgn="ctr"/>
                      <a:r>
                        <a:rPr lang="en-US" sz="800" b="1" i="0" u="sng" strike="noStrike">
                          <a:solidFill>
                            <a:srgbClr val="000000"/>
                          </a:solidFill>
                          <a:effectLst/>
                          <a:latin typeface="Arial" panose="020B0604020202020204" pitchFamily="34" charset="0"/>
                        </a:rPr>
                        <a:t>WG Opening</a:t>
                      </a:r>
                      <a:br>
                        <a:rPr lang="en-US" sz="800" b="1" i="0" u="sng" strike="noStrike">
                          <a:solidFill>
                            <a:srgbClr val="000000"/>
                          </a:solidFill>
                          <a:effectLst/>
                          <a:latin typeface="Arial" panose="020B0604020202020204" pitchFamily="34" charset="0"/>
                        </a:rPr>
                      </a:br>
                      <a:r>
                        <a:rPr lang="en-US" sz="800" b="1" i="0" u="sng" strike="noStrike">
                          <a:solidFill>
                            <a:srgbClr val="000000"/>
                          </a:solidFill>
                          <a:effectLst/>
                          <a:latin typeface="Arial" panose="020B0604020202020204" pitchFamily="34" charset="0"/>
                        </a:rPr>
                        <a:t>Meeting</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800" b="1" i="0" u="none" strike="noStrike">
                          <a:effectLst/>
                          <a:latin typeface="Arial" panose="020B0604020202020204" pitchFamily="34" charset="0"/>
                        </a:rPr>
                        <a:t>TG7a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SG6a</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TG7a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SG3ma</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TG7a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1" i="0" u="none" strike="noStrike">
                          <a:effectLst/>
                          <a:latin typeface="Arial" panose="020B0604020202020204" pitchFamily="34" charset="0"/>
                        </a:rPr>
                        <a:t>SC THz</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800" b="1" i="0" u="none" strike="noStrike">
                          <a:effectLst/>
                          <a:latin typeface="Arial" panose="020B0604020202020204" pitchFamily="34" charset="0"/>
                        </a:rPr>
                        <a:t>13:00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TG7a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SG3ma</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TG7a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SG6a</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800" b="1" i="0" u="sng" strike="noStrike">
                          <a:solidFill>
                            <a:srgbClr val="000000"/>
                          </a:solidFill>
                          <a:effectLst/>
                          <a:latin typeface="Arial" panose="020B0604020202020204" pitchFamily="34" charset="0"/>
                        </a:rPr>
                        <a:t>WG Closing</a:t>
                      </a:r>
                      <a:br>
                        <a:rPr lang="en-US" sz="800" b="1" i="0" u="sng" strike="noStrike">
                          <a:solidFill>
                            <a:srgbClr val="000000"/>
                          </a:solidFill>
                          <a:effectLst/>
                          <a:latin typeface="Arial" panose="020B0604020202020204" pitchFamily="34" charset="0"/>
                        </a:rPr>
                      </a:br>
                      <a:r>
                        <a:rPr lang="en-US" sz="800" b="1" i="0" u="sng" strike="noStrike">
                          <a:solidFill>
                            <a:srgbClr val="000000"/>
                          </a:solidFill>
                          <a:effectLst/>
                          <a:latin typeface="Arial" panose="020B0604020202020204" pitchFamily="34" charset="0"/>
                        </a:rPr>
                        <a:t>Meeting</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800" b="1" i="0" u="none" strike="noStrike">
                          <a:effectLst/>
                          <a:latin typeface="Arial" panose="020B0604020202020204" pitchFamily="34" charset="0"/>
                        </a:rPr>
                        <a:t>22:00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03941983"/>
                  </a:ext>
                </a:extLst>
              </a:tr>
              <a:tr h="240245">
                <a:tc>
                  <a:txBody>
                    <a:bodyPr/>
                    <a:lstStyle/>
                    <a:p>
                      <a:pPr algn="r" fontAlgn="b"/>
                      <a:r>
                        <a:rPr lang="en-US" sz="800" b="1" i="0" u="none" strike="noStrike">
                          <a:effectLst/>
                          <a:latin typeface="Arial" panose="020B0604020202020204" pitchFamily="34" charset="0"/>
                        </a:rPr>
                        <a:t>10:00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7:00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1" i="0" u="none" strike="noStrike">
                          <a:solidFill>
                            <a:srgbClr val="0000FF"/>
                          </a:solidFill>
                          <a:effectLst/>
                          <a:latin typeface="Calibri" panose="020F0502020204030204" pitchFamily="34" charset="0"/>
                        </a:rPr>
                        <a:t>802.15 CAC</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14:00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800" b="1" i="0" u="none" strike="noStrike">
                          <a:effectLst/>
                          <a:latin typeface="Arial" panose="020B0604020202020204" pitchFamily="34" charset="0"/>
                        </a:rPr>
                        <a:t>23:00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1193650"/>
                  </a:ext>
                </a:extLst>
              </a:tr>
              <a:tr h="133006">
                <a:tc>
                  <a:txBody>
                    <a:bodyPr/>
                    <a:lstStyle/>
                    <a:p>
                      <a:pPr algn="r" fontAlgn="b"/>
                      <a:r>
                        <a:rPr lang="en-US" sz="800" b="1" i="0" u="none" strike="noStrike">
                          <a:effectLst/>
                          <a:latin typeface="Arial" panose="020B0604020202020204" pitchFamily="34" charset="0"/>
                        </a:rPr>
                        <a:t>11:00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8:00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SC IETF</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Joint</a:t>
                      </a:r>
                      <a:br>
                        <a:rPr lang="en-US" sz="800" b="1" i="0" u="none" strike="noStrike">
                          <a:effectLst/>
                          <a:latin typeface="Arial" panose="020B0604020202020204" pitchFamily="34" charset="0"/>
                        </a:rPr>
                      </a:br>
                      <a:r>
                        <a:rPr lang="en-US" sz="800" b="1" i="0" u="none" strike="noStrike">
                          <a:effectLst/>
                          <a:latin typeface="Arial" panose="020B0604020202020204" pitchFamily="34" charset="0"/>
                        </a:rPr>
                        <a:t>13/7a</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800" b="1" i="0" u="none" strike="noStrike">
                          <a:effectLst/>
                          <a:latin typeface="Arial" panose="020B0604020202020204" pitchFamily="34" charset="0"/>
                        </a:rPr>
                        <a:t>SC WNG</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800" b="1" i="0" u="none" strike="noStrike">
                          <a:effectLst/>
                          <a:latin typeface="Arial" panose="020B0604020202020204" pitchFamily="34" charset="0"/>
                        </a:rPr>
                        <a:t>SC Maint</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800" b="1" i="0" u="none" strike="noStrike">
                          <a:effectLst/>
                          <a:latin typeface="Arial" panose="020B0604020202020204" pitchFamily="34" charset="0"/>
                        </a:rPr>
                        <a:t>SG15</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AM2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15:00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Joint</a:t>
                      </a:r>
                      <a:br>
                        <a:rPr lang="en-US" sz="800" b="1" i="0" u="none" strike="noStrike">
                          <a:effectLst/>
                          <a:latin typeface="Arial" panose="020B0604020202020204" pitchFamily="34" charset="0"/>
                        </a:rPr>
                      </a:br>
                      <a:r>
                        <a:rPr lang="en-US" sz="800" b="1" i="0" u="none" strike="noStrike">
                          <a:effectLst/>
                          <a:latin typeface="Arial" panose="020B0604020202020204" pitchFamily="34" charset="0"/>
                        </a:rPr>
                        <a:t>6a/4ab/14</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800" b="0" i="0" u="none" strike="noStrike">
                          <a:effectLst/>
                          <a:latin typeface="Arial" panose="020B0604020202020204" pitchFamily="34" charset="0"/>
                        </a:rPr>
                        <a:t>AM2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SG15</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0" i="0" u="none" strike="noStrike">
                          <a:effectLst/>
                          <a:latin typeface="Arial" panose="020B0604020202020204" pitchFamily="34" charset="0"/>
                        </a:rPr>
                        <a:t>AM2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800" b="1" i="0" u="none" strike="noStrike">
                          <a:effectLst/>
                          <a:latin typeface="Arial" panose="020B0604020202020204" pitchFamily="34" charset="0"/>
                        </a:rPr>
                        <a:t>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09635542"/>
                  </a:ext>
                </a:extLst>
              </a:tr>
              <a:tr h="238144">
                <a:tc>
                  <a:txBody>
                    <a:bodyPr/>
                    <a:lstStyle/>
                    <a:p>
                      <a:pPr algn="r" fontAlgn="b"/>
                      <a:r>
                        <a:rPr lang="en-US" sz="800" b="1" i="0" u="none" strike="noStrike">
                          <a:effectLst/>
                          <a:latin typeface="Arial" panose="020B0604020202020204" pitchFamily="34" charset="0"/>
                        </a:rPr>
                        <a:t>12:00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9:00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16:00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17874713"/>
                  </a:ext>
                </a:extLst>
              </a:tr>
              <a:tr h="133006">
                <a:tc>
                  <a:txBody>
                    <a:bodyPr/>
                    <a:lstStyle/>
                    <a:p>
                      <a:pPr algn="r" fontAlgn="b"/>
                      <a:r>
                        <a:rPr lang="en-US" sz="800" b="1" i="0" u="none" strike="noStrike">
                          <a:effectLst/>
                          <a:latin typeface="Arial" panose="020B0604020202020204" pitchFamily="34" charset="0"/>
                        </a:rPr>
                        <a:t>13:00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10:00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TG16t</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0" i="0" u="none" strike="noStrike">
                          <a:effectLst/>
                          <a:latin typeface="Arial" panose="020B0604020202020204" pitchFamily="34" charset="0"/>
                        </a:rPr>
                        <a:t>PM1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TG13</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0" i="0" u="none" strike="noStrike">
                          <a:effectLst/>
                          <a:latin typeface="Arial" panose="020B0604020202020204" pitchFamily="34" charset="0"/>
                        </a:rPr>
                        <a:t>PM1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TG13</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Joint</a:t>
                      </a:r>
                      <a:br>
                        <a:rPr lang="en-US" sz="800" b="1" i="0" u="none" strike="noStrike">
                          <a:effectLst/>
                          <a:latin typeface="Arial" panose="020B0604020202020204" pitchFamily="34" charset="0"/>
                        </a:rPr>
                      </a:br>
                      <a:r>
                        <a:rPr lang="en-US" sz="800" b="1" i="0" u="none" strike="noStrike">
                          <a:effectLst/>
                          <a:latin typeface="Arial" panose="020B0604020202020204" pitchFamily="34" charset="0"/>
                        </a:rPr>
                        <a:t>14/15/4ab</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800" b="1" i="0" u="none" strike="noStrike">
                          <a:solidFill>
                            <a:srgbClr val="FFFFFF"/>
                          </a:solidFill>
                          <a:effectLst/>
                          <a:latin typeface="Arial" panose="020B0604020202020204" pitchFamily="34" charset="0"/>
                        </a:rPr>
                        <a:t>SG4ab</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800" b="0" i="0" u="none" strike="noStrike">
                          <a:effectLst/>
                          <a:latin typeface="Arial" panose="020B0604020202020204" pitchFamily="34" charset="0"/>
                        </a:rPr>
                        <a:t>PM1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17:00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TG4cor1</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0" i="0" u="none" strike="noStrike">
                          <a:effectLst/>
                          <a:latin typeface="Arial" panose="020B0604020202020204" pitchFamily="34" charset="0"/>
                        </a:rPr>
                        <a:t>PM1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TG13</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0" i="0" u="none" strike="noStrike">
                          <a:effectLst/>
                          <a:latin typeface="Arial" panose="020B0604020202020204" pitchFamily="34" charset="0"/>
                        </a:rPr>
                        <a:t>PM1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68788354"/>
                  </a:ext>
                </a:extLst>
              </a:tr>
              <a:tr h="238144">
                <a:tc>
                  <a:txBody>
                    <a:bodyPr/>
                    <a:lstStyle/>
                    <a:p>
                      <a:pPr algn="r" fontAlgn="b"/>
                      <a:r>
                        <a:rPr lang="en-US" sz="800" b="1" i="0" u="none" strike="noStrike">
                          <a:effectLst/>
                          <a:latin typeface="Arial" panose="020B0604020202020204" pitchFamily="34" charset="0"/>
                        </a:rPr>
                        <a:t>14:00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11:00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18:00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3:00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61702334"/>
                  </a:ext>
                </a:extLst>
              </a:tr>
              <a:tr h="133006">
                <a:tc>
                  <a:txBody>
                    <a:bodyPr/>
                    <a:lstStyle/>
                    <a:p>
                      <a:pPr algn="r" fontAlgn="b"/>
                      <a:r>
                        <a:rPr lang="en-US" sz="800" b="1" i="0" u="none" strike="noStrike">
                          <a:effectLst/>
                          <a:latin typeface="Arial" panose="020B0604020202020204" pitchFamily="34" charset="0"/>
                        </a:rPr>
                        <a:t>15:00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12:00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800" b="1" i="0" u="none" strike="noStrike">
                          <a:solidFill>
                            <a:srgbClr val="0000FF"/>
                          </a:solidFill>
                          <a:effectLst/>
                          <a:latin typeface="Calibri" panose="020F0502020204030204" pitchFamily="34" charset="0"/>
                        </a:rPr>
                        <a:t>802 Wireless</a:t>
                      </a:r>
                      <a:br>
                        <a:rPr lang="en-US" sz="800" b="1" i="0" u="none" strike="noStrike">
                          <a:solidFill>
                            <a:srgbClr val="0000FF"/>
                          </a:solidFill>
                          <a:effectLst/>
                          <a:latin typeface="Calibri" panose="020F0502020204030204" pitchFamily="34" charset="0"/>
                        </a:rPr>
                      </a:br>
                      <a:r>
                        <a:rPr lang="en-US" sz="800" b="1" i="0" u="none" strike="noStrike">
                          <a:solidFill>
                            <a:srgbClr val="0000FF"/>
                          </a:solidFill>
                          <a:effectLst/>
                          <a:latin typeface="Calibri" panose="020F0502020204030204" pitchFamily="34" charset="0"/>
                        </a:rPr>
                        <a:t>Chairs mtg</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800" b="0" i="0" u="none" strike="noStrike">
                        <a:effectLst/>
                        <a:latin typeface="Arial" panose="020B0604020202020204" pitchFamily="34" charset="0"/>
                      </a:endParaRP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SG15</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PM2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solidFill>
                            <a:srgbClr val="FFFFFF"/>
                          </a:solidFill>
                          <a:effectLst/>
                          <a:latin typeface="Arial" panose="020B0604020202020204" pitchFamily="34" charset="0"/>
                        </a:rPr>
                        <a:t>SG4ab</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800" b="0" i="0" u="none" strike="noStrike">
                          <a:effectLst/>
                          <a:latin typeface="Arial" panose="020B0604020202020204" pitchFamily="34" charset="0"/>
                        </a:rPr>
                        <a:t>PM2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solidFill>
                            <a:srgbClr val="FFFFFF"/>
                          </a:solidFill>
                          <a:effectLst/>
                          <a:latin typeface="Arial" panose="020B0604020202020204" pitchFamily="34" charset="0"/>
                        </a:rPr>
                        <a:t>SG4ab</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800" b="0" i="0" u="none" strike="noStrike">
                          <a:effectLst/>
                          <a:latin typeface="Arial" panose="020B0604020202020204" pitchFamily="34" charset="0"/>
                        </a:rPr>
                        <a:t>PM2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SG14</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PM2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19:00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SG14</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PM2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SG14</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1" i="0" u="none" strike="noStrike">
                          <a:effectLst/>
                          <a:latin typeface="Arial" panose="020B0604020202020204" pitchFamily="34" charset="0"/>
                        </a:rPr>
                        <a:t>TG16t</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4:00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69475390"/>
                  </a:ext>
                </a:extLst>
              </a:tr>
              <a:tr h="341151">
                <a:tc>
                  <a:txBody>
                    <a:bodyPr/>
                    <a:lstStyle/>
                    <a:p>
                      <a:pPr algn="r" fontAlgn="b"/>
                      <a:r>
                        <a:rPr lang="en-US" sz="800" b="1" i="0" u="none" strike="noStrike">
                          <a:effectLst/>
                          <a:latin typeface="Arial" panose="020B0604020202020204" pitchFamily="34" charset="0"/>
                        </a:rPr>
                        <a:t>16:00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13:00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endParaRPr lang="en-US" sz="800" b="0" i="0" u="none" strike="noStrike">
                        <a:effectLst/>
                        <a:latin typeface="Arial" panose="020B0604020202020204" pitchFamily="34" charset="0"/>
                      </a:endParaRP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20:00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5:00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35946081"/>
                  </a:ext>
                </a:extLst>
              </a:tr>
              <a:tr h="133006">
                <a:tc>
                  <a:txBody>
                    <a:bodyPr/>
                    <a:lstStyle/>
                    <a:p>
                      <a:pPr algn="r" fontAlgn="b"/>
                      <a:r>
                        <a:rPr lang="en-US" sz="800" b="1" i="0" u="none" strike="noStrike">
                          <a:effectLst/>
                          <a:latin typeface="Arial" panose="020B0604020202020204" pitchFamily="34" charset="0"/>
                        </a:rPr>
                        <a:t>17:00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14:00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TG4cor1</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TG4aa</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1" i="0" u="none" strike="noStrike">
                          <a:solidFill>
                            <a:srgbClr val="FFFFFF"/>
                          </a:solidFill>
                          <a:effectLst/>
                          <a:latin typeface="Arial" panose="020B0604020202020204" pitchFamily="34" charset="0"/>
                        </a:rPr>
                        <a:t>SG4ab</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21:00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TG4aa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TG4cor1</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1" i="0" u="none" strike="noStrike">
                          <a:solidFill>
                            <a:srgbClr val="FFFFFF"/>
                          </a:solidFill>
                          <a:effectLst/>
                          <a:latin typeface="Arial" panose="020B0604020202020204" pitchFamily="34" charset="0"/>
                        </a:rPr>
                        <a:t>SG4ab</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6:00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47445925"/>
                  </a:ext>
                </a:extLst>
              </a:tr>
              <a:tr h="133006">
                <a:tc>
                  <a:txBody>
                    <a:bodyPr/>
                    <a:lstStyle/>
                    <a:p>
                      <a:pPr algn="r" fontAlgn="b"/>
                      <a:r>
                        <a:rPr lang="en-US" sz="800" b="1" i="0" u="none" strike="noStrike">
                          <a:effectLst/>
                          <a:latin typeface="Arial" panose="020B0604020202020204" pitchFamily="34" charset="0"/>
                        </a:rPr>
                        <a:t>18:00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15:00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22:00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7:00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13204192"/>
                  </a:ext>
                </a:extLst>
              </a:tr>
              <a:tr h="133006">
                <a:tc>
                  <a:txBody>
                    <a:bodyPr/>
                    <a:lstStyle/>
                    <a:p>
                      <a:pPr algn="r" fontAlgn="b"/>
                      <a:r>
                        <a:rPr lang="en-US" sz="800" b="1" i="0" u="none" strike="noStrike">
                          <a:effectLst/>
                          <a:latin typeface="Arial" panose="020B0604020202020204" pitchFamily="34" charset="0"/>
                        </a:rPr>
                        <a:t>19:00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16:00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SG6a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23:00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8:00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34501263"/>
                  </a:ext>
                </a:extLst>
              </a:tr>
              <a:tr h="133006">
                <a:tc>
                  <a:txBody>
                    <a:bodyPr/>
                    <a:lstStyle/>
                    <a:p>
                      <a:pPr algn="r" fontAlgn="b"/>
                      <a:r>
                        <a:rPr lang="en-US" sz="800" b="1" i="0" u="none" strike="noStrike">
                          <a:effectLst/>
                          <a:latin typeface="Arial" panose="020B0604020202020204" pitchFamily="34" charset="0"/>
                        </a:rPr>
                        <a:t>20:00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17:00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9:00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61292316"/>
                  </a:ext>
                </a:extLst>
              </a:tr>
              <a:tr h="133006">
                <a:tc>
                  <a:txBody>
                    <a:bodyPr/>
                    <a:lstStyle/>
                    <a:p>
                      <a:pPr algn="r" fontAlgn="b"/>
                      <a:r>
                        <a:rPr lang="en-US" sz="800" b="1" i="0" u="none" strike="noStrike">
                          <a:effectLst/>
                          <a:latin typeface="Arial" panose="020B0604020202020204" pitchFamily="34" charset="0"/>
                        </a:rPr>
                        <a:t>21:00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18:00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800" b="1" i="0" u="none" strike="noStrike">
                          <a:effectLst/>
                          <a:latin typeface="Arial" panose="020B0604020202020204" pitchFamily="34" charset="0"/>
                        </a:rPr>
                        <a:t>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59149938"/>
                  </a:ext>
                </a:extLst>
              </a:tr>
              <a:tr h="133006">
                <a:tc>
                  <a:txBody>
                    <a:bodyPr/>
                    <a:lstStyle/>
                    <a:p>
                      <a:pPr algn="r" fontAlgn="b"/>
                      <a:r>
                        <a:rPr lang="en-US" sz="800" b="1" i="0" u="none" strike="noStrike">
                          <a:effectLst/>
                          <a:latin typeface="Arial" panose="020B0604020202020204" pitchFamily="34" charset="0"/>
                        </a:rPr>
                        <a:t>22:00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19:00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18069430"/>
                  </a:ext>
                </a:extLst>
              </a:tr>
              <a:tr h="139340">
                <a:tc>
                  <a:txBody>
                    <a:bodyPr/>
                    <a:lstStyle/>
                    <a:p>
                      <a:pPr algn="r" fontAlgn="b"/>
                      <a:r>
                        <a:rPr lang="en-US" sz="800" b="1" i="0" u="none" strike="noStrike">
                          <a:effectLst/>
                          <a:latin typeface="Arial" panose="020B0604020202020204" pitchFamily="34" charset="0"/>
                        </a:rPr>
                        <a:t>23:00</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20:00</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800" b="1" i="0" u="none" strike="noStrike">
                          <a:effectLst/>
                          <a:latin typeface="Arial" panose="020B0604020202020204" pitchFamily="34" charset="0"/>
                        </a:rPr>
                        <a:t>3:00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800" b="1" i="0" u="none" strike="noStrike" dirty="0">
                          <a:effectLst/>
                          <a:latin typeface="Arial" panose="020B0604020202020204" pitchFamily="34" charset="0"/>
                        </a:rPr>
                        <a:t>12:00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2087430"/>
                  </a:ext>
                </a:extLst>
              </a:tr>
            </a:tbl>
          </a:graphicData>
        </a:graphic>
      </p:graphicFrame>
      <p:graphicFrame>
        <p:nvGraphicFramePr>
          <p:cNvPr id="12" name="Table 11">
            <a:extLst>
              <a:ext uri="{FF2B5EF4-FFF2-40B4-BE49-F238E27FC236}">
                <a16:creationId xmlns:a16="http://schemas.microsoft.com/office/drawing/2014/main" id="{3A302633-E52B-4223-BA52-882BD1100709}"/>
              </a:ext>
            </a:extLst>
          </p:cNvPr>
          <p:cNvGraphicFramePr>
            <a:graphicFrameLocks noGrp="1"/>
          </p:cNvGraphicFramePr>
          <p:nvPr>
            <p:extLst>
              <p:ext uri="{D42A27DB-BD31-4B8C-83A1-F6EECF244321}">
                <p14:modId xmlns:p14="http://schemas.microsoft.com/office/powerpoint/2010/main" val="4048834948"/>
              </p:ext>
            </p:extLst>
          </p:nvPr>
        </p:nvGraphicFramePr>
        <p:xfrm>
          <a:off x="755576" y="5434635"/>
          <a:ext cx="2448273" cy="384810"/>
        </p:xfrm>
        <a:graphic>
          <a:graphicData uri="http://schemas.openxmlformats.org/drawingml/2006/table">
            <a:tbl>
              <a:tblPr/>
              <a:tblGrid>
                <a:gridCol w="408046">
                  <a:extLst>
                    <a:ext uri="{9D8B030D-6E8A-4147-A177-3AD203B41FA5}">
                      <a16:colId xmlns:a16="http://schemas.microsoft.com/office/drawing/2014/main" val="440443053"/>
                    </a:ext>
                  </a:extLst>
                </a:gridCol>
                <a:gridCol w="408046">
                  <a:extLst>
                    <a:ext uri="{9D8B030D-6E8A-4147-A177-3AD203B41FA5}">
                      <a16:colId xmlns:a16="http://schemas.microsoft.com/office/drawing/2014/main" val="3413338774"/>
                    </a:ext>
                  </a:extLst>
                </a:gridCol>
                <a:gridCol w="1632181">
                  <a:extLst>
                    <a:ext uri="{9D8B030D-6E8A-4147-A177-3AD203B41FA5}">
                      <a16:colId xmlns:a16="http://schemas.microsoft.com/office/drawing/2014/main" val="3428943380"/>
                    </a:ext>
                  </a:extLst>
                </a:gridCol>
              </a:tblGrid>
              <a:tr h="159985">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effectLst/>
                          <a:latin typeface="Arial" panose="020B0604020202020204" pitchFamily="34" charset="0"/>
                        </a:rPr>
                        <a:t>Required mtg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75939053"/>
                  </a:ext>
                </a:extLst>
              </a:tr>
              <a:tr h="19050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effectLst/>
                          <a:latin typeface="Arial" panose="020B0604020202020204" pitchFamily="34" charset="0"/>
                        </a:rPr>
                        <a:t>Extra credit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03307785"/>
                  </a:ext>
                </a:extLst>
              </a:tr>
            </a:tbl>
          </a:graphicData>
        </a:graphic>
      </p:graphicFrame>
      <p:graphicFrame>
        <p:nvGraphicFramePr>
          <p:cNvPr id="14" name="Table 13">
            <a:extLst>
              <a:ext uri="{FF2B5EF4-FFF2-40B4-BE49-F238E27FC236}">
                <a16:creationId xmlns:a16="http://schemas.microsoft.com/office/drawing/2014/main" id="{539F1623-7AEB-4FE3-A1CA-F5082A3C56B1}"/>
              </a:ext>
            </a:extLst>
          </p:cNvPr>
          <p:cNvGraphicFramePr>
            <a:graphicFrameLocks noGrp="1"/>
          </p:cNvGraphicFramePr>
          <p:nvPr>
            <p:extLst>
              <p:ext uri="{D42A27DB-BD31-4B8C-83A1-F6EECF244321}">
                <p14:modId xmlns:p14="http://schemas.microsoft.com/office/powerpoint/2010/main" val="835328583"/>
              </p:ext>
            </p:extLst>
          </p:nvPr>
        </p:nvGraphicFramePr>
        <p:xfrm>
          <a:off x="3602038" y="5433040"/>
          <a:ext cx="609600" cy="361950"/>
        </p:xfrm>
        <a:graphic>
          <a:graphicData uri="http://schemas.openxmlformats.org/drawingml/2006/table">
            <a:tbl>
              <a:tblPr/>
              <a:tblGrid>
                <a:gridCol w="609600">
                  <a:extLst>
                    <a:ext uri="{9D8B030D-6E8A-4147-A177-3AD203B41FA5}">
                      <a16:colId xmlns:a16="http://schemas.microsoft.com/office/drawing/2014/main" val="1715563582"/>
                    </a:ext>
                  </a:extLst>
                </a:gridCol>
              </a:tblGrid>
              <a:tr h="200025">
                <a:tc>
                  <a:txBody>
                    <a:bodyPr/>
                    <a:lstStyle/>
                    <a:p>
                      <a:pPr algn="ctr" fontAlgn="ctr"/>
                      <a:r>
                        <a:rPr lang="en-US" sz="1000" b="1" i="0" u="none" strike="noStrike" dirty="0">
                          <a:solidFill>
                            <a:srgbClr val="FFFFFF"/>
                          </a:solidFill>
                          <a:effectLst/>
                          <a:latin typeface="Arial" panose="020B0604020202020204" pitchFamily="34" charset="0"/>
                        </a:rPr>
                        <a:t>15.4ab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extLst>
                  <a:ext uri="{0D108BD9-81ED-4DB2-BD59-A6C34878D82A}">
                    <a16:rowId xmlns:a16="http://schemas.microsoft.com/office/drawing/2014/main" val="3719466639"/>
                  </a:ext>
                </a:extLst>
              </a:tr>
              <a:tr h="0">
                <a:tc>
                  <a:txBody>
                    <a:bodyPr/>
                    <a:lstStyle/>
                    <a:p>
                      <a:pPr algn="ctr" fontAlgn="ctr"/>
                      <a:r>
                        <a:rPr lang="en-US" sz="1000" b="1" i="0" u="none" strike="noStrike" dirty="0">
                          <a:effectLst/>
                          <a:latin typeface="Arial" panose="020B0604020202020204" pitchFamily="34" charset="0"/>
                        </a:rPr>
                        <a:t>Joint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9694"/>
                    </a:solidFill>
                  </a:tcPr>
                </a:tc>
                <a:extLst>
                  <a:ext uri="{0D108BD9-81ED-4DB2-BD59-A6C34878D82A}">
                    <a16:rowId xmlns:a16="http://schemas.microsoft.com/office/drawing/2014/main" val="1773242808"/>
                  </a:ext>
                </a:extLst>
              </a:tr>
            </a:tbl>
          </a:graphicData>
        </a:graphic>
      </p:graphicFrame>
    </p:spTree>
    <p:extLst>
      <p:ext uri="{BB962C8B-B14F-4D97-AF65-F5344CB8AC3E}">
        <p14:creationId xmlns:p14="http://schemas.microsoft.com/office/powerpoint/2010/main" val="2011355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Offset: First call August 3rd</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14</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1750123454"/>
              </p:ext>
            </p:extLst>
          </p:nvPr>
        </p:nvGraphicFramePr>
        <p:xfrm>
          <a:off x="5508104" y="2125662"/>
          <a:ext cx="3133566" cy="37516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516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516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516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516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5445224"/>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4509120"/>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15</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August 31,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9BF97-5ECF-4C8B-BEFF-2C2269D7EC32}"/>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62F9371C-C79B-455D-8CD4-559794011B0A}"/>
              </a:ext>
            </a:extLst>
          </p:cNvPr>
          <p:cNvSpPr>
            <a:spLocks noGrp="1"/>
          </p:cNvSpPr>
          <p:nvPr>
            <p:ph idx="1"/>
          </p:nvPr>
        </p:nvSpPr>
        <p:spPr/>
        <p:txBody>
          <a:bodyPr/>
          <a:lstStyle/>
          <a:p>
            <a:pPr marL="457200" indent="-457200">
              <a:buFont typeface="Arial" panose="020B0604020202020204" pitchFamily="34" charset="0"/>
              <a:buChar char="•"/>
            </a:pPr>
            <a:r>
              <a:rPr lang="en-US" dirty="0"/>
              <a:t>PAR has been submitted</a:t>
            </a:r>
          </a:p>
          <a:p>
            <a:pPr marL="457200" indent="-457200">
              <a:buFont typeface="Arial" panose="020B0604020202020204" pitchFamily="34" charset="0"/>
              <a:buChar char="•"/>
            </a:pPr>
            <a:r>
              <a:rPr lang="en-US" dirty="0"/>
              <a:t>So we will abide by the rules that apply to a PAR activity also:</a:t>
            </a:r>
          </a:p>
          <a:p>
            <a:r>
              <a:rPr lang="en-US" dirty="0">
                <a:hlinkClick r:id="rId2"/>
              </a:rPr>
              <a:t>https://mentor.ieee.org/myproject/Public/mytools/mob/slideset.pdf</a:t>
            </a:r>
            <a:endParaRPr lang="en-US" dirty="0"/>
          </a:p>
          <a:p>
            <a:endParaRPr lang="en-US" dirty="0"/>
          </a:p>
        </p:txBody>
      </p:sp>
      <p:sp>
        <p:nvSpPr>
          <p:cNvPr id="4" name="Slide Number Placeholder 3">
            <a:extLst>
              <a:ext uri="{FF2B5EF4-FFF2-40B4-BE49-F238E27FC236}">
                <a16:creationId xmlns:a16="http://schemas.microsoft.com/office/drawing/2014/main" id="{0AAAB3B8-6413-4E42-B7F5-53575CF729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3162822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Brief recap and status</a:t>
            </a:r>
          </a:p>
          <a:p>
            <a:pPr marL="514350" indent="-514350">
              <a:buFont typeface="Arial" panose="020B0604020202020204" pitchFamily="34" charset="0"/>
              <a:buAutoNum type="arabicPeriod"/>
            </a:pPr>
            <a:r>
              <a:rPr lang="en-US" altLang="en-US" dirty="0"/>
              <a:t>Agenda and schedule for Sept</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submitted to </a:t>
            </a:r>
            <a:r>
              <a:rPr lang="en-US" sz="1800" b="1" i="0" u="none" strike="noStrike" baseline="0" dirty="0" err="1">
                <a:latin typeface="Verdana-Bold"/>
              </a:rPr>
              <a:t>NesCom</a:t>
            </a:r>
            <a:r>
              <a:rPr lang="en-US" sz="1800" b="1" i="0" u="none" strike="noStrike" baseline="0" dirty="0">
                <a:latin typeface="Verdana-Bold"/>
              </a:rPr>
              <a:t>):</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dirty="0"/>
              <a:t>This amendment enhances the Ultra Wideband (UWB) physical layers (PHYs) medium access control (MAC), and associated ranging techniques while retaining backward compatibility with enhanced ranging capable devices (ERDEVs).</a:t>
            </a:r>
          </a:p>
          <a:p>
            <a:pPr algn="l"/>
            <a:r>
              <a:rPr lang="en-US" dirty="0"/>
              <a:t>Areas of enhancement include: </a:t>
            </a:r>
          </a:p>
          <a:p>
            <a:pPr marL="457200" indent="-457200" algn="l">
              <a:buFont typeface="Arial" panose="020B0604020202020204" pitchFamily="34" charset="0"/>
              <a:buChar char="•"/>
            </a:pPr>
            <a:r>
              <a:rPr lang="en-US" dirty="0"/>
              <a:t>additional coding, preamble and modulation schemes to support improved link budget and/or reduced air-time relative to IEEE Std 802.15.4 UWB; </a:t>
            </a:r>
          </a:p>
          <a:p>
            <a:pPr marL="457200" indent="-457200" algn="l">
              <a:buFont typeface="Arial" panose="020B0604020202020204" pitchFamily="34" charset="0"/>
              <a:buChar char="•"/>
            </a:pPr>
            <a:r>
              <a:rPr lang="en-US" dirty="0"/>
              <a:t>additional channels and operating frequencies; interference mitigation techniques to support greater device density and higher traffic use cases relative to the IEEE Std 802.15.4 UWB; </a:t>
            </a:r>
          </a:p>
          <a:p>
            <a:pPr marL="457200" indent="-457200" algn="l">
              <a:buFont typeface="Arial" panose="020B0604020202020204" pitchFamily="34" charset="0"/>
              <a:buChar char="•"/>
            </a:pPr>
            <a:r>
              <a:rPr lang="en-US" dirty="0"/>
              <a:t>improvements to accuracy, precision and reliability and interoperability for high-integrity ranging; </a:t>
            </a:r>
          </a:p>
          <a:p>
            <a:pPr marL="457200" indent="-457200" algn="l">
              <a:buFont typeface="Arial" panose="020B0604020202020204" pitchFamily="34" charset="0"/>
              <a:buChar char="•"/>
            </a:pPr>
            <a:r>
              <a:rPr lang="en-US" dirty="0"/>
              <a:t>schemes to reduce complexity and power consumption; </a:t>
            </a:r>
          </a:p>
          <a:p>
            <a:pPr marL="457200" indent="-457200" algn="l">
              <a:buFont typeface="Arial" panose="020B0604020202020204" pitchFamily="34" charset="0"/>
              <a:buChar char="•"/>
            </a:pPr>
            <a:r>
              <a:rPr lang="en-US" dirty="0"/>
              <a:t>definitions for tightly coupled hybrid operation with narrowband signaling to assist UWB; </a:t>
            </a:r>
          </a:p>
          <a:p>
            <a:pPr marL="457200" indent="-457200" algn="l">
              <a:buFont typeface="Arial" panose="020B0604020202020204" pitchFamily="34" charset="0"/>
              <a:buChar char="•"/>
            </a:pPr>
            <a:r>
              <a:rPr lang="en-US" dirty="0"/>
              <a:t>enhanced native discovery and connection setup mechanisms; </a:t>
            </a:r>
          </a:p>
          <a:p>
            <a:pPr marL="457200" indent="-457200" algn="l">
              <a:buFont typeface="Arial" panose="020B0604020202020204" pitchFamily="34" charset="0"/>
              <a:buChar char="•"/>
            </a:pPr>
            <a:r>
              <a:rPr lang="en-US" dirty="0"/>
              <a:t>sensing capabilities to support presence detection and environment mapping; </a:t>
            </a:r>
          </a:p>
          <a:p>
            <a:pPr marL="457200" indent="-457200" algn="l">
              <a:buFont typeface="Arial" panose="020B0604020202020204" pitchFamily="34" charset="0"/>
              <a:buChar char="•"/>
            </a:pPr>
            <a:r>
              <a:rPr lang="en-US" dirty="0"/>
              <a:t>and mechanisms supporting low-power low-latency streaming as well as high data-rate streaming allowing at least 50 Mbit/s of throughput.</a:t>
            </a:r>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2472492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28646</TotalTime>
  <Words>1176</Words>
  <Application>Microsoft Office PowerPoint</Application>
  <PresentationFormat>On-screen Show (4:3)</PresentationFormat>
  <Paragraphs>471</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Verdana-Bold</vt:lpstr>
      <vt:lpstr>Office Theme</vt:lpstr>
      <vt:lpstr>PowerPoint Presentation</vt:lpstr>
      <vt:lpstr>Study Group 15.4ab Next Generation UWB Amendment</vt:lpstr>
      <vt:lpstr>802.15 Study Group Meeting</vt:lpstr>
      <vt:lpstr>IEEE-SA Patent, Copyright, and Participation Policies</vt:lpstr>
      <vt:lpstr>Task Group Rules</vt:lpstr>
      <vt:lpstr>IEEE 802 Ground Rules</vt:lpstr>
      <vt:lpstr>Proposed Agenda</vt:lpstr>
      <vt:lpstr>Recap</vt:lpstr>
      <vt:lpstr>5.2.b Scope of the project (As submitted to NesCom): </vt:lpstr>
      <vt:lpstr>Status and plan (what now?)</vt:lpstr>
      <vt:lpstr>Technical Contributions</vt:lpstr>
      <vt:lpstr>Next Steps</vt:lpstr>
      <vt:lpstr>September Interim </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180</cp:revision>
  <cp:lastPrinted>2000-03-07T00:55:37Z</cp:lastPrinted>
  <dcterms:created xsi:type="dcterms:W3CDTF">2016-01-17T22:48:36Z</dcterms:created>
  <dcterms:modified xsi:type="dcterms:W3CDTF">2021-08-17T19:10:41Z</dcterms:modified>
  <cp:category/>
</cp:coreProperties>
</file>