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8"/>
  </p:notesMasterIdLst>
  <p:sldIdLst>
    <p:sldId id="287" r:id="rId2"/>
    <p:sldId id="322" r:id="rId3"/>
    <p:sldId id="290" r:id="rId4"/>
    <p:sldId id="304" r:id="rId5"/>
    <p:sldId id="337" r:id="rId6"/>
    <p:sldId id="317" r:id="rId7"/>
    <p:sldId id="302" r:id="rId8"/>
    <p:sldId id="312" r:id="rId9"/>
    <p:sldId id="318" r:id="rId10"/>
    <p:sldId id="361" r:id="rId11"/>
    <p:sldId id="326" r:id="rId12"/>
    <p:sldId id="330" r:id="rId13"/>
    <p:sldId id="362" r:id="rId14"/>
    <p:sldId id="336" r:id="rId15"/>
    <p:sldId id="298" r:id="rId16"/>
    <p:sldId id="296" r:id="rId17"/>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46" autoAdjust="0"/>
  </p:normalViewPr>
  <p:slideViewPr>
    <p:cSldViewPr>
      <p:cViewPr varScale="1">
        <p:scale>
          <a:sx n="114" d="100"/>
          <a:sy n="114" d="100"/>
        </p:scale>
        <p:origin x="1560"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15-21-0433-00-04ab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Aug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myproject/Public/mytools/mob/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SG4ab Agenda and Meeting Slides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August 17,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4ab: UWB Next Generation</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Achieve the illusion of organization for the meeting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2D6A2-422B-4623-A880-7F4548ECEBF8}"/>
              </a:ext>
            </a:extLst>
          </p:cNvPr>
          <p:cNvSpPr>
            <a:spLocks noGrp="1"/>
          </p:cNvSpPr>
          <p:nvPr>
            <p:ph type="title"/>
          </p:nvPr>
        </p:nvSpPr>
        <p:spPr/>
        <p:txBody>
          <a:bodyPr/>
          <a:lstStyle/>
          <a:p>
            <a:r>
              <a:rPr lang="en-US" dirty="0"/>
              <a:t>Status and plan (what now?)</a:t>
            </a:r>
          </a:p>
        </p:txBody>
      </p:sp>
      <p:sp>
        <p:nvSpPr>
          <p:cNvPr id="3" name="Content Placeholder 2">
            <a:extLst>
              <a:ext uri="{FF2B5EF4-FFF2-40B4-BE49-F238E27FC236}">
                <a16:creationId xmlns:a16="http://schemas.microsoft.com/office/drawing/2014/main" id="{3A23C805-42AA-4D7E-9FD4-AB810E14C6A7}"/>
              </a:ext>
            </a:extLst>
          </p:cNvPr>
          <p:cNvSpPr>
            <a:spLocks noGrp="1"/>
          </p:cNvSpPr>
          <p:nvPr>
            <p:ph idx="1"/>
          </p:nvPr>
        </p:nvSpPr>
        <p:spPr>
          <a:xfrm>
            <a:off x="767977" y="1844824"/>
            <a:ext cx="7764463" cy="4395639"/>
          </a:xfrm>
        </p:spPr>
        <p:txBody>
          <a:bodyPr>
            <a:normAutofit fontScale="92500" lnSpcReduction="20000"/>
          </a:bodyPr>
          <a:lstStyle/>
          <a:p>
            <a:pPr marL="457200" indent="-457200">
              <a:buFont typeface="Arial" panose="020B0604020202020204" pitchFamily="34" charset="0"/>
              <a:buChar char="•"/>
            </a:pPr>
            <a:r>
              <a:rPr lang="en-US" dirty="0"/>
              <a:t>Review and Revisit the TGD</a:t>
            </a:r>
          </a:p>
          <a:p>
            <a:pPr marL="457200" indent="-457200">
              <a:buFont typeface="Arial" panose="020B0604020202020204" pitchFamily="34" charset="0"/>
              <a:buChar char="•"/>
            </a:pPr>
            <a:r>
              <a:rPr lang="en-US" dirty="0"/>
              <a:t>Begin development of technical framework document</a:t>
            </a:r>
          </a:p>
          <a:p>
            <a:pPr marL="857250" lvl="1" indent="-457200">
              <a:buFont typeface="Arial" panose="020B0604020202020204" pitchFamily="34" charset="0"/>
              <a:buChar char="•"/>
            </a:pPr>
            <a:r>
              <a:rPr lang="en-US" dirty="0"/>
              <a:t>Hear technical contributions</a:t>
            </a:r>
          </a:p>
          <a:p>
            <a:pPr marL="857250" lvl="1" indent="-457200">
              <a:buFont typeface="Arial" panose="020B0604020202020204" pitchFamily="34" charset="0"/>
              <a:buChar char="•"/>
            </a:pPr>
            <a:r>
              <a:rPr lang="en-US" dirty="0"/>
              <a:t>Agree on framework – topics for more work</a:t>
            </a:r>
          </a:p>
          <a:p>
            <a:pPr marL="857250" lvl="1" indent="-457200">
              <a:buFont typeface="Arial" panose="020B0604020202020204" pitchFamily="34" charset="0"/>
              <a:buChar char="•"/>
            </a:pPr>
            <a:r>
              <a:rPr lang="en-US" dirty="0"/>
              <a:t>Hear detailed proposals</a:t>
            </a:r>
          </a:p>
          <a:p>
            <a:pPr marL="857250" lvl="1" indent="-457200">
              <a:buFont typeface="Arial" panose="020B0604020202020204" pitchFamily="34" charset="0"/>
              <a:buChar char="•"/>
            </a:pPr>
            <a:r>
              <a:rPr lang="en-US" dirty="0"/>
              <a:t>Develop text</a:t>
            </a:r>
          </a:p>
          <a:p>
            <a:pPr marL="457200" indent="-457200">
              <a:buFont typeface="Arial" panose="020B0604020202020204" pitchFamily="34" charset="0"/>
              <a:buChar char="•"/>
            </a:pPr>
            <a:r>
              <a:rPr lang="en-US" dirty="0"/>
              <a:t>First steps</a:t>
            </a:r>
          </a:p>
          <a:p>
            <a:pPr marL="857250" lvl="1" indent="-457200">
              <a:buFont typeface="Arial" panose="020B0604020202020204" pitchFamily="34" charset="0"/>
              <a:buChar char="•"/>
            </a:pPr>
            <a:r>
              <a:rPr lang="en-US" dirty="0"/>
              <a:t>Cast project goals into first cut (JH)</a:t>
            </a:r>
          </a:p>
          <a:p>
            <a:pPr marL="857250" lvl="1" indent="-457200">
              <a:buFont typeface="Arial" panose="020B0604020202020204" pitchFamily="34" charset="0"/>
              <a:buChar char="•"/>
            </a:pPr>
            <a:r>
              <a:rPr lang="en-US" dirty="0"/>
              <a:t>Volunteer(s) for TE (BV)</a:t>
            </a:r>
          </a:p>
          <a:p>
            <a:endParaRPr lang="en-US" dirty="0"/>
          </a:p>
        </p:txBody>
      </p:sp>
      <p:sp>
        <p:nvSpPr>
          <p:cNvPr id="4" name="Slide Number Placeholder 3">
            <a:extLst>
              <a:ext uri="{FF2B5EF4-FFF2-40B4-BE49-F238E27FC236}">
                <a16:creationId xmlns:a16="http://schemas.microsoft.com/office/drawing/2014/main" id="{82D64BE4-B6F3-46DD-A825-8B94E7F3097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spTree>
    <p:extLst>
      <p:ext uri="{BB962C8B-B14F-4D97-AF65-F5344CB8AC3E}">
        <p14:creationId xmlns:p14="http://schemas.microsoft.com/office/powerpoint/2010/main" val="2563923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F4E4B-83CD-4F5F-B89F-C83770A4B790}"/>
              </a:ext>
            </a:extLst>
          </p:cNvPr>
          <p:cNvSpPr>
            <a:spLocks noGrp="1"/>
          </p:cNvSpPr>
          <p:nvPr>
            <p:ph type="title"/>
          </p:nvPr>
        </p:nvSpPr>
        <p:spPr/>
        <p:txBody>
          <a:bodyPr/>
          <a:lstStyle/>
          <a:p>
            <a:r>
              <a:rPr lang="en-US" dirty="0"/>
              <a:t>Technical Contributions</a:t>
            </a:r>
          </a:p>
        </p:txBody>
      </p:sp>
      <p:sp>
        <p:nvSpPr>
          <p:cNvPr id="4" name="Slide Number Placeholder 3">
            <a:extLst>
              <a:ext uri="{FF2B5EF4-FFF2-40B4-BE49-F238E27FC236}">
                <a16:creationId xmlns:a16="http://schemas.microsoft.com/office/drawing/2014/main" id="{0B721F41-A9AF-4729-AFF9-069E25B6424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pic>
        <p:nvPicPr>
          <p:cNvPr id="15" name="Picture 14">
            <a:extLst>
              <a:ext uri="{FF2B5EF4-FFF2-40B4-BE49-F238E27FC236}">
                <a16:creationId xmlns:a16="http://schemas.microsoft.com/office/drawing/2014/main" id="{993A40DB-5963-44FB-B08E-E9985A9D96DB}"/>
              </a:ext>
            </a:extLst>
          </p:cNvPr>
          <p:cNvPicPr>
            <a:picLocks noChangeAspect="1"/>
          </p:cNvPicPr>
          <p:nvPr/>
        </p:nvPicPr>
        <p:blipFill>
          <a:blip r:embed="rId2"/>
          <a:stretch>
            <a:fillRect/>
          </a:stretch>
        </p:blipFill>
        <p:spPr>
          <a:xfrm>
            <a:off x="2233612" y="1844824"/>
            <a:ext cx="4676775" cy="4067175"/>
          </a:xfrm>
          <a:prstGeom prst="rect">
            <a:avLst/>
          </a:prstGeom>
        </p:spPr>
      </p:pic>
    </p:spTree>
    <p:extLst>
      <p:ext uri="{BB962C8B-B14F-4D97-AF65-F5344CB8AC3E}">
        <p14:creationId xmlns:p14="http://schemas.microsoft.com/office/powerpoint/2010/main" val="1487922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29CA-32A4-45CD-99F4-0F3C8B14FA39}"/>
              </a:ext>
            </a:extLst>
          </p:cNvPr>
          <p:cNvSpPr>
            <a:spLocks noGrp="1"/>
          </p:cNvSpPr>
          <p:nvPr>
            <p:ph type="title"/>
          </p:nvPr>
        </p:nvSpPr>
        <p:spPr/>
        <p:txBody>
          <a:bodyPr/>
          <a:lstStyle/>
          <a:p>
            <a:r>
              <a:rPr lang="en-US" dirty="0"/>
              <a:t>Next Steps</a:t>
            </a:r>
          </a:p>
        </p:txBody>
      </p:sp>
      <p:pic>
        <p:nvPicPr>
          <p:cNvPr id="6" name="Content Placeholder 5" descr="A picture containing tree, outdoor, grass, plant&#10;&#10;Description automatically generated">
            <a:extLst>
              <a:ext uri="{FF2B5EF4-FFF2-40B4-BE49-F238E27FC236}">
                <a16:creationId xmlns:a16="http://schemas.microsoft.com/office/drawing/2014/main" id="{15E0262C-BBD2-4EF9-B084-8AAD40984CC1}"/>
              </a:ext>
            </a:extLst>
          </p:cNvPr>
          <p:cNvPicPr>
            <a:picLocks noGrp="1" noChangeAspect="1"/>
          </p:cNvPicPr>
          <p:nvPr>
            <p:ph idx="1"/>
          </p:nvPr>
        </p:nvPicPr>
        <p:blipFill>
          <a:blip r:embed="rId2"/>
          <a:stretch>
            <a:fillRect/>
          </a:stretch>
        </p:blipFill>
        <p:spPr>
          <a:xfrm>
            <a:off x="2594769" y="2415381"/>
            <a:ext cx="3810000" cy="2857500"/>
          </a:xfrm>
        </p:spPr>
      </p:pic>
      <p:sp>
        <p:nvSpPr>
          <p:cNvPr id="4" name="Slide Number Placeholder 3">
            <a:extLst>
              <a:ext uri="{FF2B5EF4-FFF2-40B4-BE49-F238E27FC236}">
                <a16:creationId xmlns:a16="http://schemas.microsoft.com/office/drawing/2014/main" id="{DD7F8A86-7CC4-4430-9F4E-EFD0240CDE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12</a:t>
            </a:fld>
            <a:endParaRPr lang="en-US" altLang="en-US"/>
          </a:p>
        </p:txBody>
      </p:sp>
    </p:spTree>
    <p:extLst>
      <p:ext uri="{BB962C8B-B14F-4D97-AF65-F5344CB8AC3E}">
        <p14:creationId xmlns:p14="http://schemas.microsoft.com/office/powerpoint/2010/main" val="282584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B0F83-7AC3-4A6C-B84C-8794657703D0}"/>
              </a:ext>
            </a:extLst>
          </p:cNvPr>
          <p:cNvSpPr>
            <a:spLocks noGrp="1"/>
          </p:cNvSpPr>
          <p:nvPr>
            <p:ph type="title"/>
          </p:nvPr>
        </p:nvSpPr>
        <p:spPr/>
        <p:txBody>
          <a:bodyPr/>
          <a:lstStyle/>
          <a:p>
            <a:r>
              <a:rPr lang="en-US" dirty="0"/>
              <a:t>September Interim </a:t>
            </a:r>
          </a:p>
        </p:txBody>
      </p:sp>
      <p:sp>
        <p:nvSpPr>
          <p:cNvPr id="4" name="Slide Number Placeholder 3">
            <a:extLst>
              <a:ext uri="{FF2B5EF4-FFF2-40B4-BE49-F238E27FC236}">
                <a16:creationId xmlns:a16="http://schemas.microsoft.com/office/drawing/2014/main" id="{43B31889-326B-4509-A517-7F79DFDB0FF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13</a:t>
            </a:fld>
            <a:endParaRPr lang="en-US" altLang="en-US"/>
          </a:p>
        </p:txBody>
      </p:sp>
      <p:graphicFrame>
        <p:nvGraphicFramePr>
          <p:cNvPr id="8" name="Content Placeholder 7">
            <a:extLst>
              <a:ext uri="{FF2B5EF4-FFF2-40B4-BE49-F238E27FC236}">
                <a16:creationId xmlns:a16="http://schemas.microsoft.com/office/drawing/2014/main" id="{F9DF3534-94CF-4B65-B88A-73201DD6E910}"/>
              </a:ext>
            </a:extLst>
          </p:cNvPr>
          <p:cNvGraphicFramePr>
            <a:graphicFrameLocks noGrp="1"/>
          </p:cNvGraphicFramePr>
          <p:nvPr>
            <p:ph idx="1"/>
            <p:extLst>
              <p:ext uri="{D42A27DB-BD31-4B8C-83A1-F6EECF244321}">
                <p14:modId xmlns:p14="http://schemas.microsoft.com/office/powerpoint/2010/main" val="2103498275"/>
              </p:ext>
            </p:extLst>
          </p:nvPr>
        </p:nvGraphicFramePr>
        <p:xfrm>
          <a:off x="467544" y="1556792"/>
          <a:ext cx="8280909" cy="3471177"/>
        </p:xfrm>
        <a:graphic>
          <a:graphicData uri="http://schemas.openxmlformats.org/drawingml/2006/table">
            <a:tbl>
              <a:tblPr/>
              <a:tblGrid>
                <a:gridCol w="394329">
                  <a:extLst>
                    <a:ext uri="{9D8B030D-6E8A-4147-A177-3AD203B41FA5}">
                      <a16:colId xmlns:a16="http://schemas.microsoft.com/office/drawing/2014/main" val="2940608103"/>
                    </a:ext>
                  </a:extLst>
                </a:gridCol>
                <a:gridCol w="394329">
                  <a:extLst>
                    <a:ext uri="{9D8B030D-6E8A-4147-A177-3AD203B41FA5}">
                      <a16:colId xmlns:a16="http://schemas.microsoft.com/office/drawing/2014/main" val="872231721"/>
                    </a:ext>
                  </a:extLst>
                </a:gridCol>
                <a:gridCol w="394329">
                  <a:extLst>
                    <a:ext uri="{9D8B030D-6E8A-4147-A177-3AD203B41FA5}">
                      <a16:colId xmlns:a16="http://schemas.microsoft.com/office/drawing/2014/main" val="702233618"/>
                    </a:ext>
                  </a:extLst>
                </a:gridCol>
                <a:gridCol w="394329">
                  <a:extLst>
                    <a:ext uri="{9D8B030D-6E8A-4147-A177-3AD203B41FA5}">
                      <a16:colId xmlns:a16="http://schemas.microsoft.com/office/drawing/2014/main" val="2873636713"/>
                    </a:ext>
                  </a:extLst>
                </a:gridCol>
                <a:gridCol w="394329">
                  <a:extLst>
                    <a:ext uri="{9D8B030D-6E8A-4147-A177-3AD203B41FA5}">
                      <a16:colId xmlns:a16="http://schemas.microsoft.com/office/drawing/2014/main" val="2722193703"/>
                    </a:ext>
                  </a:extLst>
                </a:gridCol>
                <a:gridCol w="394329">
                  <a:extLst>
                    <a:ext uri="{9D8B030D-6E8A-4147-A177-3AD203B41FA5}">
                      <a16:colId xmlns:a16="http://schemas.microsoft.com/office/drawing/2014/main" val="2951409085"/>
                    </a:ext>
                  </a:extLst>
                </a:gridCol>
                <a:gridCol w="394329">
                  <a:extLst>
                    <a:ext uri="{9D8B030D-6E8A-4147-A177-3AD203B41FA5}">
                      <a16:colId xmlns:a16="http://schemas.microsoft.com/office/drawing/2014/main" val="2279415985"/>
                    </a:ext>
                  </a:extLst>
                </a:gridCol>
                <a:gridCol w="394329">
                  <a:extLst>
                    <a:ext uri="{9D8B030D-6E8A-4147-A177-3AD203B41FA5}">
                      <a16:colId xmlns:a16="http://schemas.microsoft.com/office/drawing/2014/main" val="2368770703"/>
                    </a:ext>
                  </a:extLst>
                </a:gridCol>
                <a:gridCol w="394329">
                  <a:extLst>
                    <a:ext uri="{9D8B030D-6E8A-4147-A177-3AD203B41FA5}">
                      <a16:colId xmlns:a16="http://schemas.microsoft.com/office/drawing/2014/main" val="2847536288"/>
                    </a:ext>
                  </a:extLst>
                </a:gridCol>
                <a:gridCol w="394329">
                  <a:extLst>
                    <a:ext uri="{9D8B030D-6E8A-4147-A177-3AD203B41FA5}">
                      <a16:colId xmlns:a16="http://schemas.microsoft.com/office/drawing/2014/main" val="1669836378"/>
                    </a:ext>
                  </a:extLst>
                </a:gridCol>
                <a:gridCol w="394329">
                  <a:extLst>
                    <a:ext uri="{9D8B030D-6E8A-4147-A177-3AD203B41FA5}">
                      <a16:colId xmlns:a16="http://schemas.microsoft.com/office/drawing/2014/main" val="2694686124"/>
                    </a:ext>
                  </a:extLst>
                </a:gridCol>
                <a:gridCol w="394329">
                  <a:extLst>
                    <a:ext uri="{9D8B030D-6E8A-4147-A177-3AD203B41FA5}">
                      <a16:colId xmlns:a16="http://schemas.microsoft.com/office/drawing/2014/main" val="1733857570"/>
                    </a:ext>
                  </a:extLst>
                </a:gridCol>
                <a:gridCol w="394329">
                  <a:extLst>
                    <a:ext uri="{9D8B030D-6E8A-4147-A177-3AD203B41FA5}">
                      <a16:colId xmlns:a16="http://schemas.microsoft.com/office/drawing/2014/main" val="2705837306"/>
                    </a:ext>
                  </a:extLst>
                </a:gridCol>
                <a:gridCol w="394329">
                  <a:extLst>
                    <a:ext uri="{9D8B030D-6E8A-4147-A177-3AD203B41FA5}">
                      <a16:colId xmlns:a16="http://schemas.microsoft.com/office/drawing/2014/main" val="3748725513"/>
                    </a:ext>
                  </a:extLst>
                </a:gridCol>
                <a:gridCol w="394329">
                  <a:extLst>
                    <a:ext uri="{9D8B030D-6E8A-4147-A177-3AD203B41FA5}">
                      <a16:colId xmlns:a16="http://schemas.microsoft.com/office/drawing/2014/main" val="50244966"/>
                    </a:ext>
                  </a:extLst>
                </a:gridCol>
                <a:gridCol w="394329">
                  <a:extLst>
                    <a:ext uri="{9D8B030D-6E8A-4147-A177-3AD203B41FA5}">
                      <a16:colId xmlns:a16="http://schemas.microsoft.com/office/drawing/2014/main" val="861655418"/>
                    </a:ext>
                  </a:extLst>
                </a:gridCol>
                <a:gridCol w="394329">
                  <a:extLst>
                    <a:ext uri="{9D8B030D-6E8A-4147-A177-3AD203B41FA5}">
                      <a16:colId xmlns:a16="http://schemas.microsoft.com/office/drawing/2014/main" val="205095741"/>
                    </a:ext>
                  </a:extLst>
                </a:gridCol>
                <a:gridCol w="394329">
                  <a:extLst>
                    <a:ext uri="{9D8B030D-6E8A-4147-A177-3AD203B41FA5}">
                      <a16:colId xmlns:a16="http://schemas.microsoft.com/office/drawing/2014/main" val="4110697820"/>
                    </a:ext>
                  </a:extLst>
                </a:gridCol>
                <a:gridCol w="394329">
                  <a:extLst>
                    <a:ext uri="{9D8B030D-6E8A-4147-A177-3AD203B41FA5}">
                      <a16:colId xmlns:a16="http://schemas.microsoft.com/office/drawing/2014/main" val="829724537"/>
                    </a:ext>
                  </a:extLst>
                </a:gridCol>
                <a:gridCol w="394329">
                  <a:extLst>
                    <a:ext uri="{9D8B030D-6E8A-4147-A177-3AD203B41FA5}">
                      <a16:colId xmlns:a16="http://schemas.microsoft.com/office/drawing/2014/main" val="2562458061"/>
                    </a:ext>
                  </a:extLst>
                </a:gridCol>
                <a:gridCol w="394329">
                  <a:extLst>
                    <a:ext uri="{9D8B030D-6E8A-4147-A177-3AD203B41FA5}">
                      <a16:colId xmlns:a16="http://schemas.microsoft.com/office/drawing/2014/main" val="479877230"/>
                    </a:ext>
                  </a:extLst>
                </a:gridCol>
              </a:tblGrid>
              <a:tr h="249545">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800" b="1" i="0" u="none" strike="noStrike" dirty="0">
                          <a:effectLst/>
                          <a:latin typeface="Arial" panose="020B0604020202020204" pitchFamily="34" charset="0"/>
                        </a:rPr>
                        <a:t>Wednesday</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800" b="1" i="0" u="none" strike="noStrike">
                          <a:effectLst/>
                          <a:latin typeface="Arial" panose="020B0604020202020204" pitchFamily="34" charset="0"/>
                        </a:rPr>
                        <a:t>Friday</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800" b="1" i="0" u="none" strike="noStrike">
                          <a:effectLst/>
                          <a:latin typeface="Arial" panose="020B0604020202020204" pitchFamily="34" charset="0"/>
                        </a:rPr>
                        <a:t>Tuesday</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800" b="1" i="0" u="none" strike="noStrike">
                          <a:effectLst/>
                          <a:latin typeface="Arial" panose="020B0604020202020204" pitchFamily="34" charset="0"/>
                        </a:rPr>
                        <a:t>Wednesday</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800" b="1" i="0" u="none" strike="noStrike">
                          <a:effectLst/>
                          <a:latin typeface="Arial" panose="020B0604020202020204" pitchFamily="34" charset="0"/>
                        </a:rPr>
                        <a:t>Thursday</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800" b="1" i="0" u="none" strike="noStrike">
                          <a:effectLst/>
                          <a:latin typeface="Arial" panose="020B0604020202020204" pitchFamily="34" charset="0"/>
                        </a:rPr>
                        <a:t>Friday</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800" b="1"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800" b="1" i="0" u="none" strike="noStrike">
                          <a:effectLst/>
                          <a:latin typeface="Arial" panose="020B0604020202020204" pitchFamily="34" charset="0"/>
                        </a:rPr>
                        <a:t>Sunday</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800" b="1" i="0" u="none" strike="noStrike">
                          <a:effectLst/>
                          <a:latin typeface="Arial" panose="020B0604020202020204" pitchFamily="34" charset="0"/>
                        </a:rPr>
                        <a:t>Monday</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800" b="1" i="0" u="none" strike="noStrike">
                          <a:effectLst/>
                          <a:latin typeface="Arial" panose="020B0604020202020204" pitchFamily="34" charset="0"/>
                        </a:rPr>
                        <a:t>Tuesday</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800" b="1" i="0" u="none" strike="noStrike">
                          <a:effectLst/>
                          <a:latin typeface="Arial" panose="020B0604020202020204" pitchFamily="34" charset="0"/>
                        </a:rPr>
                        <a:t> Wednesday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25227567"/>
                  </a:ext>
                </a:extLst>
              </a:tr>
              <a:tr h="133006">
                <a:tc>
                  <a:txBody>
                    <a:bodyPr/>
                    <a:lstStyle/>
                    <a:p>
                      <a:pPr algn="r" fontAlgn="b"/>
                      <a:r>
                        <a:rPr lang="en-US" sz="800" b="1" i="0" u="none" strike="noStrike">
                          <a:effectLst/>
                          <a:latin typeface="Arial" panose="020B0604020202020204" pitchFamily="34" charset="0"/>
                        </a:rPr>
                        <a:t>EDT</a:t>
                      </a:r>
                    </a:p>
                  </a:txBody>
                  <a:tcPr marL="5777" marR="5777" marT="577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effectLst/>
                          <a:latin typeface="Arial" panose="020B0604020202020204" pitchFamily="34" charset="0"/>
                        </a:rPr>
                        <a:t>PDT</a:t>
                      </a:r>
                    </a:p>
                  </a:txBody>
                  <a:tcPr marL="5777" marR="5777" marT="577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8-Sep</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10-Sep</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800" b="1" i="0" u="none" strike="noStrike">
                          <a:effectLst/>
                          <a:latin typeface="Arial" panose="020B0604020202020204" pitchFamily="34" charset="0"/>
                        </a:rPr>
                        <a:t>14-Sep</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800" b="1" i="0" u="none" strike="noStrike">
                          <a:effectLst/>
                          <a:latin typeface="Arial" panose="020B0604020202020204" pitchFamily="34" charset="0"/>
                        </a:rPr>
                        <a:t>15-Sep</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800" b="1" i="0" u="none" strike="noStrike">
                          <a:effectLst/>
                          <a:latin typeface="Arial" panose="020B0604020202020204" pitchFamily="34" charset="0"/>
                        </a:rPr>
                        <a:t>16-Sep</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800" b="1" i="0" u="none" strike="noStrike">
                          <a:effectLst/>
                          <a:latin typeface="Arial" panose="020B0604020202020204" pitchFamily="34" charset="0"/>
                        </a:rPr>
                        <a:t>17-Sep</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800" b="1" i="0" u="none" strike="noStrike">
                          <a:effectLst/>
                          <a:latin typeface="Arial" panose="020B0604020202020204" pitchFamily="34" charset="0"/>
                        </a:rPr>
                        <a:t>UTC</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panose="020B0604020202020204" pitchFamily="34" charset="0"/>
                        </a:rPr>
                        <a:t>19-Sep</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800" b="1" i="0" u="none" strike="noStrike">
                          <a:effectLst/>
                          <a:latin typeface="Arial" panose="020B0604020202020204" pitchFamily="34" charset="0"/>
                        </a:rPr>
                        <a:t>20-Sep</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800" b="1" i="0" u="none" strike="noStrike">
                          <a:effectLst/>
                          <a:latin typeface="Arial" panose="020B0604020202020204" pitchFamily="34" charset="0"/>
                        </a:rPr>
                        <a:t>21-Sep</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800" b="1" i="0" u="none" strike="noStrike">
                          <a:effectLst/>
                          <a:latin typeface="Arial" panose="020B0604020202020204" pitchFamily="34" charset="0"/>
                        </a:rPr>
                        <a:t>22-Sep</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800" b="1" i="0" u="none" strike="noStrike">
                          <a:effectLst/>
                          <a:latin typeface="Arial" panose="020B0604020202020204" pitchFamily="34" charset="0"/>
                        </a:rPr>
                        <a:t>JST</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3958498"/>
                  </a:ext>
                </a:extLst>
              </a:tr>
              <a:tr h="133006">
                <a:tc>
                  <a:txBody>
                    <a:bodyPr/>
                    <a:lstStyle/>
                    <a:p>
                      <a:pPr algn="r" fontAlgn="b"/>
                      <a:r>
                        <a:rPr lang="en-US" sz="800" b="1" i="0" u="none" strike="noStrike">
                          <a:effectLst/>
                          <a:latin typeface="Arial" panose="020B0604020202020204" pitchFamily="34" charset="0"/>
                        </a:rPr>
                        <a:t>5:00</a:t>
                      </a:r>
                    </a:p>
                  </a:txBody>
                  <a:tcPr marL="5777" marR="5777" marT="577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effectLst/>
                          <a:latin typeface="Arial" panose="020B0604020202020204" pitchFamily="34" charset="0"/>
                        </a:rPr>
                        <a:t>2:00</a:t>
                      </a:r>
                    </a:p>
                  </a:txBody>
                  <a:tcPr marL="5777" marR="5777" marT="577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800" b="1"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800" b="1"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800" b="1"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800" b="1" i="0" u="none" strike="noStrike">
                          <a:effectLst/>
                          <a:latin typeface="Arial" panose="020B0604020202020204" pitchFamily="34" charset="0"/>
                        </a:rPr>
                        <a:t>9:00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800" b="1"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800" b="1" i="0" u="none" strike="noStrike">
                          <a:effectLst/>
                          <a:latin typeface="Arial" panose="020B0604020202020204" pitchFamily="34" charset="0"/>
                        </a:rPr>
                        <a:t>18:00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378392576"/>
                  </a:ext>
                </a:extLst>
              </a:tr>
              <a:tr h="133006">
                <a:tc>
                  <a:txBody>
                    <a:bodyPr/>
                    <a:lstStyle/>
                    <a:p>
                      <a:pPr algn="r" fontAlgn="b"/>
                      <a:r>
                        <a:rPr lang="en-US" sz="800" b="1" i="0" u="none" strike="noStrike">
                          <a:effectLst/>
                          <a:latin typeface="Arial" panose="020B0604020202020204" pitchFamily="34" charset="0"/>
                        </a:rPr>
                        <a:t>6:00</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1" i="0" u="none" strike="noStrike">
                          <a:effectLst/>
                          <a:latin typeface="Arial" panose="020B0604020202020204" pitchFamily="34" charset="0"/>
                        </a:rPr>
                        <a:t>3:00</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800" b="1"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800" b="1"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ctr" fontAlgn="b"/>
                      <a:r>
                        <a:rPr lang="en-US" sz="800" b="1"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800" b="1"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800" b="1" i="0" u="none" strike="noStrike">
                          <a:effectLst/>
                          <a:latin typeface="Arial" panose="020B0604020202020204" pitchFamily="34" charset="0"/>
                        </a:rPr>
                        <a:t>10:00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800" b="1"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800" b="1" i="0" u="none" strike="noStrike">
                          <a:effectLst/>
                          <a:latin typeface="Arial" panose="020B0604020202020204" pitchFamily="34" charset="0"/>
                        </a:rPr>
                        <a:t>19:00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94242316"/>
                  </a:ext>
                </a:extLst>
              </a:tr>
              <a:tr h="133006">
                <a:tc>
                  <a:txBody>
                    <a:bodyPr/>
                    <a:lstStyle/>
                    <a:p>
                      <a:pPr algn="r" fontAlgn="b"/>
                      <a:r>
                        <a:rPr lang="en-US" sz="800" b="1" i="0" u="none" strike="noStrike">
                          <a:effectLst/>
                          <a:latin typeface="Arial" panose="020B0604020202020204" pitchFamily="34" charset="0"/>
                        </a:rPr>
                        <a:t>7:00</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1" i="0" u="none" strike="noStrike">
                          <a:effectLst/>
                          <a:latin typeface="Arial" panose="020B0604020202020204" pitchFamily="34" charset="0"/>
                        </a:rPr>
                        <a:t>4:00</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1"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1"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1"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1"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800" b="1" i="0" u="none" strike="noStrike">
                          <a:effectLst/>
                          <a:latin typeface="Arial" panose="020B0604020202020204" pitchFamily="34" charset="0"/>
                        </a:rPr>
                        <a:t>11:00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800" b="1" i="0" u="none" strike="noStrike">
                          <a:effectLst/>
                          <a:latin typeface="Arial" panose="020B0604020202020204" pitchFamily="34" charset="0"/>
                        </a:rPr>
                        <a:t>20:00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02431996"/>
                  </a:ext>
                </a:extLst>
              </a:tr>
              <a:tr h="133006">
                <a:tc>
                  <a:txBody>
                    <a:bodyPr/>
                    <a:lstStyle/>
                    <a:p>
                      <a:pPr algn="r" fontAlgn="b"/>
                      <a:r>
                        <a:rPr lang="en-US" sz="800" b="1" i="0" u="none" strike="noStrike">
                          <a:effectLst/>
                          <a:latin typeface="Arial" panose="020B0604020202020204" pitchFamily="34" charset="0"/>
                        </a:rPr>
                        <a:t>8:00</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1" i="0" u="none" strike="noStrike">
                          <a:effectLst/>
                          <a:latin typeface="Arial" panose="020B0604020202020204" pitchFamily="34" charset="0"/>
                        </a:rPr>
                        <a:t>5:00</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800" b="1" i="0" u="none" strike="noStrike">
                          <a:effectLst/>
                          <a:latin typeface="Arial" panose="020B0604020202020204" pitchFamily="34" charset="0"/>
                        </a:rPr>
                        <a:t>12:00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800" b="1" i="0" u="none" strike="noStrike">
                          <a:effectLst/>
                          <a:latin typeface="Arial" panose="020B0604020202020204" pitchFamily="34" charset="0"/>
                        </a:rPr>
                        <a:t>21:00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76586426"/>
                  </a:ext>
                </a:extLst>
              </a:tr>
              <a:tr h="133006">
                <a:tc>
                  <a:txBody>
                    <a:bodyPr/>
                    <a:lstStyle/>
                    <a:p>
                      <a:pPr algn="r" fontAlgn="b"/>
                      <a:r>
                        <a:rPr lang="en-US" sz="800" b="1" i="0" u="none" strike="noStrike">
                          <a:effectLst/>
                          <a:latin typeface="Arial" panose="020B0604020202020204" pitchFamily="34" charset="0"/>
                        </a:rPr>
                        <a:t>9:00</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1" i="0" u="none" strike="noStrike">
                          <a:effectLst/>
                          <a:latin typeface="Arial" panose="020B0604020202020204" pitchFamily="34" charset="0"/>
                        </a:rPr>
                        <a:t>6:00</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1"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en-US" sz="800" b="1" i="0" u="none" strike="noStrike">
                          <a:solidFill>
                            <a:srgbClr val="0000FF"/>
                          </a:solidFill>
                          <a:effectLst/>
                          <a:latin typeface="Calibri" panose="020F0502020204030204" pitchFamily="34" charset="0"/>
                        </a:rPr>
                        <a:t>802 Wireless</a:t>
                      </a:r>
                      <a:br>
                        <a:rPr lang="en-US" sz="800" b="1" i="0" u="none" strike="noStrike">
                          <a:solidFill>
                            <a:srgbClr val="0000FF"/>
                          </a:solidFill>
                          <a:effectLst/>
                          <a:latin typeface="Calibri" panose="020F0502020204030204" pitchFamily="34" charset="0"/>
                        </a:rPr>
                      </a:br>
                      <a:r>
                        <a:rPr lang="en-US" sz="800" b="1" i="0" u="none" strike="noStrike">
                          <a:solidFill>
                            <a:srgbClr val="0000FF"/>
                          </a:solidFill>
                          <a:effectLst/>
                          <a:latin typeface="Calibri" panose="020F0502020204030204" pitchFamily="34" charset="0"/>
                        </a:rPr>
                        <a:t>Opening</a:t>
                      </a:r>
                    </a:p>
                  </a:txBody>
                  <a:tcPr marL="5777" marR="5777" marT="57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rowSpan="2" gridSpan="2">
                  <a:txBody>
                    <a:bodyPr/>
                    <a:lstStyle/>
                    <a:p>
                      <a:pPr algn="ctr" fontAlgn="ctr"/>
                      <a:r>
                        <a:rPr lang="en-US" sz="800" b="1" i="0" u="sng" strike="noStrike">
                          <a:solidFill>
                            <a:srgbClr val="000000"/>
                          </a:solidFill>
                          <a:effectLst/>
                          <a:latin typeface="Arial" panose="020B0604020202020204" pitchFamily="34" charset="0"/>
                        </a:rPr>
                        <a:t>WG Opening</a:t>
                      </a:r>
                      <a:br>
                        <a:rPr lang="en-US" sz="800" b="1" i="0" u="sng" strike="noStrike">
                          <a:solidFill>
                            <a:srgbClr val="000000"/>
                          </a:solidFill>
                          <a:effectLst/>
                          <a:latin typeface="Arial" panose="020B0604020202020204" pitchFamily="34" charset="0"/>
                        </a:rPr>
                      </a:br>
                      <a:r>
                        <a:rPr lang="en-US" sz="800" b="1" i="0" u="sng" strike="noStrike">
                          <a:solidFill>
                            <a:srgbClr val="000000"/>
                          </a:solidFill>
                          <a:effectLst/>
                          <a:latin typeface="Arial" panose="020B0604020202020204" pitchFamily="34" charset="0"/>
                        </a:rPr>
                        <a:t>Meeting</a:t>
                      </a:r>
                    </a:p>
                  </a:txBody>
                  <a:tcPr marL="5777" marR="5777" marT="57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a:txBody>
                    <a:bodyPr/>
                    <a:lstStyle/>
                    <a:p>
                      <a:pPr algn="ctr" fontAlgn="ctr"/>
                      <a:r>
                        <a:rPr lang="en-US" sz="800" b="1" i="0" u="none" strike="noStrike">
                          <a:effectLst/>
                          <a:latin typeface="Arial" panose="020B0604020202020204" pitchFamily="34" charset="0"/>
                        </a:rPr>
                        <a:t>TG7a</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800" b="1" i="0" u="none" strike="noStrike">
                          <a:effectLst/>
                          <a:latin typeface="Arial" panose="020B0604020202020204" pitchFamily="34" charset="0"/>
                        </a:rPr>
                        <a:t>SG6a</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800" b="1" i="0" u="none" strike="noStrike">
                          <a:effectLst/>
                          <a:latin typeface="Arial" panose="020B0604020202020204" pitchFamily="34" charset="0"/>
                        </a:rPr>
                        <a:t>TG7a</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800" b="1" i="0" u="none" strike="noStrike">
                          <a:effectLst/>
                          <a:latin typeface="Arial" panose="020B0604020202020204" pitchFamily="34" charset="0"/>
                        </a:rPr>
                        <a:t>SG3ma</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800" b="1" i="0" u="none" strike="noStrike">
                          <a:effectLst/>
                          <a:latin typeface="Arial" panose="020B0604020202020204" pitchFamily="34" charset="0"/>
                        </a:rPr>
                        <a:t>TG7a</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800" b="1" i="0" u="none" strike="noStrike">
                          <a:effectLst/>
                          <a:latin typeface="Arial" panose="020B0604020202020204" pitchFamily="34" charset="0"/>
                        </a:rPr>
                        <a:t>SC THz</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800" b="1" i="0" u="none" strike="noStrike">
                          <a:effectLst/>
                          <a:latin typeface="Arial" panose="020B0604020202020204" pitchFamily="34" charset="0"/>
                        </a:rPr>
                        <a:t>13:00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800" b="1" i="0" u="none" strike="noStrike">
                          <a:effectLst/>
                          <a:latin typeface="Arial" panose="020B0604020202020204" pitchFamily="34" charset="0"/>
                        </a:rPr>
                        <a:t>TG7a</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800" b="1" i="0" u="none" strike="noStrike">
                          <a:effectLst/>
                          <a:latin typeface="Arial" panose="020B0604020202020204" pitchFamily="34" charset="0"/>
                        </a:rPr>
                        <a:t>SG3ma</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800" b="1" i="0" u="none" strike="noStrike">
                          <a:effectLst/>
                          <a:latin typeface="Arial" panose="020B0604020202020204" pitchFamily="34" charset="0"/>
                        </a:rPr>
                        <a:t>TG7a</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800" b="1" i="0" u="none" strike="noStrike">
                          <a:effectLst/>
                          <a:latin typeface="Arial" panose="020B0604020202020204" pitchFamily="34" charset="0"/>
                        </a:rPr>
                        <a:t>SG6a</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800" b="1" i="0" u="sng" strike="noStrike">
                          <a:solidFill>
                            <a:srgbClr val="000000"/>
                          </a:solidFill>
                          <a:effectLst/>
                          <a:latin typeface="Arial" panose="020B0604020202020204" pitchFamily="34" charset="0"/>
                        </a:rPr>
                        <a:t>WG Closing</a:t>
                      </a:r>
                      <a:br>
                        <a:rPr lang="en-US" sz="800" b="1" i="0" u="sng" strike="noStrike">
                          <a:solidFill>
                            <a:srgbClr val="000000"/>
                          </a:solidFill>
                          <a:effectLst/>
                          <a:latin typeface="Arial" panose="020B0604020202020204" pitchFamily="34" charset="0"/>
                        </a:rPr>
                      </a:br>
                      <a:r>
                        <a:rPr lang="en-US" sz="800" b="1" i="0" u="sng" strike="noStrike">
                          <a:solidFill>
                            <a:srgbClr val="000000"/>
                          </a:solidFill>
                          <a:effectLst/>
                          <a:latin typeface="Arial" panose="020B0604020202020204" pitchFamily="34" charset="0"/>
                        </a:rPr>
                        <a:t>Meeting</a:t>
                      </a:r>
                    </a:p>
                  </a:txBody>
                  <a:tcPr marL="5777" marR="5777" marT="57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a:txBody>
                    <a:bodyPr/>
                    <a:lstStyle/>
                    <a:p>
                      <a:pPr algn="r" fontAlgn="b"/>
                      <a:r>
                        <a:rPr lang="en-US" sz="800" b="1" i="0" u="none" strike="noStrike">
                          <a:effectLst/>
                          <a:latin typeface="Arial" panose="020B0604020202020204" pitchFamily="34" charset="0"/>
                        </a:rPr>
                        <a:t>22:00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03941983"/>
                  </a:ext>
                </a:extLst>
              </a:tr>
              <a:tr h="240245">
                <a:tc>
                  <a:txBody>
                    <a:bodyPr/>
                    <a:lstStyle/>
                    <a:p>
                      <a:pPr algn="r" fontAlgn="b"/>
                      <a:r>
                        <a:rPr lang="en-US" sz="800" b="1" i="0" u="none" strike="noStrike">
                          <a:effectLst/>
                          <a:latin typeface="Arial" panose="020B0604020202020204" pitchFamily="34" charset="0"/>
                        </a:rPr>
                        <a:t>10:00</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1" i="0" u="none" strike="noStrike">
                          <a:effectLst/>
                          <a:latin typeface="Arial" panose="020B0604020202020204" pitchFamily="34" charset="0"/>
                        </a:rPr>
                        <a:t>7:00</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800" b="1" i="0" u="none" strike="noStrike">
                          <a:solidFill>
                            <a:srgbClr val="0000FF"/>
                          </a:solidFill>
                          <a:effectLst/>
                          <a:latin typeface="Calibri" panose="020F0502020204030204" pitchFamily="34" charset="0"/>
                        </a:rPr>
                        <a:t>802.15 CAC</a:t>
                      </a:r>
                    </a:p>
                  </a:txBody>
                  <a:tcPr marL="5777" marR="5777" marT="57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800" b="1" i="0" u="none" strike="noStrike">
                          <a:effectLst/>
                          <a:latin typeface="Arial" panose="020B0604020202020204" pitchFamily="34" charset="0"/>
                        </a:rPr>
                        <a:t>14:00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r" fontAlgn="b"/>
                      <a:r>
                        <a:rPr lang="en-US" sz="800" b="1" i="0" u="none" strike="noStrike">
                          <a:effectLst/>
                          <a:latin typeface="Arial" panose="020B0604020202020204" pitchFamily="34" charset="0"/>
                        </a:rPr>
                        <a:t>23:00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1193650"/>
                  </a:ext>
                </a:extLst>
              </a:tr>
              <a:tr h="133006">
                <a:tc>
                  <a:txBody>
                    <a:bodyPr/>
                    <a:lstStyle/>
                    <a:p>
                      <a:pPr algn="r" fontAlgn="b"/>
                      <a:r>
                        <a:rPr lang="en-US" sz="800" b="1" i="0" u="none" strike="noStrike">
                          <a:effectLst/>
                          <a:latin typeface="Arial" panose="020B0604020202020204" pitchFamily="34" charset="0"/>
                        </a:rPr>
                        <a:t>11:00</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1" i="0" u="none" strike="noStrike">
                          <a:effectLst/>
                          <a:latin typeface="Arial" panose="020B0604020202020204" pitchFamily="34" charset="0"/>
                        </a:rPr>
                        <a:t>8:00</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rowSpan="2">
                  <a:txBody>
                    <a:bodyPr/>
                    <a:lstStyle/>
                    <a:p>
                      <a:pPr algn="ctr" fontAlgn="ctr"/>
                      <a:r>
                        <a:rPr lang="en-US" sz="800" b="1" i="0" u="none" strike="noStrike">
                          <a:effectLst/>
                          <a:latin typeface="Arial" panose="020B0604020202020204" pitchFamily="34" charset="0"/>
                        </a:rPr>
                        <a:t>SC IETF</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800" b="1" i="0" u="none" strike="noStrike">
                          <a:effectLst/>
                          <a:latin typeface="Arial" panose="020B0604020202020204" pitchFamily="34" charset="0"/>
                        </a:rPr>
                        <a:t>Joint</a:t>
                      </a:r>
                      <a:br>
                        <a:rPr lang="en-US" sz="800" b="1" i="0" u="none" strike="noStrike">
                          <a:effectLst/>
                          <a:latin typeface="Arial" panose="020B0604020202020204" pitchFamily="34" charset="0"/>
                        </a:rPr>
                      </a:br>
                      <a:r>
                        <a:rPr lang="en-US" sz="800" b="1" i="0" u="none" strike="noStrike">
                          <a:effectLst/>
                          <a:latin typeface="Arial" panose="020B0604020202020204" pitchFamily="34" charset="0"/>
                        </a:rPr>
                        <a:t>13/7a</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800" b="1" i="0" u="none" strike="noStrike">
                          <a:effectLst/>
                          <a:latin typeface="Arial" panose="020B0604020202020204" pitchFamily="34" charset="0"/>
                        </a:rPr>
                        <a:t>SC WNG</a:t>
                      </a:r>
                    </a:p>
                  </a:txBody>
                  <a:tcPr marL="5777" marR="5777" marT="57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gridSpan="2">
                  <a:txBody>
                    <a:bodyPr/>
                    <a:lstStyle/>
                    <a:p>
                      <a:pPr algn="ctr" fontAlgn="ctr"/>
                      <a:r>
                        <a:rPr lang="en-US" sz="800" b="1" i="0" u="none" strike="noStrike">
                          <a:effectLst/>
                          <a:latin typeface="Arial" panose="020B0604020202020204" pitchFamily="34" charset="0"/>
                        </a:rPr>
                        <a:t>SC Maint</a:t>
                      </a:r>
                    </a:p>
                  </a:txBody>
                  <a:tcPr marL="5777" marR="5777" marT="57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a:txBody>
                    <a:bodyPr/>
                    <a:lstStyle/>
                    <a:p>
                      <a:pPr algn="ctr" fontAlgn="ctr"/>
                      <a:r>
                        <a:rPr lang="en-US" sz="800" b="1" i="0" u="none" strike="noStrike">
                          <a:effectLst/>
                          <a:latin typeface="Arial" panose="020B0604020202020204" pitchFamily="34" charset="0"/>
                        </a:rPr>
                        <a:t>SG15</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800" b="0" i="0" u="none" strike="noStrike">
                          <a:effectLst/>
                          <a:latin typeface="Arial" panose="020B0604020202020204" pitchFamily="34" charset="0"/>
                        </a:rPr>
                        <a:t>AM2</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effectLst/>
                          <a:latin typeface="Arial" panose="020B0604020202020204" pitchFamily="34" charset="0"/>
                        </a:rPr>
                        <a:t>15:00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800" b="1" i="0" u="none" strike="noStrike">
                          <a:effectLst/>
                          <a:latin typeface="Arial" panose="020B0604020202020204" pitchFamily="34" charset="0"/>
                        </a:rPr>
                        <a:t>Joint</a:t>
                      </a:r>
                      <a:br>
                        <a:rPr lang="en-US" sz="800" b="1" i="0" u="none" strike="noStrike">
                          <a:effectLst/>
                          <a:latin typeface="Arial" panose="020B0604020202020204" pitchFamily="34" charset="0"/>
                        </a:rPr>
                      </a:br>
                      <a:r>
                        <a:rPr lang="en-US" sz="800" b="1" i="0" u="none" strike="noStrike">
                          <a:effectLst/>
                          <a:latin typeface="Arial" panose="020B0604020202020204" pitchFamily="34" charset="0"/>
                        </a:rPr>
                        <a:t>6a/4ab/14</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2">
                  <a:txBody>
                    <a:bodyPr/>
                    <a:lstStyle/>
                    <a:p>
                      <a:pPr algn="ctr" fontAlgn="ctr"/>
                      <a:r>
                        <a:rPr lang="en-US" sz="800" b="0" i="0" u="none" strike="noStrike">
                          <a:effectLst/>
                          <a:latin typeface="Arial" panose="020B0604020202020204" pitchFamily="34" charset="0"/>
                        </a:rPr>
                        <a:t>AM2</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800" b="1" i="0" u="none" strike="noStrike">
                          <a:effectLst/>
                          <a:latin typeface="Arial" panose="020B0604020202020204" pitchFamily="34" charset="0"/>
                        </a:rPr>
                        <a:t>SG15</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800" b="0" i="0" u="none" strike="noStrike">
                          <a:effectLst/>
                          <a:latin typeface="Arial" panose="020B0604020202020204" pitchFamily="34" charset="0"/>
                        </a:rPr>
                        <a:t>AM2</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800" b="1" i="0" u="none" strike="noStrike">
                          <a:effectLst/>
                          <a:latin typeface="Arial" panose="020B0604020202020204" pitchFamily="34" charset="0"/>
                        </a:rPr>
                        <a:t>0:00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09635542"/>
                  </a:ext>
                </a:extLst>
              </a:tr>
              <a:tr h="238144">
                <a:tc>
                  <a:txBody>
                    <a:bodyPr/>
                    <a:lstStyle/>
                    <a:p>
                      <a:pPr algn="r" fontAlgn="b"/>
                      <a:r>
                        <a:rPr lang="en-US" sz="800" b="1" i="0" u="none" strike="noStrike">
                          <a:effectLst/>
                          <a:latin typeface="Arial" panose="020B0604020202020204" pitchFamily="34" charset="0"/>
                        </a:rPr>
                        <a:t>12:00</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1" i="0" u="none" strike="noStrike">
                          <a:effectLst/>
                          <a:latin typeface="Arial" panose="020B0604020202020204" pitchFamily="34" charset="0"/>
                        </a:rPr>
                        <a:t>9:00</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1"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800" b="1" i="0" u="none" strike="noStrike">
                          <a:effectLst/>
                          <a:latin typeface="Arial" panose="020B0604020202020204" pitchFamily="34" charset="0"/>
                        </a:rPr>
                        <a:t>16:00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800" b="1" i="0" u="none" strike="noStrike">
                          <a:effectLst/>
                          <a:latin typeface="Arial" panose="020B0604020202020204" pitchFamily="34" charset="0"/>
                        </a:rPr>
                        <a:t>1:00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17874713"/>
                  </a:ext>
                </a:extLst>
              </a:tr>
              <a:tr h="133006">
                <a:tc>
                  <a:txBody>
                    <a:bodyPr/>
                    <a:lstStyle/>
                    <a:p>
                      <a:pPr algn="r" fontAlgn="b"/>
                      <a:r>
                        <a:rPr lang="en-US" sz="800" b="1" i="0" u="none" strike="noStrike">
                          <a:effectLst/>
                          <a:latin typeface="Arial" panose="020B0604020202020204" pitchFamily="34" charset="0"/>
                        </a:rPr>
                        <a:t>13:00</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1" i="0" u="none" strike="noStrike">
                          <a:effectLst/>
                          <a:latin typeface="Arial" panose="020B0604020202020204" pitchFamily="34" charset="0"/>
                        </a:rPr>
                        <a:t>10:00</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1"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800" b="1" i="0" u="none" strike="noStrike">
                          <a:effectLst/>
                          <a:latin typeface="Arial" panose="020B0604020202020204" pitchFamily="34" charset="0"/>
                        </a:rPr>
                        <a:t>TG16t</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800" b="0" i="0" u="none" strike="noStrike">
                          <a:effectLst/>
                          <a:latin typeface="Arial" panose="020B0604020202020204" pitchFamily="34" charset="0"/>
                        </a:rPr>
                        <a:t>PM1</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800" b="1" i="0" u="none" strike="noStrike">
                          <a:effectLst/>
                          <a:latin typeface="Arial" panose="020B0604020202020204" pitchFamily="34" charset="0"/>
                        </a:rPr>
                        <a:t>TG13</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800" b="0" i="0" u="none" strike="noStrike">
                          <a:effectLst/>
                          <a:latin typeface="Arial" panose="020B0604020202020204" pitchFamily="34" charset="0"/>
                        </a:rPr>
                        <a:t>PM1</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800" b="1" i="0" u="none" strike="noStrike">
                          <a:effectLst/>
                          <a:latin typeface="Arial" panose="020B0604020202020204" pitchFamily="34" charset="0"/>
                        </a:rPr>
                        <a:t>TG13</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800" b="1" i="0" u="none" strike="noStrike">
                          <a:effectLst/>
                          <a:latin typeface="Arial" panose="020B0604020202020204" pitchFamily="34" charset="0"/>
                        </a:rPr>
                        <a:t>Joint</a:t>
                      </a:r>
                      <a:br>
                        <a:rPr lang="en-US" sz="800" b="1" i="0" u="none" strike="noStrike">
                          <a:effectLst/>
                          <a:latin typeface="Arial" panose="020B0604020202020204" pitchFamily="34" charset="0"/>
                        </a:rPr>
                      </a:br>
                      <a:r>
                        <a:rPr lang="en-US" sz="800" b="1" i="0" u="none" strike="noStrike">
                          <a:effectLst/>
                          <a:latin typeface="Arial" panose="020B0604020202020204" pitchFamily="34" charset="0"/>
                        </a:rPr>
                        <a:t>14/15/4ab</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2">
                  <a:txBody>
                    <a:bodyPr/>
                    <a:lstStyle/>
                    <a:p>
                      <a:pPr algn="ctr" fontAlgn="ctr"/>
                      <a:r>
                        <a:rPr lang="en-US" sz="800" b="1" i="0" u="none" strike="noStrike">
                          <a:solidFill>
                            <a:srgbClr val="FFFFFF"/>
                          </a:solidFill>
                          <a:effectLst/>
                          <a:latin typeface="Arial" panose="020B0604020202020204" pitchFamily="34" charset="0"/>
                        </a:rPr>
                        <a:t>SG4ab</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800" b="0" i="0" u="none" strike="noStrike">
                          <a:effectLst/>
                          <a:latin typeface="Arial" panose="020B0604020202020204" pitchFamily="34" charset="0"/>
                        </a:rPr>
                        <a:t>PM1</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effectLst/>
                          <a:latin typeface="Arial" panose="020B0604020202020204" pitchFamily="34" charset="0"/>
                        </a:rPr>
                        <a:t>17:00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800" b="1" i="0" u="none" strike="noStrike">
                          <a:effectLst/>
                          <a:latin typeface="Arial" panose="020B0604020202020204" pitchFamily="34" charset="0"/>
                        </a:rPr>
                        <a:t>TG4cor1</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800" b="0" i="0" u="none" strike="noStrike">
                          <a:effectLst/>
                          <a:latin typeface="Arial" panose="020B0604020202020204" pitchFamily="34" charset="0"/>
                        </a:rPr>
                        <a:t>PM1</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800" b="1" i="0" u="none" strike="noStrike">
                          <a:effectLst/>
                          <a:latin typeface="Arial" panose="020B0604020202020204" pitchFamily="34" charset="0"/>
                        </a:rPr>
                        <a:t>TG13</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800" b="0" i="0" u="none" strike="noStrike">
                          <a:effectLst/>
                          <a:latin typeface="Arial" panose="020B0604020202020204" pitchFamily="34" charset="0"/>
                        </a:rPr>
                        <a:t>PM1</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800" b="1" i="0" u="none" strike="noStrike">
                          <a:effectLst/>
                          <a:latin typeface="Arial" panose="020B0604020202020204" pitchFamily="34" charset="0"/>
                        </a:rPr>
                        <a:t>2:00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68788354"/>
                  </a:ext>
                </a:extLst>
              </a:tr>
              <a:tr h="238144">
                <a:tc>
                  <a:txBody>
                    <a:bodyPr/>
                    <a:lstStyle/>
                    <a:p>
                      <a:pPr algn="r" fontAlgn="b"/>
                      <a:r>
                        <a:rPr lang="en-US" sz="800" b="1" i="0" u="none" strike="noStrike">
                          <a:effectLst/>
                          <a:latin typeface="Arial" panose="020B0604020202020204" pitchFamily="34" charset="0"/>
                        </a:rPr>
                        <a:t>14:00</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1" i="0" u="none" strike="noStrike">
                          <a:effectLst/>
                          <a:latin typeface="Arial" panose="020B0604020202020204" pitchFamily="34" charset="0"/>
                        </a:rPr>
                        <a:t>11:00</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1"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800" b="1" i="0" u="none" strike="noStrike">
                          <a:effectLst/>
                          <a:latin typeface="Arial" panose="020B0604020202020204" pitchFamily="34" charset="0"/>
                        </a:rPr>
                        <a:t>18:00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800" b="1" i="0" u="none" strike="noStrike">
                          <a:effectLst/>
                          <a:latin typeface="Arial" panose="020B0604020202020204" pitchFamily="34" charset="0"/>
                        </a:rPr>
                        <a:t>3:00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61702334"/>
                  </a:ext>
                </a:extLst>
              </a:tr>
              <a:tr h="133006">
                <a:tc>
                  <a:txBody>
                    <a:bodyPr/>
                    <a:lstStyle/>
                    <a:p>
                      <a:pPr algn="r" fontAlgn="b"/>
                      <a:r>
                        <a:rPr lang="en-US" sz="800" b="1" i="0" u="none" strike="noStrike">
                          <a:effectLst/>
                          <a:latin typeface="Arial" panose="020B0604020202020204" pitchFamily="34" charset="0"/>
                        </a:rPr>
                        <a:t>15:00</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1" i="0" u="none" strike="noStrike">
                          <a:effectLst/>
                          <a:latin typeface="Arial" panose="020B0604020202020204" pitchFamily="34" charset="0"/>
                        </a:rPr>
                        <a:t>12:00</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sz="800" b="1" i="0" u="none" strike="noStrike">
                          <a:solidFill>
                            <a:srgbClr val="0000FF"/>
                          </a:solidFill>
                          <a:effectLst/>
                          <a:latin typeface="Calibri" panose="020F0502020204030204" pitchFamily="34" charset="0"/>
                        </a:rPr>
                        <a:t>802 Wireless</a:t>
                      </a:r>
                      <a:br>
                        <a:rPr lang="en-US" sz="800" b="1" i="0" u="none" strike="noStrike">
                          <a:solidFill>
                            <a:srgbClr val="0000FF"/>
                          </a:solidFill>
                          <a:effectLst/>
                          <a:latin typeface="Calibri" panose="020F0502020204030204" pitchFamily="34" charset="0"/>
                        </a:rPr>
                      </a:br>
                      <a:r>
                        <a:rPr lang="en-US" sz="800" b="1" i="0" u="none" strike="noStrike">
                          <a:solidFill>
                            <a:srgbClr val="0000FF"/>
                          </a:solidFill>
                          <a:effectLst/>
                          <a:latin typeface="Calibri" panose="020F0502020204030204" pitchFamily="34" charset="0"/>
                        </a:rPr>
                        <a:t>Chairs mtg</a:t>
                      </a:r>
                    </a:p>
                  </a:txBody>
                  <a:tcPr marL="5777" marR="5777" marT="57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en-US" sz="800" b="0" i="0" u="none" strike="noStrike">
                        <a:effectLst/>
                        <a:latin typeface="Arial" panose="020B0604020202020204" pitchFamily="34" charset="0"/>
                      </a:endParaRP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800" b="1" i="0" u="none" strike="noStrike">
                          <a:effectLst/>
                          <a:latin typeface="Arial" panose="020B0604020202020204" pitchFamily="34" charset="0"/>
                        </a:rPr>
                        <a:t>SG15</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800" b="0" i="0" u="none" strike="noStrike">
                          <a:effectLst/>
                          <a:latin typeface="Arial" panose="020B0604020202020204" pitchFamily="34" charset="0"/>
                        </a:rPr>
                        <a:t>PM2</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800" b="1" i="0" u="none" strike="noStrike">
                          <a:solidFill>
                            <a:srgbClr val="FFFFFF"/>
                          </a:solidFill>
                          <a:effectLst/>
                          <a:latin typeface="Arial" panose="020B0604020202020204" pitchFamily="34" charset="0"/>
                        </a:rPr>
                        <a:t>SG4ab</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800" b="0" i="0" u="none" strike="noStrike">
                          <a:effectLst/>
                          <a:latin typeface="Arial" panose="020B0604020202020204" pitchFamily="34" charset="0"/>
                        </a:rPr>
                        <a:t>PM2</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800" b="1" i="0" u="none" strike="noStrike">
                          <a:solidFill>
                            <a:srgbClr val="FFFFFF"/>
                          </a:solidFill>
                          <a:effectLst/>
                          <a:latin typeface="Arial" panose="020B0604020202020204" pitchFamily="34" charset="0"/>
                        </a:rPr>
                        <a:t>SG4ab</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800" b="0" i="0" u="none" strike="noStrike">
                          <a:effectLst/>
                          <a:latin typeface="Arial" panose="020B0604020202020204" pitchFamily="34" charset="0"/>
                        </a:rPr>
                        <a:t>PM2</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800" b="1" i="0" u="none" strike="noStrike">
                          <a:effectLst/>
                          <a:latin typeface="Arial" panose="020B0604020202020204" pitchFamily="34" charset="0"/>
                        </a:rPr>
                        <a:t>SG14</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800" b="0" i="0" u="none" strike="noStrike">
                          <a:effectLst/>
                          <a:latin typeface="Arial" panose="020B0604020202020204" pitchFamily="34" charset="0"/>
                        </a:rPr>
                        <a:t>PM2</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effectLst/>
                          <a:latin typeface="Arial" panose="020B0604020202020204" pitchFamily="34" charset="0"/>
                        </a:rPr>
                        <a:t>19:00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800" b="1" i="0" u="none" strike="noStrike">
                          <a:effectLst/>
                          <a:latin typeface="Arial" panose="020B0604020202020204" pitchFamily="34" charset="0"/>
                        </a:rPr>
                        <a:t>SG14</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800" b="0" i="0" u="none" strike="noStrike">
                          <a:effectLst/>
                          <a:latin typeface="Arial" panose="020B0604020202020204" pitchFamily="34" charset="0"/>
                        </a:rPr>
                        <a:t>PM2</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800" b="1" i="0" u="none" strike="noStrike">
                          <a:effectLst/>
                          <a:latin typeface="Arial" panose="020B0604020202020204" pitchFamily="34" charset="0"/>
                        </a:rPr>
                        <a:t>SG14</a:t>
                      </a:r>
                    </a:p>
                  </a:txBody>
                  <a:tcPr marL="5777" marR="5777" marT="57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800" b="1" i="0" u="none" strike="noStrike">
                          <a:effectLst/>
                          <a:latin typeface="Arial" panose="020B0604020202020204" pitchFamily="34" charset="0"/>
                        </a:rPr>
                        <a:t>TG16t</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635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800" b="1" i="0" u="none" strike="noStrike">
                          <a:effectLst/>
                          <a:latin typeface="Arial" panose="020B0604020202020204" pitchFamily="34" charset="0"/>
                        </a:rPr>
                        <a:t>4:00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69475390"/>
                  </a:ext>
                </a:extLst>
              </a:tr>
              <a:tr h="341151">
                <a:tc>
                  <a:txBody>
                    <a:bodyPr/>
                    <a:lstStyle/>
                    <a:p>
                      <a:pPr algn="r" fontAlgn="b"/>
                      <a:r>
                        <a:rPr lang="en-US" sz="800" b="1" i="0" u="none" strike="noStrike">
                          <a:effectLst/>
                          <a:latin typeface="Arial" panose="020B0604020202020204" pitchFamily="34" charset="0"/>
                        </a:rPr>
                        <a:t>16:00</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1" i="0" u="none" strike="noStrike">
                          <a:effectLst/>
                          <a:latin typeface="Arial" panose="020B0604020202020204" pitchFamily="34" charset="0"/>
                        </a:rPr>
                        <a:t>13:00</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l" fontAlgn="b"/>
                      <a:endParaRPr lang="en-US" sz="800" b="0" i="0" u="none" strike="noStrike">
                        <a:effectLst/>
                        <a:latin typeface="Arial" panose="020B0604020202020204" pitchFamily="34" charset="0"/>
                      </a:endParaRP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800" b="1" i="0" u="none" strike="noStrike">
                          <a:effectLst/>
                          <a:latin typeface="Arial" panose="020B0604020202020204" pitchFamily="34" charset="0"/>
                        </a:rPr>
                        <a:t>20:00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800" b="0" i="0" u="none" strike="noStrike">
                          <a:effectLst/>
                          <a:latin typeface="Arial" panose="020B0604020202020204" pitchFamily="34" charset="0"/>
                        </a:rPr>
                        <a:t> </a:t>
                      </a:r>
                    </a:p>
                  </a:txBody>
                  <a:tcPr marL="5777" marR="5777" marT="5777" marB="0" anchor="b">
                    <a:lnL w="635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800" b="1" i="0" u="none" strike="noStrike">
                          <a:effectLst/>
                          <a:latin typeface="Arial" panose="020B0604020202020204" pitchFamily="34" charset="0"/>
                        </a:rPr>
                        <a:t>5:00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35946081"/>
                  </a:ext>
                </a:extLst>
              </a:tr>
              <a:tr h="133006">
                <a:tc>
                  <a:txBody>
                    <a:bodyPr/>
                    <a:lstStyle/>
                    <a:p>
                      <a:pPr algn="r" fontAlgn="b"/>
                      <a:r>
                        <a:rPr lang="en-US" sz="800" b="1" i="0" u="none" strike="noStrike">
                          <a:effectLst/>
                          <a:latin typeface="Arial" panose="020B0604020202020204" pitchFamily="34" charset="0"/>
                        </a:rPr>
                        <a:t>17:00</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1" i="0" u="none" strike="noStrike">
                          <a:effectLst/>
                          <a:latin typeface="Arial" panose="020B0604020202020204" pitchFamily="34" charset="0"/>
                        </a:rPr>
                        <a:t>14:00</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1"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800" b="0" i="0" u="none" strike="noStrike">
                          <a:effectLst/>
                          <a:latin typeface="Arial" panose="020B0604020202020204" pitchFamily="34" charset="0"/>
                        </a:rPr>
                        <a:t>EV1</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800" b="0" i="0" u="none" strike="noStrike">
                          <a:effectLst/>
                          <a:latin typeface="Arial" panose="020B0604020202020204" pitchFamily="34" charset="0"/>
                        </a:rPr>
                        <a:t>EV1</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800" b="1" i="0" u="none" strike="noStrike">
                          <a:effectLst/>
                          <a:latin typeface="Arial" panose="020B0604020202020204" pitchFamily="34" charset="0"/>
                        </a:rPr>
                        <a:t>TG4cor1</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800" b="0" i="0" u="none" strike="noStrike">
                          <a:effectLst/>
                          <a:latin typeface="Arial" panose="020B0604020202020204" pitchFamily="34" charset="0"/>
                        </a:rPr>
                        <a:t>EV1</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800" b="1" i="0" u="none" strike="noStrike">
                          <a:effectLst/>
                          <a:latin typeface="Arial" panose="020B0604020202020204" pitchFamily="34" charset="0"/>
                        </a:rPr>
                        <a:t>TG4aa</a:t>
                      </a:r>
                    </a:p>
                  </a:txBody>
                  <a:tcPr marL="5777" marR="5777" marT="57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800" b="1" i="0" u="none" strike="noStrike">
                          <a:solidFill>
                            <a:srgbClr val="FFFFFF"/>
                          </a:solidFill>
                          <a:effectLst/>
                          <a:latin typeface="Arial" panose="020B0604020202020204" pitchFamily="34" charset="0"/>
                        </a:rPr>
                        <a:t>SG4ab</a:t>
                      </a:r>
                    </a:p>
                  </a:txBody>
                  <a:tcPr marL="5777" marR="5777" marT="57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800" b="0" i="0" u="none" strike="noStrike">
                          <a:effectLst/>
                          <a:latin typeface="Arial" panose="020B0604020202020204" pitchFamily="34" charset="0"/>
                        </a:rPr>
                        <a:t>EV1</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800" b="0" i="0" u="none" strike="noStrike">
                          <a:effectLst/>
                          <a:latin typeface="Arial" panose="020B0604020202020204" pitchFamily="34" charset="0"/>
                        </a:rPr>
                        <a:t>EV1</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effectLst/>
                          <a:latin typeface="Arial" panose="020B0604020202020204" pitchFamily="34" charset="0"/>
                        </a:rPr>
                        <a:t>21:00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800" b="1" i="0" u="none" strike="noStrike">
                          <a:effectLst/>
                          <a:latin typeface="Arial" panose="020B0604020202020204" pitchFamily="34" charset="0"/>
                        </a:rPr>
                        <a:t>TG4aa</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800" b="0" i="0" u="none" strike="noStrike">
                          <a:effectLst/>
                          <a:latin typeface="Arial" panose="020B0604020202020204" pitchFamily="34" charset="0"/>
                        </a:rPr>
                        <a:t>EV1</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800" b="1" i="0" u="none" strike="noStrike">
                          <a:effectLst/>
                          <a:latin typeface="Arial" panose="020B0604020202020204" pitchFamily="34" charset="0"/>
                        </a:rPr>
                        <a:t>TG4cor1</a:t>
                      </a:r>
                    </a:p>
                  </a:txBody>
                  <a:tcPr marL="5777" marR="5777" marT="57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800" b="1" i="0" u="none" strike="noStrike">
                          <a:solidFill>
                            <a:srgbClr val="FFFFFF"/>
                          </a:solidFill>
                          <a:effectLst/>
                          <a:latin typeface="Arial" panose="020B0604020202020204" pitchFamily="34" charset="0"/>
                        </a:rPr>
                        <a:t>SG4ab</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635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800" b="1" i="0" u="none" strike="noStrike">
                          <a:effectLst/>
                          <a:latin typeface="Arial" panose="020B0604020202020204" pitchFamily="34" charset="0"/>
                        </a:rPr>
                        <a:t>6:00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47445925"/>
                  </a:ext>
                </a:extLst>
              </a:tr>
              <a:tr h="133006">
                <a:tc>
                  <a:txBody>
                    <a:bodyPr/>
                    <a:lstStyle/>
                    <a:p>
                      <a:pPr algn="r" fontAlgn="b"/>
                      <a:r>
                        <a:rPr lang="en-US" sz="800" b="1" i="0" u="none" strike="noStrike">
                          <a:effectLst/>
                          <a:latin typeface="Arial" panose="020B0604020202020204" pitchFamily="34" charset="0"/>
                        </a:rPr>
                        <a:t>18:00</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1" i="0" u="none" strike="noStrike">
                          <a:effectLst/>
                          <a:latin typeface="Arial" panose="020B0604020202020204" pitchFamily="34" charset="0"/>
                        </a:rPr>
                        <a:t>15:00</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1"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1"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800" b="1" i="0" u="none" strike="noStrike">
                          <a:effectLst/>
                          <a:latin typeface="Arial" panose="020B0604020202020204" pitchFamily="34" charset="0"/>
                        </a:rPr>
                        <a:t>22:00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800" b="0" i="0" u="none" strike="noStrike">
                          <a:effectLst/>
                          <a:latin typeface="Arial" panose="020B0604020202020204" pitchFamily="34" charset="0"/>
                        </a:rPr>
                        <a:t> </a:t>
                      </a:r>
                    </a:p>
                  </a:txBody>
                  <a:tcPr marL="5777" marR="5777" marT="5777" marB="0" anchor="b">
                    <a:lnL w="635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800" b="1" i="0" u="none" strike="noStrike">
                          <a:effectLst/>
                          <a:latin typeface="Arial" panose="020B0604020202020204" pitchFamily="34" charset="0"/>
                        </a:rPr>
                        <a:t>7:00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13204192"/>
                  </a:ext>
                </a:extLst>
              </a:tr>
              <a:tr h="133006">
                <a:tc>
                  <a:txBody>
                    <a:bodyPr/>
                    <a:lstStyle/>
                    <a:p>
                      <a:pPr algn="r" fontAlgn="b"/>
                      <a:r>
                        <a:rPr lang="en-US" sz="800" b="1" i="0" u="none" strike="noStrike">
                          <a:effectLst/>
                          <a:latin typeface="Arial" panose="020B0604020202020204" pitchFamily="34" charset="0"/>
                        </a:rPr>
                        <a:t>19:00</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1" i="0" u="none" strike="noStrike">
                          <a:effectLst/>
                          <a:latin typeface="Arial" panose="020B0604020202020204" pitchFamily="34" charset="0"/>
                        </a:rPr>
                        <a:t>16:00</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1"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1"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800" b="0" i="0" u="none" strike="noStrike">
                          <a:effectLst/>
                          <a:latin typeface="Arial" panose="020B0604020202020204" pitchFamily="34" charset="0"/>
                        </a:rPr>
                        <a:t>EV2</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800" b="0" i="0" u="none" strike="noStrike">
                          <a:effectLst/>
                          <a:latin typeface="Arial" panose="020B0604020202020204" pitchFamily="34" charset="0"/>
                        </a:rPr>
                        <a:t>EV2</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800" b="0" i="0" u="none" strike="noStrike">
                          <a:effectLst/>
                          <a:latin typeface="Arial" panose="020B0604020202020204" pitchFamily="34" charset="0"/>
                        </a:rPr>
                        <a:t>EV2</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800" b="0" i="0" u="none" strike="noStrike">
                          <a:effectLst/>
                          <a:latin typeface="Arial" panose="020B0604020202020204" pitchFamily="34" charset="0"/>
                        </a:rPr>
                        <a:t>EV2</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800" b="1" i="0" u="none" strike="noStrike">
                          <a:effectLst/>
                          <a:latin typeface="Arial" panose="020B0604020202020204" pitchFamily="34" charset="0"/>
                        </a:rPr>
                        <a:t>SG6a</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800" b="0" i="0" u="none" strike="noStrike">
                          <a:effectLst/>
                          <a:latin typeface="Arial" panose="020B0604020202020204" pitchFamily="34" charset="0"/>
                        </a:rPr>
                        <a:t>EV2</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800" b="0" i="0" u="none" strike="noStrike">
                          <a:effectLst/>
                          <a:latin typeface="Arial" panose="020B0604020202020204" pitchFamily="34" charset="0"/>
                        </a:rPr>
                        <a:t>EV2</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800" b="0" i="0" u="none" strike="noStrike">
                          <a:effectLst/>
                          <a:latin typeface="Arial" panose="020B0604020202020204" pitchFamily="34" charset="0"/>
                        </a:rPr>
                        <a:t>EV2</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effectLst/>
                          <a:latin typeface="Arial" panose="020B0604020202020204" pitchFamily="34" charset="0"/>
                        </a:rPr>
                        <a:t>23:00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800" b="0" i="0" u="none" strike="noStrike">
                          <a:effectLst/>
                          <a:latin typeface="Arial" panose="020B0604020202020204" pitchFamily="34" charset="0"/>
                        </a:rPr>
                        <a:t>EV2</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800" b="0" i="0" u="none" strike="noStrike">
                          <a:effectLst/>
                          <a:latin typeface="Arial" panose="020B0604020202020204" pitchFamily="34" charset="0"/>
                        </a:rPr>
                        <a:t>EV2</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800" b="0" i="0" u="none" strike="noStrike">
                          <a:effectLst/>
                          <a:latin typeface="Arial" panose="020B0604020202020204" pitchFamily="34" charset="0"/>
                        </a:rPr>
                        <a:t>EV2</a:t>
                      </a:r>
                    </a:p>
                  </a:txBody>
                  <a:tcPr marL="5777" marR="5777" marT="577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800" b="0" i="0" u="none" strike="noStrike">
                          <a:effectLst/>
                          <a:latin typeface="Arial" panose="020B0604020202020204" pitchFamily="34" charset="0"/>
                        </a:rPr>
                        <a:t>EV2</a:t>
                      </a:r>
                    </a:p>
                  </a:txBody>
                  <a:tcPr marL="5777" marR="5777" marT="577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800" b="1" i="0" u="none" strike="noStrike">
                          <a:effectLst/>
                          <a:latin typeface="Arial" panose="020B0604020202020204" pitchFamily="34" charset="0"/>
                        </a:rPr>
                        <a:t>8:00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534501263"/>
                  </a:ext>
                </a:extLst>
              </a:tr>
              <a:tr h="133006">
                <a:tc>
                  <a:txBody>
                    <a:bodyPr/>
                    <a:lstStyle/>
                    <a:p>
                      <a:pPr algn="r" fontAlgn="b"/>
                      <a:r>
                        <a:rPr lang="en-US" sz="800" b="1" i="0" u="none" strike="noStrike">
                          <a:effectLst/>
                          <a:latin typeface="Arial" panose="020B0604020202020204" pitchFamily="34" charset="0"/>
                        </a:rPr>
                        <a:t>20:00</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1" i="0" u="none" strike="noStrike">
                          <a:effectLst/>
                          <a:latin typeface="Arial" panose="020B0604020202020204" pitchFamily="34" charset="0"/>
                        </a:rPr>
                        <a:t>17:00</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1"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1"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800" b="1" i="0" u="none" strike="noStrike">
                          <a:effectLst/>
                          <a:latin typeface="Arial" panose="020B0604020202020204" pitchFamily="34" charset="0"/>
                        </a:rPr>
                        <a:t>0:00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800" b="1" i="0" u="none" strike="noStrike">
                          <a:effectLst/>
                          <a:latin typeface="Arial" panose="020B0604020202020204" pitchFamily="34" charset="0"/>
                        </a:rPr>
                        <a:t>9:00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61292316"/>
                  </a:ext>
                </a:extLst>
              </a:tr>
              <a:tr h="133006">
                <a:tc>
                  <a:txBody>
                    <a:bodyPr/>
                    <a:lstStyle/>
                    <a:p>
                      <a:pPr algn="r" fontAlgn="b"/>
                      <a:r>
                        <a:rPr lang="en-US" sz="800" b="1" i="0" u="none" strike="noStrike">
                          <a:effectLst/>
                          <a:latin typeface="Arial" panose="020B0604020202020204" pitchFamily="34" charset="0"/>
                        </a:rPr>
                        <a:t>21:00</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1" i="0" u="none" strike="noStrike">
                          <a:effectLst/>
                          <a:latin typeface="Arial" panose="020B0604020202020204" pitchFamily="34" charset="0"/>
                        </a:rPr>
                        <a:t>18:00</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1"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1"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800" b="1" i="0" u="none" strike="noStrike">
                          <a:effectLst/>
                          <a:latin typeface="Arial" panose="020B0604020202020204" pitchFamily="34" charset="0"/>
                        </a:rPr>
                        <a:t>1:00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800" b="1" i="0" u="none" strike="noStrike">
                          <a:effectLst/>
                          <a:latin typeface="Arial" panose="020B0604020202020204" pitchFamily="34" charset="0"/>
                        </a:rPr>
                        <a:t>10:00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59149938"/>
                  </a:ext>
                </a:extLst>
              </a:tr>
              <a:tr h="133006">
                <a:tc>
                  <a:txBody>
                    <a:bodyPr/>
                    <a:lstStyle/>
                    <a:p>
                      <a:pPr algn="r" fontAlgn="b"/>
                      <a:r>
                        <a:rPr lang="en-US" sz="800" b="1" i="0" u="none" strike="noStrike">
                          <a:effectLst/>
                          <a:latin typeface="Arial" panose="020B0604020202020204" pitchFamily="34" charset="0"/>
                        </a:rPr>
                        <a:t>22:00</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1" i="0" u="none" strike="noStrike">
                          <a:effectLst/>
                          <a:latin typeface="Arial" panose="020B0604020202020204" pitchFamily="34" charset="0"/>
                        </a:rPr>
                        <a:t>19:00</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1"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1"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800" b="1" i="0" u="none" strike="noStrike">
                          <a:effectLst/>
                          <a:latin typeface="Arial" panose="020B0604020202020204" pitchFamily="34" charset="0"/>
                        </a:rPr>
                        <a:t>2:00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800" b="1" i="0" u="none" strike="noStrike">
                          <a:effectLst/>
                          <a:latin typeface="Arial" panose="020B0604020202020204" pitchFamily="34" charset="0"/>
                        </a:rPr>
                        <a:t>11:00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18069430"/>
                  </a:ext>
                </a:extLst>
              </a:tr>
              <a:tr h="139340">
                <a:tc>
                  <a:txBody>
                    <a:bodyPr/>
                    <a:lstStyle/>
                    <a:p>
                      <a:pPr algn="r" fontAlgn="b"/>
                      <a:r>
                        <a:rPr lang="en-US" sz="800" b="1" i="0" u="none" strike="noStrike">
                          <a:effectLst/>
                          <a:latin typeface="Arial" panose="020B0604020202020204" pitchFamily="34" charset="0"/>
                        </a:rPr>
                        <a:t>23:00</a:t>
                      </a:r>
                    </a:p>
                  </a:txBody>
                  <a:tcPr marL="5777" marR="5777" marT="577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800" b="1" i="0" u="none" strike="noStrike">
                          <a:effectLst/>
                          <a:latin typeface="Arial" panose="020B0604020202020204" pitchFamily="34" charset="0"/>
                        </a:rPr>
                        <a:t>20:00</a:t>
                      </a:r>
                    </a:p>
                  </a:txBody>
                  <a:tcPr marL="5777" marR="5777" marT="577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800" b="1"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1"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800" b="1" i="0" u="none" strike="noStrike">
                          <a:effectLst/>
                          <a:latin typeface="Arial" panose="020B0604020202020204" pitchFamily="34" charset="0"/>
                        </a:rPr>
                        <a:t>3:00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effectLst/>
                          <a:latin typeface="Arial" panose="020B0604020202020204" pitchFamily="34" charset="0"/>
                        </a:rPr>
                        <a:t> </a:t>
                      </a:r>
                    </a:p>
                  </a:txBody>
                  <a:tcPr marL="5777" marR="5777" marT="577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800" b="1" i="0" u="none" strike="noStrike" dirty="0">
                          <a:effectLst/>
                          <a:latin typeface="Arial" panose="020B0604020202020204" pitchFamily="34" charset="0"/>
                        </a:rPr>
                        <a:t>12:00</a:t>
                      </a:r>
                    </a:p>
                  </a:txBody>
                  <a:tcPr marL="5777" marR="5777" marT="57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2087430"/>
                  </a:ext>
                </a:extLst>
              </a:tr>
            </a:tbl>
          </a:graphicData>
        </a:graphic>
      </p:graphicFrame>
      <p:graphicFrame>
        <p:nvGraphicFramePr>
          <p:cNvPr id="12" name="Table 11">
            <a:extLst>
              <a:ext uri="{FF2B5EF4-FFF2-40B4-BE49-F238E27FC236}">
                <a16:creationId xmlns:a16="http://schemas.microsoft.com/office/drawing/2014/main" id="{3A302633-E52B-4223-BA52-882BD1100709}"/>
              </a:ext>
            </a:extLst>
          </p:cNvPr>
          <p:cNvGraphicFramePr>
            <a:graphicFrameLocks noGrp="1"/>
          </p:cNvGraphicFramePr>
          <p:nvPr>
            <p:extLst>
              <p:ext uri="{D42A27DB-BD31-4B8C-83A1-F6EECF244321}">
                <p14:modId xmlns:p14="http://schemas.microsoft.com/office/powerpoint/2010/main" val="4048834948"/>
              </p:ext>
            </p:extLst>
          </p:nvPr>
        </p:nvGraphicFramePr>
        <p:xfrm>
          <a:off x="755576" y="5434635"/>
          <a:ext cx="2448273" cy="384810"/>
        </p:xfrm>
        <a:graphic>
          <a:graphicData uri="http://schemas.openxmlformats.org/drawingml/2006/table">
            <a:tbl>
              <a:tblPr/>
              <a:tblGrid>
                <a:gridCol w="408046">
                  <a:extLst>
                    <a:ext uri="{9D8B030D-6E8A-4147-A177-3AD203B41FA5}">
                      <a16:colId xmlns:a16="http://schemas.microsoft.com/office/drawing/2014/main" val="440443053"/>
                    </a:ext>
                  </a:extLst>
                </a:gridCol>
                <a:gridCol w="408046">
                  <a:extLst>
                    <a:ext uri="{9D8B030D-6E8A-4147-A177-3AD203B41FA5}">
                      <a16:colId xmlns:a16="http://schemas.microsoft.com/office/drawing/2014/main" val="3413338774"/>
                    </a:ext>
                  </a:extLst>
                </a:gridCol>
                <a:gridCol w="1632181">
                  <a:extLst>
                    <a:ext uri="{9D8B030D-6E8A-4147-A177-3AD203B41FA5}">
                      <a16:colId xmlns:a16="http://schemas.microsoft.com/office/drawing/2014/main" val="3428943380"/>
                    </a:ext>
                  </a:extLst>
                </a:gridCol>
              </a:tblGrid>
              <a:tr h="159985">
                <a:tc>
                  <a:txBody>
                    <a:bodyPr/>
                    <a:lstStyle/>
                    <a:p>
                      <a:pPr algn="l" fontAlgn="b"/>
                      <a:r>
                        <a:rPr lang="en-US" sz="12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endParaRPr lang="en-US" sz="1000" b="0" i="0" u="none" strike="noStrike">
                        <a:effectLst/>
                        <a:latin typeface="Arial"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panose="020B0604020202020204" pitchFamily="34" charset="0"/>
                        </a:rPr>
                        <a:t>Required mtg slots</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75939053"/>
                  </a:ext>
                </a:extLst>
              </a:tr>
              <a:tr h="190500">
                <a:tc>
                  <a:txBody>
                    <a:bodyPr/>
                    <a:lstStyle/>
                    <a:p>
                      <a:pPr algn="l" fontAlgn="b"/>
                      <a:r>
                        <a:rPr lang="en-US" sz="12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endParaRPr lang="en-US" sz="1000" b="0" i="0" u="none" strike="noStrike">
                        <a:effectLst/>
                        <a:latin typeface="Arial"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panose="020B0604020202020204" pitchFamily="34" charset="0"/>
                        </a:rPr>
                        <a:t>Extra credit slots</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03307785"/>
                  </a:ext>
                </a:extLst>
              </a:tr>
            </a:tbl>
          </a:graphicData>
        </a:graphic>
      </p:graphicFrame>
      <p:graphicFrame>
        <p:nvGraphicFramePr>
          <p:cNvPr id="14" name="Table 13">
            <a:extLst>
              <a:ext uri="{FF2B5EF4-FFF2-40B4-BE49-F238E27FC236}">
                <a16:creationId xmlns:a16="http://schemas.microsoft.com/office/drawing/2014/main" id="{539F1623-7AEB-4FE3-A1CA-F5082A3C56B1}"/>
              </a:ext>
            </a:extLst>
          </p:cNvPr>
          <p:cNvGraphicFramePr>
            <a:graphicFrameLocks noGrp="1"/>
          </p:cNvGraphicFramePr>
          <p:nvPr>
            <p:extLst>
              <p:ext uri="{D42A27DB-BD31-4B8C-83A1-F6EECF244321}">
                <p14:modId xmlns:p14="http://schemas.microsoft.com/office/powerpoint/2010/main" val="835328583"/>
              </p:ext>
            </p:extLst>
          </p:nvPr>
        </p:nvGraphicFramePr>
        <p:xfrm>
          <a:off x="3602038" y="5433040"/>
          <a:ext cx="609600" cy="361950"/>
        </p:xfrm>
        <a:graphic>
          <a:graphicData uri="http://schemas.openxmlformats.org/drawingml/2006/table">
            <a:tbl>
              <a:tblPr/>
              <a:tblGrid>
                <a:gridCol w="609600">
                  <a:extLst>
                    <a:ext uri="{9D8B030D-6E8A-4147-A177-3AD203B41FA5}">
                      <a16:colId xmlns:a16="http://schemas.microsoft.com/office/drawing/2014/main" val="1715563582"/>
                    </a:ext>
                  </a:extLst>
                </a:gridCol>
              </a:tblGrid>
              <a:tr h="200025">
                <a:tc>
                  <a:txBody>
                    <a:bodyPr/>
                    <a:lstStyle/>
                    <a:p>
                      <a:pPr algn="ctr" fontAlgn="ctr"/>
                      <a:r>
                        <a:rPr lang="en-US" sz="1000" b="1" i="0" u="none" strike="noStrike" dirty="0">
                          <a:solidFill>
                            <a:srgbClr val="FFFFFF"/>
                          </a:solidFill>
                          <a:effectLst/>
                          <a:latin typeface="Arial" panose="020B0604020202020204" pitchFamily="34" charset="0"/>
                        </a:rPr>
                        <a:t>15.4ab</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extLst>
                  <a:ext uri="{0D108BD9-81ED-4DB2-BD59-A6C34878D82A}">
                    <a16:rowId xmlns:a16="http://schemas.microsoft.com/office/drawing/2014/main" val="3719466639"/>
                  </a:ext>
                </a:extLst>
              </a:tr>
              <a:tr h="0">
                <a:tc>
                  <a:txBody>
                    <a:bodyPr/>
                    <a:lstStyle/>
                    <a:p>
                      <a:pPr algn="ctr" fontAlgn="ctr"/>
                      <a:r>
                        <a:rPr lang="en-US" sz="1000" b="1" i="0" u="none" strike="noStrike" dirty="0">
                          <a:effectLst/>
                          <a:latin typeface="Arial" panose="020B0604020202020204" pitchFamily="34" charset="0"/>
                        </a:rPr>
                        <a:t>Joint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9694"/>
                    </a:solidFill>
                  </a:tcPr>
                </a:tc>
                <a:extLst>
                  <a:ext uri="{0D108BD9-81ED-4DB2-BD59-A6C34878D82A}">
                    <a16:rowId xmlns:a16="http://schemas.microsoft.com/office/drawing/2014/main" val="1773242808"/>
                  </a:ext>
                </a:extLst>
              </a:tr>
            </a:tbl>
          </a:graphicData>
        </a:graphic>
      </p:graphicFrame>
    </p:spTree>
    <p:extLst>
      <p:ext uri="{BB962C8B-B14F-4D97-AF65-F5344CB8AC3E}">
        <p14:creationId xmlns:p14="http://schemas.microsoft.com/office/powerpoint/2010/main" val="2011355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505945C-3B0E-49F2-BD9C-0FF17D03AAE7}"/>
              </a:ext>
            </a:extLst>
          </p:cNvPr>
          <p:cNvSpPr>
            <a:spLocks noGrp="1" noChangeArrowheads="1"/>
          </p:cNvSpPr>
          <p:nvPr>
            <p:ph type="title"/>
          </p:nvPr>
        </p:nvSpPr>
        <p:spPr/>
        <p:txBody>
          <a:bodyPr>
            <a:normAutofit fontScale="90000"/>
          </a:bodyPr>
          <a:lstStyle/>
          <a:p>
            <a:r>
              <a:rPr lang="en-US" altLang="en-US" dirty="0"/>
              <a:t>Teleconference Schedule Discussion</a:t>
            </a:r>
          </a:p>
        </p:txBody>
      </p:sp>
      <p:sp>
        <p:nvSpPr>
          <p:cNvPr id="3" name="Content Placeholder 2">
            <a:extLst>
              <a:ext uri="{FF2B5EF4-FFF2-40B4-BE49-F238E27FC236}">
                <a16:creationId xmlns:a16="http://schemas.microsoft.com/office/drawing/2014/main" id="{B085FB89-06B0-42E9-82E5-BCFC16ED4869}"/>
              </a:ext>
            </a:extLst>
          </p:cNvPr>
          <p:cNvSpPr>
            <a:spLocks noGrp="1"/>
          </p:cNvSpPr>
          <p:nvPr>
            <p:ph idx="1"/>
          </p:nvPr>
        </p:nvSpPr>
        <p:spPr>
          <a:xfrm>
            <a:off x="395535" y="2125663"/>
            <a:ext cx="4824537" cy="2293489"/>
          </a:xfrm>
        </p:spPr>
        <p:txBody>
          <a:bodyPr>
            <a:normAutofit fontScale="85000" lnSpcReduction="20000"/>
          </a:bodyPr>
          <a:lstStyle/>
          <a:p>
            <a:pPr marL="0" indent="0">
              <a:defRPr/>
            </a:pPr>
            <a:r>
              <a:rPr lang="en-US" dirty="0"/>
              <a:t>Frequency: Bi-weekly </a:t>
            </a:r>
          </a:p>
          <a:p>
            <a:pPr marL="0" indent="0">
              <a:defRPr/>
            </a:pPr>
            <a:r>
              <a:rPr lang="en-US" dirty="0"/>
              <a:t>Phase: Tuesday  </a:t>
            </a:r>
          </a:p>
          <a:p>
            <a:pPr marL="0" indent="0">
              <a:defRPr/>
            </a:pPr>
            <a:r>
              <a:rPr lang="en-US" dirty="0"/>
              <a:t>Time: 10:00 ET (07:00 PT)</a:t>
            </a:r>
          </a:p>
          <a:p>
            <a:pPr marL="0" indent="0">
              <a:defRPr/>
            </a:pPr>
            <a:r>
              <a:rPr lang="en-US" dirty="0"/>
              <a:t>Offset: First call August 3rd</a:t>
            </a:r>
          </a:p>
          <a:p>
            <a:pPr marL="0" indent="0">
              <a:defRPr/>
            </a:pPr>
            <a:r>
              <a:rPr lang="en-US" dirty="0"/>
              <a:t>Duration: 	1 hour. 	 </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p:txBody>
      </p:sp>
      <p:sp>
        <p:nvSpPr>
          <p:cNvPr id="15364" name="Slide Number Placeholder 3">
            <a:extLst>
              <a:ext uri="{FF2B5EF4-FFF2-40B4-BE49-F238E27FC236}">
                <a16:creationId xmlns:a16="http://schemas.microsoft.com/office/drawing/2014/main" id="{4B708073-FB44-448B-932A-C62A277500B7}"/>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6787BB26-1930-4ABF-A0BE-518ED9BD72A7}" type="slidenum">
              <a:rPr lang="en-US" altLang="en-US" smtClean="0">
                <a:solidFill>
                  <a:schemeClr val="tx1"/>
                </a:solidFill>
              </a:rPr>
              <a:pPr/>
              <a:t>14</a:t>
            </a:fld>
            <a:endParaRPr lang="en-US" altLang="en-US">
              <a:solidFill>
                <a:schemeClr val="tx1"/>
              </a:solidFill>
            </a:endParaRPr>
          </a:p>
        </p:txBody>
      </p:sp>
      <p:graphicFrame>
        <p:nvGraphicFramePr>
          <p:cNvPr id="5" name="Table 5">
            <a:extLst>
              <a:ext uri="{FF2B5EF4-FFF2-40B4-BE49-F238E27FC236}">
                <a16:creationId xmlns:a16="http://schemas.microsoft.com/office/drawing/2014/main" id="{3C8F09A3-0A70-41B9-ACF3-D4B027AD72E3}"/>
              </a:ext>
            </a:extLst>
          </p:cNvPr>
          <p:cNvGraphicFramePr>
            <a:graphicFrameLocks noGrp="1"/>
          </p:cNvGraphicFramePr>
          <p:nvPr>
            <p:extLst>
              <p:ext uri="{D42A27DB-BD31-4B8C-83A1-F6EECF244321}">
                <p14:modId xmlns:p14="http://schemas.microsoft.com/office/powerpoint/2010/main" val="1750123454"/>
              </p:ext>
            </p:extLst>
          </p:nvPr>
        </p:nvGraphicFramePr>
        <p:xfrm>
          <a:off x="5508104" y="2125662"/>
          <a:ext cx="3133566" cy="3751610"/>
        </p:xfrm>
        <a:graphic>
          <a:graphicData uri="http://schemas.openxmlformats.org/drawingml/2006/table">
            <a:tbl>
              <a:tblPr firstRow="1" bandRow="1">
                <a:tableStyleId>{5C22544A-7EE6-4342-B048-85BDC9FD1C3A}</a:tableStyleId>
              </a:tblPr>
              <a:tblGrid>
                <a:gridCol w="1584176">
                  <a:extLst>
                    <a:ext uri="{9D8B030D-6E8A-4147-A177-3AD203B41FA5}">
                      <a16:colId xmlns:a16="http://schemas.microsoft.com/office/drawing/2014/main" val="20000"/>
                    </a:ext>
                  </a:extLst>
                </a:gridCol>
                <a:gridCol w="1549390">
                  <a:extLst>
                    <a:ext uri="{9D8B030D-6E8A-4147-A177-3AD203B41FA5}">
                      <a16:colId xmlns:a16="http://schemas.microsoft.com/office/drawing/2014/main" val="20001"/>
                    </a:ext>
                  </a:extLst>
                </a:gridCol>
              </a:tblGrid>
              <a:tr h="375161">
                <a:tc>
                  <a:txBody>
                    <a:bodyPr/>
                    <a:lstStyle/>
                    <a:p>
                      <a:r>
                        <a:rPr lang="en-US" sz="1800" dirty="0"/>
                        <a:t>Week</a:t>
                      </a:r>
                    </a:p>
                  </a:txBody>
                  <a:tcPr marL="91420" marR="91420" marT="45700" marB="45700"/>
                </a:tc>
                <a:tc>
                  <a:txBody>
                    <a:bodyPr/>
                    <a:lstStyle/>
                    <a:p>
                      <a:r>
                        <a:rPr lang="en-US" sz="1800" dirty="0"/>
                        <a:t>Time (ET)</a:t>
                      </a:r>
                    </a:p>
                  </a:txBody>
                  <a:tcPr marL="91420" marR="91420" marT="45700" marB="45700"/>
                </a:tc>
                <a:extLst>
                  <a:ext uri="{0D108BD9-81ED-4DB2-BD59-A6C34878D82A}">
                    <a16:rowId xmlns:a16="http://schemas.microsoft.com/office/drawing/2014/main" val="10000"/>
                  </a:ext>
                </a:extLst>
              </a:tr>
              <a:tr h="37516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Now:</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[July plenary]</a:t>
                      </a:r>
                    </a:p>
                  </a:txBody>
                  <a:tcPr marL="91420" marR="91420" marT="45700" marB="45700"/>
                </a:tc>
                <a:extLst>
                  <a:ext uri="{0D108BD9-81ED-4DB2-BD59-A6C34878D82A}">
                    <a16:rowId xmlns:a16="http://schemas.microsoft.com/office/drawing/2014/main" val="10001"/>
                  </a:ext>
                </a:extLst>
              </a:tr>
              <a:tr h="375161">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002"/>
                  </a:ext>
                </a:extLst>
              </a:tr>
              <a:tr h="375161">
                <a:tc>
                  <a:txBody>
                    <a:bodyPr/>
                    <a:lstStyle/>
                    <a:p>
                      <a:r>
                        <a:rPr lang="en-US" sz="1800" dirty="0">
                          <a:solidFill>
                            <a:schemeClr val="tx1"/>
                          </a:solidFill>
                        </a:rPr>
                        <a:t>August 3</a:t>
                      </a:r>
                    </a:p>
                  </a:txBody>
                  <a:tcPr marL="91420" marR="91420" marT="45700" marB="45700"/>
                </a:tc>
                <a:tc>
                  <a:txBody>
                    <a:bodyPr/>
                    <a:lstStyle/>
                    <a:p>
                      <a:r>
                        <a:rPr lang="en-US" sz="1800" dirty="0"/>
                        <a:t>10:00 ET</a:t>
                      </a:r>
                    </a:p>
                  </a:txBody>
                  <a:tcPr marL="91420" marR="91420" marT="45700" marB="45700"/>
                </a:tc>
                <a:extLst>
                  <a:ext uri="{0D108BD9-81ED-4DB2-BD59-A6C34878D82A}">
                    <a16:rowId xmlns:a16="http://schemas.microsoft.com/office/drawing/2014/main" val="10003"/>
                  </a:ext>
                </a:extLst>
              </a:tr>
              <a:tr h="375161">
                <a:tc>
                  <a:txBody>
                    <a:bodyPr/>
                    <a:lstStyle/>
                    <a:p>
                      <a:endParaRPr lang="en-US" sz="1800" dirty="0">
                        <a:solidFill>
                          <a:schemeClr val="tx1"/>
                        </a:solidFill>
                      </a:endParaRP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972486093"/>
                  </a:ext>
                </a:extLst>
              </a:tr>
              <a:tr h="375161">
                <a:tc>
                  <a:txBody>
                    <a:bodyPr/>
                    <a:lstStyle/>
                    <a:p>
                      <a:r>
                        <a:rPr lang="en-US" sz="1800" dirty="0">
                          <a:solidFill>
                            <a:schemeClr val="tx1"/>
                          </a:solidFill>
                        </a:rPr>
                        <a:t>August 17</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10:00 ET</a:t>
                      </a:r>
                    </a:p>
                  </a:txBody>
                  <a:tcPr marL="91420" marR="91420" marT="45700" marB="45700"/>
                </a:tc>
                <a:extLst>
                  <a:ext uri="{0D108BD9-81ED-4DB2-BD59-A6C34878D82A}">
                    <a16:rowId xmlns:a16="http://schemas.microsoft.com/office/drawing/2014/main" val="107150580"/>
                  </a:ext>
                </a:extLst>
              </a:tr>
              <a:tr h="375161">
                <a:tc>
                  <a:txBody>
                    <a:bodyPr/>
                    <a:lstStyle/>
                    <a:p>
                      <a:endParaRPr lang="en-US" sz="1800" dirty="0">
                        <a:solidFill>
                          <a:schemeClr val="tx1"/>
                        </a:solidFill>
                      </a:endParaRP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4127578813"/>
                  </a:ext>
                </a:extLst>
              </a:tr>
              <a:tr h="37516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August 31</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10:00 ET</a:t>
                      </a:r>
                    </a:p>
                  </a:txBody>
                  <a:tcPr marL="91420" marR="91420" marT="45700" marB="45700"/>
                </a:tc>
                <a:extLst>
                  <a:ext uri="{0D108BD9-81ED-4DB2-BD59-A6C34878D82A}">
                    <a16:rowId xmlns:a16="http://schemas.microsoft.com/office/drawing/2014/main" val="3886067334"/>
                  </a:ext>
                </a:extLst>
              </a:tr>
              <a:tr h="37516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19788747"/>
                  </a:ext>
                </a:extLst>
              </a:tr>
              <a:tr h="37516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dirty="0">
                          <a:solidFill>
                            <a:srgbClr val="C00000"/>
                          </a:solidFill>
                        </a:rPr>
                        <a:t>Sept 14: </a:t>
                      </a:r>
                    </a:p>
                  </a:txBody>
                  <a:tcPr marL="91420" marR="91420" marT="45700" marB="45700"/>
                </a:tc>
                <a:tc>
                  <a:txBody>
                    <a:bodyPr/>
                    <a:lstStyle/>
                    <a:p>
                      <a:r>
                        <a:rPr lang="en-US" sz="1800" b="1" dirty="0">
                          <a:solidFill>
                            <a:srgbClr val="C00000"/>
                          </a:solidFill>
                        </a:rPr>
                        <a:t>Sept Interim</a:t>
                      </a:r>
                    </a:p>
                  </a:txBody>
                  <a:tcPr marL="91420" marR="91420" marT="45700" marB="45700"/>
                </a:tc>
                <a:extLst>
                  <a:ext uri="{0D108BD9-81ED-4DB2-BD59-A6C34878D82A}">
                    <a16:rowId xmlns:a16="http://schemas.microsoft.com/office/drawing/2014/main" val="1644665315"/>
                  </a:ext>
                </a:extLst>
              </a:tr>
            </a:tbl>
          </a:graphicData>
        </a:graphic>
      </p:graphicFrame>
      <p:sp>
        <p:nvSpPr>
          <p:cNvPr id="2" name="Arrow: Right 1">
            <a:extLst>
              <a:ext uri="{FF2B5EF4-FFF2-40B4-BE49-F238E27FC236}">
                <a16:creationId xmlns:a16="http://schemas.microsoft.com/office/drawing/2014/main" id="{E964B7C9-85AC-4877-B153-E76884D15BD3}"/>
              </a:ext>
            </a:extLst>
          </p:cNvPr>
          <p:cNvSpPr/>
          <p:nvPr/>
        </p:nvSpPr>
        <p:spPr bwMode="auto">
          <a:xfrm>
            <a:off x="4572000" y="5445224"/>
            <a:ext cx="864096" cy="576064"/>
          </a:xfrm>
          <a:prstGeom prst="rightArrow">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200" b="1" i="0" u="none" strike="noStrike" cap="none" normalizeH="0" baseline="0" dirty="0">
                <a:ln>
                  <a:noFill/>
                </a:ln>
                <a:solidFill>
                  <a:srgbClr val="C00000"/>
                </a:solidFill>
                <a:effectLst/>
                <a:latin typeface="Times New Roman" charset="0"/>
                <a:ea typeface="ＭＳ Ｐゴシック" charset="0"/>
                <a:cs typeface="ＭＳ Ｐゴシック" charset="0"/>
              </a:rPr>
              <a:t>NEXT</a:t>
            </a:r>
          </a:p>
        </p:txBody>
      </p:sp>
      <p:sp>
        <p:nvSpPr>
          <p:cNvPr id="7" name="Arrow: Right 6">
            <a:extLst>
              <a:ext uri="{FF2B5EF4-FFF2-40B4-BE49-F238E27FC236}">
                <a16:creationId xmlns:a16="http://schemas.microsoft.com/office/drawing/2014/main" id="{A37A012C-B51A-4A3F-BFCC-9901199B525B}"/>
              </a:ext>
            </a:extLst>
          </p:cNvPr>
          <p:cNvSpPr/>
          <p:nvPr/>
        </p:nvSpPr>
        <p:spPr bwMode="auto">
          <a:xfrm>
            <a:off x="4572000" y="4509120"/>
            <a:ext cx="867518" cy="871289"/>
          </a:xfrm>
          <a:prstGeom prst="rightArrow">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b="1" dirty="0">
                <a:solidFill>
                  <a:schemeClr val="accent2">
                    <a:lumMod val="75000"/>
                  </a:schemeClr>
                </a:solidFill>
                <a:latin typeface="Times New Roman" charset="0"/>
                <a:ea typeface="ＭＳ Ｐゴシック" charset="0"/>
                <a:cs typeface="ＭＳ Ｐゴシック" charset="0"/>
              </a:rPr>
              <a:t>We are Here</a:t>
            </a:r>
            <a:endParaRPr kumimoji="0" lang="en-US" sz="1200" b="1" i="0" u="none" strike="noStrike" cap="none" normalizeH="0" baseline="0" dirty="0">
              <a:ln>
                <a:noFill/>
              </a:ln>
              <a:solidFill>
                <a:schemeClr val="accent2">
                  <a:lumMod val="75000"/>
                </a:schemeClr>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029469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DCE7F77-C85C-4E6D-AF80-88E2811F92B8}"/>
              </a:ext>
            </a:extLst>
          </p:cNvPr>
          <p:cNvSpPr>
            <a:spLocks noGrp="1" noChangeArrowheads="1"/>
          </p:cNvSpPr>
          <p:nvPr>
            <p:ph type="title"/>
          </p:nvPr>
        </p:nvSpPr>
        <p:spPr/>
        <p:txBody>
          <a:bodyPr/>
          <a:lstStyle/>
          <a:p>
            <a:r>
              <a:rPr lang="en-US" altLang="en-US"/>
              <a:t>Other Business</a:t>
            </a:r>
          </a:p>
        </p:txBody>
      </p:sp>
      <p:sp>
        <p:nvSpPr>
          <p:cNvPr id="16387" name="Slide Number Placeholder 3">
            <a:extLst>
              <a:ext uri="{FF2B5EF4-FFF2-40B4-BE49-F238E27FC236}">
                <a16:creationId xmlns:a16="http://schemas.microsoft.com/office/drawing/2014/main" id="{92B27822-45F7-4FE7-9481-D2B2EDB68E29}"/>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9FBF73A8-93AA-4AC4-843B-13C47A4D16E4}" type="slidenum">
              <a:rPr lang="en-US" altLang="en-US" smtClean="0">
                <a:solidFill>
                  <a:schemeClr val="tx1"/>
                </a:solidFill>
              </a:rPr>
              <a:pPr/>
              <a:t>15</a:t>
            </a:fld>
            <a:endParaRPr lang="en-US" altLang="en-US">
              <a:solidFill>
                <a:schemeClr val="tx1"/>
              </a:solidFill>
            </a:endParaRPr>
          </a:p>
        </p:txBody>
      </p:sp>
      <p:pic>
        <p:nvPicPr>
          <p:cNvPr id="5" name="Picture 4">
            <a:extLst>
              <a:ext uri="{FF2B5EF4-FFF2-40B4-BE49-F238E27FC236}">
                <a16:creationId xmlns:a16="http://schemas.microsoft.com/office/drawing/2014/main" id="{E79358EE-C794-41AD-9D7D-E8BC91C56A33}"/>
              </a:ext>
            </a:extLst>
          </p:cNvPr>
          <p:cNvPicPr>
            <a:picLocks noChangeAspect="1"/>
          </p:cNvPicPr>
          <p:nvPr/>
        </p:nvPicPr>
        <p:blipFill>
          <a:blip r:embed="rId2"/>
          <a:stretch>
            <a:fillRect/>
          </a:stretch>
        </p:blipFill>
        <p:spPr>
          <a:xfrm>
            <a:off x="1619250" y="1766887"/>
            <a:ext cx="5905500" cy="332422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16</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368897"/>
            <a:ext cx="7772400" cy="1470025"/>
          </a:xfrm>
        </p:spPr>
        <p:txBody>
          <a:bodyPr/>
          <a:lstStyle/>
          <a:p>
            <a:r>
              <a:rPr lang="en-US" dirty="0"/>
              <a:t>Study Group 15.4ab</a:t>
            </a:r>
            <a:br>
              <a:rPr lang="en-US" dirty="0"/>
            </a:br>
            <a:r>
              <a:rPr lang="en-US" sz="3600" dirty="0"/>
              <a:t>Next Generation UWB Amendment</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Teleconference / Virtual Meeting</a:t>
            </a:r>
          </a:p>
          <a:p>
            <a:r>
              <a:rPr lang="en-US" dirty="0"/>
              <a:t>August 31, 2021</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a:t>Slid</a:t>
            </a:r>
            <a:fld id="{0F04E8E9-279B-42CA-B6E8-61A287E0027B}" type="slidenum">
              <a:rPr lang="en-US" altLang="en-US" smtClean="0"/>
              <a:pPr>
                <a:defRPr/>
              </a:pPr>
              <a:t>2</a:t>
            </a:fld>
            <a:endParaRPr lang="en-US" altLang="en-US"/>
          </a:p>
        </p:txBody>
      </p:sp>
      <p:pic>
        <p:nvPicPr>
          <p:cNvPr id="7" name="Picture 6" descr="A picture containing text, colorful, decorated&#10;&#10;Description automatically generated">
            <a:extLst>
              <a:ext uri="{FF2B5EF4-FFF2-40B4-BE49-F238E27FC236}">
                <a16:creationId xmlns:a16="http://schemas.microsoft.com/office/drawing/2014/main" id="{D02C6234-E935-4947-A5B2-2A544949B08E}"/>
              </a:ext>
            </a:extLst>
          </p:cNvPr>
          <p:cNvPicPr>
            <a:picLocks noChangeAspect="1"/>
          </p:cNvPicPr>
          <p:nvPr/>
        </p:nvPicPr>
        <p:blipFill>
          <a:blip r:embed="rId2"/>
          <a:stretch>
            <a:fillRect/>
          </a:stretch>
        </p:blipFill>
        <p:spPr>
          <a:xfrm>
            <a:off x="3856543" y="836712"/>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190557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p:txBody>
          <a:bodyPr/>
          <a:lstStyle/>
          <a:p>
            <a:r>
              <a:rPr lang="en-US" altLang="en-US" dirty="0">
                <a:solidFill>
                  <a:schemeClr val="accent2"/>
                </a:solidFill>
              </a:rPr>
              <a:t>802.15 Study Group Meeting</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611188" y="1557338"/>
            <a:ext cx="7993062" cy="4683125"/>
          </a:xfrm>
        </p:spPr>
        <p:txBody>
          <a:bodyPr>
            <a:normAutofit/>
          </a:bodyPr>
          <a:lstStyle/>
          <a:p>
            <a:pPr marL="457200" indent="-457200">
              <a:buFont typeface="Arial" panose="020B0604020202020204" pitchFamily="34" charset="0"/>
              <a:buChar char="•"/>
              <a:defRPr/>
            </a:pPr>
            <a:r>
              <a:rPr lang="en-US" dirty="0"/>
              <a:t>Pre-PAR Activity Rules</a:t>
            </a:r>
          </a:p>
          <a:p>
            <a:pPr marL="457200" indent="-457200">
              <a:buFont typeface="Arial" panose="020B0604020202020204" pitchFamily="34" charset="0"/>
              <a:buChar char="•"/>
              <a:defRPr/>
            </a:pPr>
            <a:r>
              <a:rPr lang="en-US" dirty="0"/>
              <a:t>Study Group voting: everyone present can vote</a:t>
            </a:r>
          </a:p>
          <a:p>
            <a:pPr marL="457200" indent="-457200">
              <a:buFont typeface="Arial" panose="020B0604020202020204" pitchFamily="34" charset="0"/>
              <a:buChar char="•"/>
              <a:defRPr/>
            </a:pPr>
            <a:r>
              <a:rPr lang="en-US" dirty="0"/>
              <a:t>Identify yourself and affiliation on first contact</a:t>
            </a:r>
          </a:p>
          <a:p>
            <a:pPr marL="457200" indent="-457200">
              <a:buFont typeface="Arial" panose="020B0604020202020204" pitchFamily="34" charset="0"/>
              <a:buChar char="•"/>
              <a:defRPr/>
            </a:pPr>
            <a:r>
              <a:rPr lang="en-US" dirty="0"/>
              <a:t>Reminder: Individual Participation</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8887CC0-1342-41C8-8706-B4801E242C15}" type="slidenum">
              <a:rPr lang="en-US" altLang="en-US" smtClean="0">
                <a:solidFill>
                  <a:schemeClr val="tx1"/>
                </a:solidFill>
              </a:rPr>
              <a:pPr/>
              <a:t>3</a:t>
            </a:fld>
            <a:endParaRPr lang="en-US" altLang="en-US">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149C629C-CA82-4E80-978A-D9707CE66729}" type="slidenum">
              <a:rPr lang="en-US" altLang="en-US" smtClean="0">
                <a:solidFill>
                  <a:schemeClr val="tx1"/>
                </a:solidFill>
              </a:rPr>
              <a:pPr/>
              <a:t>4</a:t>
            </a:fld>
            <a:endParaRPr lang="en-US" altLang="en-US">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341438"/>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9BF97-5ECF-4C8B-BEFF-2C2269D7EC32}"/>
              </a:ext>
            </a:extLst>
          </p:cNvPr>
          <p:cNvSpPr>
            <a:spLocks noGrp="1"/>
          </p:cNvSpPr>
          <p:nvPr>
            <p:ph type="title"/>
          </p:nvPr>
        </p:nvSpPr>
        <p:spPr/>
        <p:txBody>
          <a:bodyPr/>
          <a:lstStyle/>
          <a:p>
            <a:r>
              <a:rPr lang="en-US" dirty="0"/>
              <a:t>Task Group Rules</a:t>
            </a:r>
          </a:p>
        </p:txBody>
      </p:sp>
      <p:sp>
        <p:nvSpPr>
          <p:cNvPr id="3" name="Content Placeholder 2">
            <a:extLst>
              <a:ext uri="{FF2B5EF4-FFF2-40B4-BE49-F238E27FC236}">
                <a16:creationId xmlns:a16="http://schemas.microsoft.com/office/drawing/2014/main" id="{62F9371C-C79B-455D-8CD4-559794011B0A}"/>
              </a:ext>
            </a:extLst>
          </p:cNvPr>
          <p:cNvSpPr>
            <a:spLocks noGrp="1"/>
          </p:cNvSpPr>
          <p:nvPr>
            <p:ph idx="1"/>
          </p:nvPr>
        </p:nvSpPr>
        <p:spPr/>
        <p:txBody>
          <a:bodyPr/>
          <a:lstStyle/>
          <a:p>
            <a:pPr marL="457200" indent="-457200">
              <a:buFont typeface="Arial" panose="020B0604020202020204" pitchFamily="34" charset="0"/>
              <a:buChar char="•"/>
            </a:pPr>
            <a:r>
              <a:rPr lang="en-US" dirty="0"/>
              <a:t>PAR has been submitted</a:t>
            </a:r>
          </a:p>
          <a:p>
            <a:pPr marL="457200" indent="-457200">
              <a:buFont typeface="Arial" panose="020B0604020202020204" pitchFamily="34" charset="0"/>
              <a:buChar char="•"/>
            </a:pPr>
            <a:r>
              <a:rPr lang="en-US" dirty="0"/>
              <a:t>So we will abide by the rules that apply to a PAR activity also:</a:t>
            </a:r>
          </a:p>
          <a:p>
            <a:r>
              <a:rPr lang="en-US" dirty="0">
                <a:hlinkClick r:id="rId2"/>
              </a:rPr>
              <a:t>https://mentor.ieee.org/myproject/Public/mytools/mob/slideset.pdf</a:t>
            </a:r>
            <a:endParaRPr lang="en-US" dirty="0"/>
          </a:p>
          <a:p>
            <a:endParaRPr lang="en-US" dirty="0"/>
          </a:p>
        </p:txBody>
      </p:sp>
      <p:sp>
        <p:nvSpPr>
          <p:cNvPr id="4" name="Slide Number Placeholder 3">
            <a:extLst>
              <a:ext uri="{FF2B5EF4-FFF2-40B4-BE49-F238E27FC236}">
                <a16:creationId xmlns:a16="http://schemas.microsoft.com/office/drawing/2014/main" id="{0AAAB3B8-6413-4E42-B7F5-53575CF7291F}"/>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a:p>
        </p:txBody>
      </p:sp>
    </p:spTree>
    <p:extLst>
      <p:ext uri="{BB962C8B-B14F-4D97-AF65-F5344CB8AC3E}">
        <p14:creationId xmlns:p14="http://schemas.microsoft.com/office/powerpoint/2010/main" val="3162822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
        <p:nvSpPr>
          <p:cNvPr id="6" name="Date Placeholder 5"/>
          <p:cNvSpPr>
            <a:spLocks noGrp="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a:t>January 2021</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lstStyle/>
          <a:p>
            <a:pPr marL="514350" indent="-514350">
              <a:buFont typeface="Arial" panose="020B0604020202020204" pitchFamily="34" charset="0"/>
              <a:buAutoNum type="arabicPeriod"/>
            </a:pPr>
            <a:r>
              <a:rPr lang="en-US" altLang="en-US" dirty="0"/>
              <a:t>Opening and meeting preamble</a:t>
            </a:r>
          </a:p>
          <a:p>
            <a:pPr marL="514350" indent="-514350">
              <a:buFont typeface="Arial" panose="020B0604020202020204" pitchFamily="34" charset="0"/>
              <a:buAutoNum type="arabicPeriod"/>
            </a:pPr>
            <a:r>
              <a:rPr lang="en-US" altLang="en-US" dirty="0"/>
              <a:t>Brief recap and status</a:t>
            </a:r>
          </a:p>
          <a:p>
            <a:pPr marL="514350" indent="-514350">
              <a:buFont typeface="Arial" panose="020B0604020202020204" pitchFamily="34" charset="0"/>
              <a:buAutoNum type="arabicPeriod"/>
            </a:pPr>
            <a:r>
              <a:rPr lang="en-US" altLang="en-US" dirty="0"/>
              <a:t>Agenda and schedule for Sept</a:t>
            </a:r>
          </a:p>
          <a:p>
            <a:pPr marL="514350" indent="-514350">
              <a:buFont typeface="Arial" panose="020B0604020202020204" pitchFamily="34" charset="0"/>
              <a:buAutoNum type="arabicPeriod"/>
            </a:pPr>
            <a:r>
              <a:rPr lang="en-US" altLang="en-US" dirty="0"/>
              <a:t>Any other Business</a:t>
            </a:r>
          </a:p>
          <a:p>
            <a:pPr marL="514350" indent="-514350">
              <a:buFont typeface="Arial" panose="020B0604020202020204" pitchFamily="34" charset="0"/>
              <a:buAutoNum type="arabicPeriod"/>
            </a:pPr>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7</a:t>
            </a:fld>
            <a:endParaRPr lang="en-US" altLang="en-US">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FE7106-48FD-47AF-995A-DAF6D1C4E603}"/>
              </a:ext>
            </a:extLst>
          </p:cNvPr>
          <p:cNvSpPr>
            <a:spLocks noGrp="1"/>
          </p:cNvSpPr>
          <p:nvPr>
            <p:ph type="title"/>
          </p:nvPr>
        </p:nvSpPr>
        <p:spPr>
          <a:xfrm>
            <a:off x="722313" y="1772816"/>
            <a:ext cx="7772400" cy="1362075"/>
          </a:xfrm>
        </p:spPr>
        <p:txBody>
          <a:bodyPr/>
          <a:lstStyle/>
          <a:p>
            <a:pPr algn="ctr"/>
            <a:r>
              <a:rPr lang="en-US" dirty="0"/>
              <a:t>Recap</a:t>
            </a:r>
          </a:p>
        </p:txBody>
      </p:sp>
      <p:sp>
        <p:nvSpPr>
          <p:cNvPr id="4" name="Slide Number Placeholder 3">
            <a:extLst>
              <a:ext uri="{FF2B5EF4-FFF2-40B4-BE49-F238E27FC236}">
                <a16:creationId xmlns:a16="http://schemas.microsoft.com/office/drawing/2014/main" id="{1708014A-7389-450F-B079-8EB95C60F7F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spTree>
    <p:extLst>
      <p:ext uri="{BB962C8B-B14F-4D97-AF65-F5344CB8AC3E}">
        <p14:creationId xmlns:p14="http://schemas.microsoft.com/office/powerpoint/2010/main" val="3850218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FDEC2C8-AE1F-4ACD-A9E1-167666D186EF}"/>
              </a:ext>
            </a:extLst>
          </p:cNvPr>
          <p:cNvSpPr>
            <a:spLocks noGrp="1"/>
          </p:cNvSpPr>
          <p:nvPr>
            <p:ph type="title"/>
          </p:nvPr>
        </p:nvSpPr>
        <p:spPr/>
        <p:txBody>
          <a:bodyPr>
            <a:noAutofit/>
          </a:bodyPr>
          <a:lstStyle/>
          <a:p>
            <a:r>
              <a:rPr lang="en-US" sz="1800" b="1" i="0" u="none" strike="noStrike" baseline="0" dirty="0">
                <a:latin typeface="Verdana-Bold"/>
              </a:rPr>
              <a:t>5.2.b Scope of the project (As submitted to </a:t>
            </a:r>
            <a:r>
              <a:rPr lang="en-US" sz="1800" b="1" i="0" u="none" strike="noStrike" baseline="0" dirty="0" err="1">
                <a:latin typeface="Verdana-Bold"/>
              </a:rPr>
              <a:t>NesCom</a:t>
            </a:r>
            <a:r>
              <a:rPr lang="en-US" sz="1800" b="1" i="0" u="none" strike="noStrike" baseline="0" dirty="0">
                <a:latin typeface="Verdana-Bold"/>
              </a:rPr>
              <a:t>):</a:t>
            </a:r>
            <a:br>
              <a:rPr lang="en-US" sz="1800" b="1" i="0" u="none" strike="noStrike" baseline="0" dirty="0">
                <a:latin typeface="Verdana-Bold"/>
              </a:rPr>
            </a:br>
            <a:endParaRPr lang="en-US" sz="1800" dirty="0"/>
          </a:p>
        </p:txBody>
      </p:sp>
      <p:sp>
        <p:nvSpPr>
          <p:cNvPr id="6" name="Content Placeholder 5">
            <a:extLst>
              <a:ext uri="{FF2B5EF4-FFF2-40B4-BE49-F238E27FC236}">
                <a16:creationId xmlns:a16="http://schemas.microsoft.com/office/drawing/2014/main" id="{CD4A1A27-E529-4E42-AE00-A342ED4ACEAA}"/>
              </a:ext>
            </a:extLst>
          </p:cNvPr>
          <p:cNvSpPr>
            <a:spLocks noGrp="1"/>
          </p:cNvSpPr>
          <p:nvPr>
            <p:ph idx="1"/>
          </p:nvPr>
        </p:nvSpPr>
        <p:spPr/>
        <p:txBody>
          <a:bodyPr>
            <a:normAutofit fontScale="47500" lnSpcReduction="20000"/>
          </a:bodyPr>
          <a:lstStyle/>
          <a:p>
            <a:pPr algn="l"/>
            <a:r>
              <a:rPr lang="en-US" dirty="0"/>
              <a:t>This amendment enhances the Ultra Wideband (UWB) physical layers (PHYs) medium access control (MAC), and associated ranging techniques while retaining backward compatibility with enhanced ranging capable devices (ERDEVs).</a:t>
            </a:r>
          </a:p>
          <a:p>
            <a:pPr algn="l"/>
            <a:r>
              <a:rPr lang="en-US" dirty="0"/>
              <a:t>Areas of enhancement include: </a:t>
            </a:r>
          </a:p>
          <a:p>
            <a:pPr marL="457200" indent="-457200" algn="l">
              <a:buFont typeface="Arial" panose="020B0604020202020204" pitchFamily="34" charset="0"/>
              <a:buChar char="•"/>
            </a:pPr>
            <a:r>
              <a:rPr lang="en-US" dirty="0"/>
              <a:t>additional coding, preamble and modulation schemes to support improved link budget and/or reduced air-time relative to IEEE Std 802.15.4 UWB; </a:t>
            </a:r>
          </a:p>
          <a:p>
            <a:pPr marL="457200" indent="-457200" algn="l">
              <a:buFont typeface="Arial" panose="020B0604020202020204" pitchFamily="34" charset="0"/>
              <a:buChar char="•"/>
            </a:pPr>
            <a:r>
              <a:rPr lang="en-US" dirty="0"/>
              <a:t>additional channels and operating frequencies; interference mitigation techniques to support greater device density and higher traffic use cases relative to the IEEE Std 802.15.4 UWB; </a:t>
            </a:r>
          </a:p>
          <a:p>
            <a:pPr marL="457200" indent="-457200" algn="l">
              <a:buFont typeface="Arial" panose="020B0604020202020204" pitchFamily="34" charset="0"/>
              <a:buChar char="•"/>
            </a:pPr>
            <a:r>
              <a:rPr lang="en-US" dirty="0"/>
              <a:t>improvements to accuracy, precision and reliability and interoperability for high-integrity ranging; </a:t>
            </a:r>
          </a:p>
          <a:p>
            <a:pPr marL="457200" indent="-457200" algn="l">
              <a:buFont typeface="Arial" panose="020B0604020202020204" pitchFamily="34" charset="0"/>
              <a:buChar char="•"/>
            </a:pPr>
            <a:r>
              <a:rPr lang="en-US" dirty="0"/>
              <a:t>schemes to reduce complexity and power consumption; </a:t>
            </a:r>
          </a:p>
          <a:p>
            <a:pPr marL="457200" indent="-457200" algn="l">
              <a:buFont typeface="Arial" panose="020B0604020202020204" pitchFamily="34" charset="0"/>
              <a:buChar char="•"/>
            </a:pPr>
            <a:r>
              <a:rPr lang="en-US" dirty="0"/>
              <a:t>definitions for tightly coupled hybrid operation with narrowband signaling to assist UWB; </a:t>
            </a:r>
          </a:p>
          <a:p>
            <a:pPr marL="457200" indent="-457200" algn="l">
              <a:buFont typeface="Arial" panose="020B0604020202020204" pitchFamily="34" charset="0"/>
              <a:buChar char="•"/>
            </a:pPr>
            <a:r>
              <a:rPr lang="en-US" dirty="0"/>
              <a:t>enhanced native discovery and connection setup mechanisms; </a:t>
            </a:r>
          </a:p>
          <a:p>
            <a:pPr marL="457200" indent="-457200" algn="l">
              <a:buFont typeface="Arial" panose="020B0604020202020204" pitchFamily="34" charset="0"/>
              <a:buChar char="•"/>
            </a:pPr>
            <a:r>
              <a:rPr lang="en-US" dirty="0"/>
              <a:t>sensing capabilities to support presence detection and environment mapping; </a:t>
            </a:r>
          </a:p>
          <a:p>
            <a:pPr marL="457200" indent="-457200" algn="l">
              <a:buFont typeface="Arial" panose="020B0604020202020204" pitchFamily="34" charset="0"/>
              <a:buChar char="•"/>
            </a:pPr>
            <a:r>
              <a:rPr lang="en-US" dirty="0"/>
              <a:t>and mechanisms supporting low-power low-latency streaming as well as high data-rate streaming allowing at least 50 Mbit/s of throughput.</a:t>
            </a:r>
          </a:p>
        </p:txBody>
      </p:sp>
      <p:sp>
        <p:nvSpPr>
          <p:cNvPr id="4" name="Slide Number Placeholder 3">
            <a:extLst>
              <a:ext uri="{FF2B5EF4-FFF2-40B4-BE49-F238E27FC236}">
                <a16:creationId xmlns:a16="http://schemas.microsoft.com/office/drawing/2014/main" id="{579E62A7-BDD7-4576-9A22-B561BFC83710}"/>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9</a:t>
            </a:fld>
            <a:endParaRPr lang="en-US" altLang="en-US"/>
          </a:p>
        </p:txBody>
      </p:sp>
    </p:spTree>
    <p:extLst>
      <p:ext uri="{BB962C8B-B14F-4D97-AF65-F5344CB8AC3E}">
        <p14:creationId xmlns:p14="http://schemas.microsoft.com/office/powerpoint/2010/main" val="324724929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28646</TotalTime>
  <Words>1176</Words>
  <Application>Microsoft Office PowerPoint</Application>
  <PresentationFormat>On-screen Show (4:3)</PresentationFormat>
  <Paragraphs>471</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Times New Roman</vt:lpstr>
      <vt:lpstr>Verdana-Bold</vt:lpstr>
      <vt:lpstr>Office Theme</vt:lpstr>
      <vt:lpstr>PowerPoint Presentation</vt:lpstr>
      <vt:lpstr>Study Group 15.4ab Next Generation UWB Amendment</vt:lpstr>
      <vt:lpstr>802.15 Study Group Meeting</vt:lpstr>
      <vt:lpstr>IEEE-SA Patent, Copyright, and Participation Policies</vt:lpstr>
      <vt:lpstr>Task Group Rules</vt:lpstr>
      <vt:lpstr>IEEE 802 Ground Rules</vt:lpstr>
      <vt:lpstr>Proposed Agenda</vt:lpstr>
      <vt:lpstr>Recap</vt:lpstr>
      <vt:lpstr>5.2.b Scope of the project (As submitted to NesCom): </vt:lpstr>
      <vt:lpstr>Status and plan (what now?)</vt:lpstr>
      <vt:lpstr>Technical Contributions</vt:lpstr>
      <vt:lpstr>Next Steps</vt:lpstr>
      <vt:lpstr>September Interim </vt:lpstr>
      <vt:lpstr>Teleconference Schedule Discussion</vt:lpstr>
      <vt:lpstr>Other Business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180</cp:revision>
  <cp:lastPrinted>2000-03-07T00:55:37Z</cp:lastPrinted>
  <dcterms:created xsi:type="dcterms:W3CDTF">2016-01-17T22:48:36Z</dcterms:created>
  <dcterms:modified xsi:type="dcterms:W3CDTF">2021-08-17T19:10:41Z</dcterms:modified>
  <cp:category/>
</cp:coreProperties>
</file>