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9"/>
  </p:notesMasterIdLst>
  <p:sldIdLst>
    <p:sldId id="287" r:id="rId2"/>
    <p:sldId id="322" r:id="rId3"/>
    <p:sldId id="290" r:id="rId4"/>
    <p:sldId id="304" r:id="rId5"/>
    <p:sldId id="337" r:id="rId6"/>
    <p:sldId id="317" r:id="rId7"/>
    <p:sldId id="302" r:id="rId8"/>
    <p:sldId id="312" r:id="rId9"/>
    <p:sldId id="318" r:id="rId10"/>
    <p:sldId id="338" r:id="rId11"/>
    <p:sldId id="361" r:id="rId12"/>
    <p:sldId id="326" r:id="rId13"/>
    <p:sldId id="330" r:id="rId14"/>
    <p:sldId id="362" r:id="rId15"/>
    <p:sldId id="336" r:id="rId16"/>
    <p:sldId id="298" r:id="rId17"/>
    <p:sldId id="296" r:id="rId1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14" d="100"/>
          <a:sy n="114"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15-21-0431-00-04ab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Aug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myproject/Public/mytools/mob/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SG4ab Agenda and Meeting Slides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August 17,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A8144-6105-4B7C-B6C9-6F23A0CD6F37}"/>
              </a:ext>
            </a:extLst>
          </p:cNvPr>
          <p:cNvSpPr>
            <a:spLocks noGrp="1"/>
          </p:cNvSpPr>
          <p:nvPr>
            <p:ph type="title"/>
          </p:nvPr>
        </p:nvSpPr>
        <p:spPr/>
        <p:txBody>
          <a:bodyPr/>
          <a:lstStyle/>
          <a:p>
            <a:r>
              <a:rPr lang="en-US" dirty="0"/>
              <a:t>July Recap</a:t>
            </a:r>
          </a:p>
        </p:txBody>
      </p:sp>
      <p:sp>
        <p:nvSpPr>
          <p:cNvPr id="3" name="Content Placeholder 2">
            <a:extLst>
              <a:ext uri="{FF2B5EF4-FFF2-40B4-BE49-F238E27FC236}">
                <a16:creationId xmlns:a16="http://schemas.microsoft.com/office/drawing/2014/main" id="{0359AA61-C0FD-4248-8BAA-389A6D2BAD25}"/>
              </a:ext>
            </a:extLst>
          </p:cNvPr>
          <p:cNvSpPr>
            <a:spLocks noGrp="1"/>
          </p:cNvSpPr>
          <p:nvPr>
            <p:ph idx="1"/>
          </p:nvPr>
        </p:nvSpPr>
        <p:spPr/>
        <p:txBody>
          <a:bodyPr/>
          <a:lstStyle/>
          <a:p>
            <a:pPr marL="457200" indent="-457200">
              <a:buFont typeface="Arial" panose="020B0604020202020204" pitchFamily="34" charset="0"/>
              <a:buChar char="•"/>
            </a:pPr>
            <a:r>
              <a:rPr lang="en-US" dirty="0"/>
              <a:t>Closing report 0420-03</a:t>
            </a:r>
          </a:p>
          <a:p>
            <a:pPr marL="457200" indent="-457200">
              <a:buFont typeface="Arial" panose="020B0604020202020204" pitchFamily="34" charset="0"/>
              <a:buChar char="•"/>
            </a:pPr>
            <a:r>
              <a:rPr lang="en-US" dirty="0"/>
              <a:t>Meeting objectives:</a:t>
            </a:r>
          </a:p>
          <a:p>
            <a:pPr marL="914400" lvl="1" indent="-514350">
              <a:buFont typeface="Wingdings" panose="05000000000000000000" pitchFamily="2" charset="2"/>
              <a:buChar char="ü"/>
            </a:pPr>
            <a:r>
              <a:rPr lang="en-US" dirty="0"/>
              <a:t>Review and Resolve Comments on the PAR and CSD</a:t>
            </a:r>
          </a:p>
          <a:p>
            <a:pPr marL="914400" lvl="1" indent="-514350">
              <a:buFont typeface="Wingdings" panose="05000000000000000000" pitchFamily="2" charset="2"/>
              <a:buChar char="ü"/>
            </a:pPr>
            <a:r>
              <a:rPr lang="en-US" dirty="0"/>
              <a:t>Consider technical contributions</a:t>
            </a:r>
          </a:p>
          <a:p>
            <a:pPr marL="914400" lvl="1" indent="-514350">
              <a:buFont typeface="Wingdings" panose="05000000000000000000" pitchFamily="2" charset="2"/>
              <a:buChar char="ü"/>
            </a:pPr>
            <a:r>
              <a:rPr lang="en-US" dirty="0"/>
              <a:t>Plan the next steps</a:t>
            </a:r>
          </a:p>
          <a:p>
            <a:pPr marL="514350" indent="-514350">
              <a:buFont typeface="Arial" panose="020B0604020202020204" pitchFamily="34" charset="0"/>
              <a:buChar char="•"/>
            </a:pPr>
            <a:r>
              <a:rPr lang="en-US" dirty="0"/>
              <a:t>PAR Approved by 802 EC and submitted to </a:t>
            </a:r>
            <a:r>
              <a:rPr lang="en-US" dirty="0" err="1"/>
              <a:t>NesCom</a:t>
            </a:r>
            <a:endParaRPr lang="en-US" dirty="0"/>
          </a:p>
          <a:p>
            <a:pPr marL="514350" indent="-514350">
              <a:buFont typeface="Arial" panose="020B0604020202020204" pitchFamily="34" charset="0"/>
              <a:buChar char="•"/>
            </a:pPr>
            <a:r>
              <a:rPr lang="en-US" dirty="0"/>
              <a:t>[</a:t>
            </a:r>
            <a:r>
              <a:rPr lang="en-US" dirty="0" err="1"/>
              <a:t>NesCom</a:t>
            </a:r>
            <a:r>
              <a:rPr lang="en-US" dirty="0"/>
              <a:t> meeting]</a:t>
            </a:r>
          </a:p>
          <a:p>
            <a:pPr marL="857250" lvl="1"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F375C80-116A-4424-B110-A1267F8C9221}"/>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337832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Status and plan (what now?)</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767977" y="1844824"/>
            <a:ext cx="7764463" cy="4395639"/>
          </a:xfrm>
        </p:spPr>
        <p:txBody>
          <a:bodyPr>
            <a:normAutofit fontScale="92500" lnSpcReduction="20000"/>
          </a:bodyPr>
          <a:lstStyle/>
          <a:p>
            <a:pPr marL="457200" indent="-457200">
              <a:buFont typeface="Arial" panose="020B0604020202020204" pitchFamily="34" charset="0"/>
              <a:buChar char="•"/>
            </a:pPr>
            <a:r>
              <a:rPr lang="en-US" dirty="0"/>
              <a:t>Review and Revisit the TGD</a:t>
            </a:r>
          </a:p>
          <a:p>
            <a:pPr marL="457200" indent="-457200">
              <a:buFont typeface="Arial" panose="020B0604020202020204" pitchFamily="34" charset="0"/>
              <a:buChar char="•"/>
            </a:pPr>
            <a:r>
              <a:rPr lang="en-US" dirty="0"/>
              <a:t>Begin development of technical framework document</a:t>
            </a:r>
          </a:p>
          <a:p>
            <a:pPr marL="857250" lvl="1" indent="-457200">
              <a:buFont typeface="Arial" panose="020B0604020202020204" pitchFamily="34" charset="0"/>
              <a:buChar char="•"/>
            </a:pPr>
            <a:r>
              <a:rPr lang="en-US" dirty="0"/>
              <a:t>Hear technical contributions</a:t>
            </a:r>
          </a:p>
          <a:p>
            <a:pPr marL="857250" lvl="1" indent="-457200">
              <a:buFont typeface="Arial" panose="020B0604020202020204" pitchFamily="34" charset="0"/>
              <a:buChar char="•"/>
            </a:pPr>
            <a:r>
              <a:rPr lang="en-US" dirty="0"/>
              <a:t>Agree on framework – topics for more work</a:t>
            </a:r>
          </a:p>
          <a:p>
            <a:pPr marL="857250" lvl="1" indent="-457200">
              <a:buFont typeface="Arial" panose="020B0604020202020204" pitchFamily="34" charset="0"/>
              <a:buChar char="•"/>
            </a:pPr>
            <a:r>
              <a:rPr lang="en-US" dirty="0"/>
              <a:t>Hear detailed proposals</a:t>
            </a:r>
          </a:p>
          <a:p>
            <a:pPr marL="857250" lvl="1" indent="-457200">
              <a:buFont typeface="Arial" panose="020B0604020202020204" pitchFamily="34" charset="0"/>
              <a:buChar char="•"/>
            </a:pPr>
            <a:r>
              <a:rPr lang="en-US" dirty="0"/>
              <a:t>Develop text</a:t>
            </a:r>
          </a:p>
          <a:p>
            <a:pPr marL="457200" indent="-457200">
              <a:buFont typeface="Arial" panose="020B0604020202020204" pitchFamily="34" charset="0"/>
              <a:buChar char="•"/>
            </a:pPr>
            <a:r>
              <a:rPr lang="en-US" dirty="0"/>
              <a:t>First steps</a:t>
            </a:r>
          </a:p>
          <a:p>
            <a:pPr marL="857250" lvl="1" indent="-457200">
              <a:buFont typeface="Arial" panose="020B0604020202020204" pitchFamily="34" charset="0"/>
              <a:buChar char="•"/>
            </a:pPr>
            <a:r>
              <a:rPr lang="en-US" dirty="0"/>
              <a:t>Cast project goals into first cut (JH)</a:t>
            </a:r>
          </a:p>
          <a:p>
            <a:pPr marL="857250" lvl="1" indent="-457200">
              <a:buFont typeface="Arial" panose="020B0604020202020204" pitchFamily="34" charset="0"/>
              <a:buChar char="•"/>
            </a:pPr>
            <a:r>
              <a:rPr lang="en-US" dirty="0"/>
              <a:t>Volunteer(s) for TE (BV)</a:t>
            </a:r>
          </a:p>
          <a:p>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Tree>
    <p:extLst>
      <p:ext uri="{BB962C8B-B14F-4D97-AF65-F5344CB8AC3E}">
        <p14:creationId xmlns:p14="http://schemas.microsoft.com/office/powerpoint/2010/main" val="2563923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Contributions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Tree>
    <p:extLst>
      <p:ext uri="{BB962C8B-B14F-4D97-AF65-F5344CB8AC3E}">
        <p14:creationId xmlns:p14="http://schemas.microsoft.com/office/powerpoint/2010/main" val="282584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B0F83-7AC3-4A6C-B84C-8794657703D0}"/>
              </a:ext>
            </a:extLst>
          </p:cNvPr>
          <p:cNvSpPr>
            <a:spLocks noGrp="1"/>
          </p:cNvSpPr>
          <p:nvPr>
            <p:ph type="title"/>
          </p:nvPr>
        </p:nvSpPr>
        <p:spPr/>
        <p:txBody>
          <a:bodyPr/>
          <a:lstStyle/>
          <a:p>
            <a:r>
              <a:rPr lang="en-US" dirty="0"/>
              <a:t>September Interim </a:t>
            </a:r>
          </a:p>
        </p:txBody>
      </p:sp>
      <p:graphicFrame>
        <p:nvGraphicFramePr>
          <p:cNvPr id="6" name="Content Placeholder 5">
            <a:extLst>
              <a:ext uri="{FF2B5EF4-FFF2-40B4-BE49-F238E27FC236}">
                <a16:creationId xmlns:a16="http://schemas.microsoft.com/office/drawing/2014/main" id="{ABB958C9-722D-4116-916E-42791B55C7D4}"/>
              </a:ext>
            </a:extLst>
          </p:cNvPr>
          <p:cNvGraphicFramePr>
            <a:graphicFrameLocks noGrp="1"/>
          </p:cNvGraphicFramePr>
          <p:nvPr>
            <p:ph idx="1"/>
            <p:extLst>
              <p:ext uri="{D42A27DB-BD31-4B8C-83A1-F6EECF244321}">
                <p14:modId xmlns:p14="http://schemas.microsoft.com/office/powerpoint/2010/main" val="3049533130"/>
              </p:ext>
            </p:extLst>
          </p:nvPr>
        </p:nvGraphicFramePr>
        <p:xfrm>
          <a:off x="395536" y="1916832"/>
          <a:ext cx="8352927" cy="2952325"/>
        </p:xfrm>
        <a:graphic>
          <a:graphicData uri="http://schemas.openxmlformats.org/drawingml/2006/table">
            <a:tbl>
              <a:tblPr/>
              <a:tblGrid>
                <a:gridCol w="252845">
                  <a:extLst>
                    <a:ext uri="{9D8B030D-6E8A-4147-A177-3AD203B41FA5}">
                      <a16:colId xmlns:a16="http://schemas.microsoft.com/office/drawing/2014/main" val="3266823698"/>
                    </a:ext>
                  </a:extLst>
                </a:gridCol>
                <a:gridCol w="252845">
                  <a:extLst>
                    <a:ext uri="{9D8B030D-6E8A-4147-A177-3AD203B41FA5}">
                      <a16:colId xmlns:a16="http://schemas.microsoft.com/office/drawing/2014/main" val="3077114121"/>
                    </a:ext>
                  </a:extLst>
                </a:gridCol>
                <a:gridCol w="511711">
                  <a:extLst>
                    <a:ext uri="{9D8B030D-6E8A-4147-A177-3AD203B41FA5}">
                      <a16:colId xmlns:a16="http://schemas.microsoft.com/office/drawing/2014/main" val="827732523"/>
                    </a:ext>
                  </a:extLst>
                </a:gridCol>
                <a:gridCol w="511711">
                  <a:extLst>
                    <a:ext uri="{9D8B030D-6E8A-4147-A177-3AD203B41FA5}">
                      <a16:colId xmlns:a16="http://schemas.microsoft.com/office/drawing/2014/main" val="3786206563"/>
                    </a:ext>
                  </a:extLst>
                </a:gridCol>
                <a:gridCol w="428934">
                  <a:extLst>
                    <a:ext uri="{9D8B030D-6E8A-4147-A177-3AD203B41FA5}">
                      <a16:colId xmlns:a16="http://schemas.microsoft.com/office/drawing/2014/main" val="2953578360"/>
                    </a:ext>
                  </a:extLst>
                </a:gridCol>
                <a:gridCol w="428934">
                  <a:extLst>
                    <a:ext uri="{9D8B030D-6E8A-4147-A177-3AD203B41FA5}">
                      <a16:colId xmlns:a16="http://schemas.microsoft.com/office/drawing/2014/main" val="3253871479"/>
                    </a:ext>
                  </a:extLst>
                </a:gridCol>
                <a:gridCol w="428934">
                  <a:extLst>
                    <a:ext uri="{9D8B030D-6E8A-4147-A177-3AD203B41FA5}">
                      <a16:colId xmlns:a16="http://schemas.microsoft.com/office/drawing/2014/main" val="1193554236"/>
                    </a:ext>
                  </a:extLst>
                </a:gridCol>
                <a:gridCol w="428934">
                  <a:extLst>
                    <a:ext uri="{9D8B030D-6E8A-4147-A177-3AD203B41FA5}">
                      <a16:colId xmlns:a16="http://schemas.microsoft.com/office/drawing/2014/main" val="2667818104"/>
                    </a:ext>
                  </a:extLst>
                </a:gridCol>
                <a:gridCol w="428934">
                  <a:extLst>
                    <a:ext uri="{9D8B030D-6E8A-4147-A177-3AD203B41FA5}">
                      <a16:colId xmlns:a16="http://schemas.microsoft.com/office/drawing/2014/main" val="1356904333"/>
                    </a:ext>
                  </a:extLst>
                </a:gridCol>
                <a:gridCol w="428934">
                  <a:extLst>
                    <a:ext uri="{9D8B030D-6E8A-4147-A177-3AD203B41FA5}">
                      <a16:colId xmlns:a16="http://schemas.microsoft.com/office/drawing/2014/main" val="1311001356"/>
                    </a:ext>
                  </a:extLst>
                </a:gridCol>
                <a:gridCol w="428934">
                  <a:extLst>
                    <a:ext uri="{9D8B030D-6E8A-4147-A177-3AD203B41FA5}">
                      <a16:colId xmlns:a16="http://schemas.microsoft.com/office/drawing/2014/main" val="2544065098"/>
                    </a:ext>
                  </a:extLst>
                </a:gridCol>
                <a:gridCol w="428934">
                  <a:extLst>
                    <a:ext uri="{9D8B030D-6E8A-4147-A177-3AD203B41FA5}">
                      <a16:colId xmlns:a16="http://schemas.microsoft.com/office/drawing/2014/main" val="3244130632"/>
                    </a:ext>
                  </a:extLst>
                </a:gridCol>
                <a:gridCol w="252845">
                  <a:extLst>
                    <a:ext uri="{9D8B030D-6E8A-4147-A177-3AD203B41FA5}">
                      <a16:colId xmlns:a16="http://schemas.microsoft.com/office/drawing/2014/main" val="210723843"/>
                    </a:ext>
                  </a:extLst>
                </a:gridCol>
                <a:gridCol w="374753">
                  <a:extLst>
                    <a:ext uri="{9D8B030D-6E8A-4147-A177-3AD203B41FA5}">
                      <a16:colId xmlns:a16="http://schemas.microsoft.com/office/drawing/2014/main" val="128713338"/>
                    </a:ext>
                  </a:extLst>
                </a:gridCol>
                <a:gridCol w="428934">
                  <a:extLst>
                    <a:ext uri="{9D8B030D-6E8A-4147-A177-3AD203B41FA5}">
                      <a16:colId xmlns:a16="http://schemas.microsoft.com/office/drawing/2014/main" val="1153677849"/>
                    </a:ext>
                  </a:extLst>
                </a:gridCol>
                <a:gridCol w="428934">
                  <a:extLst>
                    <a:ext uri="{9D8B030D-6E8A-4147-A177-3AD203B41FA5}">
                      <a16:colId xmlns:a16="http://schemas.microsoft.com/office/drawing/2014/main" val="3291475649"/>
                    </a:ext>
                  </a:extLst>
                </a:gridCol>
                <a:gridCol w="428934">
                  <a:extLst>
                    <a:ext uri="{9D8B030D-6E8A-4147-A177-3AD203B41FA5}">
                      <a16:colId xmlns:a16="http://schemas.microsoft.com/office/drawing/2014/main" val="1387550011"/>
                    </a:ext>
                  </a:extLst>
                </a:gridCol>
                <a:gridCol w="428934">
                  <a:extLst>
                    <a:ext uri="{9D8B030D-6E8A-4147-A177-3AD203B41FA5}">
                      <a16:colId xmlns:a16="http://schemas.microsoft.com/office/drawing/2014/main" val="197335620"/>
                    </a:ext>
                  </a:extLst>
                </a:gridCol>
                <a:gridCol w="391309">
                  <a:extLst>
                    <a:ext uri="{9D8B030D-6E8A-4147-A177-3AD203B41FA5}">
                      <a16:colId xmlns:a16="http://schemas.microsoft.com/office/drawing/2014/main" val="2737839228"/>
                    </a:ext>
                  </a:extLst>
                </a:gridCol>
                <a:gridCol w="391309">
                  <a:extLst>
                    <a:ext uri="{9D8B030D-6E8A-4147-A177-3AD203B41FA5}">
                      <a16:colId xmlns:a16="http://schemas.microsoft.com/office/drawing/2014/main" val="361211840"/>
                    </a:ext>
                  </a:extLst>
                </a:gridCol>
                <a:gridCol w="266391">
                  <a:extLst>
                    <a:ext uri="{9D8B030D-6E8A-4147-A177-3AD203B41FA5}">
                      <a16:colId xmlns:a16="http://schemas.microsoft.com/office/drawing/2014/main" val="3089678178"/>
                    </a:ext>
                  </a:extLst>
                </a:gridCol>
              </a:tblGrid>
              <a:tr h="136381">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500" b="1" i="0" u="none" strike="noStrike">
                          <a:effectLst/>
                          <a:latin typeface="Arial" panose="020B0604020202020204" pitchFamily="34" charset="0"/>
                        </a:rPr>
                        <a:t>Wednesday</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500" b="1" i="0" u="none" strike="noStrike">
                          <a:effectLst/>
                          <a:latin typeface="Arial" panose="020B0604020202020204" pitchFamily="34" charset="0"/>
                        </a:rPr>
                        <a:t>Friday</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500" b="1" i="0" u="none" strike="noStrike">
                          <a:effectLst/>
                          <a:latin typeface="Arial" panose="020B0604020202020204" pitchFamily="34" charset="0"/>
                        </a:rPr>
                        <a:t>Tuesday</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Wednesday</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Thursday</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Friday</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500" b="1"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500" b="1" i="0" u="none" strike="noStrike">
                          <a:effectLst/>
                          <a:latin typeface="Arial" panose="020B0604020202020204" pitchFamily="34" charset="0"/>
                        </a:rPr>
                        <a:t>Sunday</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500" b="1" i="0" u="none" strike="noStrike">
                          <a:effectLst/>
                          <a:latin typeface="Arial" panose="020B0604020202020204" pitchFamily="34" charset="0"/>
                        </a:rPr>
                        <a:t>Monday</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Tuesday</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 Wednesday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46421274"/>
                  </a:ext>
                </a:extLst>
              </a:tr>
              <a:tr h="136381">
                <a:tc>
                  <a:txBody>
                    <a:bodyPr/>
                    <a:lstStyle/>
                    <a:p>
                      <a:pPr algn="r" fontAlgn="b"/>
                      <a:r>
                        <a:rPr lang="en-US" sz="500" b="1" i="0" u="none" strike="noStrike">
                          <a:effectLst/>
                          <a:latin typeface="Arial" panose="020B0604020202020204" pitchFamily="34" charset="0"/>
                        </a:rPr>
                        <a:t>EDT</a:t>
                      </a:r>
                    </a:p>
                  </a:txBody>
                  <a:tcPr marL="4208" marR="4208" marT="420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effectLst/>
                          <a:latin typeface="Arial" panose="020B0604020202020204" pitchFamily="34" charset="0"/>
                        </a:rPr>
                        <a:t>PDT</a:t>
                      </a:r>
                    </a:p>
                  </a:txBody>
                  <a:tcPr marL="4208" marR="4208" marT="420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500" b="1" i="0" u="none" strike="noStrike">
                          <a:effectLst/>
                          <a:latin typeface="Arial" panose="020B0604020202020204" pitchFamily="34" charset="0"/>
                        </a:rPr>
                        <a:t>8-Sep</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500" b="1" i="0" u="none" strike="noStrike">
                          <a:effectLst/>
                          <a:latin typeface="Arial" panose="020B0604020202020204" pitchFamily="34" charset="0"/>
                        </a:rPr>
                        <a:t>10-Sep</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500" b="1" i="0" u="none" strike="noStrike">
                          <a:effectLst/>
                          <a:latin typeface="Arial" panose="020B0604020202020204" pitchFamily="34" charset="0"/>
                        </a:rPr>
                        <a:t>14-Sep</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15-Sep</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16-Sep</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17-Sep</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500" b="1" i="0" u="none" strike="noStrike">
                          <a:effectLst/>
                          <a:latin typeface="Arial" panose="020B0604020202020204" pitchFamily="34" charset="0"/>
                        </a:rPr>
                        <a:t>UTC</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500" b="1" i="0" u="none" strike="noStrike">
                          <a:effectLst/>
                          <a:latin typeface="Arial" panose="020B0604020202020204" pitchFamily="34" charset="0"/>
                        </a:rPr>
                        <a:t>19-Sep</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500" b="1" i="0" u="none" strike="noStrike">
                          <a:effectLst/>
                          <a:latin typeface="Arial" panose="020B0604020202020204" pitchFamily="34" charset="0"/>
                        </a:rPr>
                        <a:t>20-Sep</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21-Sep</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22-Sep</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500" b="1" i="0" u="none" strike="noStrike">
                          <a:effectLst/>
                          <a:latin typeface="Arial" panose="020B0604020202020204" pitchFamily="34" charset="0"/>
                        </a:rPr>
                        <a:t>JST</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8660352"/>
                  </a:ext>
                </a:extLst>
              </a:tr>
              <a:tr h="136381">
                <a:tc>
                  <a:txBody>
                    <a:bodyPr/>
                    <a:lstStyle/>
                    <a:p>
                      <a:pPr algn="r" fontAlgn="b"/>
                      <a:r>
                        <a:rPr lang="en-US" sz="500" b="1" i="0" u="none" strike="noStrike">
                          <a:effectLst/>
                          <a:latin typeface="Arial" panose="020B0604020202020204" pitchFamily="34" charset="0"/>
                        </a:rPr>
                        <a:t>5:00</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effectLst/>
                          <a:latin typeface="Arial" panose="020B0604020202020204" pitchFamily="34" charset="0"/>
                        </a:rPr>
                        <a:t>2:00</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500" b="1" i="0" u="none" strike="noStrike">
                          <a:effectLst/>
                          <a:latin typeface="Arial" panose="020B0604020202020204" pitchFamily="34" charset="0"/>
                        </a:rPr>
                        <a:t>9:00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500" b="1" i="0" u="none" strike="noStrike">
                          <a:effectLst/>
                          <a:latin typeface="Arial" panose="020B0604020202020204" pitchFamily="34" charset="0"/>
                        </a:rPr>
                        <a:t>18:00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04955816"/>
                  </a:ext>
                </a:extLst>
              </a:tr>
              <a:tr h="136381">
                <a:tc>
                  <a:txBody>
                    <a:bodyPr/>
                    <a:lstStyle/>
                    <a:p>
                      <a:pPr algn="r" fontAlgn="b"/>
                      <a:r>
                        <a:rPr lang="en-US" sz="500" b="1" i="0" u="none" strike="noStrike">
                          <a:effectLst/>
                          <a:latin typeface="Arial" panose="020B0604020202020204" pitchFamily="34" charset="0"/>
                        </a:rPr>
                        <a:t>6:00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3:00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10:00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19:00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98896148"/>
                  </a:ext>
                </a:extLst>
              </a:tr>
              <a:tr h="136381">
                <a:tc>
                  <a:txBody>
                    <a:bodyPr/>
                    <a:lstStyle/>
                    <a:p>
                      <a:pPr algn="r" fontAlgn="b"/>
                      <a:r>
                        <a:rPr lang="en-US" sz="500" b="1" i="0" u="none" strike="noStrike">
                          <a:effectLst/>
                          <a:latin typeface="Arial" panose="020B0604020202020204" pitchFamily="34" charset="0"/>
                        </a:rPr>
                        <a:t>7:00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4:00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11:00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20:00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00368338"/>
                  </a:ext>
                </a:extLst>
              </a:tr>
              <a:tr h="141576">
                <a:tc>
                  <a:txBody>
                    <a:bodyPr/>
                    <a:lstStyle/>
                    <a:p>
                      <a:pPr algn="r" fontAlgn="b"/>
                      <a:r>
                        <a:rPr lang="en-US" sz="500" b="1" i="0" u="none" strike="noStrike">
                          <a:effectLst/>
                          <a:latin typeface="Arial" panose="020B0604020202020204" pitchFamily="34" charset="0"/>
                        </a:rPr>
                        <a:t>8:00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5:00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500" b="1" i="0" u="none" strike="noStrike">
                          <a:effectLst/>
                          <a:latin typeface="Arial" panose="020B0604020202020204" pitchFamily="34" charset="0"/>
                        </a:rPr>
                        <a:t>12:00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500" b="1" i="0" u="none" strike="noStrike">
                          <a:effectLst/>
                          <a:latin typeface="Arial" panose="020B0604020202020204" pitchFamily="34" charset="0"/>
                        </a:rPr>
                        <a:t>21:00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09033243"/>
                  </a:ext>
                </a:extLst>
              </a:tr>
              <a:tr h="141576">
                <a:tc>
                  <a:txBody>
                    <a:bodyPr/>
                    <a:lstStyle/>
                    <a:p>
                      <a:pPr algn="r" fontAlgn="b"/>
                      <a:r>
                        <a:rPr lang="en-US" sz="500" b="1" i="0" u="none" strike="noStrike">
                          <a:effectLst/>
                          <a:latin typeface="Arial" panose="020B0604020202020204" pitchFamily="34" charset="0"/>
                        </a:rPr>
                        <a:t>9:00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6:00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en-US" sz="500" b="1" i="0" u="none" strike="noStrike">
                          <a:solidFill>
                            <a:srgbClr val="0000FF"/>
                          </a:solidFill>
                          <a:effectLst/>
                          <a:latin typeface="Calibri" panose="020F0502020204030204" pitchFamily="34" charset="0"/>
                        </a:rPr>
                        <a:t>802 Wireless</a:t>
                      </a:r>
                      <a:br>
                        <a:rPr lang="en-US" sz="500" b="1" i="0" u="none" strike="noStrike">
                          <a:solidFill>
                            <a:srgbClr val="0000FF"/>
                          </a:solidFill>
                          <a:effectLst/>
                          <a:latin typeface="Calibri" panose="020F0502020204030204" pitchFamily="34" charset="0"/>
                        </a:rPr>
                      </a:br>
                      <a:r>
                        <a:rPr lang="en-US" sz="500" b="1" i="0" u="none" strike="noStrike">
                          <a:solidFill>
                            <a:srgbClr val="0000FF"/>
                          </a:solidFill>
                          <a:effectLst/>
                          <a:latin typeface="Calibri" panose="020F0502020204030204" pitchFamily="34" charset="0"/>
                        </a:rPr>
                        <a:t>Opening</a:t>
                      </a:r>
                    </a:p>
                  </a:txBody>
                  <a:tcPr marL="4208" marR="4208" marT="4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gridSpan="2">
                  <a:txBody>
                    <a:bodyPr/>
                    <a:lstStyle/>
                    <a:p>
                      <a:pPr algn="ctr" fontAlgn="ctr"/>
                      <a:r>
                        <a:rPr lang="en-US" sz="500" b="1" i="0" u="sng" strike="noStrike">
                          <a:solidFill>
                            <a:srgbClr val="000000"/>
                          </a:solidFill>
                          <a:effectLst/>
                          <a:latin typeface="Arial" panose="020B0604020202020204" pitchFamily="34" charset="0"/>
                        </a:rPr>
                        <a:t>WG Opening</a:t>
                      </a:r>
                      <a:br>
                        <a:rPr lang="en-US" sz="500" b="1" i="0" u="sng" strike="noStrike">
                          <a:solidFill>
                            <a:srgbClr val="000000"/>
                          </a:solidFill>
                          <a:effectLst/>
                          <a:latin typeface="Arial" panose="020B0604020202020204" pitchFamily="34" charset="0"/>
                        </a:rPr>
                      </a:br>
                      <a:r>
                        <a:rPr lang="en-US" sz="500" b="1" i="0" u="sng" strike="noStrike">
                          <a:solidFill>
                            <a:srgbClr val="000000"/>
                          </a:solidFill>
                          <a:effectLst/>
                          <a:latin typeface="Arial" panose="020B0604020202020204" pitchFamily="34" charset="0"/>
                        </a:rPr>
                        <a:t>Meeting</a:t>
                      </a:r>
                    </a:p>
                  </a:txBody>
                  <a:tcPr marL="4208" marR="4208" marT="4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500" b="1" i="0" u="none" strike="noStrike">
                          <a:effectLst/>
                          <a:latin typeface="Arial" panose="020B0604020202020204" pitchFamily="34" charset="0"/>
                        </a:rPr>
                        <a:t>TG7a</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SG6a</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TG7a</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SG3ma</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TG7a</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SC THz</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500" b="1" i="0" u="none" strike="noStrike">
                          <a:effectLst/>
                          <a:latin typeface="Arial" panose="020B0604020202020204" pitchFamily="34" charset="0"/>
                        </a:rPr>
                        <a:t>13:00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TG7a</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SG3ma</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TG7a</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SG6a</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500" b="1" i="0" u="sng" strike="noStrike">
                          <a:solidFill>
                            <a:srgbClr val="000000"/>
                          </a:solidFill>
                          <a:effectLst/>
                          <a:latin typeface="Arial" panose="020B0604020202020204" pitchFamily="34" charset="0"/>
                        </a:rPr>
                        <a:t>WG Closing</a:t>
                      </a:r>
                      <a:br>
                        <a:rPr lang="en-US" sz="500" b="1" i="0" u="sng" strike="noStrike">
                          <a:solidFill>
                            <a:srgbClr val="000000"/>
                          </a:solidFill>
                          <a:effectLst/>
                          <a:latin typeface="Arial" panose="020B0604020202020204" pitchFamily="34" charset="0"/>
                        </a:rPr>
                      </a:br>
                      <a:r>
                        <a:rPr lang="en-US" sz="500" b="1" i="0" u="sng" strike="noStrike">
                          <a:solidFill>
                            <a:srgbClr val="000000"/>
                          </a:solidFill>
                          <a:effectLst/>
                          <a:latin typeface="Arial" panose="020B0604020202020204" pitchFamily="34" charset="0"/>
                        </a:rPr>
                        <a:t>Meeting</a:t>
                      </a:r>
                    </a:p>
                  </a:txBody>
                  <a:tcPr marL="4208" marR="4208" marT="4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r" fontAlgn="b"/>
                      <a:r>
                        <a:rPr lang="en-US" sz="500" b="1" i="0" u="none" strike="noStrike">
                          <a:effectLst/>
                          <a:latin typeface="Arial" panose="020B0604020202020204" pitchFamily="34" charset="0"/>
                        </a:rPr>
                        <a:t>22:00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334200050"/>
                  </a:ext>
                </a:extLst>
              </a:tr>
              <a:tr h="141576">
                <a:tc>
                  <a:txBody>
                    <a:bodyPr/>
                    <a:lstStyle/>
                    <a:p>
                      <a:pPr algn="r" fontAlgn="b"/>
                      <a:r>
                        <a:rPr lang="en-US" sz="500" b="1" i="0" u="none" strike="noStrike">
                          <a:effectLst/>
                          <a:latin typeface="Arial" panose="020B0604020202020204" pitchFamily="34" charset="0"/>
                        </a:rPr>
                        <a:t>10:00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7:00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500" b="1" i="0" u="none" strike="noStrike">
                          <a:solidFill>
                            <a:srgbClr val="0000FF"/>
                          </a:solidFill>
                          <a:effectLst/>
                          <a:latin typeface="Calibri" panose="020F0502020204030204" pitchFamily="34" charset="0"/>
                        </a:rPr>
                        <a:t>802.15 CAC</a:t>
                      </a:r>
                    </a:p>
                  </a:txBody>
                  <a:tcPr marL="4208" marR="4208" marT="4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500" b="1" i="0" u="none" strike="noStrike">
                          <a:effectLst/>
                          <a:latin typeface="Arial" panose="020B0604020202020204" pitchFamily="34" charset="0"/>
                        </a:rPr>
                        <a:t>14:00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r" fontAlgn="b"/>
                      <a:r>
                        <a:rPr lang="en-US" sz="500" b="1" i="0" u="none" strike="noStrike">
                          <a:effectLst/>
                          <a:latin typeface="Arial" panose="020B0604020202020204" pitchFamily="34" charset="0"/>
                        </a:rPr>
                        <a:t>23:00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22175555"/>
                  </a:ext>
                </a:extLst>
              </a:tr>
              <a:tr h="141576">
                <a:tc>
                  <a:txBody>
                    <a:bodyPr/>
                    <a:lstStyle/>
                    <a:p>
                      <a:pPr algn="r" fontAlgn="b"/>
                      <a:r>
                        <a:rPr lang="en-US" sz="500" b="1" i="0" u="none" strike="noStrike">
                          <a:effectLst/>
                          <a:latin typeface="Arial" panose="020B0604020202020204" pitchFamily="34" charset="0"/>
                        </a:rPr>
                        <a:t>11:00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8:00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SC IETF</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Joint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13/7a</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500" b="1" i="0" u="none" strike="noStrike">
                          <a:effectLst/>
                          <a:latin typeface="Arial" panose="020B0604020202020204" pitchFamily="34" charset="0"/>
                        </a:rPr>
                        <a:t>SC WNG</a:t>
                      </a:r>
                    </a:p>
                  </a:txBody>
                  <a:tcPr marL="4208" marR="4208" marT="4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rowSpan="2" hMerge="1">
                  <a:txBody>
                    <a:bodyPr/>
                    <a:lstStyle/>
                    <a:p>
                      <a:endParaRPr lang="en-US"/>
                    </a:p>
                  </a:txBody>
                  <a:tcPr/>
                </a:tc>
                <a:tc rowSpan="2" gridSpan="2">
                  <a:txBody>
                    <a:bodyPr/>
                    <a:lstStyle/>
                    <a:p>
                      <a:pPr algn="ctr" fontAlgn="ctr"/>
                      <a:r>
                        <a:rPr lang="en-US" sz="500" b="1" i="0" u="none" strike="noStrike">
                          <a:effectLst/>
                          <a:latin typeface="Arial" panose="020B0604020202020204" pitchFamily="34" charset="0"/>
                        </a:rPr>
                        <a:t>SC Maint</a:t>
                      </a:r>
                    </a:p>
                  </a:txBody>
                  <a:tcPr marL="4208" marR="4208" marT="4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rowSpan="2" hMerge="1">
                  <a:txBody>
                    <a:bodyPr/>
                    <a:lstStyle/>
                    <a:p>
                      <a:endParaRPr lang="en-US"/>
                    </a:p>
                  </a:txBody>
                  <a:tcPr/>
                </a:tc>
                <a:tc rowSpan="2">
                  <a:txBody>
                    <a:bodyPr/>
                    <a:lstStyle/>
                    <a:p>
                      <a:pPr algn="ctr" fontAlgn="ctr"/>
                      <a:r>
                        <a:rPr lang="en-US" sz="500" b="1" i="0" u="none" strike="noStrike">
                          <a:effectLst/>
                          <a:latin typeface="Arial" panose="020B0604020202020204" pitchFamily="34" charset="0"/>
                        </a:rPr>
                        <a:t>SG15</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0" i="0" u="none" strike="noStrike">
                          <a:effectLst/>
                          <a:latin typeface="Arial" panose="020B0604020202020204" pitchFamily="34" charset="0"/>
                        </a:rPr>
                        <a:t>AM2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effectLst/>
                          <a:latin typeface="Arial" panose="020B0604020202020204" pitchFamily="34" charset="0"/>
                        </a:rPr>
                        <a:t>15:00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Joint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6a/4ab/14</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ctr" fontAlgn="ctr"/>
                      <a:r>
                        <a:rPr lang="en-US" sz="500" b="0" i="0" u="none" strike="noStrike">
                          <a:effectLst/>
                          <a:latin typeface="Arial" panose="020B0604020202020204" pitchFamily="34" charset="0"/>
                        </a:rPr>
                        <a:t>AM2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SG15</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0" i="0" u="none" strike="noStrike">
                          <a:effectLst/>
                          <a:latin typeface="Arial" panose="020B0604020202020204" pitchFamily="34" charset="0"/>
                        </a:rPr>
                        <a:t>AM2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500" b="1" i="0" u="none" strike="noStrike">
                          <a:effectLst/>
                          <a:latin typeface="Arial" panose="020B0604020202020204" pitchFamily="34" charset="0"/>
                        </a:rPr>
                        <a:t>0:00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15890065"/>
                  </a:ext>
                </a:extLst>
              </a:tr>
              <a:tr h="136381">
                <a:tc>
                  <a:txBody>
                    <a:bodyPr/>
                    <a:lstStyle/>
                    <a:p>
                      <a:pPr algn="r" fontAlgn="b"/>
                      <a:r>
                        <a:rPr lang="en-US" sz="500" b="1" i="0" u="none" strike="noStrike">
                          <a:effectLst/>
                          <a:latin typeface="Arial" panose="020B0604020202020204" pitchFamily="34" charset="0"/>
                        </a:rPr>
                        <a:t>12:00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9:00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500" b="1" i="0" u="none" strike="noStrike">
                          <a:effectLst/>
                          <a:latin typeface="Arial" panose="020B0604020202020204" pitchFamily="34" charset="0"/>
                        </a:rPr>
                        <a:t>16:00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1:00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31405287"/>
                  </a:ext>
                </a:extLst>
              </a:tr>
              <a:tr h="141576">
                <a:tc>
                  <a:txBody>
                    <a:bodyPr/>
                    <a:lstStyle/>
                    <a:p>
                      <a:pPr algn="r" fontAlgn="b"/>
                      <a:r>
                        <a:rPr lang="en-US" sz="500" b="1" i="0" u="none" strike="noStrike">
                          <a:effectLst/>
                          <a:latin typeface="Arial" panose="020B0604020202020204" pitchFamily="34" charset="0"/>
                        </a:rPr>
                        <a:t>13:00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10:00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TG16t</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BD97"/>
                    </a:solidFill>
                  </a:tcPr>
                </a:tc>
                <a:tc rowSpan="2">
                  <a:txBody>
                    <a:bodyPr/>
                    <a:lstStyle/>
                    <a:p>
                      <a:pPr algn="ctr" fontAlgn="ctr"/>
                      <a:r>
                        <a:rPr lang="en-US" sz="500" b="0" i="0" u="none" strike="noStrike">
                          <a:effectLst/>
                          <a:latin typeface="Arial" panose="020B0604020202020204" pitchFamily="34" charset="0"/>
                        </a:rPr>
                        <a:t>PM1</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TG13</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0" i="0" u="none" strike="noStrike">
                          <a:effectLst/>
                          <a:latin typeface="Arial" panose="020B0604020202020204" pitchFamily="34" charset="0"/>
                        </a:rPr>
                        <a:t>PM1</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TG13</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Joint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14/15/4ab</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ctr" fontAlgn="ctr"/>
                      <a:r>
                        <a:rPr lang="en-US" sz="500" b="1" i="0" u="none" strike="noStrike">
                          <a:solidFill>
                            <a:srgbClr val="FFFFFF"/>
                          </a:solidFill>
                          <a:effectLst/>
                          <a:latin typeface="Arial" panose="020B0604020202020204" pitchFamily="34" charset="0"/>
                        </a:rPr>
                        <a:t>SG4ab</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500" b="0" i="0" u="none" strike="noStrike">
                          <a:effectLst/>
                          <a:latin typeface="Arial" panose="020B0604020202020204" pitchFamily="34" charset="0"/>
                        </a:rPr>
                        <a:t>PM1</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effectLst/>
                          <a:latin typeface="Arial" panose="020B0604020202020204" pitchFamily="34" charset="0"/>
                        </a:rPr>
                        <a:t>17:00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TG4cor1</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0" i="0" u="none" strike="noStrike">
                          <a:effectLst/>
                          <a:latin typeface="Arial" panose="020B0604020202020204" pitchFamily="34" charset="0"/>
                        </a:rPr>
                        <a:t>PM1</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TG13</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0" i="0" u="none" strike="noStrike">
                          <a:effectLst/>
                          <a:latin typeface="Arial" panose="020B0604020202020204" pitchFamily="34" charset="0"/>
                        </a:rPr>
                        <a:t>PM1</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2:00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5820438"/>
                  </a:ext>
                </a:extLst>
              </a:tr>
              <a:tr h="136381">
                <a:tc>
                  <a:txBody>
                    <a:bodyPr/>
                    <a:lstStyle/>
                    <a:p>
                      <a:pPr algn="r" fontAlgn="b"/>
                      <a:r>
                        <a:rPr lang="en-US" sz="500" b="1" i="0" u="none" strike="noStrike">
                          <a:effectLst/>
                          <a:latin typeface="Arial" panose="020B0604020202020204" pitchFamily="34" charset="0"/>
                        </a:rPr>
                        <a:t>14:00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11:00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500" b="1" i="0" u="none" strike="noStrike">
                          <a:effectLst/>
                          <a:latin typeface="Arial" panose="020B0604020202020204" pitchFamily="34" charset="0"/>
                        </a:rPr>
                        <a:t>18:00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3:00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52992748"/>
                  </a:ext>
                </a:extLst>
              </a:tr>
              <a:tr h="135083">
                <a:tc>
                  <a:txBody>
                    <a:bodyPr/>
                    <a:lstStyle/>
                    <a:p>
                      <a:pPr algn="r" fontAlgn="b"/>
                      <a:r>
                        <a:rPr lang="en-US" sz="500" b="1" i="0" u="none" strike="noStrike">
                          <a:effectLst/>
                          <a:latin typeface="Arial" panose="020B0604020202020204" pitchFamily="34" charset="0"/>
                        </a:rPr>
                        <a:t>15:00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12:00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500" b="1" i="0" u="none" strike="noStrike">
                          <a:solidFill>
                            <a:srgbClr val="0000FF"/>
                          </a:solidFill>
                          <a:effectLst/>
                          <a:latin typeface="Calibri" panose="020F0502020204030204" pitchFamily="34" charset="0"/>
                        </a:rPr>
                        <a:t>802 Wireless</a:t>
                      </a:r>
                      <a:br>
                        <a:rPr lang="en-US" sz="500" b="1" i="0" u="none" strike="noStrike">
                          <a:solidFill>
                            <a:srgbClr val="0000FF"/>
                          </a:solidFill>
                          <a:effectLst/>
                          <a:latin typeface="Calibri" panose="020F0502020204030204" pitchFamily="34" charset="0"/>
                        </a:rPr>
                      </a:br>
                      <a:r>
                        <a:rPr lang="en-US" sz="500" b="1" i="0" u="none" strike="noStrike">
                          <a:solidFill>
                            <a:srgbClr val="0000FF"/>
                          </a:solidFill>
                          <a:effectLst/>
                          <a:latin typeface="Calibri" panose="020F0502020204030204" pitchFamily="34" charset="0"/>
                        </a:rPr>
                        <a:t>Chairs mtg</a:t>
                      </a:r>
                    </a:p>
                  </a:txBody>
                  <a:tcPr marL="4208" marR="4208" marT="4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500" b="0" i="0" u="none" strike="noStrike">
                        <a:effectLst/>
                        <a:latin typeface="Courier"/>
                      </a:endParaRP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SG15</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0" i="0" u="none" strike="noStrike">
                          <a:effectLst/>
                          <a:latin typeface="Arial" panose="020B0604020202020204" pitchFamily="34" charset="0"/>
                        </a:rPr>
                        <a:t>PM2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1" i="0" u="none" strike="noStrike">
                          <a:solidFill>
                            <a:srgbClr val="FFFFFF"/>
                          </a:solidFill>
                          <a:effectLst/>
                          <a:latin typeface="Arial" panose="020B0604020202020204" pitchFamily="34" charset="0"/>
                        </a:rPr>
                        <a:t>SG4ab</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500" b="0" i="0" u="none" strike="noStrike">
                          <a:effectLst/>
                          <a:latin typeface="Arial" panose="020B0604020202020204" pitchFamily="34" charset="0"/>
                        </a:rPr>
                        <a:t>PM2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1" i="0" u="none" strike="noStrike">
                          <a:solidFill>
                            <a:srgbClr val="FFFFFF"/>
                          </a:solidFill>
                          <a:effectLst/>
                          <a:latin typeface="Arial" panose="020B0604020202020204" pitchFamily="34" charset="0"/>
                        </a:rPr>
                        <a:t>SG4ab</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500" b="0" i="0" u="none" strike="noStrike">
                          <a:effectLst/>
                          <a:latin typeface="Arial" panose="020B0604020202020204" pitchFamily="34" charset="0"/>
                        </a:rPr>
                        <a:t>PM2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1" i="0" u="none" strike="noStrike">
                          <a:effectLst/>
                          <a:latin typeface="Arial" panose="020B0604020202020204" pitchFamily="34" charset="0"/>
                        </a:rPr>
                        <a:t>SG14</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0" i="0" u="none" strike="noStrike">
                          <a:effectLst/>
                          <a:latin typeface="Arial" panose="020B0604020202020204" pitchFamily="34" charset="0"/>
                        </a:rPr>
                        <a:t>PM2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effectLst/>
                          <a:latin typeface="Arial" panose="020B0604020202020204" pitchFamily="34" charset="0"/>
                        </a:rPr>
                        <a:t>19:00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SG14</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0" i="0" u="none" strike="noStrike">
                          <a:effectLst/>
                          <a:latin typeface="Arial" panose="020B0604020202020204" pitchFamily="34" charset="0"/>
                        </a:rPr>
                        <a:t>PM2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1" i="0" u="none" strike="noStrike">
                          <a:effectLst/>
                          <a:latin typeface="Arial" panose="020B0604020202020204" pitchFamily="34" charset="0"/>
                        </a:rPr>
                        <a:t>SG14</a:t>
                      </a:r>
                    </a:p>
                  </a:txBody>
                  <a:tcPr marL="4208" marR="4208" marT="4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TG16t</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BD97"/>
                    </a:solidFill>
                  </a:tcPr>
                </a:tc>
                <a:tc>
                  <a:txBody>
                    <a:bodyPr/>
                    <a:lstStyle/>
                    <a:p>
                      <a:pPr algn="l" fontAlgn="b"/>
                      <a:r>
                        <a:rPr lang="en-US" sz="500" b="0" i="0" u="none" strike="noStrike">
                          <a:effectLst/>
                          <a:latin typeface="Courier"/>
                        </a:rPr>
                        <a:t> </a:t>
                      </a:r>
                    </a:p>
                  </a:txBody>
                  <a:tcPr marL="4208" marR="4208" marT="4208" marB="0" anchor="b">
                    <a:lnL w="635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4:00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50564302"/>
                  </a:ext>
                </a:extLst>
              </a:tr>
              <a:tr h="148071">
                <a:tc>
                  <a:txBody>
                    <a:bodyPr/>
                    <a:lstStyle/>
                    <a:p>
                      <a:pPr algn="r" fontAlgn="b"/>
                      <a:r>
                        <a:rPr lang="en-US" sz="500" b="1" i="0" u="none" strike="noStrike">
                          <a:effectLst/>
                          <a:latin typeface="Arial" panose="020B0604020202020204" pitchFamily="34" charset="0"/>
                        </a:rPr>
                        <a:t>16:00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13:00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l" fontAlgn="b"/>
                      <a:endParaRPr lang="en-US" sz="500" b="0" i="0" u="none" strike="noStrike">
                        <a:effectLst/>
                        <a:latin typeface="Courier"/>
                      </a:endParaRP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500" b="1" i="0" u="none" strike="noStrike">
                          <a:effectLst/>
                          <a:latin typeface="Arial" panose="020B0604020202020204" pitchFamily="34" charset="0"/>
                        </a:rPr>
                        <a:t>20:00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effectLst/>
                          <a:latin typeface="Courier"/>
                        </a:rPr>
                        <a:t> </a:t>
                      </a:r>
                    </a:p>
                  </a:txBody>
                  <a:tcPr marL="4208" marR="4208" marT="4208" marB="0" anchor="b">
                    <a:lnL w="635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5:00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40400807"/>
                  </a:ext>
                </a:extLst>
              </a:tr>
              <a:tr h="148071">
                <a:tc>
                  <a:txBody>
                    <a:bodyPr/>
                    <a:lstStyle/>
                    <a:p>
                      <a:pPr algn="r" fontAlgn="b"/>
                      <a:r>
                        <a:rPr lang="en-US" sz="500" b="1" i="0" u="none" strike="noStrike">
                          <a:effectLst/>
                          <a:latin typeface="Arial" panose="020B0604020202020204" pitchFamily="34" charset="0"/>
                        </a:rPr>
                        <a:t>17:00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14:00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0" i="0" u="none" strike="noStrike">
                          <a:effectLst/>
                          <a:latin typeface="Arial" panose="020B0604020202020204" pitchFamily="34" charset="0"/>
                        </a:rPr>
                        <a:t>EV1</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EV1</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1" i="0" u="none" strike="noStrike">
                          <a:effectLst/>
                          <a:latin typeface="Arial" panose="020B0604020202020204" pitchFamily="34" charset="0"/>
                        </a:rPr>
                        <a:t>TG4cor1</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0" i="0" u="none" strike="noStrike">
                          <a:effectLst/>
                          <a:latin typeface="Arial" panose="020B0604020202020204" pitchFamily="34" charset="0"/>
                        </a:rPr>
                        <a:t>EV1</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1" i="0" u="none" strike="noStrike">
                          <a:effectLst/>
                          <a:latin typeface="Arial" panose="020B0604020202020204" pitchFamily="34" charset="0"/>
                        </a:rPr>
                        <a:t>TG4aa</a:t>
                      </a:r>
                    </a:p>
                  </a:txBody>
                  <a:tcPr marL="4208" marR="4208" marT="4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solidFill>
                            <a:srgbClr val="FFFFFF"/>
                          </a:solidFill>
                          <a:effectLst/>
                          <a:latin typeface="Arial" panose="020B0604020202020204" pitchFamily="34" charset="0"/>
                        </a:rPr>
                        <a:t>SG4ab</a:t>
                      </a:r>
                    </a:p>
                  </a:txBody>
                  <a:tcPr marL="4208" marR="4208" marT="4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500" b="0" i="0" u="none" strike="noStrike">
                          <a:effectLst/>
                          <a:latin typeface="Arial" panose="020B0604020202020204" pitchFamily="34" charset="0"/>
                        </a:rPr>
                        <a:t>EV1</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EV1</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effectLst/>
                          <a:latin typeface="Arial" panose="020B0604020202020204" pitchFamily="34" charset="0"/>
                        </a:rPr>
                        <a:t>21:00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TG4aa</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0" i="0" u="none" strike="noStrike">
                          <a:effectLst/>
                          <a:latin typeface="Arial" panose="020B0604020202020204" pitchFamily="34" charset="0"/>
                        </a:rPr>
                        <a:t>EV1</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1" i="0" u="none" strike="noStrike">
                          <a:effectLst/>
                          <a:latin typeface="Arial" panose="020B0604020202020204" pitchFamily="34" charset="0"/>
                        </a:rPr>
                        <a:t>TG4cor1</a:t>
                      </a:r>
                    </a:p>
                  </a:txBody>
                  <a:tcPr marL="4208" marR="4208" marT="4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solidFill>
                            <a:srgbClr val="FFFFFF"/>
                          </a:solidFill>
                          <a:effectLst/>
                          <a:latin typeface="Arial" panose="020B0604020202020204" pitchFamily="34" charset="0"/>
                        </a:rPr>
                        <a:t>SG4ab</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a:txBody>
                    <a:bodyPr/>
                    <a:lstStyle/>
                    <a:p>
                      <a:pPr algn="l" fontAlgn="b"/>
                      <a:r>
                        <a:rPr lang="en-US" sz="500" b="0" i="0" u="none" strike="noStrike">
                          <a:effectLst/>
                          <a:latin typeface="Courier"/>
                        </a:rPr>
                        <a:t> </a:t>
                      </a:r>
                    </a:p>
                  </a:txBody>
                  <a:tcPr marL="4208" marR="4208" marT="4208" marB="0" anchor="b">
                    <a:lnL w="635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6:00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40565480"/>
                  </a:ext>
                </a:extLst>
              </a:tr>
              <a:tr h="148071">
                <a:tc>
                  <a:txBody>
                    <a:bodyPr/>
                    <a:lstStyle/>
                    <a:p>
                      <a:pPr algn="r" fontAlgn="b"/>
                      <a:r>
                        <a:rPr lang="en-US" sz="500" b="1" i="0" u="none" strike="noStrike">
                          <a:effectLst/>
                          <a:latin typeface="Arial" panose="020B0604020202020204" pitchFamily="34" charset="0"/>
                        </a:rPr>
                        <a:t>18:00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15:00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500" b="1" i="0" u="none" strike="noStrike">
                          <a:effectLst/>
                          <a:latin typeface="Arial" panose="020B0604020202020204" pitchFamily="34" charset="0"/>
                        </a:rPr>
                        <a:t>22:00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effectLst/>
                          <a:latin typeface="Courier"/>
                        </a:rPr>
                        <a:t> </a:t>
                      </a:r>
                    </a:p>
                  </a:txBody>
                  <a:tcPr marL="4208" marR="4208" marT="4208" marB="0" anchor="b">
                    <a:lnL w="635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7:00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60535998"/>
                  </a:ext>
                </a:extLst>
              </a:tr>
              <a:tr h="148071">
                <a:tc>
                  <a:txBody>
                    <a:bodyPr/>
                    <a:lstStyle/>
                    <a:p>
                      <a:pPr algn="r" fontAlgn="b"/>
                      <a:r>
                        <a:rPr lang="en-US" sz="500" b="1" i="0" u="none" strike="noStrike">
                          <a:effectLst/>
                          <a:latin typeface="Arial" panose="020B0604020202020204" pitchFamily="34" charset="0"/>
                        </a:rPr>
                        <a:t>19:00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16:00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0" i="0" u="none" strike="noStrike">
                          <a:effectLst/>
                          <a:latin typeface="Arial" panose="020B0604020202020204" pitchFamily="34" charset="0"/>
                        </a:rPr>
                        <a:t>EV2</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1" i="0" u="none" strike="noStrike">
                          <a:effectLst/>
                          <a:latin typeface="Arial" panose="020B0604020202020204" pitchFamily="34" charset="0"/>
                        </a:rPr>
                        <a:t>SG6a</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0" i="0" u="none" strike="noStrike">
                          <a:effectLst/>
                          <a:latin typeface="Arial" panose="020B0604020202020204" pitchFamily="34" charset="0"/>
                        </a:rPr>
                        <a:t>EV2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effectLst/>
                          <a:latin typeface="Arial" panose="020B0604020202020204" pitchFamily="34" charset="0"/>
                        </a:rPr>
                        <a:t>23:00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0" i="0" u="none" strike="noStrike">
                          <a:effectLst/>
                          <a:latin typeface="Arial" panose="020B0604020202020204" pitchFamily="34" charset="0"/>
                        </a:rPr>
                        <a:t>EV2</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208" marR="4208" marT="4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208" marR="4208" marT="4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effectLst/>
                          <a:latin typeface="Courier"/>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8:00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56722282"/>
                  </a:ext>
                </a:extLst>
              </a:tr>
              <a:tr h="148071">
                <a:tc>
                  <a:txBody>
                    <a:bodyPr/>
                    <a:lstStyle/>
                    <a:p>
                      <a:pPr algn="r" fontAlgn="b"/>
                      <a:r>
                        <a:rPr lang="en-US" sz="500" b="1" i="0" u="none" strike="noStrike">
                          <a:effectLst/>
                          <a:latin typeface="Arial" panose="020B0604020202020204" pitchFamily="34" charset="0"/>
                        </a:rPr>
                        <a:t>20:00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17:00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500" b="1" i="0" u="none" strike="noStrike">
                          <a:effectLst/>
                          <a:latin typeface="Arial" panose="020B0604020202020204" pitchFamily="34" charset="0"/>
                        </a:rPr>
                        <a:t>0:00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9:00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24273895"/>
                  </a:ext>
                </a:extLst>
              </a:tr>
              <a:tr h="136381">
                <a:tc>
                  <a:txBody>
                    <a:bodyPr/>
                    <a:lstStyle/>
                    <a:p>
                      <a:pPr algn="r" fontAlgn="b"/>
                      <a:r>
                        <a:rPr lang="en-US" sz="500" b="1" i="0" u="none" strike="noStrike">
                          <a:effectLst/>
                          <a:latin typeface="Arial" panose="020B0604020202020204" pitchFamily="34" charset="0"/>
                        </a:rPr>
                        <a:t>21:00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18:00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500" b="1" i="0" u="none" strike="noStrike">
                          <a:effectLst/>
                          <a:latin typeface="Arial" panose="020B0604020202020204" pitchFamily="34" charset="0"/>
                        </a:rPr>
                        <a:t>1:00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10:00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82508814"/>
                  </a:ext>
                </a:extLst>
              </a:tr>
              <a:tr h="135083">
                <a:tc>
                  <a:txBody>
                    <a:bodyPr/>
                    <a:lstStyle/>
                    <a:p>
                      <a:pPr algn="r" fontAlgn="b"/>
                      <a:r>
                        <a:rPr lang="en-US" sz="500" b="1" i="0" u="none" strike="noStrike">
                          <a:effectLst/>
                          <a:latin typeface="Arial" panose="020B0604020202020204" pitchFamily="34" charset="0"/>
                        </a:rPr>
                        <a:t>22:00</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19:00</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2:00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11:00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93944434"/>
                  </a:ext>
                </a:extLst>
              </a:tr>
              <a:tr h="142876">
                <a:tc>
                  <a:txBody>
                    <a:bodyPr/>
                    <a:lstStyle/>
                    <a:p>
                      <a:pPr algn="r" fontAlgn="b"/>
                      <a:r>
                        <a:rPr lang="en-US" sz="500" b="1" i="0" u="none" strike="noStrike">
                          <a:effectLst/>
                          <a:latin typeface="Arial" panose="020B0604020202020204" pitchFamily="34" charset="0"/>
                        </a:rPr>
                        <a:t>23:00</a:t>
                      </a:r>
                    </a:p>
                  </a:txBody>
                  <a:tcPr marL="4208" marR="4208" marT="4208"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500" b="1" i="0" u="none" strike="noStrike">
                          <a:effectLst/>
                          <a:latin typeface="Arial" panose="020B0604020202020204" pitchFamily="34" charset="0"/>
                        </a:rPr>
                        <a:t>20:00</a:t>
                      </a:r>
                    </a:p>
                  </a:txBody>
                  <a:tcPr marL="4208" marR="4208" marT="4208"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500" b="1"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1"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500" b="1" i="0" u="none" strike="noStrike">
                          <a:effectLst/>
                          <a:latin typeface="Arial" panose="020B0604020202020204" pitchFamily="34" charset="0"/>
                        </a:rPr>
                        <a:t>3:00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208" marR="4208" marT="4208"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500" b="1" i="0" u="none" strike="noStrike" dirty="0">
                          <a:effectLst/>
                          <a:latin typeface="Arial" panose="020B0604020202020204" pitchFamily="34" charset="0"/>
                        </a:rPr>
                        <a:t>12:00</a:t>
                      </a:r>
                    </a:p>
                  </a:txBody>
                  <a:tcPr marL="4208" marR="4208" marT="4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0862509"/>
                  </a:ext>
                </a:extLst>
              </a:tr>
            </a:tbl>
          </a:graphicData>
        </a:graphic>
      </p:graphicFrame>
      <p:sp>
        <p:nvSpPr>
          <p:cNvPr id="4" name="Slide Number Placeholder 3">
            <a:extLst>
              <a:ext uri="{FF2B5EF4-FFF2-40B4-BE49-F238E27FC236}">
                <a16:creationId xmlns:a16="http://schemas.microsoft.com/office/drawing/2014/main" id="{43B31889-326B-4509-A517-7F79DFDB0F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spTree>
    <p:extLst>
      <p:ext uri="{BB962C8B-B14F-4D97-AF65-F5344CB8AC3E}">
        <p14:creationId xmlns:p14="http://schemas.microsoft.com/office/powerpoint/2010/main" val="2011355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fontScale="90000"/>
          </a:bodyPr>
          <a:lstStyle/>
          <a:p>
            <a:r>
              <a:rPr lang="en-US" altLang="en-US" dirty="0"/>
              <a:t>Teleconference Schedule Discussion</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395535" y="2125663"/>
            <a:ext cx="4824537" cy="2293489"/>
          </a:xfrm>
        </p:spPr>
        <p:txBody>
          <a:bodyPr>
            <a:normAutofit fontScale="85000" lnSpcReduction="20000"/>
          </a:bodyPr>
          <a:lstStyle/>
          <a:p>
            <a:pPr marL="0" indent="0">
              <a:defRPr/>
            </a:pPr>
            <a:r>
              <a:rPr lang="en-US" dirty="0"/>
              <a:t>Frequency: Bi-weekly </a:t>
            </a:r>
          </a:p>
          <a:p>
            <a:pPr marL="0" indent="0">
              <a:defRPr/>
            </a:pPr>
            <a:r>
              <a:rPr lang="en-US" dirty="0"/>
              <a:t>Phase: Tuesday  </a:t>
            </a:r>
          </a:p>
          <a:p>
            <a:pPr marL="0" indent="0">
              <a:defRPr/>
            </a:pPr>
            <a:r>
              <a:rPr lang="en-US" dirty="0"/>
              <a:t>Time: 10:00 ET (07:00 PT)</a:t>
            </a:r>
          </a:p>
          <a:p>
            <a:pPr marL="0" indent="0">
              <a:defRPr/>
            </a:pPr>
            <a:r>
              <a:rPr lang="en-US" dirty="0"/>
              <a:t>Offset: First call August 3rd</a:t>
            </a:r>
          </a:p>
          <a:p>
            <a:pPr marL="0" indent="0">
              <a:defRPr/>
            </a:pPr>
            <a:r>
              <a:rPr lang="en-US" dirty="0"/>
              <a:t>Duration: 	1 hour.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15</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nvGraphicFramePr>
        <p:xfrm>
          <a:off x="5508104" y="2125663"/>
          <a:ext cx="3133566" cy="370681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gridCol w="1549390">
                  <a:extLst>
                    <a:ext uri="{9D8B030D-6E8A-4147-A177-3AD203B41FA5}">
                      <a16:colId xmlns:a16="http://schemas.microsoft.com/office/drawing/2014/main" val="20001"/>
                    </a:ext>
                  </a:extLst>
                </a:gridCol>
              </a:tblGrid>
              <a:tr h="370681">
                <a:tc>
                  <a:txBody>
                    <a:bodyPr/>
                    <a:lstStyle/>
                    <a:p>
                      <a:r>
                        <a:rPr lang="en-US" sz="1800" dirty="0"/>
                        <a:t>Week</a:t>
                      </a:r>
                    </a:p>
                  </a:txBody>
                  <a:tcPr marL="91420" marR="91420" marT="45700" marB="45700"/>
                </a:tc>
                <a:tc>
                  <a:txBody>
                    <a:bodyPr/>
                    <a:lstStyle/>
                    <a:p>
                      <a:r>
                        <a:rPr lang="en-US" sz="1800" dirty="0"/>
                        <a:t>Time (ET)</a:t>
                      </a:r>
                    </a:p>
                  </a:txBody>
                  <a:tcPr marL="91420" marR="91420" marT="45700" marB="45700"/>
                </a:tc>
                <a:extLst>
                  <a:ext uri="{0D108BD9-81ED-4DB2-BD59-A6C34878D82A}">
                    <a16:rowId xmlns:a16="http://schemas.microsoft.com/office/drawing/2014/main" val="10000"/>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Now:</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[July plenary]</a:t>
                      </a:r>
                    </a:p>
                  </a:txBody>
                  <a:tcPr marL="91420" marR="91420" marT="45700" marB="45700"/>
                </a:tc>
                <a:extLst>
                  <a:ext uri="{0D108BD9-81ED-4DB2-BD59-A6C34878D82A}">
                    <a16:rowId xmlns:a16="http://schemas.microsoft.com/office/drawing/2014/main" val="10001"/>
                  </a:ext>
                </a:extLst>
              </a:tr>
              <a:tr h="370681">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0681">
                <a:tc>
                  <a:txBody>
                    <a:bodyPr/>
                    <a:lstStyle/>
                    <a:p>
                      <a:r>
                        <a:rPr lang="en-US" sz="1800" dirty="0">
                          <a:solidFill>
                            <a:schemeClr val="tx1"/>
                          </a:solidFill>
                        </a:rPr>
                        <a:t>August 3</a:t>
                      </a:r>
                    </a:p>
                  </a:txBody>
                  <a:tcPr marL="91420" marR="91420" marT="45700" marB="45700"/>
                </a:tc>
                <a:tc>
                  <a:txBody>
                    <a:bodyPr/>
                    <a:lstStyle/>
                    <a:p>
                      <a:r>
                        <a:rPr lang="en-US" sz="1800" dirty="0"/>
                        <a:t>10:00 ET</a:t>
                      </a:r>
                    </a:p>
                  </a:txBody>
                  <a:tcPr marL="91420" marR="91420" marT="45700" marB="45700"/>
                </a:tc>
                <a:extLst>
                  <a:ext uri="{0D108BD9-81ED-4DB2-BD59-A6C34878D82A}">
                    <a16:rowId xmlns:a16="http://schemas.microsoft.com/office/drawing/2014/main" val="10003"/>
                  </a:ext>
                </a:extLst>
              </a:tr>
              <a:tr h="37068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r h="370681">
                <a:tc>
                  <a:txBody>
                    <a:bodyPr/>
                    <a:lstStyle/>
                    <a:p>
                      <a:r>
                        <a:rPr lang="en-US" sz="1800" dirty="0">
                          <a:solidFill>
                            <a:schemeClr val="tx1"/>
                          </a:solidFill>
                        </a:rPr>
                        <a:t>August 17</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107150580"/>
                  </a:ext>
                </a:extLst>
              </a:tr>
              <a:tr h="37068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4127578813"/>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August 31</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3886067334"/>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dirty="0">
                          <a:solidFill>
                            <a:srgbClr val="C00000"/>
                          </a:solidFill>
                        </a:rPr>
                        <a:t>Sept 14: </a:t>
                      </a:r>
                    </a:p>
                  </a:txBody>
                  <a:tcPr marL="91420" marR="91420" marT="45700" marB="45700"/>
                </a:tc>
                <a:tc>
                  <a:txBody>
                    <a:bodyPr/>
                    <a:lstStyle/>
                    <a:p>
                      <a:r>
                        <a:rPr lang="en-US" sz="1800" b="1" dirty="0">
                          <a:solidFill>
                            <a:srgbClr val="C00000"/>
                          </a:solidFill>
                        </a:rPr>
                        <a:t>Sept Interim</a:t>
                      </a:r>
                    </a:p>
                  </a:txBody>
                  <a:tcPr marL="91420" marR="91420" marT="45700" marB="45700"/>
                </a:tc>
                <a:extLst>
                  <a:ext uri="{0D108BD9-81ED-4DB2-BD59-A6C34878D82A}">
                    <a16:rowId xmlns:a16="http://schemas.microsoft.com/office/drawing/2014/main" val="1644665315"/>
                  </a:ext>
                </a:extLst>
              </a:tr>
            </a:tbl>
          </a:graphicData>
        </a:graphic>
      </p:graphicFrame>
      <p:sp>
        <p:nvSpPr>
          <p:cNvPr id="2" name="Arrow: Right 1">
            <a:extLst>
              <a:ext uri="{FF2B5EF4-FFF2-40B4-BE49-F238E27FC236}">
                <a16:creationId xmlns:a16="http://schemas.microsoft.com/office/drawing/2014/main" id="{E964B7C9-85AC-4877-B153-E76884D15BD3}"/>
              </a:ext>
            </a:extLst>
          </p:cNvPr>
          <p:cNvSpPr/>
          <p:nvPr/>
        </p:nvSpPr>
        <p:spPr bwMode="auto">
          <a:xfrm>
            <a:off x="4572000" y="4653136"/>
            <a:ext cx="864096" cy="576064"/>
          </a:xfrm>
          <a:prstGeom prst="rightArrow">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1" i="0" u="none" strike="noStrike" cap="none" normalizeH="0" baseline="0" dirty="0">
                <a:ln>
                  <a:noFill/>
                </a:ln>
                <a:solidFill>
                  <a:srgbClr val="C00000"/>
                </a:solidFill>
                <a:effectLst/>
                <a:latin typeface="Times New Roman" charset="0"/>
                <a:ea typeface="ＭＳ Ｐゴシック" charset="0"/>
                <a:cs typeface="ＭＳ Ｐゴシック" charset="0"/>
              </a:rPr>
              <a:t>NEXT</a:t>
            </a:r>
          </a:p>
        </p:txBody>
      </p:sp>
      <p:sp>
        <p:nvSpPr>
          <p:cNvPr id="7" name="Arrow: Right 6">
            <a:extLst>
              <a:ext uri="{FF2B5EF4-FFF2-40B4-BE49-F238E27FC236}">
                <a16:creationId xmlns:a16="http://schemas.microsoft.com/office/drawing/2014/main" id="{A37A012C-B51A-4A3F-BFCC-9901199B525B}"/>
              </a:ext>
            </a:extLst>
          </p:cNvPr>
          <p:cNvSpPr/>
          <p:nvPr/>
        </p:nvSpPr>
        <p:spPr bwMode="auto">
          <a:xfrm>
            <a:off x="4572000" y="3717032"/>
            <a:ext cx="867518" cy="871289"/>
          </a:xfrm>
          <a:prstGeom prst="rightArrow">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b="1" dirty="0">
                <a:solidFill>
                  <a:schemeClr val="accent2">
                    <a:lumMod val="75000"/>
                  </a:schemeClr>
                </a:solidFill>
                <a:latin typeface="Times New Roman" charset="0"/>
                <a:ea typeface="ＭＳ Ｐゴシック" charset="0"/>
                <a:cs typeface="ＭＳ Ｐゴシック" charset="0"/>
              </a:rPr>
              <a:t>We are Here</a:t>
            </a:r>
            <a:endParaRPr kumimoji="0" lang="en-US" sz="1200" b="1" i="0" u="none" strike="noStrike" cap="none" normalizeH="0" baseline="0" dirty="0">
              <a:ln>
                <a:noFill/>
              </a:ln>
              <a:solidFill>
                <a:schemeClr val="accent2">
                  <a:lumMod val="75000"/>
                </a:schemeClr>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29469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16</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17</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Study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August 17, 2021</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a:bodyPr>
          <a:lstStyle/>
          <a:p>
            <a:pPr marL="457200" indent="-457200">
              <a:buFont typeface="Arial" panose="020B0604020202020204" pitchFamily="34" charset="0"/>
              <a:buChar char="•"/>
              <a:defRPr/>
            </a:pPr>
            <a:r>
              <a:rPr lang="en-US" dirty="0"/>
              <a:t>Pre-PAR Activity Rules</a:t>
            </a:r>
          </a:p>
          <a:p>
            <a:pPr marL="457200" indent="-457200">
              <a:buFont typeface="Arial" panose="020B0604020202020204" pitchFamily="34" charset="0"/>
              <a:buChar char="•"/>
              <a:defRPr/>
            </a:pPr>
            <a:r>
              <a:rPr lang="en-US" dirty="0"/>
              <a:t>Study Group voting: everyone present can vote</a:t>
            </a:r>
          </a:p>
          <a:p>
            <a:pPr marL="457200" indent="-457200">
              <a:buFont typeface="Arial" panose="020B0604020202020204" pitchFamily="34" charset="0"/>
              <a:buChar char="•"/>
              <a:defRPr/>
            </a:pPr>
            <a:r>
              <a:rPr lang="en-US" dirty="0"/>
              <a:t>Identify yourself and affiliation on first contact</a:t>
            </a:r>
          </a:p>
          <a:p>
            <a:pPr marL="457200" indent="-457200">
              <a:buFont typeface="Arial" panose="020B0604020202020204" pitchFamily="34" charset="0"/>
              <a:buChar char="•"/>
              <a:defRPr/>
            </a:pPr>
            <a:r>
              <a:rPr lang="en-US" dirty="0"/>
              <a:t>Reminder: Individual Participation</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3</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4</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9BF97-5ECF-4C8B-BEFF-2C2269D7EC32}"/>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62F9371C-C79B-455D-8CD4-559794011B0A}"/>
              </a:ext>
            </a:extLst>
          </p:cNvPr>
          <p:cNvSpPr>
            <a:spLocks noGrp="1"/>
          </p:cNvSpPr>
          <p:nvPr>
            <p:ph idx="1"/>
          </p:nvPr>
        </p:nvSpPr>
        <p:spPr/>
        <p:txBody>
          <a:bodyPr/>
          <a:lstStyle/>
          <a:p>
            <a:pPr marL="457200" indent="-457200">
              <a:buFont typeface="Arial" panose="020B0604020202020204" pitchFamily="34" charset="0"/>
              <a:buChar char="•"/>
            </a:pPr>
            <a:r>
              <a:rPr lang="en-US" dirty="0"/>
              <a:t>PAR has been submitted</a:t>
            </a:r>
          </a:p>
          <a:p>
            <a:pPr marL="457200" indent="-457200">
              <a:buFont typeface="Arial" panose="020B0604020202020204" pitchFamily="34" charset="0"/>
              <a:buChar char="•"/>
            </a:pPr>
            <a:r>
              <a:rPr lang="en-US" dirty="0"/>
              <a:t>So we will abide by the rules that apply to a PAR activity also:</a:t>
            </a:r>
          </a:p>
          <a:p>
            <a:r>
              <a:rPr lang="en-US" dirty="0">
                <a:hlinkClick r:id="rId2"/>
              </a:rPr>
              <a:t>https://mentor.ieee.org/myproject/Public/mytools/mob/slideset.pdf</a:t>
            </a:r>
            <a:endParaRPr lang="en-US" dirty="0"/>
          </a:p>
          <a:p>
            <a:endParaRPr lang="en-US" dirty="0"/>
          </a:p>
        </p:txBody>
      </p:sp>
      <p:sp>
        <p:nvSpPr>
          <p:cNvPr id="4" name="Slide Number Placeholder 3">
            <a:extLst>
              <a:ext uri="{FF2B5EF4-FFF2-40B4-BE49-F238E27FC236}">
                <a16:creationId xmlns:a16="http://schemas.microsoft.com/office/drawing/2014/main" id="{0AAAB3B8-6413-4E42-B7F5-53575CF7291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3162822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
        <p:nvSpPr>
          <p:cNvPr id="6" name="Date Placeholder 5"/>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January 2021</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Brief recap and status</a:t>
            </a:r>
          </a:p>
          <a:p>
            <a:pPr marL="514350" indent="-514350">
              <a:buFont typeface="Arial" panose="020B0604020202020204" pitchFamily="34" charset="0"/>
              <a:buAutoNum type="arabicPeriod"/>
            </a:pPr>
            <a:r>
              <a:rPr lang="en-US" altLang="en-US" dirty="0"/>
              <a:t>Agenda and schedule for Sept</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7</a:t>
            </a:fld>
            <a:endParaRPr lang="en-US" altLang="en-US">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submitted to </a:t>
            </a:r>
            <a:r>
              <a:rPr lang="en-US" sz="1800" b="1" i="0" u="none" strike="noStrike" baseline="0" dirty="0" err="1">
                <a:latin typeface="Verdana-Bold"/>
              </a:rPr>
              <a:t>NesCom</a:t>
            </a:r>
            <a:r>
              <a:rPr lang="en-US" sz="1800" b="1" i="0" u="none" strike="noStrike" baseline="0" dirty="0">
                <a:latin typeface="Verdana-Bold"/>
              </a:rPr>
              <a:t>):</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dirty="0"/>
              <a:t>This amendment enhances the Ultra Wideband (UWB) physical layers (PHYs) medium access control (MAC), and associated ranging techniques while retaining backward compatibility with enhanced ranging capable devices (ERDEVs).</a:t>
            </a:r>
          </a:p>
          <a:p>
            <a:pPr algn="l"/>
            <a:r>
              <a:rPr lang="en-US" dirty="0"/>
              <a:t>Areas of enhancement include: </a:t>
            </a:r>
          </a:p>
          <a:p>
            <a:pPr marL="457200" indent="-457200" algn="l">
              <a:buFont typeface="Arial" panose="020B0604020202020204" pitchFamily="34" charset="0"/>
              <a:buChar char="•"/>
            </a:pPr>
            <a:r>
              <a:rPr lang="en-US" dirty="0"/>
              <a:t>additional coding, preamble and modulation schemes to support improved link budget and/or reduced air-time relative to IEEE Std 802.15.4 UWB; </a:t>
            </a:r>
          </a:p>
          <a:p>
            <a:pPr marL="457200" indent="-457200" algn="l">
              <a:buFont typeface="Arial" panose="020B0604020202020204" pitchFamily="34" charset="0"/>
              <a:buChar char="•"/>
            </a:pPr>
            <a:r>
              <a:rPr lang="en-US" dirty="0"/>
              <a:t>additional channels and operating frequencies; interference mitigation techniques to support greater device density and higher traffic use cases relative to the IEEE Std 802.15.4 UWB; </a:t>
            </a:r>
          </a:p>
          <a:p>
            <a:pPr marL="457200" indent="-457200" algn="l">
              <a:buFont typeface="Arial" panose="020B0604020202020204" pitchFamily="34" charset="0"/>
              <a:buChar char="•"/>
            </a:pPr>
            <a:r>
              <a:rPr lang="en-US" dirty="0"/>
              <a:t>improvements to accuracy, precision and reliability and interoperability for high-integrity ranging; </a:t>
            </a:r>
          </a:p>
          <a:p>
            <a:pPr marL="457200" indent="-457200" algn="l">
              <a:buFont typeface="Arial" panose="020B0604020202020204" pitchFamily="34" charset="0"/>
              <a:buChar char="•"/>
            </a:pPr>
            <a:r>
              <a:rPr lang="en-US" dirty="0"/>
              <a:t>schemes to reduce complexity and power consumption; </a:t>
            </a:r>
          </a:p>
          <a:p>
            <a:pPr marL="457200" indent="-457200" algn="l">
              <a:buFont typeface="Arial" panose="020B0604020202020204" pitchFamily="34" charset="0"/>
              <a:buChar char="•"/>
            </a:pPr>
            <a:r>
              <a:rPr lang="en-US" dirty="0"/>
              <a:t>definitions for tightly coupled hybrid operation with narrowband signaling to assist UWB; </a:t>
            </a:r>
          </a:p>
          <a:p>
            <a:pPr marL="457200" indent="-457200" algn="l">
              <a:buFont typeface="Arial" panose="020B0604020202020204" pitchFamily="34" charset="0"/>
              <a:buChar char="•"/>
            </a:pPr>
            <a:r>
              <a:rPr lang="en-US" dirty="0"/>
              <a:t>enhanced native discovery and connection setup mechanisms; </a:t>
            </a:r>
          </a:p>
          <a:p>
            <a:pPr marL="457200" indent="-457200" algn="l">
              <a:buFont typeface="Arial" panose="020B0604020202020204" pitchFamily="34" charset="0"/>
              <a:buChar char="•"/>
            </a:pPr>
            <a:r>
              <a:rPr lang="en-US" dirty="0"/>
              <a:t>sensing capabilities to support presence detection and environment mapping; </a:t>
            </a:r>
          </a:p>
          <a:p>
            <a:pPr marL="457200" indent="-457200" algn="l">
              <a:buFont typeface="Arial" panose="020B0604020202020204" pitchFamily="34" charset="0"/>
              <a:buChar char="•"/>
            </a:pPr>
            <a:r>
              <a:rPr lang="en-US" dirty="0"/>
              <a:t>and mechanisms supporting low-power low-latency streaming as well as high data-rate streaming allowing at least 50 Mbit/s of throughput.</a:t>
            </a:r>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9</a:t>
            </a:fld>
            <a:endParaRPr lang="en-US" altLang="en-US"/>
          </a:p>
        </p:txBody>
      </p:sp>
    </p:spTree>
    <p:extLst>
      <p:ext uri="{BB962C8B-B14F-4D97-AF65-F5344CB8AC3E}">
        <p14:creationId xmlns:p14="http://schemas.microsoft.com/office/powerpoint/2010/main" val="32472492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28630</TotalTime>
  <Words>1205</Words>
  <Application>Microsoft Office PowerPoint</Application>
  <PresentationFormat>On-screen Show (4:3)</PresentationFormat>
  <Paragraphs>474</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Courier</vt:lpstr>
      <vt:lpstr>Times New Roman</vt:lpstr>
      <vt:lpstr>Verdana-Bold</vt:lpstr>
      <vt:lpstr>Wingdings</vt:lpstr>
      <vt:lpstr>Office Theme</vt:lpstr>
      <vt:lpstr>PowerPoint Presentation</vt:lpstr>
      <vt:lpstr>Study Group 15.4ab Next Generation UWB Amendment</vt:lpstr>
      <vt:lpstr>802.15 Study Group Meeting</vt:lpstr>
      <vt:lpstr>IEEE-SA Patent, Copyright, and Participation Policies</vt:lpstr>
      <vt:lpstr>Task Group Rules</vt:lpstr>
      <vt:lpstr>IEEE 802 Ground Rules</vt:lpstr>
      <vt:lpstr>Proposed Agenda</vt:lpstr>
      <vt:lpstr>Recap</vt:lpstr>
      <vt:lpstr>5.2.b Scope of the project (As submitted to NesCom): </vt:lpstr>
      <vt:lpstr>July Recap</vt:lpstr>
      <vt:lpstr>Status and plan (what now?)</vt:lpstr>
      <vt:lpstr>Technical Contributions</vt:lpstr>
      <vt:lpstr>Next Steps</vt:lpstr>
      <vt:lpstr>September Interim </vt:lpstr>
      <vt:lpstr>Teleconference Schedule Discussion</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176</cp:revision>
  <cp:lastPrinted>2000-03-07T00:55:37Z</cp:lastPrinted>
  <dcterms:created xsi:type="dcterms:W3CDTF">2016-01-17T22:48:36Z</dcterms:created>
  <dcterms:modified xsi:type="dcterms:W3CDTF">2021-08-17T14:07:28Z</dcterms:modified>
  <cp:category/>
</cp:coreProperties>
</file>