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8"/>
  </p:notesMasterIdLst>
  <p:sldIdLst>
    <p:sldId id="287" r:id="rId2"/>
    <p:sldId id="322" r:id="rId3"/>
    <p:sldId id="290" r:id="rId4"/>
    <p:sldId id="304" r:id="rId5"/>
    <p:sldId id="337" r:id="rId6"/>
    <p:sldId id="317" r:id="rId7"/>
    <p:sldId id="302" r:id="rId8"/>
    <p:sldId id="312" r:id="rId9"/>
    <p:sldId id="318" r:id="rId10"/>
    <p:sldId id="338" r:id="rId11"/>
    <p:sldId id="361" r:id="rId12"/>
    <p:sldId id="326" r:id="rId13"/>
    <p:sldId id="330" r:id="rId14"/>
    <p:sldId id="336" r:id="rId15"/>
    <p:sldId id="298" r:id="rId16"/>
    <p:sldId id="296" r:id="rId17"/>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14" d="100"/>
          <a:sy n="114" d="100"/>
        </p:scale>
        <p:origin x="156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15-21-0346-00-04ab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June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SG4ab Agenda and Meeting Slides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August ,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A8144-6105-4B7C-B6C9-6F23A0CD6F37}"/>
              </a:ext>
            </a:extLst>
          </p:cNvPr>
          <p:cNvSpPr>
            <a:spLocks noGrp="1"/>
          </p:cNvSpPr>
          <p:nvPr>
            <p:ph type="title"/>
          </p:nvPr>
        </p:nvSpPr>
        <p:spPr/>
        <p:txBody>
          <a:bodyPr/>
          <a:lstStyle/>
          <a:p>
            <a:r>
              <a:rPr lang="en-US" dirty="0"/>
              <a:t>July Recap</a:t>
            </a:r>
          </a:p>
        </p:txBody>
      </p:sp>
      <p:sp>
        <p:nvSpPr>
          <p:cNvPr id="3" name="Content Placeholder 2">
            <a:extLst>
              <a:ext uri="{FF2B5EF4-FFF2-40B4-BE49-F238E27FC236}">
                <a16:creationId xmlns:a16="http://schemas.microsoft.com/office/drawing/2014/main" id="{0359AA61-C0FD-4248-8BAA-389A6D2BAD25}"/>
              </a:ext>
            </a:extLst>
          </p:cNvPr>
          <p:cNvSpPr>
            <a:spLocks noGrp="1"/>
          </p:cNvSpPr>
          <p:nvPr>
            <p:ph idx="1"/>
          </p:nvPr>
        </p:nvSpPr>
        <p:spPr/>
        <p:txBody>
          <a:bodyPr/>
          <a:lstStyle/>
          <a:p>
            <a:pPr marL="457200" indent="-457200">
              <a:buFont typeface="Arial" panose="020B0604020202020204" pitchFamily="34" charset="0"/>
              <a:buChar char="•"/>
            </a:pPr>
            <a:r>
              <a:rPr lang="en-US" dirty="0"/>
              <a:t>Closing report 0420-03</a:t>
            </a:r>
          </a:p>
          <a:p>
            <a:pPr marL="457200" indent="-457200">
              <a:buFont typeface="Arial" panose="020B0604020202020204" pitchFamily="34" charset="0"/>
              <a:buChar char="•"/>
            </a:pPr>
            <a:r>
              <a:rPr lang="en-US" dirty="0"/>
              <a:t>Meeting objectives:</a:t>
            </a:r>
          </a:p>
          <a:p>
            <a:pPr marL="914400" lvl="1" indent="-514350">
              <a:buFont typeface="Wingdings" panose="05000000000000000000" pitchFamily="2" charset="2"/>
              <a:buChar char="ü"/>
            </a:pPr>
            <a:r>
              <a:rPr lang="en-US" dirty="0"/>
              <a:t>Review and Resolve Comments on the PAR and CSD</a:t>
            </a:r>
          </a:p>
          <a:p>
            <a:pPr marL="914400" lvl="1" indent="-514350">
              <a:buFont typeface="Wingdings" panose="05000000000000000000" pitchFamily="2" charset="2"/>
              <a:buChar char="ü"/>
            </a:pPr>
            <a:r>
              <a:rPr lang="en-US" dirty="0"/>
              <a:t>Consider technical contributions</a:t>
            </a:r>
          </a:p>
          <a:p>
            <a:pPr marL="914400" lvl="1" indent="-514350">
              <a:buFont typeface="Wingdings" panose="05000000000000000000" pitchFamily="2" charset="2"/>
              <a:buChar char="ü"/>
            </a:pPr>
            <a:r>
              <a:rPr lang="en-US" dirty="0"/>
              <a:t>Plan the next steps</a:t>
            </a:r>
          </a:p>
          <a:p>
            <a:pPr marL="514350" indent="-514350">
              <a:buFont typeface="Arial" panose="020B0604020202020204" pitchFamily="34" charset="0"/>
              <a:buChar char="•"/>
            </a:pPr>
            <a:r>
              <a:rPr lang="en-US" dirty="0"/>
              <a:t>PAR Approved by 802 EC and submitted to </a:t>
            </a:r>
            <a:r>
              <a:rPr lang="en-US" dirty="0" err="1"/>
              <a:t>NesCom</a:t>
            </a:r>
            <a:endParaRPr lang="en-US" dirty="0"/>
          </a:p>
          <a:p>
            <a:pPr marL="514350" indent="-514350">
              <a:buFont typeface="Arial" panose="020B0604020202020204" pitchFamily="34" charset="0"/>
              <a:buChar char="•"/>
            </a:pPr>
            <a:r>
              <a:rPr lang="en-US" dirty="0"/>
              <a:t>[</a:t>
            </a:r>
            <a:r>
              <a:rPr lang="en-US" dirty="0" err="1"/>
              <a:t>NesCom</a:t>
            </a:r>
            <a:r>
              <a:rPr lang="en-US" dirty="0"/>
              <a:t> meeting]</a:t>
            </a:r>
          </a:p>
          <a:p>
            <a:pPr marL="857250" lvl="1"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F375C80-116A-4424-B110-A1267F8C9221}"/>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337832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p:txBody>
          <a:bodyPr/>
          <a:lstStyle/>
          <a:p>
            <a:r>
              <a:rPr lang="en-US" dirty="0"/>
              <a:t>Status and plan (what now?)</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767977" y="1844824"/>
            <a:ext cx="7764463" cy="4395639"/>
          </a:xfrm>
        </p:spPr>
        <p:txBody>
          <a:bodyPr>
            <a:normAutofit lnSpcReduction="10000"/>
          </a:bodyPr>
          <a:lstStyle/>
          <a:p>
            <a:pPr marL="457200" indent="-457200">
              <a:buFont typeface="Arial" panose="020B0604020202020204" pitchFamily="34" charset="0"/>
              <a:buChar char="•"/>
            </a:pPr>
            <a:r>
              <a:rPr lang="en-US" dirty="0"/>
              <a:t>Review and Revisit the TGD</a:t>
            </a:r>
          </a:p>
          <a:p>
            <a:pPr marL="457200" indent="-457200">
              <a:buFont typeface="Arial" panose="020B0604020202020204" pitchFamily="34" charset="0"/>
              <a:buChar char="•"/>
            </a:pPr>
            <a:r>
              <a:rPr lang="en-US" dirty="0"/>
              <a:t>Begin development of technical framework document</a:t>
            </a:r>
          </a:p>
          <a:p>
            <a:pPr marL="857250" lvl="1" indent="-457200">
              <a:buFont typeface="Arial" panose="020B0604020202020204" pitchFamily="34" charset="0"/>
              <a:buChar char="•"/>
            </a:pPr>
            <a:r>
              <a:rPr lang="en-US" dirty="0"/>
              <a:t>Hear technical contributions</a:t>
            </a:r>
          </a:p>
          <a:p>
            <a:pPr marL="857250" lvl="1" indent="-457200">
              <a:buFont typeface="Arial" panose="020B0604020202020204" pitchFamily="34" charset="0"/>
              <a:buChar char="•"/>
            </a:pPr>
            <a:r>
              <a:rPr lang="en-US" dirty="0"/>
              <a:t>Agree on framework – topics for more work</a:t>
            </a:r>
          </a:p>
          <a:p>
            <a:pPr marL="857250" lvl="1" indent="-457200">
              <a:buFont typeface="Arial" panose="020B0604020202020204" pitchFamily="34" charset="0"/>
              <a:buChar char="•"/>
            </a:pPr>
            <a:r>
              <a:rPr lang="en-US" dirty="0"/>
              <a:t>Hear detailed proposals</a:t>
            </a:r>
          </a:p>
          <a:p>
            <a:pPr marL="857250" lvl="1" indent="-457200">
              <a:buFont typeface="Arial" panose="020B0604020202020204" pitchFamily="34" charset="0"/>
              <a:buChar char="•"/>
            </a:pPr>
            <a:r>
              <a:rPr lang="en-US" dirty="0"/>
              <a:t>Develop text</a:t>
            </a:r>
          </a:p>
          <a:p>
            <a:pPr marL="457200" indent="-457200">
              <a:buFont typeface="Arial" panose="020B0604020202020204" pitchFamily="34" charset="0"/>
              <a:buChar char="•"/>
            </a:pPr>
            <a:r>
              <a:rPr lang="en-US" dirty="0"/>
              <a:t>Begin search for volunteers!</a:t>
            </a:r>
          </a:p>
          <a:p>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Tree>
    <p:extLst>
      <p:ext uri="{BB962C8B-B14F-4D97-AF65-F5344CB8AC3E}">
        <p14:creationId xmlns:p14="http://schemas.microsoft.com/office/powerpoint/2010/main" val="2563923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Contributions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Tree>
    <p:extLst>
      <p:ext uri="{BB962C8B-B14F-4D97-AF65-F5344CB8AC3E}">
        <p14:creationId xmlns:p14="http://schemas.microsoft.com/office/powerpoint/2010/main" val="282584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fontScale="90000"/>
          </a:bodyPr>
          <a:lstStyle/>
          <a:p>
            <a:r>
              <a:rPr lang="en-US" altLang="en-US" dirty="0"/>
              <a:t>Teleconference Schedule Discussion</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395535" y="2125663"/>
            <a:ext cx="4824537" cy="2293489"/>
          </a:xfrm>
        </p:spPr>
        <p:txBody>
          <a:bodyPr>
            <a:normAutofit fontScale="85000" lnSpcReduction="20000"/>
          </a:bodyPr>
          <a:lstStyle/>
          <a:p>
            <a:pPr marL="0" indent="0">
              <a:defRPr/>
            </a:pPr>
            <a:r>
              <a:rPr lang="en-US" dirty="0"/>
              <a:t>Frequency: Bi-weekly </a:t>
            </a:r>
          </a:p>
          <a:p>
            <a:pPr marL="0" indent="0">
              <a:defRPr/>
            </a:pPr>
            <a:r>
              <a:rPr lang="en-US" dirty="0"/>
              <a:t>Phase: Tuesday  </a:t>
            </a:r>
          </a:p>
          <a:p>
            <a:pPr marL="0" indent="0">
              <a:defRPr/>
            </a:pPr>
            <a:r>
              <a:rPr lang="en-US" dirty="0"/>
              <a:t>Time: 10:00 ET (07:00 PT)</a:t>
            </a:r>
          </a:p>
          <a:p>
            <a:pPr marL="0" indent="0">
              <a:defRPr/>
            </a:pPr>
            <a:r>
              <a:rPr lang="en-US" dirty="0"/>
              <a:t>Offset: First call August 3rd</a:t>
            </a:r>
          </a:p>
          <a:p>
            <a:pPr marL="0" indent="0">
              <a:defRPr/>
            </a:pPr>
            <a:r>
              <a:rPr lang="en-US" dirty="0"/>
              <a:t>Duration: 	1 hour.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14</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nvGraphicFramePr>
        <p:xfrm>
          <a:off x="5508104" y="2125663"/>
          <a:ext cx="3133566" cy="3706810"/>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gridCol w="1549390">
                  <a:extLst>
                    <a:ext uri="{9D8B030D-6E8A-4147-A177-3AD203B41FA5}">
                      <a16:colId xmlns:a16="http://schemas.microsoft.com/office/drawing/2014/main" val="20001"/>
                    </a:ext>
                  </a:extLst>
                </a:gridCol>
              </a:tblGrid>
              <a:tr h="370681">
                <a:tc>
                  <a:txBody>
                    <a:bodyPr/>
                    <a:lstStyle/>
                    <a:p>
                      <a:r>
                        <a:rPr lang="en-US" sz="1800" dirty="0"/>
                        <a:t>Week</a:t>
                      </a:r>
                    </a:p>
                  </a:txBody>
                  <a:tcPr marL="91420" marR="91420" marT="45700" marB="45700"/>
                </a:tc>
                <a:tc>
                  <a:txBody>
                    <a:bodyPr/>
                    <a:lstStyle/>
                    <a:p>
                      <a:r>
                        <a:rPr lang="en-US" sz="1800" dirty="0"/>
                        <a:t>Time (ET)</a:t>
                      </a:r>
                    </a:p>
                  </a:txBody>
                  <a:tcPr marL="91420" marR="91420" marT="45700" marB="45700"/>
                </a:tc>
                <a:extLst>
                  <a:ext uri="{0D108BD9-81ED-4DB2-BD59-A6C34878D82A}">
                    <a16:rowId xmlns:a16="http://schemas.microsoft.com/office/drawing/2014/main" val="10000"/>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Now:</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[July plenary]</a:t>
                      </a:r>
                    </a:p>
                  </a:txBody>
                  <a:tcPr marL="91420" marR="91420" marT="45700" marB="45700"/>
                </a:tc>
                <a:extLst>
                  <a:ext uri="{0D108BD9-81ED-4DB2-BD59-A6C34878D82A}">
                    <a16:rowId xmlns:a16="http://schemas.microsoft.com/office/drawing/2014/main" val="10001"/>
                  </a:ext>
                </a:extLst>
              </a:tr>
              <a:tr h="370681">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2"/>
                  </a:ext>
                </a:extLst>
              </a:tr>
              <a:tr h="370681">
                <a:tc>
                  <a:txBody>
                    <a:bodyPr/>
                    <a:lstStyle/>
                    <a:p>
                      <a:r>
                        <a:rPr lang="en-US" sz="1800" dirty="0">
                          <a:solidFill>
                            <a:schemeClr val="tx1"/>
                          </a:solidFill>
                        </a:rPr>
                        <a:t>August 3</a:t>
                      </a:r>
                    </a:p>
                  </a:txBody>
                  <a:tcPr marL="91420" marR="91420" marT="45700" marB="45700"/>
                </a:tc>
                <a:tc>
                  <a:txBody>
                    <a:bodyPr/>
                    <a:lstStyle/>
                    <a:p>
                      <a:r>
                        <a:rPr lang="en-US" sz="1800" dirty="0"/>
                        <a:t>10:00 ET</a:t>
                      </a:r>
                    </a:p>
                  </a:txBody>
                  <a:tcPr marL="91420" marR="91420" marT="45700" marB="45700"/>
                </a:tc>
                <a:extLst>
                  <a:ext uri="{0D108BD9-81ED-4DB2-BD59-A6C34878D82A}">
                    <a16:rowId xmlns:a16="http://schemas.microsoft.com/office/drawing/2014/main" val="10003"/>
                  </a:ext>
                </a:extLst>
              </a:tr>
              <a:tr h="37068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972486093"/>
                  </a:ext>
                </a:extLst>
              </a:tr>
              <a:tr h="370681">
                <a:tc>
                  <a:txBody>
                    <a:bodyPr/>
                    <a:lstStyle/>
                    <a:p>
                      <a:r>
                        <a:rPr lang="en-US" sz="1800" dirty="0">
                          <a:solidFill>
                            <a:schemeClr val="tx1"/>
                          </a:solidFill>
                        </a:rPr>
                        <a:t>August 17</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107150580"/>
                  </a:ext>
                </a:extLst>
              </a:tr>
              <a:tr h="37068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4127578813"/>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August 31</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3886067334"/>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19788747"/>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dirty="0">
                          <a:solidFill>
                            <a:srgbClr val="C00000"/>
                          </a:solidFill>
                        </a:rPr>
                        <a:t>Sept 14: </a:t>
                      </a:r>
                    </a:p>
                  </a:txBody>
                  <a:tcPr marL="91420" marR="91420" marT="45700" marB="45700"/>
                </a:tc>
                <a:tc>
                  <a:txBody>
                    <a:bodyPr/>
                    <a:lstStyle/>
                    <a:p>
                      <a:r>
                        <a:rPr lang="en-US" sz="1800" b="1" dirty="0">
                          <a:solidFill>
                            <a:srgbClr val="C00000"/>
                          </a:solidFill>
                        </a:rPr>
                        <a:t>Sept Interim</a:t>
                      </a:r>
                    </a:p>
                  </a:txBody>
                  <a:tcPr marL="91420" marR="91420" marT="45700" marB="45700"/>
                </a:tc>
                <a:extLst>
                  <a:ext uri="{0D108BD9-81ED-4DB2-BD59-A6C34878D82A}">
                    <a16:rowId xmlns:a16="http://schemas.microsoft.com/office/drawing/2014/main" val="1644665315"/>
                  </a:ext>
                </a:extLst>
              </a:tr>
            </a:tbl>
          </a:graphicData>
        </a:graphic>
      </p:graphicFrame>
      <p:sp>
        <p:nvSpPr>
          <p:cNvPr id="2" name="Arrow: Right 1">
            <a:extLst>
              <a:ext uri="{FF2B5EF4-FFF2-40B4-BE49-F238E27FC236}">
                <a16:creationId xmlns:a16="http://schemas.microsoft.com/office/drawing/2014/main" id="{E964B7C9-85AC-4877-B153-E76884D15BD3}"/>
              </a:ext>
            </a:extLst>
          </p:cNvPr>
          <p:cNvSpPr/>
          <p:nvPr/>
        </p:nvSpPr>
        <p:spPr bwMode="auto">
          <a:xfrm>
            <a:off x="4572000" y="3933056"/>
            <a:ext cx="864096" cy="576064"/>
          </a:xfrm>
          <a:prstGeom prst="rightArrow">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1" i="0" u="none" strike="noStrike" cap="none" normalizeH="0" baseline="0" dirty="0">
                <a:ln>
                  <a:noFill/>
                </a:ln>
                <a:solidFill>
                  <a:srgbClr val="C00000"/>
                </a:solidFill>
                <a:effectLst/>
                <a:latin typeface="Times New Roman" charset="0"/>
                <a:ea typeface="ＭＳ Ｐゴシック" charset="0"/>
                <a:cs typeface="ＭＳ Ｐゴシック" charset="0"/>
              </a:rPr>
              <a:t>NEXT</a:t>
            </a:r>
          </a:p>
        </p:txBody>
      </p:sp>
      <p:sp>
        <p:nvSpPr>
          <p:cNvPr id="7" name="Arrow: Right 6">
            <a:extLst>
              <a:ext uri="{FF2B5EF4-FFF2-40B4-BE49-F238E27FC236}">
                <a16:creationId xmlns:a16="http://schemas.microsoft.com/office/drawing/2014/main" id="{A37A012C-B51A-4A3F-BFCC-9901199B525B}"/>
              </a:ext>
            </a:extLst>
          </p:cNvPr>
          <p:cNvSpPr/>
          <p:nvPr/>
        </p:nvSpPr>
        <p:spPr bwMode="auto">
          <a:xfrm>
            <a:off x="4572000" y="2996952"/>
            <a:ext cx="867518" cy="871289"/>
          </a:xfrm>
          <a:prstGeom prst="rightArrow">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b="1" dirty="0">
                <a:solidFill>
                  <a:schemeClr val="accent2">
                    <a:lumMod val="75000"/>
                  </a:schemeClr>
                </a:solidFill>
                <a:latin typeface="Times New Roman" charset="0"/>
                <a:ea typeface="ＭＳ Ｐゴシック" charset="0"/>
                <a:cs typeface="ＭＳ Ｐゴシック" charset="0"/>
              </a:rPr>
              <a:t>We are Here</a:t>
            </a:r>
            <a:endParaRPr kumimoji="0" lang="en-US" sz="1200" b="1" i="0" u="none" strike="noStrike" cap="none" normalizeH="0" baseline="0" dirty="0">
              <a:ln>
                <a:noFill/>
              </a:ln>
              <a:solidFill>
                <a:schemeClr val="accent2">
                  <a:lumMod val="75000"/>
                </a:schemeClr>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29469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15</a:t>
            </a:fld>
            <a:endParaRPr lang="en-US" altLang="en-US">
              <a:solidFill>
                <a:schemeClr val="tx1"/>
              </a:solidFill>
            </a:endParaRPr>
          </a:p>
        </p:txBody>
      </p:sp>
      <p:pic>
        <p:nvPicPr>
          <p:cNvPr id="5" name="Picture 4">
            <a:extLst>
              <a:ext uri="{FF2B5EF4-FFF2-40B4-BE49-F238E27FC236}">
                <a16:creationId xmlns:a16="http://schemas.microsoft.com/office/drawing/2014/main" id="{E79358EE-C794-41AD-9D7D-E8BC91C56A33}"/>
              </a:ext>
            </a:extLst>
          </p:cNvPr>
          <p:cNvPicPr>
            <a:picLocks noChangeAspect="1"/>
          </p:cNvPicPr>
          <p:nvPr/>
        </p:nvPicPr>
        <p:blipFill>
          <a:blip r:embed="rId2"/>
          <a:stretch>
            <a:fillRect/>
          </a:stretch>
        </p:blipFill>
        <p:spPr>
          <a:xfrm>
            <a:off x="1619250" y="1766887"/>
            <a:ext cx="5905500" cy="332422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16</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368897"/>
            <a:ext cx="7772400" cy="1470025"/>
          </a:xfrm>
        </p:spPr>
        <p:txBody>
          <a:bodyPr/>
          <a:lstStyle/>
          <a:p>
            <a:r>
              <a:rPr lang="en-US" dirty="0"/>
              <a:t>Study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Teleconference / Virtual Meeting</a:t>
            </a:r>
          </a:p>
          <a:p>
            <a:r>
              <a:rPr lang="en-US" dirty="0"/>
              <a:t>August 3, 2021</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557338"/>
            <a:ext cx="7993062" cy="4683125"/>
          </a:xfrm>
        </p:spPr>
        <p:txBody>
          <a:bodyPr>
            <a:normAutofit/>
          </a:bodyPr>
          <a:lstStyle/>
          <a:p>
            <a:pPr marL="457200" indent="-457200">
              <a:buFont typeface="Arial" panose="020B0604020202020204" pitchFamily="34" charset="0"/>
              <a:buChar char="•"/>
              <a:defRPr/>
            </a:pPr>
            <a:r>
              <a:rPr lang="en-US" dirty="0"/>
              <a:t>Pre-PAR Activity Rules</a:t>
            </a:r>
          </a:p>
          <a:p>
            <a:pPr marL="457200" indent="-457200">
              <a:buFont typeface="Arial" panose="020B0604020202020204" pitchFamily="34" charset="0"/>
              <a:buChar char="•"/>
              <a:defRPr/>
            </a:pPr>
            <a:r>
              <a:rPr lang="en-US" dirty="0"/>
              <a:t>Study Group voting: everyone present can vote</a:t>
            </a:r>
          </a:p>
          <a:p>
            <a:pPr marL="457200" indent="-457200">
              <a:buFont typeface="Arial" panose="020B0604020202020204" pitchFamily="34" charset="0"/>
              <a:buChar char="•"/>
              <a:defRPr/>
            </a:pPr>
            <a:r>
              <a:rPr lang="en-US" dirty="0"/>
              <a:t>Identify yourself and affiliation on first contact</a:t>
            </a:r>
          </a:p>
          <a:p>
            <a:pPr marL="457200" indent="-457200">
              <a:buFont typeface="Arial" panose="020B0604020202020204" pitchFamily="34" charset="0"/>
              <a:buChar char="•"/>
              <a:defRPr/>
            </a:pPr>
            <a:r>
              <a:rPr lang="en-US" dirty="0"/>
              <a:t>Reminder: Individual Participation</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8887CC0-1342-41C8-8706-B4801E242C15}" type="slidenum">
              <a:rPr lang="en-US" altLang="en-US" smtClean="0">
                <a:solidFill>
                  <a:schemeClr val="tx1"/>
                </a:solidFill>
              </a:rPr>
              <a:pPr/>
              <a:t>3</a:t>
            </a:fld>
            <a:endParaRPr lang="en-US"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4</a:t>
            </a:fld>
            <a:endParaRPr lang="en-US" altLang="en-US">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341438"/>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9BF97-5ECF-4C8B-BEFF-2C2269D7EC32}"/>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62F9371C-C79B-455D-8CD4-559794011B0A}"/>
              </a:ext>
            </a:extLst>
          </p:cNvPr>
          <p:cNvSpPr>
            <a:spLocks noGrp="1"/>
          </p:cNvSpPr>
          <p:nvPr>
            <p:ph idx="1"/>
          </p:nvPr>
        </p:nvSpPr>
        <p:spPr/>
        <p:txBody>
          <a:bodyPr/>
          <a:lstStyle/>
          <a:p>
            <a:pPr marL="457200" indent="-457200">
              <a:buFont typeface="Arial" panose="020B0604020202020204" pitchFamily="34" charset="0"/>
              <a:buChar char="•"/>
            </a:pPr>
            <a:r>
              <a:rPr lang="en-US" dirty="0"/>
              <a:t>PAR has been submitted</a:t>
            </a:r>
          </a:p>
          <a:p>
            <a:pPr marL="457200" indent="-457200">
              <a:buFont typeface="Arial" panose="020B0604020202020204" pitchFamily="34" charset="0"/>
              <a:buChar char="•"/>
            </a:pPr>
            <a:r>
              <a:rPr lang="en-US" dirty="0"/>
              <a:t>So we will abide by the rules that apply to a PAR activity also:</a:t>
            </a:r>
          </a:p>
          <a:p>
            <a:r>
              <a:rPr lang="en-US" dirty="0"/>
              <a:t>[add links]</a:t>
            </a:r>
          </a:p>
        </p:txBody>
      </p:sp>
      <p:sp>
        <p:nvSpPr>
          <p:cNvPr id="4" name="Slide Number Placeholder 3">
            <a:extLst>
              <a:ext uri="{FF2B5EF4-FFF2-40B4-BE49-F238E27FC236}">
                <a16:creationId xmlns:a16="http://schemas.microsoft.com/office/drawing/2014/main" id="{0AAAB3B8-6413-4E42-B7F5-53575CF7291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3162822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
        <p:nvSpPr>
          <p:cNvPr id="6" name="Date Placeholder 5"/>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t>January 2021</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Recap of July</a:t>
            </a:r>
          </a:p>
          <a:p>
            <a:pPr marL="514350" indent="-514350">
              <a:buFont typeface="Arial" panose="020B0604020202020204" pitchFamily="34" charset="0"/>
              <a:buAutoNum type="arabicPeriod"/>
            </a:pPr>
            <a:r>
              <a:rPr lang="en-US" altLang="en-US" dirty="0"/>
              <a:t>Status and Plan</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7</a:t>
            </a:fld>
            <a:endParaRPr lang="en-US" altLang="en-US">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772816"/>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3850218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i="0" u="none" strike="noStrike" baseline="0" dirty="0">
                <a:latin typeface="Verdana-Bold"/>
              </a:rPr>
              <a:t>5.2.b Scope of the project (As submitted to </a:t>
            </a:r>
            <a:r>
              <a:rPr lang="en-US" sz="1800" b="1" i="0" u="none" strike="noStrike" baseline="0" dirty="0" err="1">
                <a:latin typeface="Verdana-Bold"/>
              </a:rPr>
              <a:t>NesCom</a:t>
            </a:r>
            <a:r>
              <a:rPr lang="en-US" sz="1800" b="1" i="0" u="none" strike="noStrike" baseline="0" dirty="0">
                <a:latin typeface="Verdana-Bold"/>
              </a:rPr>
              <a:t>):</a:t>
            </a:r>
            <a:br>
              <a:rPr lang="en-US" sz="1800" b="1" i="0" u="none" strike="noStrike" baseline="0"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dirty="0"/>
              <a:t>This amendment enhances the Ultra Wideband (UWB) physical layers (PHYs) medium access control (MAC), and associated ranging techniques while retaining backward compatibility with enhanced ranging capable devices (ERDEVs).</a:t>
            </a:r>
          </a:p>
          <a:p>
            <a:pPr algn="l"/>
            <a:r>
              <a:rPr lang="en-US" dirty="0"/>
              <a:t>Areas of enhancement include: </a:t>
            </a:r>
          </a:p>
          <a:p>
            <a:pPr marL="457200" indent="-457200" algn="l">
              <a:buFont typeface="Arial" panose="020B0604020202020204" pitchFamily="34" charset="0"/>
              <a:buChar char="•"/>
            </a:pPr>
            <a:r>
              <a:rPr lang="en-US" dirty="0"/>
              <a:t>additional coding, preamble and modulation schemes to support improved link budget and/or reduced air-time relative to IEEE Std 802.15.4 UWB; </a:t>
            </a:r>
          </a:p>
          <a:p>
            <a:pPr marL="457200" indent="-457200" algn="l">
              <a:buFont typeface="Arial" panose="020B0604020202020204" pitchFamily="34" charset="0"/>
              <a:buChar char="•"/>
            </a:pPr>
            <a:r>
              <a:rPr lang="en-US" dirty="0"/>
              <a:t>additional channels and operating frequencies; interference mitigation techniques to support greater device density and higher traffic use cases relative to the IEEE Std 802.15.4 UWB; </a:t>
            </a:r>
          </a:p>
          <a:p>
            <a:pPr marL="457200" indent="-457200" algn="l">
              <a:buFont typeface="Arial" panose="020B0604020202020204" pitchFamily="34" charset="0"/>
              <a:buChar char="•"/>
            </a:pPr>
            <a:r>
              <a:rPr lang="en-US" dirty="0"/>
              <a:t>improvements to accuracy, precision and reliability and interoperability for high-integrity ranging; </a:t>
            </a:r>
          </a:p>
          <a:p>
            <a:pPr marL="457200" indent="-457200" algn="l">
              <a:buFont typeface="Arial" panose="020B0604020202020204" pitchFamily="34" charset="0"/>
              <a:buChar char="•"/>
            </a:pPr>
            <a:r>
              <a:rPr lang="en-US" dirty="0"/>
              <a:t>schemes to reduce complexity and power consumption; </a:t>
            </a:r>
          </a:p>
          <a:p>
            <a:pPr marL="457200" indent="-457200" algn="l">
              <a:buFont typeface="Arial" panose="020B0604020202020204" pitchFamily="34" charset="0"/>
              <a:buChar char="•"/>
            </a:pPr>
            <a:r>
              <a:rPr lang="en-US" dirty="0"/>
              <a:t>definitions for tightly coupled hybrid operation with narrowband signaling to assist UWB; </a:t>
            </a:r>
          </a:p>
          <a:p>
            <a:pPr marL="457200" indent="-457200" algn="l">
              <a:buFont typeface="Arial" panose="020B0604020202020204" pitchFamily="34" charset="0"/>
              <a:buChar char="•"/>
            </a:pPr>
            <a:r>
              <a:rPr lang="en-US" dirty="0"/>
              <a:t>enhanced native discovery and connection setup mechanisms; </a:t>
            </a:r>
          </a:p>
          <a:p>
            <a:pPr marL="457200" indent="-457200" algn="l">
              <a:buFont typeface="Arial" panose="020B0604020202020204" pitchFamily="34" charset="0"/>
              <a:buChar char="•"/>
            </a:pPr>
            <a:r>
              <a:rPr lang="en-US" dirty="0"/>
              <a:t>sensing capabilities to support presence detection and environment mapping; </a:t>
            </a:r>
          </a:p>
          <a:p>
            <a:pPr marL="457200" indent="-457200" algn="l">
              <a:buFont typeface="Arial" panose="020B0604020202020204" pitchFamily="34" charset="0"/>
              <a:buChar char="•"/>
            </a:pPr>
            <a:r>
              <a:rPr lang="en-US" dirty="0"/>
              <a:t>and mechanisms supporting low-power low-latency streaming as well as high data-rate streaming allowing at least 50 Mbit/s of throughput.</a:t>
            </a:r>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9</a:t>
            </a:fld>
            <a:endParaRPr lang="en-US" altLang="en-US"/>
          </a:p>
        </p:txBody>
      </p:sp>
    </p:spTree>
    <p:extLst>
      <p:ext uri="{BB962C8B-B14F-4D97-AF65-F5344CB8AC3E}">
        <p14:creationId xmlns:p14="http://schemas.microsoft.com/office/powerpoint/2010/main" val="324724929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28586</TotalTime>
  <Words>793</Words>
  <Application>Microsoft Office PowerPoint</Application>
  <PresentationFormat>On-screen Show (4:3)</PresentationFormat>
  <Paragraphs>125</Paragraphs>
  <Slides>16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Times New Roman</vt:lpstr>
      <vt:lpstr>Verdana-Bold</vt:lpstr>
      <vt:lpstr>Wingdings</vt:lpstr>
      <vt:lpstr>Office Theme</vt:lpstr>
      <vt:lpstr>PowerPoint Presentation</vt:lpstr>
      <vt:lpstr>Study Group 15.4ab Next Generation UWB Amendment</vt:lpstr>
      <vt:lpstr>802.15 Study Group Meeting</vt:lpstr>
      <vt:lpstr>IEEE-SA Patent, Copyright, and Participation Policies</vt:lpstr>
      <vt:lpstr>Task Group Rules</vt:lpstr>
      <vt:lpstr>IEEE 802 Ground Rules</vt:lpstr>
      <vt:lpstr>Proposed Agenda</vt:lpstr>
      <vt:lpstr>Recap</vt:lpstr>
      <vt:lpstr>5.2.b Scope of the project (As submitted to NesCom): </vt:lpstr>
      <vt:lpstr>July Recap</vt:lpstr>
      <vt:lpstr>Status and plan (what now?)</vt:lpstr>
      <vt:lpstr>Technical Contributions</vt:lpstr>
      <vt:lpstr>Next Steps</vt:lpstr>
      <vt:lpstr>Teleconference Schedule Discussion</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174</cp:revision>
  <cp:lastPrinted>2000-03-07T00:55:37Z</cp:lastPrinted>
  <dcterms:created xsi:type="dcterms:W3CDTF">2016-01-17T22:48:36Z</dcterms:created>
  <dcterms:modified xsi:type="dcterms:W3CDTF">2021-08-17T13:24:08Z</dcterms:modified>
  <cp:category/>
</cp:coreProperties>
</file>