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5"/>
  </p:notesMasterIdLst>
  <p:handoutMasterIdLst>
    <p:handoutMasterId r:id="rId26"/>
  </p:handoutMasterIdLst>
  <p:sldIdLst>
    <p:sldId id="259" r:id="rId2"/>
    <p:sldId id="938" r:id="rId3"/>
    <p:sldId id="963" r:id="rId4"/>
    <p:sldId id="260" r:id="rId5"/>
    <p:sldId id="261" r:id="rId6"/>
    <p:sldId id="263" r:id="rId7"/>
    <p:sldId id="262" r:id="rId8"/>
    <p:sldId id="283" r:id="rId9"/>
    <p:sldId id="284" r:id="rId10"/>
    <p:sldId id="287" r:id="rId11"/>
    <p:sldId id="944" r:id="rId12"/>
    <p:sldId id="289" r:id="rId13"/>
    <p:sldId id="950" r:id="rId14"/>
    <p:sldId id="990" r:id="rId15"/>
    <p:sldId id="1009" r:id="rId16"/>
    <p:sldId id="1010" r:id="rId17"/>
    <p:sldId id="1011" r:id="rId18"/>
    <p:sldId id="992" r:id="rId19"/>
    <p:sldId id="1003" r:id="rId20"/>
    <p:sldId id="256" r:id="rId21"/>
    <p:sldId id="965" r:id="rId22"/>
    <p:sldId id="314" r:id="rId23"/>
    <p:sldId id="985" r:id="rId2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25" d="100"/>
          <a:sy n="125" d="100"/>
        </p:scale>
        <p:origin x="102" y="384"/>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20</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August_2021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doc.:IEEE802.15-21-0427r1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August_2021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5/dcn/20/15-20-0079-04-016t-task-group-16t-call-for-contribution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August 11 2021 Teleconference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2021-08-11</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normAutofit fontScale="90000"/>
          </a:bodyPr>
          <a:lstStyle/>
          <a:p>
            <a:r>
              <a:rPr lang="en-US" dirty="0"/>
              <a:t>Call for Contributions – Updated: 16 March 2021</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approved PAR is available at this link.  The approved PAR is also available on Mentor as document IEEE 802.15-20-0196r2</a:t>
            </a:r>
          </a:p>
          <a:p>
            <a:r>
              <a:rPr lang="en-US" dirty="0"/>
              <a:t>Contributions are sought on the following topic;</a:t>
            </a:r>
          </a:p>
          <a:p>
            <a:pPr lvl="1"/>
            <a:r>
              <a:rPr lang="en-US" dirty="0"/>
              <a:t>Contributions toward the System Description Document  (using the outline in IEEE 802.15-20-351r1 or subsequent as a guideline)</a:t>
            </a:r>
          </a:p>
          <a:p>
            <a:r>
              <a:rPr lang="en-US" dirty="0"/>
              <a:t>The Task Group is meeting virtually for the time being. Meetings and teleconferences are announced on the TG16t reflector and the 802.15 calendar.</a:t>
            </a:r>
          </a:p>
          <a:p>
            <a:r>
              <a:rPr lang="en-US" dirty="0"/>
              <a:t>This call for contributions will remain open until the September 2021 meetings of the 802.15 Working Group.</a:t>
            </a:r>
          </a:p>
          <a:p>
            <a:r>
              <a:rPr lang="en-US" dirty="0"/>
              <a:t>Documents should be uploaded to Mentor to the TG16t task group.</a:t>
            </a:r>
          </a:p>
          <a:p>
            <a:r>
              <a:rPr lang="en-US" dirty="0"/>
              <a:t>For further information, contact the following:</a:t>
            </a:r>
          </a:p>
          <a:p>
            <a:pPr lvl="1"/>
            <a:r>
              <a:rPr lang="en-US" dirty="0"/>
              <a:t>IEEE 802.15.16t Task Group Chair:  Tim Godfrey &lt;tim.godfrey@ieee.org&gt;</a:t>
            </a:r>
          </a:p>
          <a:p>
            <a:pPr lvl="1"/>
            <a:r>
              <a:rPr lang="en-US" dirty="0"/>
              <a:t>IEEE 802.15 Working Group Chair:  Pat Kinney &lt;pat.kinney@kinneyconsultingllc.com&gt;</a:t>
            </a:r>
          </a:p>
          <a:p>
            <a:endParaRPr lang="en-US" dirty="0"/>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TextBox 6">
            <a:extLst>
              <a:ext uri="{FF2B5EF4-FFF2-40B4-BE49-F238E27FC236}">
                <a16:creationId xmlns:a16="http://schemas.microsoft.com/office/drawing/2014/main" id="{82C80BA8-6A62-4194-A2F5-AC3521921B78}"/>
              </a:ext>
            </a:extLst>
          </p:cNvPr>
          <p:cNvSpPr txBox="1"/>
          <p:nvPr/>
        </p:nvSpPr>
        <p:spPr>
          <a:xfrm>
            <a:off x="9024685" y="5818743"/>
            <a:ext cx="2862515" cy="369332"/>
          </a:xfrm>
          <a:prstGeom prst="rect">
            <a:avLst/>
          </a:prstGeom>
          <a:noFill/>
        </p:spPr>
        <p:txBody>
          <a:bodyPr wrap="none" rtlCol="0">
            <a:spAutoFit/>
          </a:bodyPr>
          <a:lstStyle/>
          <a:p>
            <a:r>
              <a:rPr lang="en-US" dirty="0">
                <a:highlight>
                  <a:srgbClr val="00FF00"/>
                </a:highlight>
                <a:hlinkClick r:id="rId2"/>
              </a:rPr>
              <a:t>Updated CFC Document Link</a:t>
            </a:r>
            <a:endParaRPr lang="en-US" dirty="0">
              <a:highlight>
                <a:srgbClr val="00FF00"/>
              </a:highlight>
            </a:endParaRPr>
          </a:p>
        </p:txBody>
      </p:sp>
      <p:sp>
        <p:nvSpPr>
          <p:cNvPr id="16" name="Slide Number Placeholder 15">
            <a:extLst>
              <a:ext uri="{FF2B5EF4-FFF2-40B4-BE49-F238E27FC236}">
                <a16:creationId xmlns:a16="http://schemas.microsoft.com/office/drawing/2014/main" id="{528056F7-3E2C-454E-B450-D88F68815217}"/>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48A313C-D102-414C-BF97-370064CF0E99}"/>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4142447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August 11 Teleconference</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15" name="Slide Number Placeholder 14">
            <a:extLst>
              <a:ext uri="{FF2B5EF4-FFF2-40B4-BE49-F238E27FC236}">
                <a16:creationId xmlns:a16="http://schemas.microsoft.com/office/drawing/2014/main" id="{AD3FD41F-FBC4-4721-A0F6-9AFBAC699FDF}"/>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
        <p:nvSpPr>
          <p:cNvPr id="5" name="Date Placeholder 4">
            <a:extLst>
              <a:ext uri="{FF2B5EF4-FFF2-40B4-BE49-F238E27FC236}">
                <a16:creationId xmlns:a16="http://schemas.microsoft.com/office/drawing/2014/main" id="{A97FB7FA-1D33-46AB-86CE-9C33D26E0432}"/>
              </a:ext>
            </a:extLst>
          </p:cNvPr>
          <p:cNvSpPr>
            <a:spLocks noGrp="1"/>
          </p:cNvSpPr>
          <p:nvPr>
            <p:ph type="dt" sz="half" idx="10"/>
          </p:nvPr>
        </p:nvSpPr>
        <p:spPr/>
        <p:txBody>
          <a:bodyPr/>
          <a:lstStyle/>
          <a:p>
            <a:r>
              <a:rPr lang="en-US" dirty="0"/>
              <a:t>August_2021</a:t>
            </a:r>
          </a:p>
        </p:txBody>
      </p:sp>
      <p:graphicFrame>
        <p:nvGraphicFramePr>
          <p:cNvPr id="6" name="Table 5">
            <a:extLst>
              <a:ext uri="{FF2B5EF4-FFF2-40B4-BE49-F238E27FC236}">
                <a16:creationId xmlns:a16="http://schemas.microsoft.com/office/drawing/2014/main" id="{F7B7E84D-F02D-4130-A323-5E0D7FCB425B}"/>
              </a:ext>
            </a:extLst>
          </p:cNvPr>
          <p:cNvGraphicFramePr>
            <a:graphicFrameLocks noGrp="1"/>
          </p:cNvGraphicFramePr>
          <p:nvPr>
            <p:extLst>
              <p:ext uri="{D42A27DB-BD31-4B8C-83A1-F6EECF244321}">
                <p14:modId xmlns:p14="http://schemas.microsoft.com/office/powerpoint/2010/main" val="1852650956"/>
              </p:ext>
            </p:extLst>
          </p:nvPr>
        </p:nvGraphicFramePr>
        <p:xfrm>
          <a:off x="838197" y="1524000"/>
          <a:ext cx="10515603" cy="1188720"/>
        </p:xfrm>
        <a:graphic>
          <a:graphicData uri="http://schemas.openxmlformats.org/drawingml/2006/table">
            <a:tbl>
              <a:tblPr/>
              <a:tblGrid>
                <a:gridCol w="1502229">
                  <a:extLst>
                    <a:ext uri="{9D8B030D-6E8A-4147-A177-3AD203B41FA5}">
                      <a16:colId xmlns:a16="http://schemas.microsoft.com/office/drawing/2014/main" val="1595678910"/>
                    </a:ext>
                  </a:extLst>
                </a:gridCol>
                <a:gridCol w="1502229">
                  <a:extLst>
                    <a:ext uri="{9D8B030D-6E8A-4147-A177-3AD203B41FA5}">
                      <a16:colId xmlns:a16="http://schemas.microsoft.com/office/drawing/2014/main" val="3257742315"/>
                    </a:ext>
                  </a:extLst>
                </a:gridCol>
                <a:gridCol w="1502229">
                  <a:extLst>
                    <a:ext uri="{9D8B030D-6E8A-4147-A177-3AD203B41FA5}">
                      <a16:colId xmlns:a16="http://schemas.microsoft.com/office/drawing/2014/main" val="2023993239"/>
                    </a:ext>
                  </a:extLst>
                </a:gridCol>
                <a:gridCol w="1502229">
                  <a:extLst>
                    <a:ext uri="{9D8B030D-6E8A-4147-A177-3AD203B41FA5}">
                      <a16:colId xmlns:a16="http://schemas.microsoft.com/office/drawing/2014/main" val="2752823190"/>
                    </a:ext>
                  </a:extLst>
                </a:gridCol>
                <a:gridCol w="1502229">
                  <a:extLst>
                    <a:ext uri="{9D8B030D-6E8A-4147-A177-3AD203B41FA5}">
                      <a16:colId xmlns:a16="http://schemas.microsoft.com/office/drawing/2014/main" val="458059221"/>
                    </a:ext>
                  </a:extLst>
                </a:gridCol>
                <a:gridCol w="1502229">
                  <a:extLst>
                    <a:ext uri="{9D8B030D-6E8A-4147-A177-3AD203B41FA5}">
                      <a16:colId xmlns:a16="http://schemas.microsoft.com/office/drawing/2014/main" val="677228349"/>
                    </a:ext>
                  </a:extLst>
                </a:gridCol>
                <a:gridCol w="1502229">
                  <a:extLst>
                    <a:ext uri="{9D8B030D-6E8A-4147-A177-3AD203B41FA5}">
                      <a16:colId xmlns:a16="http://schemas.microsoft.com/office/drawing/2014/main" val="1875100792"/>
                    </a:ext>
                  </a:extLst>
                </a:gridCol>
              </a:tblGrid>
              <a:tr h="1188720">
                <a:tc>
                  <a:txBody>
                    <a:bodyPr/>
                    <a:lstStyle/>
                    <a:p>
                      <a:r>
                        <a:rPr lang="en-US" sz="1800"/>
                        <a:t>11-Aug-2021 ET</a:t>
                      </a:r>
                    </a:p>
                  </a:txBody>
                  <a:tcPr anchor="ctr">
                    <a:lnL>
                      <a:noFill/>
                    </a:lnL>
                    <a:lnR>
                      <a:noFill/>
                    </a:lnR>
                    <a:lnT>
                      <a:noFill/>
                    </a:lnT>
                    <a:lnB>
                      <a:noFill/>
                    </a:lnB>
                  </a:tcPr>
                </a:tc>
                <a:tc>
                  <a:txBody>
                    <a:bodyPr/>
                    <a:lstStyle/>
                    <a:p>
                      <a:r>
                        <a:rPr lang="en-US" sz="1800"/>
                        <a:t>2021</a:t>
                      </a:r>
                    </a:p>
                  </a:txBody>
                  <a:tcPr anchor="ctr">
                    <a:lnL>
                      <a:noFill/>
                    </a:lnL>
                    <a:lnR>
                      <a:noFill/>
                    </a:lnR>
                    <a:lnT>
                      <a:noFill/>
                    </a:lnT>
                    <a:lnB>
                      <a:noFill/>
                    </a:lnB>
                  </a:tcPr>
                </a:tc>
                <a:tc>
                  <a:txBody>
                    <a:bodyPr/>
                    <a:lstStyle/>
                    <a:p>
                      <a:r>
                        <a:rPr lang="en-US" sz="1800" dirty="0"/>
                        <a:t>97</a:t>
                      </a:r>
                    </a:p>
                  </a:txBody>
                  <a:tcPr anchor="ctr">
                    <a:lnL>
                      <a:noFill/>
                    </a:lnL>
                    <a:lnR>
                      <a:noFill/>
                    </a:lnR>
                    <a:lnT>
                      <a:noFill/>
                    </a:lnT>
                    <a:lnB>
                      <a:noFill/>
                    </a:lnB>
                  </a:tcPr>
                </a:tc>
                <a:tc>
                  <a:txBody>
                    <a:bodyPr/>
                    <a:lstStyle/>
                    <a:p>
                      <a:r>
                        <a:rPr lang="en-US" sz="1800"/>
                        <a:t>10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16t System Requirements Document</a:t>
                      </a:r>
                    </a:p>
                  </a:txBody>
                  <a:tcPr anchor="ctr">
                    <a:lnL>
                      <a:noFill/>
                    </a:lnL>
                    <a:lnR>
                      <a:noFill/>
                    </a:lnR>
                    <a:lnT>
                      <a:noFill/>
                    </a:lnT>
                    <a:lnB>
                      <a:noFill/>
                    </a:lnB>
                  </a:tcPr>
                </a:tc>
                <a:tc>
                  <a:txBody>
                    <a:bodyPr/>
                    <a:lstStyle/>
                    <a:p>
                      <a:r>
                        <a:rPr lang="en-US" sz="1800" dirty="0" err="1"/>
                        <a:t>Juha</a:t>
                      </a:r>
                      <a:r>
                        <a:rPr lang="en-US" sz="1800" dirty="0"/>
                        <a:t> </a:t>
                      </a:r>
                      <a:r>
                        <a:rPr lang="en-US" sz="1800" dirty="0" err="1"/>
                        <a:t>Juntunen</a:t>
                      </a:r>
                      <a:r>
                        <a:rPr lang="en-US" sz="1800" dirty="0"/>
                        <a:t> (</a:t>
                      </a:r>
                      <a:r>
                        <a:rPr lang="en-US" sz="1800" dirty="0" err="1"/>
                        <a:t>Meteorcomm</a:t>
                      </a:r>
                      <a:r>
                        <a:rPr lang="en-US" sz="1800" dirty="0"/>
                        <a:t>)</a:t>
                      </a:r>
                    </a:p>
                  </a:txBody>
                  <a:tcPr anchor="ctr">
                    <a:lnL>
                      <a:noFill/>
                    </a:lnL>
                    <a:lnR>
                      <a:noFill/>
                    </a:lnR>
                    <a:lnT>
                      <a:noFill/>
                    </a:lnT>
                    <a:lnB>
                      <a:noFill/>
                    </a:lnB>
                  </a:tcPr>
                </a:tc>
                <a:extLst>
                  <a:ext uri="{0D108BD9-81ED-4DB2-BD59-A6C34878D82A}">
                    <a16:rowId xmlns:a16="http://schemas.microsoft.com/office/drawing/2014/main" val="2713552549"/>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6B9CF-1D2D-4A74-BF8B-277C73056079}"/>
              </a:ext>
            </a:extLst>
          </p:cNvPr>
          <p:cNvSpPr>
            <a:spLocks noGrp="1"/>
          </p:cNvSpPr>
          <p:nvPr>
            <p:ph type="title"/>
          </p:nvPr>
        </p:nvSpPr>
        <p:spPr/>
        <p:txBody>
          <a:bodyPr/>
          <a:lstStyle/>
          <a:p>
            <a:r>
              <a:rPr lang="en-US" dirty="0"/>
              <a:t>Discussion on SRD</a:t>
            </a:r>
          </a:p>
        </p:txBody>
      </p:sp>
      <p:sp>
        <p:nvSpPr>
          <p:cNvPr id="3" name="Content Placeholder 2">
            <a:extLst>
              <a:ext uri="{FF2B5EF4-FFF2-40B4-BE49-F238E27FC236}">
                <a16:creationId xmlns:a16="http://schemas.microsoft.com/office/drawing/2014/main" id="{47BA0E68-C229-4889-8FE7-DD4A2D87B221}"/>
              </a:ext>
            </a:extLst>
          </p:cNvPr>
          <p:cNvSpPr>
            <a:spLocks noGrp="1"/>
          </p:cNvSpPr>
          <p:nvPr>
            <p:ph idx="1"/>
          </p:nvPr>
        </p:nvSpPr>
        <p:spPr>
          <a:xfrm>
            <a:off x="838200" y="1828800"/>
            <a:ext cx="10515600" cy="4351338"/>
          </a:xfrm>
        </p:spPr>
        <p:txBody>
          <a:bodyPr>
            <a:normAutofit/>
          </a:bodyPr>
          <a:lstStyle/>
          <a:p>
            <a:r>
              <a:rPr lang="en-US" dirty="0" err="1"/>
              <a:t>Sarat</a:t>
            </a:r>
            <a:r>
              <a:rPr lang="en-US" dirty="0"/>
              <a:t> will review for incorrect use of “will” vs “shall” and submit revision or comments. </a:t>
            </a:r>
          </a:p>
          <a:p>
            <a:endParaRPr lang="en-US" dirty="0"/>
          </a:p>
          <a:p>
            <a:r>
              <a:rPr lang="en-US" dirty="0"/>
              <a:t>Plan to review that and approve updated SRD on 8/31</a:t>
            </a:r>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1F8267A-858B-4745-B7E0-C9093579D6C0}"/>
              </a:ext>
            </a:extLst>
          </p:cNvPr>
          <p:cNvSpPr>
            <a:spLocks noGrp="1"/>
          </p:cNvSpPr>
          <p:nvPr>
            <p:ph type="dt" sz="half" idx="10"/>
          </p:nvPr>
        </p:nvSpPr>
        <p:spPr/>
        <p:txBody>
          <a:bodyPr/>
          <a:lstStyle/>
          <a:p>
            <a:r>
              <a:rPr lang="en-US" dirty="0"/>
              <a:t>August_2021</a:t>
            </a:r>
          </a:p>
        </p:txBody>
      </p:sp>
      <p:sp>
        <p:nvSpPr>
          <p:cNvPr id="5" name="Footer Placeholder 4">
            <a:extLst>
              <a:ext uri="{FF2B5EF4-FFF2-40B4-BE49-F238E27FC236}">
                <a16:creationId xmlns:a16="http://schemas.microsoft.com/office/drawing/2014/main" id="{FD1286CB-5180-4BFF-95ED-C22245E075E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6BDBE2F-6C71-4830-8CA2-9933EEE3D584}"/>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4147740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16E91-6578-44AC-8466-9E4C759C9994}"/>
              </a:ext>
            </a:extLst>
          </p:cNvPr>
          <p:cNvSpPr>
            <a:spLocks noGrp="1"/>
          </p:cNvSpPr>
          <p:nvPr>
            <p:ph type="title"/>
          </p:nvPr>
        </p:nvSpPr>
        <p:spPr/>
        <p:txBody>
          <a:bodyPr>
            <a:normAutofit/>
          </a:bodyPr>
          <a:lstStyle/>
          <a:p>
            <a:r>
              <a:rPr lang="en-US" dirty="0"/>
              <a:t>Prior Discussion on SDD - 2021-07-20 meeting</a:t>
            </a:r>
          </a:p>
        </p:txBody>
      </p:sp>
      <p:sp>
        <p:nvSpPr>
          <p:cNvPr id="3" name="Content Placeholder 2">
            <a:extLst>
              <a:ext uri="{FF2B5EF4-FFF2-40B4-BE49-F238E27FC236}">
                <a16:creationId xmlns:a16="http://schemas.microsoft.com/office/drawing/2014/main" id="{2D43D7CA-0CCD-4306-A4D6-DB5B27F76764}"/>
              </a:ext>
            </a:extLst>
          </p:cNvPr>
          <p:cNvSpPr>
            <a:spLocks noGrp="1"/>
          </p:cNvSpPr>
          <p:nvPr>
            <p:ph idx="1"/>
          </p:nvPr>
        </p:nvSpPr>
        <p:spPr>
          <a:xfrm>
            <a:off x="838200" y="1828800"/>
            <a:ext cx="10515600" cy="4351338"/>
          </a:xfrm>
        </p:spPr>
        <p:txBody>
          <a:bodyPr>
            <a:normAutofit fontScale="77500" lnSpcReduction="20000"/>
          </a:bodyPr>
          <a:lstStyle/>
          <a:p>
            <a:r>
              <a:rPr lang="en-US" dirty="0" err="1"/>
              <a:t>Juha</a:t>
            </a:r>
            <a:r>
              <a:rPr lang="en-US" dirty="0"/>
              <a:t> asks - is 512 FFT a fixed value? Would it be better to have multiple options for FFT size? </a:t>
            </a:r>
          </a:p>
          <a:p>
            <a:r>
              <a:rPr lang="en-US" dirty="0"/>
              <a:t>This could enable a lower complexity device? </a:t>
            </a:r>
          </a:p>
          <a:p>
            <a:r>
              <a:rPr lang="en-US" dirty="0"/>
              <a:t>Change to “FFT sizes of 16, 32, …. through 512 ”</a:t>
            </a:r>
          </a:p>
          <a:p>
            <a:r>
              <a:rPr lang="en-US" dirty="0"/>
              <a:t>Figure 5, 6  - make it clear that PLMR channels do not have to be contiguous. Added clarification in text. </a:t>
            </a:r>
          </a:p>
          <a:p>
            <a:r>
              <a:rPr lang="en-US" dirty="0"/>
              <a:t>Frame Duration vs subcarrier spacing. </a:t>
            </a:r>
          </a:p>
          <a:p>
            <a:r>
              <a:rPr lang="en-US" dirty="0"/>
              <a:t>How is FDD handled – can we adopt what is in the base standard?</a:t>
            </a:r>
          </a:p>
          <a:p>
            <a:pPr lvl="1"/>
            <a:r>
              <a:rPr lang="en-US" dirty="0"/>
              <a:t>Need to investigate the base standard. </a:t>
            </a:r>
          </a:p>
          <a:p>
            <a:pPr lvl="1"/>
            <a:r>
              <a:rPr lang="en-US" dirty="0"/>
              <a:t>Could consider HD-FDD for subscriber device.</a:t>
            </a:r>
          </a:p>
          <a:p>
            <a:r>
              <a:rPr lang="en-US" dirty="0"/>
              <a:t>Need to update section reference #s for 802.16-2012 references. </a:t>
            </a:r>
          </a:p>
          <a:p>
            <a:r>
              <a:rPr lang="en-US" dirty="0"/>
              <a:t>TG members are requested to help identify gaps in SDD that would need to be defined in order to write amendment text. </a:t>
            </a:r>
          </a:p>
        </p:txBody>
      </p:sp>
      <p:sp>
        <p:nvSpPr>
          <p:cNvPr id="4" name="Date Placeholder 3">
            <a:extLst>
              <a:ext uri="{FF2B5EF4-FFF2-40B4-BE49-F238E27FC236}">
                <a16:creationId xmlns:a16="http://schemas.microsoft.com/office/drawing/2014/main" id="{3C27DC2E-7B99-47D3-9265-1C427C72549E}"/>
              </a:ext>
            </a:extLst>
          </p:cNvPr>
          <p:cNvSpPr>
            <a:spLocks noGrp="1"/>
          </p:cNvSpPr>
          <p:nvPr>
            <p:ph type="dt" sz="half" idx="10"/>
          </p:nvPr>
        </p:nvSpPr>
        <p:spPr/>
        <p:txBody>
          <a:bodyPr/>
          <a:lstStyle/>
          <a:p>
            <a:r>
              <a:rPr lang="en-US" dirty="0"/>
              <a:t>August_2021</a:t>
            </a:r>
          </a:p>
        </p:txBody>
      </p:sp>
      <p:sp>
        <p:nvSpPr>
          <p:cNvPr id="5" name="Footer Placeholder 4">
            <a:extLst>
              <a:ext uri="{FF2B5EF4-FFF2-40B4-BE49-F238E27FC236}">
                <a16:creationId xmlns:a16="http://schemas.microsoft.com/office/drawing/2014/main" id="{650A9505-7968-4630-9171-8C802E9954C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F7E9EFB-D47B-48BA-8B87-D1D42B41F3A8}"/>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719196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2AF62-C604-45BA-9A1A-C580BC574143}"/>
              </a:ext>
            </a:extLst>
          </p:cNvPr>
          <p:cNvSpPr>
            <a:spLocks noGrp="1"/>
          </p:cNvSpPr>
          <p:nvPr>
            <p:ph type="title"/>
          </p:nvPr>
        </p:nvSpPr>
        <p:spPr/>
        <p:txBody>
          <a:bodyPr/>
          <a:lstStyle/>
          <a:p>
            <a:r>
              <a:rPr lang="en-US" dirty="0"/>
              <a:t>SDD Development – August 11, 2021</a:t>
            </a:r>
          </a:p>
        </p:txBody>
      </p:sp>
      <p:sp>
        <p:nvSpPr>
          <p:cNvPr id="3" name="Content Placeholder 2">
            <a:extLst>
              <a:ext uri="{FF2B5EF4-FFF2-40B4-BE49-F238E27FC236}">
                <a16:creationId xmlns:a16="http://schemas.microsoft.com/office/drawing/2014/main" id="{A979F811-1B69-473C-9F4A-7BC40F5F9228}"/>
              </a:ext>
            </a:extLst>
          </p:cNvPr>
          <p:cNvSpPr>
            <a:spLocks noGrp="1"/>
          </p:cNvSpPr>
          <p:nvPr>
            <p:ph idx="1"/>
          </p:nvPr>
        </p:nvSpPr>
        <p:spPr/>
        <p:txBody>
          <a:bodyPr/>
          <a:lstStyle/>
          <a:p>
            <a:r>
              <a:rPr lang="en-US" dirty="0"/>
              <a:t>Need to update references in downlink data section</a:t>
            </a:r>
          </a:p>
          <a:p>
            <a:r>
              <a:rPr lang="en-US" dirty="0"/>
              <a:t>TBD under FDD Frame structure</a:t>
            </a:r>
          </a:p>
          <a:p>
            <a:endParaRPr lang="en-US" dirty="0"/>
          </a:p>
          <a:p>
            <a:r>
              <a:rPr lang="en-US" dirty="0"/>
              <a:t>Menashe will address items above and upload clean revision</a:t>
            </a:r>
          </a:p>
          <a:p>
            <a:r>
              <a:rPr lang="en-US" dirty="0"/>
              <a:t>Task Group Review of SDD between now and Aug 31 Telecon.</a:t>
            </a:r>
          </a:p>
          <a:p>
            <a:endParaRPr lang="en-US" dirty="0"/>
          </a:p>
          <a:p>
            <a:r>
              <a:rPr lang="en-US" dirty="0"/>
              <a:t>Final review and edit cycle before September</a:t>
            </a:r>
          </a:p>
          <a:p>
            <a:endParaRPr lang="en-US" dirty="0"/>
          </a:p>
          <a:p>
            <a:endParaRPr lang="en-US" dirty="0"/>
          </a:p>
        </p:txBody>
      </p:sp>
      <p:sp>
        <p:nvSpPr>
          <p:cNvPr id="4" name="Date Placeholder 3">
            <a:extLst>
              <a:ext uri="{FF2B5EF4-FFF2-40B4-BE49-F238E27FC236}">
                <a16:creationId xmlns:a16="http://schemas.microsoft.com/office/drawing/2014/main" id="{6AEF3192-0F80-4F6B-B109-FA48F5B486A3}"/>
              </a:ext>
            </a:extLst>
          </p:cNvPr>
          <p:cNvSpPr>
            <a:spLocks noGrp="1"/>
          </p:cNvSpPr>
          <p:nvPr>
            <p:ph type="dt" sz="half" idx="10"/>
          </p:nvPr>
        </p:nvSpPr>
        <p:spPr/>
        <p:txBody>
          <a:bodyPr/>
          <a:lstStyle/>
          <a:p>
            <a:r>
              <a:rPr lang="en-US"/>
              <a:t>August_2021</a:t>
            </a:r>
            <a:endParaRPr lang="en-US" dirty="0"/>
          </a:p>
        </p:txBody>
      </p:sp>
      <p:sp>
        <p:nvSpPr>
          <p:cNvPr id="5" name="Footer Placeholder 4">
            <a:extLst>
              <a:ext uri="{FF2B5EF4-FFF2-40B4-BE49-F238E27FC236}">
                <a16:creationId xmlns:a16="http://schemas.microsoft.com/office/drawing/2014/main" id="{3C503EBC-8653-4C1F-8F17-97F2AFA66ED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0B56731-131F-493E-A6C8-2497689F3195}"/>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984169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fontScale="92500" lnSpcReduction="10000"/>
          </a:bodyPr>
          <a:lstStyle/>
          <a:p>
            <a:r>
              <a:rPr lang="en-US" dirty="0"/>
              <a:t>The group discusses whether the current 16t scope can include security changes under the umbrella of “required by the physical layer changes.” </a:t>
            </a:r>
          </a:p>
          <a:p>
            <a:pPr lvl="1"/>
            <a:endParaRPr lang="en-US" dirty="0"/>
          </a:p>
          <a:p>
            <a:r>
              <a:rPr lang="en-US" dirty="0"/>
              <a:t>Discussion 2021-05-12</a:t>
            </a:r>
          </a:p>
          <a:p>
            <a:pPr lvl="1"/>
            <a:r>
              <a:rPr lang="en-US" dirty="0"/>
              <a:t>Awareness of security requirements – new MAC and PHY should support them to the extent they are required.  </a:t>
            </a:r>
          </a:p>
          <a:p>
            <a:pPr lvl="1"/>
            <a:r>
              <a:rPr lang="en-US" dirty="0"/>
              <a:t>We don’t want to take on a full-scale security specification – not required and redundant. </a:t>
            </a:r>
          </a:p>
          <a:p>
            <a:r>
              <a:rPr lang="en-US" dirty="0"/>
              <a:t>Security-related contribution will be adopted into SDD as it progresses. When draft development starts the Task Group will consult with IEEE 802 leadership to determine if a PAR update is needed for the security changes, or if the current PAR scope is adequate.</a:t>
            </a:r>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600207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Process for assigning an editor</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The editor should have familiarity with 802.16-2017 to understand how the amendment fits into the base standard. </a:t>
            </a:r>
          </a:p>
          <a:p>
            <a:r>
              <a:rPr lang="en-US" dirty="0"/>
              <a:t>Volunteers for editor are sought</a:t>
            </a:r>
          </a:p>
          <a:p>
            <a:r>
              <a:rPr lang="en-US" dirty="0"/>
              <a:t>IEEE 802 has developed a process for providing licenses for </a:t>
            </a:r>
            <a:r>
              <a:rPr lang="en-US" dirty="0" err="1"/>
              <a:t>Framemaker</a:t>
            </a:r>
            <a:r>
              <a:rPr lang="en-US" dirty="0"/>
              <a:t> to editors</a:t>
            </a:r>
          </a:p>
          <a:p>
            <a:r>
              <a:rPr lang="en-US" dirty="0"/>
              <a:t>Harry Bims expresses willingness to serve as editor in July meeting</a:t>
            </a:r>
          </a:p>
          <a:p>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August_2021</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Aug 11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Updates for use cases and SRD based on “goodput” values</a:t>
            </a:r>
          </a:p>
          <a:p>
            <a:r>
              <a:rPr lang="en-US" dirty="0"/>
              <a:t>Development of SDD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2006485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4022040433"/>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671929"/>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August_2021</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August Teleconferences</a:t>
            </a:r>
          </a:p>
          <a:p>
            <a:pPr lvl="1"/>
            <a:r>
              <a:rPr lang="en-US" dirty="0"/>
              <a:t>August 31, 1pm PT / 4pm ET</a:t>
            </a:r>
          </a:p>
          <a:p>
            <a:endParaRPr lang="en-US" dirty="0"/>
          </a:p>
          <a:p>
            <a:r>
              <a:rPr lang="en-US" dirty="0"/>
              <a:t>September Wireless Interim</a:t>
            </a:r>
          </a:p>
          <a:p>
            <a:pPr lvl="1"/>
            <a:r>
              <a:rPr lang="en-US" dirty="0"/>
              <a:t>Tuesday Sept 14</a:t>
            </a:r>
            <a:r>
              <a:rPr lang="en-US" baseline="30000" dirty="0"/>
              <a:t>th</a:t>
            </a:r>
            <a:r>
              <a:rPr lang="en-US" dirty="0"/>
              <a:t> (PM1 slot)</a:t>
            </a:r>
          </a:p>
          <a:p>
            <a:pPr lvl="1"/>
            <a:r>
              <a:rPr lang="en-US" dirty="0"/>
              <a:t>Tuesday Sept 21</a:t>
            </a:r>
            <a:r>
              <a:rPr lang="en-US" baseline="30000" dirty="0"/>
              <a:t>st</a:t>
            </a:r>
            <a:r>
              <a:rPr lang="en-US" dirty="0"/>
              <a:t> (PM2 slot)</a:t>
            </a:r>
          </a:p>
          <a:p>
            <a:pPr lvl="1"/>
            <a:endParaRPr lang="en-US" dirty="0"/>
          </a:p>
          <a:p>
            <a:r>
              <a:rPr lang="en-US" dirty="0"/>
              <a:t>Registration Required for Wireless Interim – Early Registration until August 27</a:t>
            </a:r>
            <a:r>
              <a:rPr lang="en-US" baseline="30000" dirty="0"/>
              <a:t>th</a:t>
            </a:r>
            <a:r>
              <a:rPr lang="en-US" dirty="0"/>
              <a:t>. </a:t>
            </a:r>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3919235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600200"/>
            <a:ext cx="10515600" cy="4576763"/>
          </a:xfrm>
        </p:spPr>
        <p:txBody>
          <a:bodyPr>
            <a:normAutofit/>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000" dirty="0"/>
              <a:t>Nov 16-18, 2021, Vancouver BC</a:t>
            </a:r>
          </a:p>
          <a:p>
            <a:pPr>
              <a:defRPr/>
            </a:pPr>
            <a:r>
              <a:rPr lang="en-US" sz="2000" dirty="0"/>
              <a:t>Jan 16-21, 2022,  Panama</a:t>
            </a:r>
          </a:p>
          <a:p>
            <a:pPr>
              <a:defRPr/>
            </a:pPr>
            <a:r>
              <a:rPr lang="en-US" sz="2000" dirty="0"/>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22</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endParaRPr lang="en-US" dirty="0"/>
          </a:p>
          <a:p>
            <a:r>
              <a:rPr lang="en-US" dirty="0"/>
              <a:t>Actions</a:t>
            </a:r>
          </a:p>
          <a:p>
            <a:pPr lvl="1"/>
            <a:r>
              <a:rPr lang="en-US" dirty="0"/>
              <a:t>Menashe edit references and TBDs and upload clean revision of SDD</a:t>
            </a:r>
          </a:p>
          <a:p>
            <a:pPr lvl="1"/>
            <a:r>
              <a:rPr lang="en-US" dirty="0"/>
              <a:t>Task Group Review of revision of SDD before Aug 31 Telecon</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normAutofit/>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r>
              <a:rPr lang="en-US" dirty="0"/>
              <a:t>Meetings for September Plenary</a:t>
            </a:r>
          </a:p>
          <a:p>
            <a:pPr lvl="1"/>
            <a:r>
              <a:rPr lang="en-US" dirty="0"/>
              <a:t>Tuesday Sept 14</a:t>
            </a:r>
            <a:r>
              <a:rPr lang="en-US" baseline="30000" dirty="0"/>
              <a:t>th</a:t>
            </a:r>
            <a:r>
              <a:rPr lang="en-US" dirty="0"/>
              <a:t> (PM1 slot)</a:t>
            </a:r>
          </a:p>
          <a:p>
            <a:pPr lvl="1"/>
            <a:r>
              <a:rPr lang="en-US" dirty="0"/>
              <a:t>Tuesday Sept 21</a:t>
            </a:r>
            <a:r>
              <a:rPr lang="en-US" baseline="30000" dirty="0"/>
              <a:t>st</a:t>
            </a:r>
            <a:r>
              <a:rPr lang="en-US" dirty="0"/>
              <a:t> (PM2 slot)</a:t>
            </a:r>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86717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11249</TotalTime>
  <Words>2605</Words>
  <Application>Microsoft Office PowerPoint</Application>
  <PresentationFormat>Widescreen</PresentationFormat>
  <Paragraphs>289</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Helvetica</vt:lpstr>
      <vt:lpstr>Times New Roman</vt:lpstr>
      <vt:lpstr>Custom Design</vt:lpstr>
      <vt:lpstr>PowerPoint Presentation</vt:lpstr>
      <vt:lpstr>TG16t Agenda Aug 11 Teleconference</vt:lpstr>
      <vt:lpstr>Opening</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16 March 2021</vt:lpstr>
      <vt:lpstr>Contributions for August 11 Teleconference</vt:lpstr>
      <vt:lpstr>Discussion on SRD</vt:lpstr>
      <vt:lpstr>Prior Discussion on SDD - 2021-07-20 meeting</vt:lpstr>
      <vt:lpstr>SDD Development – August 11, 2021</vt:lpstr>
      <vt:lpstr>Discussion on Security Requirements for 802.16t </vt:lpstr>
      <vt:lpstr>Process for assigning an editor</vt:lpstr>
      <vt:lpstr>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343</cp:revision>
  <cp:lastPrinted>1998-02-10T13:28:06Z</cp:lastPrinted>
  <dcterms:created xsi:type="dcterms:W3CDTF">2020-01-06T16:34:14Z</dcterms:created>
  <dcterms:modified xsi:type="dcterms:W3CDTF">2021-08-11T20:33:42Z</dcterms:modified>
</cp:coreProperties>
</file>