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5"/>
  </p:notesMasterIdLst>
  <p:handoutMasterIdLst>
    <p:handoutMasterId r:id="rId26"/>
  </p:handoutMasterIdLst>
  <p:sldIdLst>
    <p:sldId id="259" r:id="rId2"/>
    <p:sldId id="938" r:id="rId3"/>
    <p:sldId id="963" r:id="rId4"/>
    <p:sldId id="260" r:id="rId5"/>
    <p:sldId id="261" r:id="rId6"/>
    <p:sldId id="263" r:id="rId7"/>
    <p:sldId id="262" r:id="rId8"/>
    <p:sldId id="283" r:id="rId9"/>
    <p:sldId id="284" r:id="rId10"/>
    <p:sldId id="287" r:id="rId11"/>
    <p:sldId id="944" r:id="rId12"/>
    <p:sldId id="289" r:id="rId13"/>
    <p:sldId id="950" r:id="rId14"/>
    <p:sldId id="990" r:id="rId15"/>
    <p:sldId id="1009" r:id="rId16"/>
    <p:sldId id="1010" r:id="rId17"/>
    <p:sldId id="1011" r:id="rId18"/>
    <p:sldId id="992" r:id="rId19"/>
    <p:sldId id="1003" r:id="rId20"/>
    <p:sldId id="256" r:id="rId21"/>
    <p:sldId id="965" r:id="rId22"/>
    <p:sldId id="314" r:id="rId23"/>
    <p:sldId id="985" r:id="rId24"/>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27" autoAdjust="0"/>
    <p:restoredTop sz="96869" autoAdjust="0"/>
  </p:normalViewPr>
  <p:slideViewPr>
    <p:cSldViewPr>
      <p:cViewPr varScale="1">
        <p:scale>
          <a:sx n="125" d="100"/>
          <a:sy n="125" d="100"/>
        </p:scale>
        <p:origin x="102" y="384"/>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20</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August_2021</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doc.:IEEE802.15-21-0427r0</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August_2021</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mentor.ieee.org/802.15/dcn/20/15-20-0079-04-016t-task-group-16t-call-for-contributions.docx"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mentor.ieee.org/802.15/dcn/21/15-21-0306-02-016t-16t-system-description-document.docx"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416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August 11 2021 Teleconference Presentation </a:t>
            </a:r>
            <a:br>
              <a:rPr lang="en-US" altLang="en-US" dirty="0">
                <a:solidFill>
                  <a:schemeClr val="tx2"/>
                </a:solidFill>
              </a:rPr>
            </a:b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2021-08-11</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CAA7E-1EF0-456E-A72F-7E9184D64D6C}"/>
              </a:ext>
            </a:extLst>
          </p:cNvPr>
          <p:cNvSpPr>
            <a:spLocks noGrp="1"/>
          </p:cNvSpPr>
          <p:nvPr>
            <p:ph type="title"/>
          </p:nvPr>
        </p:nvSpPr>
        <p:spPr/>
        <p:txBody>
          <a:bodyPr>
            <a:normAutofit fontScale="90000"/>
          </a:bodyPr>
          <a:lstStyle/>
          <a:p>
            <a:r>
              <a:rPr lang="en-US" dirty="0"/>
              <a:t>Call for Contributions – Updated: 16 March 2021</a:t>
            </a:r>
          </a:p>
        </p:txBody>
      </p:sp>
      <p:sp>
        <p:nvSpPr>
          <p:cNvPr id="3" name="Content Placeholder 2">
            <a:extLst>
              <a:ext uri="{FF2B5EF4-FFF2-40B4-BE49-F238E27FC236}">
                <a16:creationId xmlns:a16="http://schemas.microsoft.com/office/drawing/2014/main" id="{1D851329-FEB5-441F-9E6A-5F2F2D93A531}"/>
              </a:ext>
            </a:extLst>
          </p:cNvPr>
          <p:cNvSpPr>
            <a:spLocks noGrp="1"/>
          </p:cNvSpPr>
          <p:nvPr>
            <p:ph idx="1"/>
          </p:nvPr>
        </p:nvSpPr>
        <p:spPr>
          <a:xfrm>
            <a:off x="381000" y="1676400"/>
            <a:ext cx="11277600" cy="4876800"/>
          </a:xfrm>
        </p:spPr>
        <p:txBody>
          <a:bodyPr>
            <a:normAutofit fontScale="62500" lnSpcReduction="20000"/>
          </a:bodyPr>
          <a:lstStyle/>
          <a:p>
            <a:r>
              <a:rPr lang="en-US" dirty="0"/>
              <a:t>The IEEE 802.15.16t Task Group is developing an amendment to 802.16-2017. Project 802.16t “Amendment - Fixed and Mobile Wireless Access in Narrowband Channels” </a:t>
            </a:r>
          </a:p>
          <a:p>
            <a:r>
              <a:rPr lang="en-US" dirty="0"/>
              <a:t>This project specifies operation in licensed spectrum with channel bandwidths greater than or equal to 5 kHz and less than 100 kHz. A new PHY will be specified, with changes to the MAC as necessary. The amendment is frequency independent but focuses on spectrum less than 2 GHz. Aggregated operation in adjacent and non-adjacent channels will be supported.</a:t>
            </a:r>
          </a:p>
          <a:p>
            <a:r>
              <a:rPr lang="en-US" dirty="0"/>
              <a:t>This Call for Contributions solicits input documentation toward the development the amendment. The approved PAR is available at this link.  The approved PAR is also available on Mentor as document IEEE 802.15-20-0196r2</a:t>
            </a:r>
          </a:p>
          <a:p>
            <a:r>
              <a:rPr lang="en-US" dirty="0"/>
              <a:t>Contributions are sought on the following topic;</a:t>
            </a:r>
          </a:p>
          <a:p>
            <a:pPr lvl="1"/>
            <a:r>
              <a:rPr lang="en-US" dirty="0"/>
              <a:t>Contributions toward the System Description Document  (using the outline in IEEE 802.15-20-351r1 or subsequent as a guideline)</a:t>
            </a:r>
          </a:p>
          <a:p>
            <a:r>
              <a:rPr lang="en-US" dirty="0"/>
              <a:t>The Task Group is meeting virtually for the time being. Meetings and teleconferences are announced on the TG16t reflector and the 802.15 calendar.</a:t>
            </a:r>
          </a:p>
          <a:p>
            <a:r>
              <a:rPr lang="en-US" dirty="0"/>
              <a:t>This call for contributions will remain open until the September 2021 meetings of the 802.15 Working Group.</a:t>
            </a:r>
          </a:p>
          <a:p>
            <a:r>
              <a:rPr lang="en-US" dirty="0"/>
              <a:t>Documents should be uploaded to Mentor to the TG16t task group.</a:t>
            </a:r>
          </a:p>
          <a:p>
            <a:r>
              <a:rPr lang="en-US" dirty="0"/>
              <a:t>For further information, contact the following:</a:t>
            </a:r>
          </a:p>
          <a:p>
            <a:pPr lvl="1"/>
            <a:r>
              <a:rPr lang="en-US" dirty="0"/>
              <a:t>IEEE 802.15.16t Task Group Chair:  Tim Godfrey &lt;tim.godfrey@ieee.org&gt;</a:t>
            </a:r>
          </a:p>
          <a:p>
            <a:pPr lvl="1"/>
            <a:r>
              <a:rPr lang="en-US" dirty="0"/>
              <a:t>IEEE 802.15 Working Group Chair:  Pat Kinney &lt;pat.kinney@kinneyconsultingllc.com&gt;</a:t>
            </a:r>
          </a:p>
          <a:p>
            <a:endParaRPr lang="en-US" dirty="0"/>
          </a:p>
        </p:txBody>
      </p:sp>
      <p:sp>
        <p:nvSpPr>
          <p:cNvPr id="5" name="Footer Placeholder 4">
            <a:extLst>
              <a:ext uri="{FF2B5EF4-FFF2-40B4-BE49-F238E27FC236}">
                <a16:creationId xmlns:a16="http://schemas.microsoft.com/office/drawing/2014/main" id="{47D0E491-DACA-4407-8E80-C0F5A49267BB}"/>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7" name="TextBox 6">
            <a:extLst>
              <a:ext uri="{FF2B5EF4-FFF2-40B4-BE49-F238E27FC236}">
                <a16:creationId xmlns:a16="http://schemas.microsoft.com/office/drawing/2014/main" id="{82C80BA8-6A62-4194-A2F5-AC3521921B78}"/>
              </a:ext>
            </a:extLst>
          </p:cNvPr>
          <p:cNvSpPr txBox="1"/>
          <p:nvPr/>
        </p:nvSpPr>
        <p:spPr>
          <a:xfrm>
            <a:off x="9024685" y="5818743"/>
            <a:ext cx="2862515" cy="369332"/>
          </a:xfrm>
          <a:prstGeom prst="rect">
            <a:avLst/>
          </a:prstGeom>
          <a:noFill/>
        </p:spPr>
        <p:txBody>
          <a:bodyPr wrap="none" rtlCol="0">
            <a:spAutoFit/>
          </a:bodyPr>
          <a:lstStyle/>
          <a:p>
            <a:r>
              <a:rPr lang="en-US" dirty="0">
                <a:highlight>
                  <a:srgbClr val="00FF00"/>
                </a:highlight>
                <a:hlinkClick r:id="rId2"/>
              </a:rPr>
              <a:t>Updated CFC Document Link</a:t>
            </a:r>
            <a:endParaRPr lang="en-US" dirty="0">
              <a:highlight>
                <a:srgbClr val="00FF00"/>
              </a:highlight>
            </a:endParaRPr>
          </a:p>
        </p:txBody>
      </p:sp>
      <p:sp>
        <p:nvSpPr>
          <p:cNvPr id="16" name="Slide Number Placeholder 15">
            <a:extLst>
              <a:ext uri="{FF2B5EF4-FFF2-40B4-BE49-F238E27FC236}">
                <a16:creationId xmlns:a16="http://schemas.microsoft.com/office/drawing/2014/main" id="{528056F7-3E2C-454E-B450-D88F68815217}"/>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
        <p:nvSpPr>
          <p:cNvPr id="4" name="Date Placeholder 3">
            <a:extLst>
              <a:ext uri="{FF2B5EF4-FFF2-40B4-BE49-F238E27FC236}">
                <a16:creationId xmlns:a16="http://schemas.microsoft.com/office/drawing/2014/main" id="{A48A313C-D102-414C-BF97-370064CF0E99}"/>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414244741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August 11 Teleconference</a:t>
            </a:r>
          </a:p>
        </p:txBody>
      </p:sp>
      <p:sp>
        <p:nvSpPr>
          <p:cNvPr id="4" name="Footer Placeholder 3">
            <a:extLst>
              <a:ext uri="{FF2B5EF4-FFF2-40B4-BE49-F238E27FC236}">
                <a16:creationId xmlns:a16="http://schemas.microsoft.com/office/drawing/2014/main" id="{32BC02E6-14A9-4417-B10C-007682B6AEA0}"/>
              </a:ext>
            </a:extLst>
          </p:cNvPr>
          <p:cNvSpPr>
            <a:spLocks noGrp="1"/>
          </p:cNvSpPr>
          <p:nvPr>
            <p:ph type="ftr" sz="quarter" idx="11"/>
          </p:nvPr>
        </p:nvSpPr>
        <p:spPr/>
        <p:txBody>
          <a:bodyPr/>
          <a:lstStyle/>
          <a:p>
            <a:r>
              <a:rPr lang="en-US"/>
              <a:t>Tim Godfrey, EPRI</a:t>
            </a:r>
          </a:p>
        </p:txBody>
      </p:sp>
      <p:sp>
        <p:nvSpPr>
          <p:cNvPr id="15" name="Slide Number Placeholder 14">
            <a:extLst>
              <a:ext uri="{FF2B5EF4-FFF2-40B4-BE49-F238E27FC236}">
                <a16:creationId xmlns:a16="http://schemas.microsoft.com/office/drawing/2014/main" id="{AD3FD41F-FBC4-4721-A0F6-9AFBAC699FDF}"/>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
        <p:nvSpPr>
          <p:cNvPr id="5" name="Date Placeholder 4">
            <a:extLst>
              <a:ext uri="{FF2B5EF4-FFF2-40B4-BE49-F238E27FC236}">
                <a16:creationId xmlns:a16="http://schemas.microsoft.com/office/drawing/2014/main" id="{A97FB7FA-1D33-46AB-86CE-9C33D26E0432}"/>
              </a:ext>
            </a:extLst>
          </p:cNvPr>
          <p:cNvSpPr>
            <a:spLocks noGrp="1"/>
          </p:cNvSpPr>
          <p:nvPr>
            <p:ph type="dt" sz="half" idx="10"/>
          </p:nvPr>
        </p:nvSpPr>
        <p:spPr/>
        <p:txBody>
          <a:bodyPr/>
          <a:lstStyle/>
          <a:p>
            <a:r>
              <a:rPr lang="en-US" dirty="0"/>
              <a:t>August_2021</a:t>
            </a:r>
          </a:p>
        </p:txBody>
      </p:sp>
      <p:graphicFrame>
        <p:nvGraphicFramePr>
          <p:cNvPr id="6" name="Table 5">
            <a:extLst>
              <a:ext uri="{FF2B5EF4-FFF2-40B4-BE49-F238E27FC236}">
                <a16:creationId xmlns:a16="http://schemas.microsoft.com/office/drawing/2014/main" id="{F7B7E84D-F02D-4130-A323-5E0D7FCB425B}"/>
              </a:ext>
            </a:extLst>
          </p:cNvPr>
          <p:cNvGraphicFramePr>
            <a:graphicFrameLocks noGrp="1"/>
          </p:cNvGraphicFramePr>
          <p:nvPr>
            <p:extLst>
              <p:ext uri="{D42A27DB-BD31-4B8C-83A1-F6EECF244321}">
                <p14:modId xmlns:p14="http://schemas.microsoft.com/office/powerpoint/2010/main" val="1852650956"/>
              </p:ext>
            </p:extLst>
          </p:nvPr>
        </p:nvGraphicFramePr>
        <p:xfrm>
          <a:off x="838197" y="1524000"/>
          <a:ext cx="10515603" cy="1188720"/>
        </p:xfrm>
        <a:graphic>
          <a:graphicData uri="http://schemas.openxmlformats.org/drawingml/2006/table">
            <a:tbl>
              <a:tblPr/>
              <a:tblGrid>
                <a:gridCol w="1502229">
                  <a:extLst>
                    <a:ext uri="{9D8B030D-6E8A-4147-A177-3AD203B41FA5}">
                      <a16:colId xmlns:a16="http://schemas.microsoft.com/office/drawing/2014/main" val="1595678910"/>
                    </a:ext>
                  </a:extLst>
                </a:gridCol>
                <a:gridCol w="1502229">
                  <a:extLst>
                    <a:ext uri="{9D8B030D-6E8A-4147-A177-3AD203B41FA5}">
                      <a16:colId xmlns:a16="http://schemas.microsoft.com/office/drawing/2014/main" val="3257742315"/>
                    </a:ext>
                  </a:extLst>
                </a:gridCol>
                <a:gridCol w="1502229">
                  <a:extLst>
                    <a:ext uri="{9D8B030D-6E8A-4147-A177-3AD203B41FA5}">
                      <a16:colId xmlns:a16="http://schemas.microsoft.com/office/drawing/2014/main" val="2023993239"/>
                    </a:ext>
                  </a:extLst>
                </a:gridCol>
                <a:gridCol w="1502229">
                  <a:extLst>
                    <a:ext uri="{9D8B030D-6E8A-4147-A177-3AD203B41FA5}">
                      <a16:colId xmlns:a16="http://schemas.microsoft.com/office/drawing/2014/main" val="2752823190"/>
                    </a:ext>
                  </a:extLst>
                </a:gridCol>
                <a:gridCol w="1502229">
                  <a:extLst>
                    <a:ext uri="{9D8B030D-6E8A-4147-A177-3AD203B41FA5}">
                      <a16:colId xmlns:a16="http://schemas.microsoft.com/office/drawing/2014/main" val="458059221"/>
                    </a:ext>
                  </a:extLst>
                </a:gridCol>
                <a:gridCol w="1502229">
                  <a:extLst>
                    <a:ext uri="{9D8B030D-6E8A-4147-A177-3AD203B41FA5}">
                      <a16:colId xmlns:a16="http://schemas.microsoft.com/office/drawing/2014/main" val="677228349"/>
                    </a:ext>
                  </a:extLst>
                </a:gridCol>
                <a:gridCol w="1502229">
                  <a:extLst>
                    <a:ext uri="{9D8B030D-6E8A-4147-A177-3AD203B41FA5}">
                      <a16:colId xmlns:a16="http://schemas.microsoft.com/office/drawing/2014/main" val="1875100792"/>
                    </a:ext>
                  </a:extLst>
                </a:gridCol>
              </a:tblGrid>
              <a:tr h="1188720">
                <a:tc>
                  <a:txBody>
                    <a:bodyPr/>
                    <a:lstStyle/>
                    <a:p>
                      <a:r>
                        <a:rPr lang="en-US" sz="1800"/>
                        <a:t>11-Aug-2021 ET</a:t>
                      </a:r>
                    </a:p>
                  </a:txBody>
                  <a:tcPr anchor="ctr">
                    <a:lnL>
                      <a:noFill/>
                    </a:lnL>
                    <a:lnR>
                      <a:noFill/>
                    </a:lnR>
                    <a:lnT>
                      <a:noFill/>
                    </a:lnT>
                    <a:lnB>
                      <a:noFill/>
                    </a:lnB>
                  </a:tcPr>
                </a:tc>
                <a:tc>
                  <a:txBody>
                    <a:bodyPr/>
                    <a:lstStyle/>
                    <a:p>
                      <a:r>
                        <a:rPr lang="en-US" sz="1800"/>
                        <a:t>2021</a:t>
                      </a:r>
                    </a:p>
                  </a:txBody>
                  <a:tcPr anchor="ctr">
                    <a:lnL>
                      <a:noFill/>
                    </a:lnL>
                    <a:lnR>
                      <a:noFill/>
                    </a:lnR>
                    <a:lnT>
                      <a:noFill/>
                    </a:lnT>
                    <a:lnB>
                      <a:noFill/>
                    </a:lnB>
                  </a:tcPr>
                </a:tc>
                <a:tc>
                  <a:txBody>
                    <a:bodyPr/>
                    <a:lstStyle/>
                    <a:p>
                      <a:r>
                        <a:rPr lang="en-US" sz="1800" dirty="0"/>
                        <a:t>97</a:t>
                      </a:r>
                    </a:p>
                  </a:txBody>
                  <a:tcPr anchor="ctr">
                    <a:lnL>
                      <a:noFill/>
                    </a:lnL>
                    <a:lnR>
                      <a:noFill/>
                    </a:lnR>
                    <a:lnT>
                      <a:noFill/>
                    </a:lnT>
                    <a:lnB>
                      <a:noFill/>
                    </a:lnB>
                  </a:tcPr>
                </a:tc>
                <a:tc>
                  <a:txBody>
                    <a:bodyPr/>
                    <a:lstStyle/>
                    <a:p>
                      <a:r>
                        <a:rPr lang="en-US" sz="1800"/>
                        <a:t>10</a:t>
                      </a:r>
                    </a:p>
                  </a:txBody>
                  <a:tcPr anchor="ctr">
                    <a:lnL>
                      <a:noFill/>
                    </a:lnL>
                    <a:lnR>
                      <a:noFill/>
                    </a:lnR>
                    <a:lnT>
                      <a:noFill/>
                    </a:lnT>
                    <a:lnB>
                      <a:noFill/>
                    </a:lnB>
                  </a:tcPr>
                </a:tc>
                <a:tc>
                  <a:txBody>
                    <a:bodyPr/>
                    <a:lstStyle/>
                    <a:p>
                      <a:r>
                        <a:rPr lang="en-US" sz="1800"/>
                        <a:t>TG16t</a:t>
                      </a:r>
                    </a:p>
                  </a:txBody>
                  <a:tcPr anchor="ctr">
                    <a:lnL>
                      <a:noFill/>
                    </a:lnL>
                    <a:lnR>
                      <a:noFill/>
                    </a:lnR>
                    <a:lnT>
                      <a:noFill/>
                    </a:lnT>
                    <a:lnB>
                      <a:noFill/>
                    </a:lnB>
                  </a:tcPr>
                </a:tc>
                <a:tc>
                  <a:txBody>
                    <a:bodyPr/>
                    <a:lstStyle/>
                    <a:p>
                      <a:r>
                        <a:rPr lang="en-US" sz="1800"/>
                        <a:t>16t System Requirements Document</a:t>
                      </a:r>
                    </a:p>
                  </a:txBody>
                  <a:tcPr anchor="ctr">
                    <a:lnL>
                      <a:noFill/>
                    </a:lnL>
                    <a:lnR>
                      <a:noFill/>
                    </a:lnR>
                    <a:lnT>
                      <a:noFill/>
                    </a:lnT>
                    <a:lnB>
                      <a:noFill/>
                    </a:lnB>
                  </a:tcPr>
                </a:tc>
                <a:tc>
                  <a:txBody>
                    <a:bodyPr/>
                    <a:lstStyle/>
                    <a:p>
                      <a:r>
                        <a:rPr lang="en-US" sz="1800" dirty="0" err="1"/>
                        <a:t>Juha</a:t>
                      </a:r>
                      <a:r>
                        <a:rPr lang="en-US" sz="1800" dirty="0"/>
                        <a:t> </a:t>
                      </a:r>
                      <a:r>
                        <a:rPr lang="en-US" sz="1800" dirty="0" err="1"/>
                        <a:t>Juntunen</a:t>
                      </a:r>
                      <a:r>
                        <a:rPr lang="en-US" sz="1800" dirty="0"/>
                        <a:t> (</a:t>
                      </a:r>
                      <a:r>
                        <a:rPr lang="en-US" sz="1800" dirty="0" err="1"/>
                        <a:t>Meteorcomm</a:t>
                      </a:r>
                      <a:r>
                        <a:rPr lang="en-US" sz="1800" dirty="0"/>
                        <a:t>)</a:t>
                      </a:r>
                    </a:p>
                  </a:txBody>
                  <a:tcPr anchor="ctr">
                    <a:lnL>
                      <a:noFill/>
                    </a:lnL>
                    <a:lnR>
                      <a:noFill/>
                    </a:lnR>
                    <a:lnT>
                      <a:noFill/>
                    </a:lnT>
                    <a:lnB>
                      <a:noFill/>
                    </a:lnB>
                  </a:tcPr>
                </a:tc>
                <a:extLst>
                  <a:ext uri="{0D108BD9-81ED-4DB2-BD59-A6C34878D82A}">
                    <a16:rowId xmlns:a16="http://schemas.microsoft.com/office/drawing/2014/main" val="2713552549"/>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26B9CF-1D2D-4A74-BF8B-277C73056079}"/>
              </a:ext>
            </a:extLst>
          </p:cNvPr>
          <p:cNvSpPr>
            <a:spLocks noGrp="1"/>
          </p:cNvSpPr>
          <p:nvPr>
            <p:ph type="title"/>
          </p:nvPr>
        </p:nvSpPr>
        <p:spPr/>
        <p:txBody>
          <a:bodyPr/>
          <a:lstStyle/>
          <a:p>
            <a:r>
              <a:rPr lang="en-US" dirty="0"/>
              <a:t>Discussion on SRD</a:t>
            </a:r>
          </a:p>
        </p:txBody>
      </p:sp>
      <p:sp>
        <p:nvSpPr>
          <p:cNvPr id="3" name="Content Placeholder 2">
            <a:extLst>
              <a:ext uri="{FF2B5EF4-FFF2-40B4-BE49-F238E27FC236}">
                <a16:creationId xmlns:a16="http://schemas.microsoft.com/office/drawing/2014/main" id="{47BA0E68-C229-4889-8FE7-DD4A2D87B221}"/>
              </a:ext>
            </a:extLst>
          </p:cNvPr>
          <p:cNvSpPr>
            <a:spLocks noGrp="1"/>
          </p:cNvSpPr>
          <p:nvPr>
            <p:ph idx="1"/>
          </p:nvPr>
        </p:nvSpPr>
        <p:spPr>
          <a:xfrm>
            <a:off x="838200" y="1828800"/>
            <a:ext cx="10515600" cy="4351338"/>
          </a:xfrm>
        </p:spPr>
        <p:txBody>
          <a:bodyPr>
            <a:normAutofit/>
          </a:bodyPr>
          <a:lstStyle/>
          <a:p>
            <a:r>
              <a:rPr lang="en-US" dirty="0" err="1"/>
              <a:t>Sarat</a:t>
            </a:r>
            <a:r>
              <a:rPr lang="en-US" dirty="0"/>
              <a:t> will review for incorrect use of “will” vs “shall” and submit revision </a:t>
            </a:r>
            <a:r>
              <a:rPr lang="en-US"/>
              <a:t>or comments. </a:t>
            </a:r>
            <a:endParaRPr lang="en-US" dirty="0"/>
          </a:p>
          <a:p>
            <a:endParaRPr lang="en-US" dirty="0"/>
          </a:p>
          <a:p>
            <a:r>
              <a:rPr lang="en-US" dirty="0"/>
              <a:t>Plan to review that and approve updated SRD on 8/31</a:t>
            </a:r>
          </a:p>
          <a:p>
            <a:endParaRPr lang="en-US" dirty="0"/>
          </a:p>
          <a:p>
            <a:endParaRPr lang="en-US" dirty="0"/>
          </a:p>
          <a:p>
            <a:endParaRPr lang="en-US" dirty="0"/>
          </a:p>
          <a:p>
            <a:endParaRPr lang="en-US" dirty="0"/>
          </a:p>
          <a:p>
            <a:endParaRPr lang="en-US" dirty="0"/>
          </a:p>
        </p:txBody>
      </p:sp>
      <p:sp>
        <p:nvSpPr>
          <p:cNvPr id="4" name="Date Placeholder 3">
            <a:extLst>
              <a:ext uri="{FF2B5EF4-FFF2-40B4-BE49-F238E27FC236}">
                <a16:creationId xmlns:a16="http://schemas.microsoft.com/office/drawing/2014/main" id="{B1F8267A-858B-4745-B7E0-C9093579D6C0}"/>
              </a:ext>
            </a:extLst>
          </p:cNvPr>
          <p:cNvSpPr>
            <a:spLocks noGrp="1"/>
          </p:cNvSpPr>
          <p:nvPr>
            <p:ph type="dt" sz="half" idx="10"/>
          </p:nvPr>
        </p:nvSpPr>
        <p:spPr/>
        <p:txBody>
          <a:bodyPr/>
          <a:lstStyle/>
          <a:p>
            <a:r>
              <a:rPr lang="en-US" dirty="0"/>
              <a:t>August_2021</a:t>
            </a:r>
          </a:p>
        </p:txBody>
      </p:sp>
      <p:sp>
        <p:nvSpPr>
          <p:cNvPr id="5" name="Footer Placeholder 4">
            <a:extLst>
              <a:ext uri="{FF2B5EF4-FFF2-40B4-BE49-F238E27FC236}">
                <a16:creationId xmlns:a16="http://schemas.microsoft.com/office/drawing/2014/main" id="{FD1286CB-5180-4BFF-95ED-C22245E075E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6BDBE2F-6C71-4830-8CA2-9933EEE3D584}"/>
              </a:ext>
            </a:extLst>
          </p:cNvPr>
          <p:cNvSpPr>
            <a:spLocks noGrp="1"/>
          </p:cNvSpPr>
          <p:nvPr>
            <p:ph type="sldNum" sz="quarter" idx="12"/>
          </p:nvPr>
        </p:nvSpPr>
        <p:spPr/>
        <p:txBody>
          <a:bodyPr/>
          <a:lstStyle/>
          <a:p>
            <a:fld id="{A1C9EF53-BD90-4B75-A223-F9525C143888}" type="slidenum">
              <a:rPr lang="en-US" smtClean="0"/>
              <a:pPr/>
              <a:t>15</a:t>
            </a:fld>
            <a:endParaRPr lang="en-US" dirty="0"/>
          </a:p>
        </p:txBody>
      </p:sp>
    </p:spTree>
    <p:extLst>
      <p:ext uri="{BB962C8B-B14F-4D97-AF65-F5344CB8AC3E}">
        <p14:creationId xmlns:p14="http://schemas.microsoft.com/office/powerpoint/2010/main" val="41477402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216E91-6578-44AC-8466-9E4C759C9994}"/>
              </a:ext>
            </a:extLst>
          </p:cNvPr>
          <p:cNvSpPr>
            <a:spLocks noGrp="1"/>
          </p:cNvSpPr>
          <p:nvPr>
            <p:ph type="title"/>
          </p:nvPr>
        </p:nvSpPr>
        <p:spPr/>
        <p:txBody>
          <a:bodyPr>
            <a:normAutofit/>
          </a:bodyPr>
          <a:lstStyle/>
          <a:p>
            <a:r>
              <a:rPr lang="en-US" dirty="0"/>
              <a:t>Prior Discussion on SDD - 2021-07-20 meeting</a:t>
            </a:r>
          </a:p>
        </p:txBody>
      </p:sp>
      <p:sp>
        <p:nvSpPr>
          <p:cNvPr id="3" name="Content Placeholder 2">
            <a:extLst>
              <a:ext uri="{FF2B5EF4-FFF2-40B4-BE49-F238E27FC236}">
                <a16:creationId xmlns:a16="http://schemas.microsoft.com/office/drawing/2014/main" id="{2D43D7CA-0CCD-4306-A4D6-DB5B27F76764}"/>
              </a:ext>
            </a:extLst>
          </p:cNvPr>
          <p:cNvSpPr>
            <a:spLocks noGrp="1"/>
          </p:cNvSpPr>
          <p:nvPr>
            <p:ph idx="1"/>
          </p:nvPr>
        </p:nvSpPr>
        <p:spPr>
          <a:xfrm>
            <a:off x="838200" y="1828800"/>
            <a:ext cx="10515600" cy="4351338"/>
          </a:xfrm>
        </p:spPr>
        <p:txBody>
          <a:bodyPr>
            <a:normAutofit fontScale="77500" lnSpcReduction="20000"/>
          </a:bodyPr>
          <a:lstStyle/>
          <a:p>
            <a:r>
              <a:rPr lang="en-US" dirty="0" err="1"/>
              <a:t>Juha</a:t>
            </a:r>
            <a:r>
              <a:rPr lang="en-US" dirty="0"/>
              <a:t> asks - is 512 FFT a fixed value? Would it be better to have multiple options for FFT size? </a:t>
            </a:r>
          </a:p>
          <a:p>
            <a:r>
              <a:rPr lang="en-US" dirty="0"/>
              <a:t>This could enable a lower complexity device? </a:t>
            </a:r>
          </a:p>
          <a:p>
            <a:r>
              <a:rPr lang="en-US" dirty="0"/>
              <a:t>Change to “FFT sizes of 16, 32, …. through 512 ”</a:t>
            </a:r>
          </a:p>
          <a:p>
            <a:r>
              <a:rPr lang="en-US" dirty="0"/>
              <a:t>Figure 5, 6  - make it clear that PLMR channels do not have to be contiguous. Added clarification in text. </a:t>
            </a:r>
          </a:p>
          <a:p>
            <a:r>
              <a:rPr lang="en-US" dirty="0"/>
              <a:t>Frame Duration vs subcarrier spacing. </a:t>
            </a:r>
          </a:p>
          <a:p>
            <a:r>
              <a:rPr lang="en-US" dirty="0"/>
              <a:t>How is FDD handled – can we adopt what is in the base standard?</a:t>
            </a:r>
          </a:p>
          <a:p>
            <a:pPr lvl="1"/>
            <a:r>
              <a:rPr lang="en-US" dirty="0"/>
              <a:t>Need to investigate the base standard. </a:t>
            </a:r>
          </a:p>
          <a:p>
            <a:pPr lvl="1"/>
            <a:r>
              <a:rPr lang="en-US" dirty="0"/>
              <a:t>Could consider HD-FDD for subscriber device.</a:t>
            </a:r>
          </a:p>
          <a:p>
            <a:r>
              <a:rPr lang="en-US" dirty="0"/>
              <a:t>Need to update section reference #s for 802.16-2012 references. </a:t>
            </a:r>
          </a:p>
          <a:p>
            <a:r>
              <a:rPr lang="en-US" dirty="0"/>
              <a:t>TG members are requested to help identify gaps in SDD that would need to be defined in order to write amendment text. </a:t>
            </a:r>
          </a:p>
        </p:txBody>
      </p:sp>
      <p:sp>
        <p:nvSpPr>
          <p:cNvPr id="4" name="Date Placeholder 3">
            <a:extLst>
              <a:ext uri="{FF2B5EF4-FFF2-40B4-BE49-F238E27FC236}">
                <a16:creationId xmlns:a16="http://schemas.microsoft.com/office/drawing/2014/main" id="{3C27DC2E-7B99-47D3-9265-1C427C72549E}"/>
              </a:ext>
            </a:extLst>
          </p:cNvPr>
          <p:cNvSpPr>
            <a:spLocks noGrp="1"/>
          </p:cNvSpPr>
          <p:nvPr>
            <p:ph type="dt" sz="half" idx="10"/>
          </p:nvPr>
        </p:nvSpPr>
        <p:spPr/>
        <p:txBody>
          <a:bodyPr/>
          <a:lstStyle/>
          <a:p>
            <a:r>
              <a:rPr lang="en-US" dirty="0"/>
              <a:t>August_2021</a:t>
            </a:r>
          </a:p>
        </p:txBody>
      </p:sp>
      <p:sp>
        <p:nvSpPr>
          <p:cNvPr id="5" name="Footer Placeholder 4">
            <a:extLst>
              <a:ext uri="{FF2B5EF4-FFF2-40B4-BE49-F238E27FC236}">
                <a16:creationId xmlns:a16="http://schemas.microsoft.com/office/drawing/2014/main" id="{650A9505-7968-4630-9171-8C802E9954C3}"/>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F7E9EFB-D47B-48BA-8B87-D1D42B41F3A8}"/>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7191964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2AF62-C604-45BA-9A1A-C580BC574143}"/>
              </a:ext>
            </a:extLst>
          </p:cNvPr>
          <p:cNvSpPr>
            <a:spLocks noGrp="1"/>
          </p:cNvSpPr>
          <p:nvPr>
            <p:ph type="title"/>
          </p:nvPr>
        </p:nvSpPr>
        <p:spPr/>
        <p:txBody>
          <a:bodyPr/>
          <a:lstStyle/>
          <a:p>
            <a:r>
              <a:rPr lang="en-US" dirty="0"/>
              <a:t>SDD Development – August 11, 2021</a:t>
            </a:r>
          </a:p>
        </p:txBody>
      </p:sp>
      <p:sp>
        <p:nvSpPr>
          <p:cNvPr id="3" name="Content Placeholder 2">
            <a:extLst>
              <a:ext uri="{FF2B5EF4-FFF2-40B4-BE49-F238E27FC236}">
                <a16:creationId xmlns:a16="http://schemas.microsoft.com/office/drawing/2014/main" id="{A979F811-1B69-473C-9F4A-7BC40F5F9228}"/>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6AEF3192-0F80-4F6B-B109-FA48F5B486A3}"/>
              </a:ext>
            </a:extLst>
          </p:cNvPr>
          <p:cNvSpPr>
            <a:spLocks noGrp="1"/>
          </p:cNvSpPr>
          <p:nvPr>
            <p:ph type="dt" sz="half" idx="10"/>
          </p:nvPr>
        </p:nvSpPr>
        <p:spPr/>
        <p:txBody>
          <a:bodyPr/>
          <a:lstStyle/>
          <a:p>
            <a:r>
              <a:rPr lang="en-US"/>
              <a:t>August_2021</a:t>
            </a:r>
            <a:endParaRPr lang="en-US" dirty="0"/>
          </a:p>
        </p:txBody>
      </p:sp>
      <p:sp>
        <p:nvSpPr>
          <p:cNvPr id="5" name="Footer Placeholder 4">
            <a:extLst>
              <a:ext uri="{FF2B5EF4-FFF2-40B4-BE49-F238E27FC236}">
                <a16:creationId xmlns:a16="http://schemas.microsoft.com/office/drawing/2014/main" id="{3C503EBC-8653-4C1F-8F17-97F2AFA66ED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0B56731-131F-493E-A6C8-2497689F3195}"/>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98416902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6C5172-1F26-4208-8023-5502550C7176}"/>
              </a:ext>
            </a:extLst>
          </p:cNvPr>
          <p:cNvSpPr>
            <a:spLocks noGrp="1"/>
          </p:cNvSpPr>
          <p:nvPr>
            <p:ph type="title"/>
          </p:nvPr>
        </p:nvSpPr>
        <p:spPr/>
        <p:txBody>
          <a:bodyPr>
            <a:normAutofit fontScale="90000"/>
          </a:bodyPr>
          <a:lstStyle/>
          <a:p>
            <a:r>
              <a:rPr lang="en-US" dirty="0"/>
              <a:t>Discussion on Security Requirements for 802.16t</a:t>
            </a:r>
            <a:br>
              <a:rPr lang="en-US" dirty="0"/>
            </a:br>
            <a:endParaRPr lang="en-US" dirty="0"/>
          </a:p>
        </p:txBody>
      </p:sp>
      <p:sp>
        <p:nvSpPr>
          <p:cNvPr id="3" name="Content Placeholder 2">
            <a:extLst>
              <a:ext uri="{FF2B5EF4-FFF2-40B4-BE49-F238E27FC236}">
                <a16:creationId xmlns:a16="http://schemas.microsoft.com/office/drawing/2014/main" id="{9B10A2D8-754E-4D34-8FFC-58B24AE1F949}"/>
              </a:ext>
            </a:extLst>
          </p:cNvPr>
          <p:cNvSpPr>
            <a:spLocks noGrp="1"/>
          </p:cNvSpPr>
          <p:nvPr>
            <p:ph idx="1"/>
          </p:nvPr>
        </p:nvSpPr>
        <p:spPr/>
        <p:txBody>
          <a:bodyPr>
            <a:normAutofit fontScale="92500" lnSpcReduction="10000"/>
          </a:bodyPr>
          <a:lstStyle/>
          <a:p>
            <a:r>
              <a:rPr lang="en-US" dirty="0"/>
              <a:t>The group discusses whether the current 16t scope can include security changes under the umbrella of “required by the physical layer changes.” </a:t>
            </a:r>
          </a:p>
          <a:p>
            <a:pPr lvl="1"/>
            <a:endParaRPr lang="en-US" dirty="0"/>
          </a:p>
          <a:p>
            <a:r>
              <a:rPr lang="en-US" dirty="0"/>
              <a:t>Discussion 2021-05-12</a:t>
            </a:r>
          </a:p>
          <a:p>
            <a:pPr lvl="1"/>
            <a:r>
              <a:rPr lang="en-US" dirty="0"/>
              <a:t>Awareness of security requirements – new MAC and PHY should support them to the extent they are required.  </a:t>
            </a:r>
          </a:p>
          <a:p>
            <a:pPr lvl="1"/>
            <a:r>
              <a:rPr lang="en-US" dirty="0"/>
              <a:t>We don’t want to take on a full-scale security specification – not required and redundant. </a:t>
            </a:r>
          </a:p>
          <a:p>
            <a:r>
              <a:rPr lang="en-US" dirty="0"/>
              <a:t>Security-related contribution will be adopted into SDD as it progresses. When draft development starts the Task Group will consult with IEEE 802 leadership to determine if a PAR update is needed for the security changes, or if the current PAR scope is adequate.</a:t>
            </a:r>
          </a:p>
        </p:txBody>
      </p:sp>
      <p:sp>
        <p:nvSpPr>
          <p:cNvPr id="4" name="Footer Placeholder 3">
            <a:extLst>
              <a:ext uri="{FF2B5EF4-FFF2-40B4-BE49-F238E27FC236}">
                <a16:creationId xmlns:a16="http://schemas.microsoft.com/office/drawing/2014/main" id="{AB88EE08-1827-4313-8ECD-DFFE283352C7}"/>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30CE9757-18F0-42CC-9FE7-F43158A493C8}"/>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
        <p:nvSpPr>
          <p:cNvPr id="5" name="Date Placeholder 4">
            <a:extLst>
              <a:ext uri="{FF2B5EF4-FFF2-40B4-BE49-F238E27FC236}">
                <a16:creationId xmlns:a16="http://schemas.microsoft.com/office/drawing/2014/main" id="{2F0DDB1F-73E4-443E-B801-1EA3290ECAD1}"/>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6002074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01C0E7-E4D1-44F3-A846-A5DA730DBFD5}"/>
              </a:ext>
            </a:extLst>
          </p:cNvPr>
          <p:cNvSpPr>
            <a:spLocks noGrp="1"/>
          </p:cNvSpPr>
          <p:nvPr>
            <p:ph type="title"/>
          </p:nvPr>
        </p:nvSpPr>
        <p:spPr/>
        <p:txBody>
          <a:bodyPr/>
          <a:lstStyle/>
          <a:p>
            <a:r>
              <a:rPr lang="en-US" dirty="0"/>
              <a:t>Process for assigning an editor</a:t>
            </a:r>
          </a:p>
        </p:txBody>
      </p:sp>
      <p:sp>
        <p:nvSpPr>
          <p:cNvPr id="3" name="Content Placeholder 2">
            <a:extLst>
              <a:ext uri="{FF2B5EF4-FFF2-40B4-BE49-F238E27FC236}">
                <a16:creationId xmlns:a16="http://schemas.microsoft.com/office/drawing/2014/main" id="{0CA7ACDE-C4F0-47C5-9633-5455A9896226}"/>
              </a:ext>
            </a:extLst>
          </p:cNvPr>
          <p:cNvSpPr>
            <a:spLocks noGrp="1"/>
          </p:cNvSpPr>
          <p:nvPr>
            <p:ph idx="1"/>
          </p:nvPr>
        </p:nvSpPr>
        <p:spPr/>
        <p:txBody>
          <a:bodyPr/>
          <a:lstStyle/>
          <a:p>
            <a:r>
              <a:rPr lang="en-US" dirty="0"/>
              <a:t>An editor is needed to turn create the amendment draft based on technical contributions accepted into the SDD.</a:t>
            </a:r>
          </a:p>
          <a:p>
            <a:r>
              <a:rPr lang="en-US" dirty="0"/>
              <a:t>The editor should have familiarity with 802.16-2017 to understand how the amendment fits into the base standard. </a:t>
            </a:r>
          </a:p>
          <a:p>
            <a:r>
              <a:rPr lang="en-US" dirty="0"/>
              <a:t>Volunteers for editor are sought</a:t>
            </a:r>
          </a:p>
          <a:p>
            <a:r>
              <a:rPr lang="en-US" dirty="0"/>
              <a:t>IEEE 802 has developed a process for providing licenses for </a:t>
            </a:r>
            <a:r>
              <a:rPr lang="en-US" dirty="0" err="1"/>
              <a:t>Framemaker</a:t>
            </a:r>
            <a:r>
              <a:rPr lang="en-US" dirty="0"/>
              <a:t> to editors</a:t>
            </a:r>
          </a:p>
          <a:p>
            <a:r>
              <a:rPr lang="en-US" dirty="0"/>
              <a:t>Harry Bims expresses willingness to serve as editor in July meeting</a:t>
            </a:r>
          </a:p>
          <a:p>
            <a:endParaRPr lang="en-US" dirty="0"/>
          </a:p>
        </p:txBody>
      </p:sp>
      <p:sp>
        <p:nvSpPr>
          <p:cNvPr id="4" name="Date Placeholder 3">
            <a:extLst>
              <a:ext uri="{FF2B5EF4-FFF2-40B4-BE49-F238E27FC236}">
                <a16:creationId xmlns:a16="http://schemas.microsoft.com/office/drawing/2014/main" id="{D96B0C17-0822-4C98-A7BC-3D86D786B476}"/>
              </a:ext>
            </a:extLst>
          </p:cNvPr>
          <p:cNvSpPr>
            <a:spLocks noGrp="1"/>
          </p:cNvSpPr>
          <p:nvPr>
            <p:ph type="dt" sz="half" idx="10"/>
          </p:nvPr>
        </p:nvSpPr>
        <p:spPr/>
        <p:txBody>
          <a:bodyPr/>
          <a:lstStyle/>
          <a:p>
            <a:r>
              <a:rPr lang="en-US" dirty="0"/>
              <a:t>August_2021</a:t>
            </a:r>
          </a:p>
        </p:txBody>
      </p:sp>
      <p:sp>
        <p:nvSpPr>
          <p:cNvPr id="5" name="Footer Placeholder 4">
            <a:extLst>
              <a:ext uri="{FF2B5EF4-FFF2-40B4-BE49-F238E27FC236}">
                <a16:creationId xmlns:a16="http://schemas.microsoft.com/office/drawing/2014/main" id="{31761626-B348-4F64-995A-D6B2607798A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2A116C3-816F-4E28-99CA-5DD8D4C1F606}"/>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14387187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lstStyle/>
          <a:p>
            <a:r>
              <a:rPr lang="en-US" dirty="0"/>
              <a:t>TG16t Agenda Aug 11 Teleconference</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p:txBody>
          <a:bodyPr>
            <a:normAutofit/>
          </a:bodyPr>
          <a:lstStyle/>
          <a:p>
            <a:r>
              <a:rPr lang="en-US" dirty="0"/>
              <a:t>Introductions, Secretary, Review and Approve Agenda</a:t>
            </a:r>
          </a:p>
          <a:p>
            <a:r>
              <a:rPr lang="en-US" dirty="0"/>
              <a:t>Policy Review</a:t>
            </a:r>
          </a:p>
          <a:p>
            <a:r>
              <a:rPr lang="en-US" dirty="0"/>
              <a:t>Updates for use cases and SRD based on “goodput” values</a:t>
            </a:r>
          </a:p>
          <a:p>
            <a:r>
              <a:rPr lang="en-US" dirty="0"/>
              <a:t>Development of SDD</a:t>
            </a:r>
          </a:p>
          <a:p>
            <a:r>
              <a:rPr lang="en-US" dirty="0"/>
              <a:t>Adjourn</a:t>
            </a:r>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20064856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4022040433"/>
              </p:ext>
            </p:extLst>
          </p:nvPr>
        </p:nvGraphicFramePr>
        <p:xfrm>
          <a:off x="1295400" y="1371600"/>
          <a:ext cx="8763001" cy="4724397"/>
        </p:xfrm>
        <a:graphic>
          <a:graphicData uri="http://schemas.openxmlformats.org/drawingml/2006/table">
            <a:tbl>
              <a:tblPr firstRow="1" bandRow="1">
                <a:tableStyleId>{5C22544A-7EE6-4342-B048-85BDC9FD1C3A}</a:tableStyleId>
              </a:tblPr>
              <a:tblGrid>
                <a:gridCol w="6389688">
                  <a:extLst>
                    <a:ext uri="{9D8B030D-6E8A-4147-A177-3AD203B41FA5}">
                      <a16:colId xmlns:a16="http://schemas.microsoft.com/office/drawing/2014/main" val="3384751907"/>
                    </a:ext>
                  </a:extLst>
                </a:gridCol>
                <a:gridCol w="2373313">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SDD Approval</a:t>
                      </a:r>
                    </a:p>
                  </a:txBody>
                  <a:tcPr/>
                </a:tc>
                <a:tc>
                  <a:txBody>
                    <a:bodyPr/>
                    <a:lstStyle/>
                    <a:p>
                      <a:r>
                        <a:rPr lang="en-US" sz="2400" dirty="0"/>
                        <a:t>Sept 2021</a:t>
                      </a:r>
                    </a:p>
                  </a:txBody>
                  <a:tcPr/>
                </a:tc>
                <a:extLst>
                  <a:ext uri="{0D108BD9-81ED-4DB2-BD59-A6C34878D82A}">
                    <a16:rowId xmlns:a16="http://schemas.microsoft.com/office/drawing/2014/main" val="3689323579"/>
                  </a:ext>
                </a:extLst>
              </a:tr>
              <a:tr h="524933">
                <a:tc>
                  <a:txBody>
                    <a:bodyPr/>
                    <a:lstStyle/>
                    <a:p>
                      <a:r>
                        <a:rPr lang="en-US" sz="2400" dirty="0"/>
                        <a:t>Informal TG review of draft</a:t>
                      </a:r>
                    </a:p>
                  </a:txBody>
                  <a:tcPr/>
                </a:tc>
                <a:tc>
                  <a:txBody>
                    <a:bodyPr/>
                    <a:lstStyle/>
                    <a:p>
                      <a:r>
                        <a:rPr lang="en-US" sz="2400" dirty="0"/>
                        <a:t>Jan 2022</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March 2022</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July 2022</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Jan 2023</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July 2023</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744200" y="4260897"/>
            <a:ext cx="1295400" cy="1066800"/>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dirty="0"/>
              <a:t>Request PAR Extension</a:t>
            </a:r>
          </a:p>
        </p:txBody>
      </p:sp>
      <p:sp>
        <p:nvSpPr>
          <p:cNvPr id="9" name="Arrow: Left 8">
            <a:extLst>
              <a:ext uri="{FF2B5EF4-FFF2-40B4-BE49-F238E27FC236}">
                <a16:creationId xmlns:a16="http://schemas.microsoft.com/office/drawing/2014/main" id="{7E0A3760-9E25-4C04-8CFA-A4BBA3EB66FC}"/>
              </a:ext>
            </a:extLst>
          </p:cNvPr>
          <p:cNvSpPr/>
          <p:nvPr/>
        </p:nvSpPr>
        <p:spPr>
          <a:xfrm>
            <a:off x="10744200" y="2671929"/>
            <a:ext cx="978408" cy="972528"/>
          </a:xfrm>
          <a:prstGeom prst="leftArrow">
            <a:avLst>
              <a:gd name="adj1" fmla="val 5000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Assign Editor</a:t>
            </a:r>
          </a:p>
        </p:txBody>
      </p:sp>
      <p:sp>
        <p:nvSpPr>
          <p:cNvPr id="17" name="Slide Number Placeholder 16">
            <a:extLst>
              <a:ext uri="{FF2B5EF4-FFF2-40B4-BE49-F238E27FC236}">
                <a16:creationId xmlns:a16="http://schemas.microsoft.com/office/drawing/2014/main" id="{825D44DE-7A67-4EF9-B326-0936820AC056}"/>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August_2021</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Teleconference Planning</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p:txBody>
          <a:bodyPr>
            <a:normAutofit/>
          </a:bodyPr>
          <a:lstStyle/>
          <a:p>
            <a:r>
              <a:rPr lang="en-US" dirty="0"/>
              <a:t>August Teleconferences</a:t>
            </a:r>
          </a:p>
          <a:p>
            <a:pPr lvl="1"/>
            <a:r>
              <a:rPr lang="en-US" dirty="0"/>
              <a:t>August 31, 1pm PT / 4pm ET</a:t>
            </a:r>
          </a:p>
          <a:p>
            <a:endParaRPr lang="en-US" dirty="0"/>
          </a:p>
          <a:p>
            <a:r>
              <a:rPr lang="en-US" dirty="0"/>
              <a:t>September Wireless Interim</a:t>
            </a:r>
          </a:p>
          <a:p>
            <a:pPr lvl="1"/>
            <a:r>
              <a:rPr lang="en-US" dirty="0"/>
              <a:t>Tuesday Sept 14</a:t>
            </a:r>
            <a:r>
              <a:rPr lang="en-US" baseline="30000" dirty="0"/>
              <a:t>th</a:t>
            </a:r>
            <a:r>
              <a:rPr lang="en-US" dirty="0"/>
              <a:t> (PM1 slot)</a:t>
            </a:r>
          </a:p>
          <a:p>
            <a:pPr lvl="1"/>
            <a:r>
              <a:rPr lang="en-US" dirty="0"/>
              <a:t>Tuesday Sept 21</a:t>
            </a:r>
            <a:r>
              <a:rPr lang="en-US" baseline="30000" dirty="0"/>
              <a:t>st</a:t>
            </a:r>
            <a:r>
              <a:rPr lang="en-US" dirty="0"/>
              <a:t> (PM2 slot)</a:t>
            </a:r>
          </a:p>
          <a:p>
            <a:pPr lvl="1"/>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391923512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5" name="Rectangle 2"/>
          <p:cNvSpPr>
            <a:spLocks noGrp="1" noChangeArrowheads="1"/>
          </p:cNvSpPr>
          <p:nvPr>
            <p:ph type="title"/>
          </p:nvPr>
        </p:nvSpPr>
        <p:spPr/>
        <p:txBody>
          <a:bodyPr/>
          <a:lstStyle/>
          <a:p>
            <a:pPr>
              <a:defRPr/>
            </a:pPr>
            <a:r>
              <a:rPr lang="en-US" dirty="0"/>
              <a:t>Upcoming Sessions</a:t>
            </a:r>
          </a:p>
        </p:txBody>
      </p:sp>
      <p:sp>
        <p:nvSpPr>
          <p:cNvPr id="10246" name="Rectangle 3"/>
          <p:cNvSpPr>
            <a:spLocks noGrp="1" noChangeArrowheads="1"/>
          </p:cNvSpPr>
          <p:nvPr>
            <p:ph idx="1"/>
          </p:nvPr>
        </p:nvSpPr>
        <p:spPr>
          <a:xfrm>
            <a:off x="838200" y="1600200"/>
            <a:ext cx="10515600" cy="4576763"/>
          </a:xfrm>
        </p:spPr>
        <p:txBody>
          <a:bodyPr>
            <a:normAutofit/>
          </a:bodyPr>
          <a:lstStyle/>
          <a:p>
            <a:r>
              <a:rPr lang="en-US" sz="2000" strike="sngStrike" dirty="0">
                <a:solidFill>
                  <a:srgbClr val="FF0000"/>
                </a:solidFill>
              </a:rPr>
              <a:t>January 12-14, 2021, Hotel Irvine, Irvine, California </a:t>
            </a:r>
            <a:r>
              <a:rPr lang="en-US" sz="2000" i="1" strike="sngStrike" dirty="0">
                <a:solidFill>
                  <a:srgbClr val="FF0000"/>
                </a:solidFill>
              </a:rPr>
              <a:t>802 Wireless Interim Session.</a:t>
            </a:r>
            <a:endParaRPr lang="en-US" sz="2000" strike="sngStrike" dirty="0">
              <a:solidFill>
                <a:srgbClr val="FF0000"/>
              </a:solidFill>
            </a:endParaRPr>
          </a:p>
          <a:p>
            <a:pPr>
              <a:defRPr/>
            </a:pPr>
            <a:r>
              <a:rPr lang="en-US" sz="2000" strike="sngStrike" dirty="0">
                <a:solidFill>
                  <a:srgbClr val="FF0000"/>
                </a:solidFill>
              </a:rPr>
              <a:t>March 16-18, 2021 Hyatt Regency Denver Convention Center, 802 Plenary Session</a:t>
            </a:r>
          </a:p>
          <a:p>
            <a:pPr>
              <a:defRPr/>
            </a:pPr>
            <a:r>
              <a:rPr lang="en-US" sz="2000" strike="sngStrike" dirty="0">
                <a:solidFill>
                  <a:srgbClr val="FF0000"/>
                </a:solidFill>
              </a:rPr>
              <a:t>May 10-15, 2021  Panama</a:t>
            </a:r>
          </a:p>
          <a:p>
            <a:pPr>
              <a:defRPr/>
            </a:pPr>
            <a:r>
              <a:rPr lang="en-US" sz="2100" strike="sngStrike" dirty="0">
                <a:solidFill>
                  <a:srgbClr val="FF0000"/>
                </a:solidFill>
              </a:rPr>
              <a:t>July 11-16, 2021  Madrid</a:t>
            </a:r>
          </a:p>
          <a:p>
            <a:pPr>
              <a:defRPr/>
            </a:pPr>
            <a:r>
              <a:rPr lang="en-US" sz="2100" strike="sngStrike" dirty="0">
                <a:solidFill>
                  <a:srgbClr val="FF0000"/>
                </a:solidFill>
              </a:rPr>
              <a:t>Sept 14-16, 2021 Waikoloa, Hawaii</a:t>
            </a:r>
          </a:p>
          <a:p>
            <a:pPr>
              <a:defRPr/>
            </a:pPr>
            <a:r>
              <a:rPr lang="en-US" sz="2000" dirty="0"/>
              <a:t>Nov 16-18, 2021, Vancouver BC</a:t>
            </a:r>
          </a:p>
          <a:p>
            <a:pPr>
              <a:defRPr/>
            </a:pPr>
            <a:r>
              <a:rPr lang="en-US" sz="2000" dirty="0"/>
              <a:t>Jan 16-21, 2022,  Panama</a:t>
            </a:r>
          </a:p>
          <a:p>
            <a:pPr>
              <a:defRPr/>
            </a:pPr>
            <a:r>
              <a:rPr lang="en-US" sz="2000" dirty="0"/>
              <a:t>March 13-18, 2022, Orlando, FL</a:t>
            </a:r>
          </a:p>
          <a:p>
            <a:pPr>
              <a:defRPr/>
            </a:pPr>
            <a:r>
              <a:rPr lang="en-US" sz="2000" dirty="0"/>
              <a:t>May 15-20, 2022, Warsaw Poland</a:t>
            </a:r>
          </a:p>
          <a:p>
            <a:pPr>
              <a:defRPr/>
            </a:pPr>
            <a:endParaRPr lang="en-US" sz="2000" dirty="0"/>
          </a:p>
          <a:p>
            <a:pPr>
              <a:defRPr/>
            </a:pPr>
            <a:r>
              <a:rPr lang="en-US" sz="2000" dirty="0"/>
              <a:t>802.16t meets on Tuesday-Thursday during face to face meeting sessions.</a:t>
            </a:r>
          </a:p>
          <a:p>
            <a:pPr>
              <a:defRPr/>
            </a:pPr>
            <a:endParaRPr lang="en-US" sz="2000" dirty="0"/>
          </a:p>
        </p:txBody>
      </p:sp>
      <p:sp>
        <p:nvSpPr>
          <p:cNvPr id="10243" name="Footer Placeholder 5"/>
          <p:cNvSpPr>
            <a:spLocks noGrp="1"/>
          </p:cNvSpPr>
          <p:nvPr>
            <p:ph type="ftr" sz="quarter" idx="11"/>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a:defRPr sz="3200">
                <a:solidFill>
                  <a:schemeClr val="tx1"/>
                </a:solidFill>
                <a:latin typeface="Times New Roman" charset="0"/>
                <a:ea typeface="ＭＳ Ｐゴシック" charset="0"/>
              </a:defRPr>
            </a:lvl1pPr>
            <a:lvl2pPr marL="742950" indent="-285750">
              <a:defRPr sz="3200">
                <a:solidFill>
                  <a:schemeClr val="tx1"/>
                </a:solidFill>
                <a:latin typeface="Times New Roman" charset="0"/>
                <a:ea typeface="ＭＳ Ｐゴシック" charset="0"/>
              </a:defRPr>
            </a:lvl2pPr>
            <a:lvl3pPr marL="1143000" indent="-228600">
              <a:defRPr sz="3200">
                <a:solidFill>
                  <a:schemeClr val="tx1"/>
                </a:solidFill>
                <a:latin typeface="Times New Roman" charset="0"/>
                <a:ea typeface="ＭＳ Ｐゴシック" charset="0"/>
              </a:defRPr>
            </a:lvl3pPr>
            <a:lvl4pPr marL="1600200" indent="-228600">
              <a:defRPr sz="3200">
                <a:solidFill>
                  <a:schemeClr val="tx1"/>
                </a:solidFill>
                <a:latin typeface="Times New Roman" charset="0"/>
                <a:ea typeface="ＭＳ Ｐゴシック" charset="0"/>
              </a:defRPr>
            </a:lvl4pPr>
            <a:lvl5pPr marL="2057400" indent="-228600">
              <a:defRPr sz="3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3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3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3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3200">
                <a:solidFill>
                  <a:schemeClr val="tx1"/>
                </a:solidFill>
                <a:latin typeface="Times New Roman" charset="0"/>
                <a:ea typeface="ＭＳ Ｐゴシック" charset="0"/>
              </a:defRPr>
            </a:lvl9pPr>
          </a:lstStyle>
          <a:p>
            <a:pPr>
              <a:defRPr/>
            </a:pPr>
            <a:r>
              <a:rPr lang="en-US" sz="1200"/>
              <a:t>Tim Godfrey, EPRI</a:t>
            </a:r>
          </a:p>
        </p:txBody>
      </p:sp>
      <p:sp>
        <p:nvSpPr>
          <p:cNvPr id="15" name="Slide Number Placeholder 14">
            <a:extLst>
              <a:ext uri="{FF2B5EF4-FFF2-40B4-BE49-F238E27FC236}">
                <a16:creationId xmlns:a16="http://schemas.microsoft.com/office/drawing/2014/main" id="{0FFDF3FA-A758-4157-BB02-8ECC4CDF5380}"/>
              </a:ext>
            </a:extLst>
          </p:cNvPr>
          <p:cNvSpPr>
            <a:spLocks noGrp="1"/>
          </p:cNvSpPr>
          <p:nvPr>
            <p:ph type="sldNum" sz="quarter" idx="12"/>
          </p:nvPr>
        </p:nvSpPr>
        <p:spPr/>
        <p:txBody>
          <a:bodyPr/>
          <a:lstStyle/>
          <a:p>
            <a:pPr>
              <a:defRPr/>
            </a:pPr>
            <a:r>
              <a:rPr lang="en-US"/>
              <a:t>Slide </a:t>
            </a:r>
            <a:fld id="{C251FCF5-DCE1-4BE7-BAC9-5817EB43EA6A}" type="slidenum">
              <a:rPr lang="en-US" smtClean="0"/>
              <a:pPr>
                <a:defRPr/>
              </a:pPr>
              <a:t>22</a:t>
            </a:fld>
            <a:endParaRPr lang="en-US"/>
          </a:p>
        </p:txBody>
      </p:sp>
      <p:sp>
        <p:nvSpPr>
          <p:cNvPr id="2" name="TextBox 1">
            <a:extLst>
              <a:ext uri="{FF2B5EF4-FFF2-40B4-BE49-F238E27FC236}">
                <a16:creationId xmlns:a16="http://schemas.microsoft.com/office/drawing/2014/main" id="{2972B8DF-5B87-446D-AC62-85A501FB447D}"/>
              </a:ext>
            </a:extLst>
          </p:cNvPr>
          <p:cNvSpPr txBox="1"/>
          <p:nvPr/>
        </p:nvSpPr>
        <p:spPr>
          <a:xfrm>
            <a:off x="10595832" y="1612588"/>
            <a:ext cx="1096775" cy="369332"/>
          </a:xfrm>
          <a:prstGeom prst="rect">
            <a:avLst/>
          </a:prstGeom>
          <a:solidFill>
            <a:srgbClr val="FFFF00"/>
          </a:solidFill>
        </p:spPr>
        <p:txBody>
          <a:bodyPr wrap="none" rtlCol="0">
            <a:spAutoFit/>
          </a:bodyPr>
          <a:lstStyle/>
          <a:p>
            <a:r>
              <a:rPr lang="en-US" dirty="0"/>
              <a:t>Cancelled</a:t>
            </a:r>
          </a:p>
        </p:txBody>
      </p:sp>
      <p:sp>
        <p:nvSpPr>
          <p:cNvPr id="8" name="TextBox 7">
            <a:extLst>
              <a:ext uri="{FF2B5EF4-FFF2-40B4-BE49-F238E27FC236}">
                <a16:creationId xmlns:a16="http://schemas.microsoft.com/office/drawing/2014/main" id="{1E7DD7EE-8025-4EF7-AB34-1F25DB91296C}"/>
              </a:ext>
            </a:extLst>
          </p:cNvPr>
          <p:cNvSpPr txBox="1"/>
          <p:nvPr/>
        </p:nvSpPr>
        <p:spPr>
          <a:xfrm>
            <a:off x="10595831" y="2017782"/>
            <a:ext cx="1096775" cy="369332"/>
          </a:xfrm>
          <a:prstGeom prst="rect">
            <a:avLst/>
          </a:prstGeom>
          <a:solidFill>
            <a:srgbClr val="FFFF00"/>
          </a:solidFill>
        </p:spPr>
        <p:txBody>
          <a:bodyPr wrap="none" rtlCol="0">
            <a:spAutoFit/>
          </a:bodyPr>
          <a:lstStyle/>
          <a:p>
            <a:r>
              <a:rPr lang="en-US" dirty="0"/>
              <a:t>Cancelled</a:t>
            </a:r>
          </a:p>
        </p:txBody>
      </p:sp>
      <p:sp>
        <p:nvSpPr>
          <p:cNvPr id="9" name="TextBox 8">
            <a:extLst>
              <a:ext uri="{FF2B5EF4-FFF2-40B4-BE49-F238E27FC236}">
                <a16:creationId xmlns:a16="http://schemas.microsoft.com/office/drawing/2014/main" id="{535AAB71-C54D-40FA-8498-50AB329FF6D7}"/>
              </a:ext>
            </a:extLst>
          </p:cNvPr>
          <p:cNvSpPr txBox="1"/>
          <p:nvPr/>
        </p:nvSpPr>
        <p:spPr>
          <a:xfrm>
            <a:off x="10583043" y="2424070"/>
            <a:ext cx="1096775" cy="369332"/>
          </a:xfrm>
          <a:prstGeom prst="rect">
            <a:avLst/>
          </a:prstGeom>
          <a:solidFill>
            <a:srgbClr val="FFFF00"/>
          </a:solidFill>
        </p:spPr>
        <p:txBody>
          <a:bodyPr wrap="none" rtlCol="0">
            <a:spAutoFit/>
          </a:bodyPr>
          <a:lstStyle/>
          <a:p>
            <a:r>
              <a:rPr lang="en-US" dirty="0"/>
              <a:t>Cancelled</a:t>
            </a:r>
          </a:p>
        </p:txBody>
      </p:sp>
      <p:sp>
        <p:nvSpPr>
          <p:cNvPr id="10" name="TextBox 9">
            <a:extLst>
              <a:ext uri="{FF2B5EF4-FFF2-40B4-BE49-F238E27FC236}">
                <a16:creationId xmlns:a16="http://schemas.microsoft.com/office/drawing/2014/main" id="{6130F41C-61A2-4687-9F6E-3006CF62971B}"/>
              </a:ext>
            </a:extLst>
          </p:cNvPr>
          <p:cNvSpPr txBox="1"/>
          <p:nvPr/>
        </p:nvSpPr>
        <p:spPr>
          <a:xfrm>
            <a:off x="10595831" y="2841652"/>
            <a:ext cx="1096775" cy="369332"/>
          </a:xfrm>
          <a:prstGeom prst="rect">
            <a:avLst/>
          </a:prstGeom>
          <a:solidFill>
            <a:srgbClr val="FFFF00"/>
          </a:solidFill>
        </p:spPr>
        <p:txBody>
          <a:bodyPr wrap="none" rtlCol="0">
            <a:spAutoFit/>
          </a:bodyPr>
          <a:lstStyle/>
          <a:p>
            <a:r>
              <a:rPr lang="en-US" dirty="0"/>
              <a:t>Cancelled</a:t>
            </a:r>
          </a:p>
        </p:txBody>
      </p:sp>
      <p:sp>
        <p:nvSpPr>
          <p:cNvPr id="11" name="TextBox 10">
            <a:extLst>
              <a:ext uri="{FF2B5EF4-FFF2-40B4-BE49-F238E27FC236}">
                <a16:creationId xmlns:a16="http://schemas.microsoft.com/office/drawing/2014/main" id="{FEC32E18-C7F7-44BD-A0BC-26EEEC40EF23}"/>
              </a:ext>
            </a:extLst>
          </p:cNvPr>
          <p:cNvSpPr txBox="1"/>
          <p:nvPr/>
        </p:nvSpPr>
        <p:spPr>
          <a:xfrm>
            <a:off x="10595830" y="3255208"/>
            <a:ext cx="1096775" cy="369332"/>
          </a:xfrm>
          <a:prstGeom prst="rect">
            <a:avLst/>
          </a:prstGeom>
          <a:solidFill>
            <a:srgbClr val="FFFF00"/>
          </a:solidFill>
        </p:spPr>
        <p:txBody>
          <a:bodyPr wrap="none" rtlCol="0">
            <a:spAutoFit/>
          </a:bodyPr>
          <a:lstStyle/>
          <a:p>
            <a:r>
              <a:rPr lang="en-US" dirty="0"/>
              <a:t>Cancelled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lstStyle/>
          <a:p>
            <a:r>
              <a:rPr lang="en-US" dirty="0"/>
              <a:t>Any Other Business</a:t>
            </a:r>
          </a:p>
          <a:p>
            <a:endParaRPr lang="en-US" dirty="0"/>
          </a:p>
          <a:p>
            <a:r>
              <a:rPr lang="en-US" dirty="0"/>
              <a:t>Actions</a:t>
            </a:r>
          </a:p>
          <a:p>
            <a:pPr lvl="1"/>
            <a:r>
              <a:rPr lang="en-US" dirty="0"/>
              <a:t>Continue improvements to Use Cases</a:t>
            </a:r>
          </a:p>
          <a:p>
            <a:pPr lvl="1"/>
            <a:r>
              <a:rPr lang="en-US" dirty="0"/>
              <a:t>Update SRD with new graph</a:t>
            </a:r>
          </a:p>
          <a:p>
            <a:pPr lvl="1"/>
            <a:r>
              <a:rPr lang="en-US" dirty="0"/>
              <a:t>Contributions and review for SDD  (Upload latest revision as </a:t>
            </a:r>
            <a:r>
              <a:rPr lang="en-US" dirty="0">
                <a:hlinkClick r:id="rId2"/>
              </a:rPr>
              <a:t>802.15-21-306r2</a:t>
            </a:r>
            <a:r>
              <a:rPr lang="en-US" dirty="0"/>
              <a:t>)</a:t>
            </a:r>
          </a:p>
          <a:p>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23</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p:txBody>
          <a:bodyPr>
            <a:normAutofit/>
          </a:bodyPr>
          <a:lstStyle/>
          <a:p>
            <a:r>
              <a:rPr lang="en-US" dirty="0"/>
              <a:t>Introductions</a:t>
            </a:r>
          </a:p>
          <a:p>
            <a:endParaRPr lang="en-US" dirty="0"/>
          </a:p>
          <a:p>
            <a:r>
              <a:rPr lang="en-US" dirty="0"/>
              <a:t>Secretary for meeting</a:t>
            </a:r>
          </a:p>
          <a:p>
            <a:endParaRPr lang="en-US" dirty="0"/>
          </a:p>
          <a:p>
            <a:r>
              <a:rPr lang="en-US" dirty="0"/>
              <a:t>Agenda review and Approval</a:t>
            </a:r>
          </a:p>
          <a:p>
            <a:endParaRPr lang="en-US" dirty="0"/>
          </a:p>
          <a:p>
            <a:r>
              <a:rPr lang="en-US" dirty="0"/>
              <a:t>Meetings for September Plenary</a:t>
            </a:r>
          </a:p>
          <a:p>
            <a:pPr lvl="1"/>
            <a:r>
              <a:rPr lang="en-US" dirty="0"/>
              <a:t>Tuesday Sept 14</a:t>
            </a:r>
            <a:r>
              <a:rPr lang="en-US" baseline="30000" dirty="0"/>
              <a:t>th</a:t>
            </a:r>
            <a:r>
              <a:rPr lang="en-US" dirty="0"/>
              <a:t> (PM1 slot)</a:t>
            </a:r>
          </a:p>
          <a:p>
            <a:pPr lvl="1"/>
            <a:r>
              <a:rPr lang="en-US" dirty="0"/>
              <a:t>Tuesday Sept 21</a:t>
            </a:r>
            <a:r>
              <a:rPr lang="en-US" baseline="30000" dirty="0"/>
              <a:t>st</a:t>
            </a:r>
            <a:r>
              <a:rPr lang="en-US" dirty="0"/>
              <a:t> (PM2 slot)</a:t>
            </a:r>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8671714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August_2021</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11229</TotalTime>
  <Words>2552</Words>
  <Application>Microsoft Office PowerPoint</Application>
  <PresentationFormat>Widescreen</PresentationFormat>
  <Paragraphs>281</Paragraphs>
  <Slides>23</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23</vt:i4>
      </vt:variant>
    </vt:vector>
  </HeadingPairs>
  <TitlesOfParts>
    <vt:vector size="29" baseType="lpstr">
      <vt:lpstr>Arial</vt:lpstr>
      <vt:lpstr>Calibri</vt:lpstr>
      <vt:lpstr>Calibri Light</vt:lpstr>
      <vt:lpstr>Helvetica</vt:lpstr>
      <vt:lpstr>Times New Roman</vt:lpstr>
      <vt:lpstr>Custom Design</vt:lpstr>
      <vt:lpstr>PowerPoint Presentation</vt:lpstr>
      <vt:lpstr>TG16t Agenda Aug 11 Teleconference</vt:lpstr>
      <vt:lpstr>Opening</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Call for Contributions – Updated: 16 March 2021</vt:lpstr>
      <vt:lpstr>Contributions for August 11 Teleconference</vt:lpstr>
      <vt:lpstr>Discussion on SRD</vt:lpstr>
      <vt:lpstr>Prior Discussion on SDD - 2021-07-20 meeting</vt:lpstr>
      <vt:lpstr>SDD Development – August 11, 2021</vt:lpstr>
      <vt:lpstr>Discussion on Security Requirements for 802.16t </vt:lpstr>
      <vt:lpstr>Process for assigning an editor</vt:lpstr>
      <vt:lpstr>Project Timeline</vt:lpstr>
      <vt:lpstr>Teleconference Planning</vt:lpstr>
      <vt:lpstr>Upcoming Sessions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339</cp:revision>
  <cp:lastPrinted>1998-02-10T13:28:06Z</cp:lastPrinted>
  <dcterms:created xsi:type="dcterms:W3CDTF">2020-01-06T16:34:14Z</dcterms:created>
  <dcterms:modified xsi:type="dcterms:W3CDTF">2021-08-11T20:14:26Z</dcterms:modified>
</cp:coreProperties>
</file>