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4"/>
  </p:notesMasterIdLst>
  <p:sldIdLst>
    <p:sldId id="287" r:id="rId2"/>
    <p:sldId id="290" r:id="rId3"/>
    <p:sldId id="304" r:id="rId4"/>
    <p:sldId id="317" r:id="rId5"/>
    <p:sldId id="300" r:id="rId6"/>
    <p:sldId id="333" r:id="rId7"/>
    <p:sldId id="334" r:id="rId8"/>
    <p:sldId id="335" r:id="rId9"/>
    <p:sldId id="336" r:id="rId10"/>
    <p:sldId id="337" r:id="rId11"/>
    <p:sldId id="296" r:id="rId12"/>
    <p:sldId id="321" r:id="rId1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B5899D-C540-4658-9BED-F15998C4D4E6}" v="8" dt="2021-04-01T13:33:41.1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15" autoAdjust="0"/>
    <p:restoredTop sz="94646" autoAdjust="0"/>
  </p:normalViewPr>
  <p:slideViewPr>
    <p:cSldViewPr>
      <p:cViewPr varScale="1">
        <p:scale>
          <a:sx n="55" d="100"/>
          <a:sy n="55" d="100"/>
        </p:scale>
        <p:origin x="780"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dirty="0">
                <a:solidFill>
                  <a:schemeClr val="tx1"/>
                </a:solidFill>
                <a:latin typeface="Times New Roman" panose="02020603050405020304" pitchFamily="18" charset="0"/>
                <a:cs typeface="Times New Roman" panose="02020603050405020304" pitchFamily="18" charset="0"/>
              </a:rPr>
              <a:t>IEEE </a:t>
            </a:r>
            <a:r>
              <a:rPr lang="en-GB" b="1" i="0" dirty="0">
                <a:solidFill>
                  <a:srgbClr val="000000"/>
                </a:solidFill>
                <a:effectLst/>
                <a:latin typeface="Times New Roman" panose="02020603050405020304" pitchFamily="18" charset="0"/>
                <a:cs typeface="Times New Roman" panose="02020603050405020304" pitchFamily="18" charset="0"/>
              </a:rPr>
              <a:t>15-21-0425-00-0014</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August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(Facebook)</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ocuments?is_dcn=274&amp;is_group=0014" TargetMode="External"/><Relationship Id="rId2" Type="http://schemas.openxmlformats.org/officeDocument/2006/relationships/hyperlink" Target="https://mentor.ieee.org/802.15/documents?is_dcn=278&amp;is_group=001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21/15-21-0279-00-0014-review-of-15-21-0215-for-uwb-relevance.xls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SG14 Agenda and Meeting Slides, July-Sept 2021</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August 9,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(Facebook)</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14: NS-UWB (802.15.4 “UWB”)</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Achieve just a little more than the mere illusion of organization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a:xfrm>
            <a:off x="762000" y="685800"/>
            <a:ext cx="7764463" cy="1159024"/>
          </a:xfrm>
        </p:spPr>
        <p:txBody>
          <a:bodyPr/>
          <a:lstStyle/>
          <a:p>
            <a:r>
              <a:rPr lang="en-US" dirty="0"/>
              <a:t>Next steps</a:t>
            </a:r>
            <a:br>
              <a:rPr lang="en-US" dirty="0"/>
            </a:br>
            <a:r>
              <a:rPr lang="en-US" dirty="0"/>
              <a:t>(</a:t>
            </a:r>
            <a:r>
              <a:rPr lang="en-US" sz="3200" dirty="0"/>
              <a:t>September 802 Interim Goals)</a:t>
            </a:r>
            <a:endParaRPr lang="en-US" dirty="0"/>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grpSp>
        <p:nvGrpSpPr>
          <p:cNvPr id="6" name="Group 5">
            <a:extLst>
              <a:ext uri="{FF2B5EF4-FFF2-40B4-BE49-F238E27FC236}">
                <a16:creationId xmlns:a16="http://schemas.microsoft.com/office/drawing/2014/main" id="{379C1C98-F05C-4B15-A27A-72DE975E6F8A}"/>
              </a:ext>
            </a:extLst>
          </p:cNvPr>
          <p:cNvGrpSpPr/>
          <p:nvPr/>
        </p:nvGrpSpPr>
        <p:grpSpPr>
          <a:xfrm>
            <a:off x="269776" y="2316463"/>
            <a:ext cx="8604448" cy="2345086"/>
            <a:chOff x="269776" y="2316463"/>
            <a:chExt cx="8604448" cy="2345086"/>
          </a:xfrm>
        </p:grpSpPr>
        <p:pic>
          <p:nvPicPr>
            <p:cNvPr id="3" name="Picture 2">
              <a:extLst>
                <a:ext uri="{FF2B5EF4-FFF2-40B4-BE49-F238E27FC236}">
                  <a16:creationId xmlns:a16="http://schemas.microsoft.com/office/drawing/2014/main" id="{29B71C75-97C6-4CDD-8240-B931A7561717}"/>
                </a:ext>
              </a:extLst>
            </p:cNvPr>
            <p:cNvPicPr>
              <a:picLocks noChangeAspect="1"/>
            </p:cNvPicPr>
            <p:nvPr/>
          </p:nvPicPr>
          <p:blipFill>
            <a:blip r:embed="rId2"/>
            <a:stretch>
              <a:fillRect/>
            </a:stretch>
          </p:blipFill>
          <p:spPr>
            <a:xfrm>
              <a:off x="269776" y="2316463"/>
              <a:ext cx="8604448" cy="2345086"/>
            </a:xfrm>
            <a:prstGeom prst="rect">
              <a:avLst/>
            </a:prstGeom>
          </p:spPr>
        </p:pic>
        <p:sp>
          <p:nvSpPr>
            <p:cNvPr id="5" name="Rectangle 4">
              <a:extLst>
                <a:ext uri="{FF2B5EF4-FFF2-40B4-BE49-F238E27FC236}">
                  <a16:creationId xmlns:a16="http://schemas.microsoft.com/office/drawing/2014/main" id="{0A0F1DD9-DA66-4561-952D-1A651EF7112F}"/>
                </a:ext>
              </a:extLst>
            </p:cNvPr>
            <p:cNvSpPr/>
            <p:nvPr/>
          </p:nvSpPr>
          <p:spPr bwMode="auto">
            <a:xfrm>
              <a:off x="4058419" y="3412806"/>
              <a:ext cx="432048" cy="218433"/>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8" name="Rectangle 7">
              <a:extLst>
                <a:ext uri="{FF2B5EF4-FFF2-40B4-BE49-F238E27FC236}">
                  <a16:creationId xmlns:a16="http://schemas.microsoft.com/office/drawing/2014/main" id="{68F035A3-E81A-48D2-B8DB-F21C1B0C0CA3}"/>
                </a:ext>
              </a:extLst>
            </p:cNvPr>
            <p:cNvSpPr/>
            <p:nvPr/>
          </p:nvSpPr>
          <p:spPr bwMode="auto">
            <a:xfrm>
              <a:off x="4499992" y="3631239"/>
              <a:ext cx="432048" cy="223027"/>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9" name="Rectangle 8">
              <a:extLst>
                <a:ext uri="{FF2B5EF4-FFF2-40B4-BE49-F238E27FC236}">
                  <a16:creationId xmlns:a16="http://schemas.microsoft.com/office/drawing/2014/main" id="{61F0F515-FEA7-453E-9CB4-2CE8DEC8AE68}"/>
                </a:ext>
              </a:extLst>
            </p:cNvPr>
            <p:cNvSpPr/>
            <p:nvPr/>
          </p:nvSpPr>
          <p:spPr bwMode="auto">
            <a:xfrm>
              <a:off x="6031210" y="3191197"/>
              <a:ext cx="432048" cy="218433"/>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0" name="Rectangle 9">
              <a:extLst>
                <a:ext uri="{FF2B5EF4-FFF2-40B4-BE49-F238E27FC236}">
                  <a16:creationId xmlns:a16="http://schemas.microsoft.com/office/drawing/2014/main" id="{E70FB75A-57B0-4423-8E91-5C7C635A6CAD}"/>
                </a:ext>
              </a:extLst>
            </p:cNvPr>
            <p:cNvSpPr/>
            <p:nvPr/>
          </p:nvSpPr>
          <p:spPr bwMode="auto">
            <a:xfrm>
              <a:off x="6031210" y="3630667"/>
              <a:ext cx="436339" cy="223027"/>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1" name="Rectangle 10">
              <a:extLst>
                <a:ext uri="{FF2B5EF4-FFF2-40B4-BE49-F238E27FC236}">
                  <a16:creationId xmlns:a16="http://schemas.microsoft.com/office/drawing/2014/main" id="{D5410E59-0083-4759-ACA3-70C4141D0AEE}"/>
                </a:ext>
              </a:extLst>
            </p:cNvPr>
            <p:cNvSpPr/>
            <p:nvPr/>
          </p:nvSpPr>
          <p:spPr bwMode="auto">
            <a:xfrm>
              <a:off x="6914926" y="3630667"/>
              <a:ext cx="432048" cy="223598"/>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grpSp>
    </p:spTree>
    <p:extLst>
      <p:ext uri="{BB962C8B-B14F-4D97-AF65-F5344CB8AC3E}">
        <p14:creationId xmlns:p14="http://schemas.microsoft.com/office/powerpoint/2010/main" val="1182641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11</a:t>
            </a:fld>
            <a:endParaRPr lang="en-US" altLang="en-US">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dirty="0"/>
              <a:t>Appendix (Previous Meetings)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12</a:t>
            </a:fld>
            <a:endParaRPr lang="en-US" altLang="en-US">
              <a:solidFill>
                <a:schemeClr val="tx1"/>
              </a:solidFill>
            </a:endParaRPr>
          </a:p>
        </p:txBody>
      </p:sp>
    </p:spTree>
    <p:extLst>
      <p:ext uri="{BB962C8B-B14F-4D97-AF65-F5344CB8AC3E}">
        <p14:creationId xmlns:p14="http://schemas.microsoft.com/office/powerpoint/2010/main" val="3066613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dirty="0">
                <a:solidFill>
                  <a:schemeClr val="accent2"/>
                </a:solidFill>
              </a:rPr>
              <a:t>802.15 Study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916832"/>
            <a:ext cx="7993062" cy="4323631"/>
          </a:xfrm>
        </p:spPr>
        <p:txBody>
          <a:bodyPr>
            <a:normAutofit/>
          </a:bodyPr>
          <a:lstStyle/>
          <a:p>
            <a:pPr marL="0" indent="0" algn="ctr">
              <a:defRPr/>
            </a:pPr>
            <a:r>
              <a:rPr lang="en-US" b="1" dirty="0"/>
              <a:t>Pre-PAR Activity Rules for Study Group</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Voting: everyone present can vote</a:t>
            </a:r>
          </a:p>
          <a:p>
            <a:pPr marL="457200" indent="-457200">
              <a:buFont typeface="Arial" panose="020B0604020202020204" pitchFamily="34" charset="0"/>
              <a:buChar char="•"/>
              <a:defRPr/>
            </a:pPr>
            <a:r>
              <a:rPr lang="en-US" dirty="0"/>
              <a:t>Please identify yourself with your name and affiliation when you first speak</a:t>
            </a:r>
          </a:p>
          <a:p>
            <a:pPr marL="457200" indent="-457200">
              <a:buFont typeface="Arial" panose="020B0604020202020204" pitchFamily="34" charset="0"/>
              <a:buChar char="•"/>
              <a:defRPr/>
            </a:pPr>
            <a:r>
              <a:rPr lang="en-US" dirty="0"/>
              <a:t>Participation: is by individual</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8887CC0-1342-41C8-8706-B4801E242C15}" type="slidenum">
              <a:rPr lang="en-US" altLang="en-US" smtClean="0">
                <a:solidFill>
                  <a:schemeClr val="tx1"/>
                </a:solidFill>
              </a:rPr>
              <a:pPr/>
              <a:t>2</a:t>
            </a:fld>
            <a:endParaRPr lang="en-US" alt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689768" y="1988840"/>
            <a:ext cx="7764463" cy="3031232"/>
          </a:xfrm>
        </p:spPr>
        <p:txBody>
          <a:bodyPr/>
          <a:lstStyle/>
          <a:p>
            <a:r>
              <a:rPr lang="en-US" altLang="en-US" dirty="0"/>
              <a:t>August 11, 2021 </a:t>
            </a:r>
          </a:p>
        </p:txBody>
      </p:sp>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864096"/>
          </a:xfrm>
        </p:spPr>
        <p:txBody>
          <a:bodyPr/>
          <a:lstStyle/>
          <a:p>
            <a:pPr algn="ctr"/>
            <a:r>
              <a:rPr lang="en-US" altLang="en-US" b="1" dirty="0"/>
              <a:t>Conf. Call</a:t>
            </a:r>
          </a:p>
          <a:p>
            <a:pPr algn="ctr"/>
            <a:endParaRPr lang="en-US" altLang="en-US" b="1" dirty="0"/>
          </a:p>
          <a:p>
            <a:endParaRPr lang="en-US" altLang="en-US" dirty="0"/>
          </a:p>
          <a:p>
            <a:endParaRPr lang="en-US" alt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5</a:t>
            </a:fld>
            <a:endParaRPr lang="en-US" altLang="en-US">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546000" y="827459"/>
            <a:ext cx="7986911" cy="754063"/>
          </a:xfrm>
        </p:spPr>
        <p:txBody>
          <a:bodyPr/>
          <a:lstStyle/>
          <a:p>
            <a:r>
              <a:rPr lang="en-US" altLang="en-US" sz="3600" dirty="0"/>
              <a:t>Proposed Agenda – 11 August 2021</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772816"/>
            <a:ext cx="7764463" cy="4399384"/>
          </a:xfrm>
        </p:spPr>
        <p:txBody>
          <a:bodyPr/>
          <a:lstStyle/>
          <a:p>
            <a:pPr marL="514350" indent="-514350">
              <a:buFont typeface="Arial" panose="020B0604020202020204" pitchFamily="34" charset="0"/>
              <a:buAutoNum type="arabicPeriod"/>
            </a:pPr>
            <a:r>
              <a:rPr lang="en-US" altLang="en-US" dirty="0"/>
              <a:t>Opening and meeting preamble</a:t>
            </a:r>
          </a:p>
          <a:p>
            <a:pPr marL="514350" indent="-514350">
              <a:buFont typeface="+mj-lt"/>
              <a:buAutoNum type="arabicPeriod"/>
            </a:pPr>
            <a:r>
              <a:rPr lang="en-US" altLang="en-US" dirty="0"/>
              <a:t>PAR/CSD &amp; Timeline</a:t>
            </a:r>
          </a:p>
          <a:p>
            <a:pPr marL="514350" indent="-514350">
              <a:buFont typeface="+mj-lt"/>
              <a:buAutoNum type="arabicPeriod"/>
            </a:pPr>
            <a:r>
              <a:rPr lang="en-US" altLang="en-US" dirty="0"/>
              <a:t>Next Steps / September 802.15 Interim Goals</a:t>
            </a:r>
          </a:p>
          <a:p>
            <a:pPr marL="514350" indent="-514350">
              <a:buFont typeface="Arial" panose="020B0604020202020204" pitchFamily="34" charset="0"/>
              <a:buAutoNum type="arabicPeriod"/>
            </a:pPr>
            <a:r>
              <a:rPr lang="en-US" altLang="en-US" dirty="0"/>
              <a:t>Any other Business</a:t>
            </a:r>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2175912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PAR &amp; CSD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spcBef>
                <a:spcPts val="1800"/>
              </a:spcBef>
            </a:pPr>
            <a:r>
              <a:rPr lang="en-US" altLang="en-US" sz="2400" b="1" dirty="0"/>
              <a:t>PAR</a:t>
            </a:r>
          </a:p>
          <a:p>
            <a:pPr marL="400050" lvl="1" indent="0"/>
            <a:r>
              <a:rPr lang="en-US" altLang="en-US" sz="2400" dirty="0"/>
              <a:t>15-21-0278-xx-0014-draft-csd-for-ns-uwb</a:t>
            </a:r>
          </a:p>
          <a:p>
            <a:pPr marL="400050" lvl="1" indent="0"/>
            <a:r>
              <a:rPr lang="en-US" altLang="en-US" sz="1800" dirty="0">
                <a:hlinkClick r:id="rId2"/>
              </a:rPr>
              <a:t>https://mentor.ieee.org/802.15/documents?is_dcn=278&amp;is_group=0014</a:t>
            </a:r>
            <a:endParaRPr lang="en-US" altLang="en-US" sz="1800" dirty="0"/>
          </a:p>
          <a:p>
            <a:pPr marL="0" indent="0"/>
            <a:r>
              <a:rPr lang="en-US" altLang="en-US" sz="2400" b="1" dirty="0"/>
              <a:t>CSD</a:t>
            </a:r>
            <a:r>
              <a:rPr lang="en-US" altLang="en-US" sz="2400" dirty="0"/>
              <a:t> </a:t>
            </a:r>
          </a:p>
          <a:p>
            <a:pPr marL="346075" indent="0"/>
            <a:r>
              <a:rPr lang="en-US" altLang="en-US" sz="2400" dirty="0"/>
              <a:t>15-21-0274-xx-0014-ns-uwb-par-working-draft</a:t>
            </a:r>
          </a:p>
          <a:p>
            <a:pPr marL="346075" indent="0"/>
            <a:r>
              <a:rPr lang="en-US" altLang="en-US" sz="1800" dirty="0">
                <a:hlinkClick r:id="rId3"/>
              </a:rPr>
              <a:t>https://mentor.ieee.org/802.15/documents?is_dcn=274&amp;is_group=0014</a:t>
            </a:r>
            <a:endParaRPr lang="en-US" altLang="en-US" sz="1800" dirty="0"/>
          </a:p>
          <a:p>
            <a:pPr marL="339725" lvl="1" indent="0"/>
            <a:endParaRPr lang="en-US" altLang="en-US" sz="2400" i="1" dirty="0">
              <a:latin typeface="Arial" panose="020B0604020202020204" pitchFamily="34" charset="0"/>
              <a:cs typeface="Arial" panose="020B0604020202020204" pitchFamily="34" charset="0"/>
            </a:endParaRPr>
          </a:p>
          <a:p>
            <a:pPr marL="0" lvl="1" indent="0" algn="ctr"/>
            <a:r>
              <a:rPr lang="en-US" altLang="en-US" sz="3200" b="1" i="1" dirty="0">
                <a:latin typeface="Arial" panose="020B0604020202020204" pitchFamily="34" charset="0"/>
                <a:cs typeface="Arial" panose="020B0604020202020204" pitchFamily="34" charset="0"/>
              </a:rPr>
              <a:t>Approved by EC to forward to </a:t>
            </a:r>
            <a:r>
              <a:rPr lang="en-US" altLang="en-US" sz="3200" b="1" i="1" dirty="0" err="1">
                <a:latin typeface="Arial" panose="020B0604020202020204" pitchFamily="34" charset="0"/>
                <a:cs typeface="Arial" panose="020B0604020202020204" pitchFamily="34" charset="0"/>
              </a:rPr>
              <a:t>Nescom</a:t>
            </a:r>
            <a:endParaRPr lang="en-US" altLang="en-US" sz="3200" b="1" i="1" dirty="0">
              <a:latin typeface="Arial" panose="020B0604020202020204" pitchFamily="34" charset="0"/>
              <a:cs typeface="Arial" panose="020B0604020202020204" pitchFamily="34" charset="0"/>
            </a:endParaRPr>
          </a:p>
          <a:p>
            <a:pPr marL="0" lvl="1" indent="0" algn="ctr"/>
            <a:r>
              <a:rPr lang="en-US" altLang="en-US" sz="3200" b="1" i="1" dirty="0">
                <a:latin typeface="Arial" panose="020B0604020202020204" pitchFamily="34" charset="0"/>
                <a:cs typeface="Arial" panose="020B0604020202020204" pitchFamily="34" charset="0"/>
              </a:rPr>
              <a:t>at July Plenary</a:t>
            </a:r>
            <a:endParaRPr lang="en-US" altLang="en-US" sz="3600" b="1"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1264773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PAR &amp; CSD Timeline</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p:txBody>
          <a:bodyPr>
            <a:normAutofit/>
          </a:bodyPr>
          <a:lstStyle/>
          <a:p>
            <a:pPr marL="457200" marR="0" lvl="2" indent="-457200">
              <a:spcBef>
                <a:spcPts val="800"/>
              </a:spcBef>
              <a:buFont typeface="Arial" panose="020B0604020202020204" pitchFamily="34" charset="0"/>
              <a:buChar char="•"/>
              <a:tabLst>
                <a:tab pos="1828800" algn="l"/>
                <a:tab pos="2057400" algn="l"/>
              </a:tabLst>
            </a:pPr>
            <a:endParaRPr lang="en-US" dirty="0">
              <a:solidFill>
                <a:schemeClr val="tx1"/>
              </a:solidFill>
            </a:endParaRPr>
          </a:p>
          <a:p>
            <a:pPr marL="457200" marR="0" lvl="2" indent="-457200">
              <a:spcBef>
                <a:spcPts val="800"/>
              </a:spcBef>
              <a:buFont typeface="Wingdings" panose="05000000000000000000" pitchFamily="2" charset="2"/>
              <a:buChar char="ü"/>
              <a:tabLst>
                <a:tab pos="1828800" algn="l"/>
                <a:tab pos="2057400" algn="l"/>
              </a:tabLst>
            </a:pPr>
            <a:r>
              <a:rPr lang="en-US" dirty="0">
                <a:solidFill>
                  <a:schemeClr val="tx1"/>
                </a:solidFill>
                <a:highlight>
                  <a:srgbClr val="CCFF66"/>
                </a:highlight>
              </a:rPr>
              <a:t>June 8	Pre-circulation of PARs to all WGs</a:t>
            </a:r>
          </a:p>
          <a:p>
            <a:pPr marL="457200" marR="0" lvl="2" indent="-457200">
              <a:spcBef>
                <a:spcPts val="800"/>
              </a:spcBef>
              <a:buFont typeface="Wingdings" panose="05000000000000000000" pitchFamily="2" charset="2"/>
              <a:buChar char="ü"/>
              <a:tabLst>
                <a:tab pos="1828800" algn="l"/>
                <a:tab pos="2057400" algn="l"/>
              </a:tabLst>
            </a:pPr>
            <a:r>
              <a:rPr lang="en-US" dirty="0">
                <a:solidFill>
                  <a:schemeClr val="tx1"/>
                </a:solidFill>
                <a:highlight>
                  <a:srgbClr val="CCFF66"/>
                </a:highlight>
              </a:rPr>
              <a:t>July 14	All WG’s submit comments on other WG 	PARs</a:t>
            </a:r>
          </a:p>
          <a:p>
            <a:pPr marL="457200" marR="0" lvl="2" indent="-457200">
              <a:spcBef>
                <a:spcPts val="800"/>
              </a:spcBef>
              <a:buFont typeface="Wingdings" panose="05000000000000000000" pitchFamily="2" charset="2"/>
              <a:buChar char="ü"/>
              <a:tabLst>
                <a:tab pos="1828800" algn="l"/>
                <a:tab pos="2057400" algn="l"/>
              </a:tabLst>
            </a:pPr>
            <a:r>
              <a:rPr lang="en-US" dirty="0">
                <a:solidFill>
                  <a:schemeClr val="tx1"/>
                </a:solidFill>
                <a:highlight>
                  <a:srgbClr val="CCFF66"/>
                </a:highlight>
              </a:rPr>
              <a:t>July 21	802.15 SG’s responses to other WG 	comments due</a:t>
            </a:r>
          </a:p>
          <a:p>
            <a:pPr marL="457200" marR="0" lvl="2" indent="-457200">
              <a:spcBef>
                <a:spcPts val="800"/>
              </a:spcBef>
              <a:buFont typeface="Wingdings" panose="05000000000000000000" pitchFamily="2" charset="2"/>
              <a:buChar char="ü"/>
              <a:tabLst>
                <a:tab pos="1828800" algn="l"/>
                <a:tab pos="2057400" algn="l"/>
              </a:tabLst>
            </a:pPr>
            <a:r>
              <a:rPr lang="en-US" dirty="0">
                <a:solidFill>
                  <a:schemeClr val="tx1"/>
                </a:solidFill>
                <a:highlight>
                  <a:srgbClr val="CCFF66"/>
                </a:highlight>
              </a:rPr>
              <a:t>July 23	EC approved PAR to forward to </a:t>
            </a:r>
            <a:r>
              <a:rPr lang="en-US" dirty="0" err="1">
                <a:solidFill>
                  <a:schemeClr val="tx1"/>
                </a:solidFill>
                <a:highlight>
                  <a:srgbClr val="CCFF66"/>
                </a:highlight>
              </a:rPr>
              <a:t>NesCom</a:t>
            </a:r>
            <a:endParaRPr lang="en-US" dirty="0">
              <a:solidFill>
                <a:schemeClr val="tx1"/>
              </a:solidFill>
              <a:highlight>
                <a:srgbClr val="CCFF66"/>
              </a:highlight>
            </a:endParaRPr>
          </a:p>
          <a:p>
            <a:pPr marL="457200" lvl="2" indent="-457200">
              <a:spcBef>
                <a:spcPts val="800"/>
              </a:spcBef>
              <a:buFont typeface="Arial" panose="020B0604020202020204" pitchFamily="34" charset="0"/>
              <a:buChar char="•"/>
              <a:tabLst>
                <a:tab pos="1828800" algn="l"/>
                <a:tab pos="2057400" algn="l"/>
              </a:tabLst>
            </a:pPr>
            <a:r>
              <a:rPr lang="en-US" dirty="0">
                <a:solidFill>
                  <a:schemeClr val="tx1"/>
                </a:solidFill>
              </a:rPr>
              <a:t>Aug 13	</a:t>
            </a:r>
            <a:r>
              <a:rPr lang="en-US" dirty="0" err="1">
                <a:solidFill>
                  <a:schemeClr val="tx1"/>
                </a:solidFill>
              </a:rPr>
              <a:t>NesCom</a:t>
            </a:r>
            <a:r>
              <a:rPr lang="en-US" dirty="0">
                <a:solidFill>
                  <a:schemeClr val="tx1"/>
                </a:solidFill>
              </a:rPr>
              <a:t> submission deadline</a:t>
            </a:r>
          </a:p>
          <a:p>
            <a:pPr marL="457200" lvl="2" indent="-457200">
              <a:spcBef>
                <a:spcPts val="800"/>
              </a:spcBef>
              <a:buFont typeface="Arial" panose="020B0604020202020204" pitchFamily="34" charset="0"/>
              <a:buChar char="•"/>
              <a:tabLst>
                <a:tab pos="1828800" algn="l"/>
                <a:tab pos="2057400" algn="l"/>
              </a:tabLst>
            </a:pPr>
            <a:r>
              <a:rPr lang="en-US" dirty="0">
                <a:solidFill>
                  <a:schemeClr val="tx1"/>
                </a:solidFill>
              </a:rPr>
              <a:t>Sept 21-23	</a:t>
            </a:r>
            <a:r>
              <a:rPr lang="en-US" dirty="0" err="1">
                <a:solidFill>
                  <a:schemeClr val="tx1"/>
                </a:solidFill>
              </a:rPr>
              <a:t>NesCom</a:t>
            </a:r>
            <a:r>
              <a:rPr lang="en-US" dirty="0">
                <a:solidFill>
                  <a:schemeClr val="tx1"/>
                </a:solidFill>
              </a:rPr>
              <a:t> approval</a:t>
            </a:r>
          </a:p>
          <a:p>
            <a:pPr marL="0" lvl="2" indent="0" algn="ctr">
              <a:spcBef>
                <a:spcPts val="800"/>
              </a:spcBef>
              <a:tabLst>
                <a:tab pos="1828800" algn="l"/>
                <a:tab pos="2057400" algn="l"/>
              </a:tabLst>
            </a:pPr>
            <a:r>
              <a:rPr lang="en-US" b="1" dirty="0">
                <a:solidFill>
                  <a:schemeClr val="tx1"/>
                </a:solidFill>
              </a:rPr>
              <a:t>Task Group is Formed</a:t>
            </a:r>
          </a:p>
          <a:p>
            <a:pPr marL="457200" marR="0" lvl="2" indent="-457200">
              <a:spcBef>
                <a:spcPts val="800"/>
              </a:spcBef>
              <a:buFont typeface="Arial" panose="020B0604020202020204" pitchFamily="34" charset="0"/>
              <a:buChar char="•"/>
              <a:tabLst>
                <a:tab pos="1828800" algn="l"/>
                <a:tab pos="2057400" algn="l"/>
              </a:tabLst>
            </a:pPr>
            <a:endParaRPr lang="en-US" dirty="0">
              <a:solidFill>
                <a:schemeClr val="tx1"/>
              </a:solidFill>
            </a:endParaRPr>
          </a:p>
          <a:p>
            <a:pPr marL="1257300" lvl="2" indent="-457200">
              <a:buFont typeface="Arial" panose="020B0604020202020204" pitchFamily="34" charset="0"/>
              <a:buChar char="•"/>
            </a:pPr>
            <a:endParaRPr lang="en-US" dirty="0">
              <a:solidFill>
                <a:schemeClr val="tx1"/>
              </a:solidFill>
            </a:endParaRPr>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3995200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a:xfrm>
            <a:off x="762000" y="685800"/>
            <a:ext cx="7764463" cy="1159024"/>
          </a:xfrm>
        </p:spPr>
        <p:txBody>
          <a:bodyPr/>
          <a:lstStyle/>
          <a:p>
            <a:r>
              <a:rPr lang="en-US" dirty="0"/>
              <a:t>Next steps</a:t>
            </a:r>
            <a:br>
              <a:rPr lang="en-US" dirty="0"/>
            </a:br>
            <a:r>
              <a:rPr lang="en-US" dirty="0"/>
              <a:t>(</a:t>
            </a:r>
            <a:r>
              <a:rPr lang="en-US" sz="3200" dirty="0"/>
              <a:t>September 802 Interim Goals)</a:t>
            </a:r>
            <a:endParaRPr lang="en-US" dirty="0"/>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2204864"/>
            <a:ext cx="8138864" cy="4104455"/>
          </a:xfrm>
        </p:spPr>
        <p:txBody>
          <a:bodyPr>
            <a:noAutofit/>
          </a:bodyPr>
          <a:lstStyle/>
          <a:p>
            <a:pPr marL="571500" marR="0" lvl="2" indent="-571500">
              <a:spcBef>
                <a:spcPts val="800"/>
              </a:spcBef>
              <a:buFont typeface="Arial" panose="020B0604020202020204" pitchFamily="34" charset="0"/>
              <a:buChar char="•"/>
              <a:tabLst>
                <a:tab pos="1828800" algn="l"/>
                <a:tab pos="2057400" algn="l"/>
              </a:tabLst>
            </a:pPr>
            <a:r>
              <a:rPr lang="en-US" sz="3200" dirty="0"/>
              <a:t>Reach out to stakeholder organizations</a:t>
            </a:r>
          </a:p>
          <a:p>
            <a:pPr marL="566738" lvl="3" indent="0">
              <a:spcBef>
                <a:spcPts val="800"/>
              </a:spcBef>
              <a:tabLst>
                <a:tab pos="1828800" algn="l"/>
                <a:tab pos="2057400" algn="l"/>
              </a:tabLst>
            </a:pPr>
            <a:r>
              <a:rPr lang="en-US" sz="2800" dirty="0"/>
              <a:t>CCC, FiRa, UWBA, </a:t>
            </a:r>
            <a:r>
              <a:rPr lang="en-US" sz="2800" dirty="0" err="1"/>
              <a:t>omlox</a:t>
            </a:r>
            <a:r>
              <a:rPr lang="en-US" sz="2800" dirty="0"/>
              <a:t>, and CSA</a:t>
            </a:r>
          </a:p>
          <a:p>
            <a:pPr marL="571500" lvl="2" indent="-571500">
              <a:spcBef>
                <a:spcPts val="800"/>
              </a:spcBef>
              <a:buFont typeface="Arial" panose="020B0604020202020204" pitchFamily="34" charset="0"/>
              <a:buChar char="•"/>
              <a:tabLst>
                <a:tab pos="1828800" algn="l"/>
                <a:tab pos="2057400" algn="l"/>
              </a:tabLst>
            </a:pPr>
            <a:r>
              <a:rPr lang="en-US" sz="3200" dirty="0"/>
              <a:t>Continue work on determining content:</a:t>
            </a:r>
          </a:p>
          <a:p>
            <a:pPr marL="457200" lvl="3" indent="0">
              <a:spcBef>
                <a:spcPts val="800"/>
              </a:spcBef>
              <a:tabLst>
                <a:tab pos="1828800" algn="l"/>
                <a:tab pos="2057400" algn="l"/>
              </a:tabLst>
            </a:pPr>
            <a:r>
              <a:rPr lang="en-US" sz="2400" dirty="0">
                <a:hlinkClick r:id="rId2"/>
              </a:rPr>
              <a:t>https://mentor.ieee.org/802.15/dcn/21/15-21-0279-00-0014-review-of-15-21-0215-for-uwb-relevance.xlsx</a:t>
            </a:r>
            <a:endParaRPr lang="en-US" sz="2400" dirty="0"/>
          </a:p>
          <a:p>
            <a:pPr marL="457200" lvl="2" indent="-457200">
              <a:spcBef>
                <a:spcPts val="800"/>
              </a:spcBef>
              <a:buFont typeface="Arial" panose="020B0604020202020204" pitchFamily="34" charset="0"/>
              <a:buChar char="•"/>
              <a:tabLst>
                <a:tab pos="1828800" algn="l"/>
                <a:tab pos="2057400" algn="l"/>
              </a:tabLst>
            </a:pPr>
            <a:r>
              <a:rPr lang="en-US" sz="3200" dirty="0"/>
              <a:t>Call for officers</a:t>
            </a:r>
          </a:p>
          <a:p>
            <a:pPr marL="457200" lvl="2" indent="-457200">
              <a:spcBef>
                <a:spcPts val="800"/>
              </a:spcBef>
              <a:buFont typeface="Arial" panose="020B0604020202020204" pitchFamily="34" charset="0"/>
              <a:buChar char="•"/>
              <a:tabLst>
                <a:tab pos="1828800" algn="l"/>
                <a:tab pos="2057400" algn="l"/>
              </a:tabLst>
            </a:pPr>
            <a:r>
              <a:rPr lang="en-US" sz="3200" dirty="0"/>
              <a:t>Calls between now and September?</a:t>
            </a:r>
          </a:p>
        </p:txBody>
      </p:sp>
      <p:sp>
        <p:nvSpPr>
          <p:cNvPr id="4" name="Slide Number Placeholder 3">
            <a:extLst>
              <a:ext uri="{FF2B5EF4-FFF2-40B4-BE49-F238E27FC236}">
                <a16:creationId xmlns:a16="http://schemas.microsoft.com/office/drawing/2014/main" id="{80174D51-7BBE-4883-9B03-796760E3CB6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spTree>
    <p:extLst>
      <p:ext uri="{BB962C8B-B14F-4D97-AF65-F5344CB8AC3E}">
        <p14:creationId xmlns:p14="http://schemas.microsoft.com/office/powerpoint/2010/main" val="22836427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28688</TotalTime>
  <Words>636</Words>
  <Application>Microsoft Office PowerPoint</Application>
  <PresentationFormat>On-screen Show (4:3)</PresentationFormat>
  <Paragraphs>94</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Times New Roman</vt:lpstr>
      <vt:lpstr>Wingdings</vt:lpstr>
      <vt:lpstr>Office Theme</vt:lpstr>
      <vt:lpstr>PowerPoint Presentation</vt:lpstr>
      <vt:lpstr>802.15 Study Group Meeting</vt:lpstr>
      <vt:lpstr>IEEE-SA Patent, Copyright, and Participation Policies</vt:lpstr>
      <vt:lpstr>IEEE 802 Ground Rules</vt:lpstr>
      <vt:lpstr>August 11, 2021 </vt:lpstr>
      <vt:lpstr>Proposed Agenda – 11 August 2021</vt:lpstr>
      <vt:lpstr>PAR &amp; CSD</vt:lpstr>
      <vt:lpstr>PAR &amp; CSD Timeline</vt:lpstr>
      <vt:lpstr>Next steps (September 802 Interim Goals)</vt:lpstr>
      <vt:lpstr>Next steps (September 802 Interim Goals)</vt:lpstr>
      <vt:lpstr>Adjourned Thanks</vt:lpstr>
      <vt:lpstr>Appendix (Previous Meetings)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207</cp:revision>
  <cp:lastPrinted>2000-03-07T00:55:37Z</cp:lastPrinted>
  <dcterms:created xsi:type="dcterms:W3CDTF">2016-01-17T22:48:36Z</dcterms:created>
  <dcterms:modified xsi:type="dcterms:W3CDTF">2021-08-10T05:46:59Z</dcterms:modified>
  <cp:category/>
</cp:coreProperties>
</file>