
<file path=[Content_Types].xml><?xml version="1.0" encoding="utf-8"?>
<Types xmlns="http://schemas.openxmlformats.org/package/2006/content-types">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2"/>
  </p:notesMasterIdLst>
  <p:sldIdLst>
    <p:sldId id="287" r:id="rId2"/>
    <p:sldId id="290" r:id="rId3"/>
    <p:sldId id="304" r:id="rId4"/>
    <p:sldId id="317" r:id="rId5"/>
    <p:sldId id="302" r:id="rId6"/>
    <p:sldId id="333" r:id="rId7"/>
    <p:sldId id="334" r:id="rId8"/>
    <p:sldId id="335" r:id="rId9"/>
    <p:sldId id="337" r:id="rId10"/>
    <p:sldId id="296" r:id="rId11"/>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FF66"/>
    <a:srgbClr val="66FF33"/>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318CAC-C01D-48EA-A5C6-1637F265D335}" v="87" dt="2021-08-09T12:00:04.8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46" autoAdjust="0"/>
  </p:normalViewPr>
  <p:slideViewPr>
    <p:cSldViewPr>
      <p:cViewPr varScale="1">
        <p:scale>
          <a:sx n="108" d="100"/>
          <a:sy n="108" d="100"/>
        </p:scale>
        <p:origin x="420"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AE318CAC-C01D-48EA-A5C6-1637F265D335}"/>
    <pc:docChg chg="undo custSel addSld delSld modSld modMainMaster">
      <pc:chgData name="Phil Beecher" userId="8e59e9d451c39ba5" providerId="LiveId" clId="{AE318CAC-C01D-48EA-A5C6-1637F265D335}" dt="2021-08-09T12:02:52.633" v="589" actId="6549"/>
      <pc:docMkLst>
        <pc:docMk/>
      </pc:docMkLst>
      <pc:sldChg chg="modSp mod">
        <pc:chgData name="Phil Beecher" userId="8e59e9d451c39ba5" providerId="LiveId" clId="{AE318CAC-C01D-48EA-A5C6-1637F265D335}" dt="2021-08-09T11:22:48.472" v="31" actId="6549"/>
        <pc:sldMkLst>
          <pc:docMk/>
          <pc:sldMk cId="0" sldId="287"/>
        </pc:sldMkLst>
        <pc:spChg chg="mod">
          <ac:chgData name="Phil Beecher" userId="8e59e9d451c39ba5" providerId="LiveId" clId="{AE318CAC-C01D-48EA-A5C6-1637F265D335}" dt="2021-08-09T11:22:48.472" v="31" actId="6549"/>
          <ac:spMkLst>
            <pc:docMk/>
            <pc:sldMk cId="0" sldId="287"/>
            <ac:spMk id="2" creationId="{11B74706-8CE8-446F-ADD5-944A55CFBC25}"/>
          </ac:spMkLst>
        </pc:spChg>
      </pc:sldChg>
      <pc:sldChg chg="modSp mod">
        <pc:chgData name="Phil Beecher" userId="8e59e9d451c39ba5" providerId="LiveId" clId="{AE318CAC-C01D-48EA-A5C6-1637F265D335}" dt="2021-08-09T11:43:52.856" v="437" actId="20577"/>
        <pc:sldMkLst>
          <pc:docMk/>
          <pc:sldMk cId="2175912082" sldId="302"/>
        </pc:sldMkLst>
        <pc:spChg chg="mod">
          <ac:chgData name="Phil Beecher" userId="8e59e9d451c39ba5" providerId="LiveId" clId="{AE318CAC-C01D-48EA-A5C6-1637F265D335}" dt="2021-08-09T11:23:20.528" v="44" actId="404"/>
          <ac:spMkLst>
            <pc:docMk/>
            <pc:sldMk cId="2175912082" sldId="302"/>
            <ac:spMk id="9218" creationId="{E14802C0-20BE-4F9E-ACF7-705FA15333AF}"/>
          </ac:spMkLst>
        </pc:spChg>
        <pc:spChg chg="mod">
          <ac:chgData name="Phil Beecher" userId="8e59e9d451c39ba5" providerId="LiveId" clId="{AE318CAC-C01D-48EA-A5C6-1637F265D335}" dt="2021-08-09T11:43:52.856" v="437" actId="20577"/>
          <ac:spMkLst>
            <pc:docMk/>
            <pc:sldMk cId="2175912082" sldId="302"/>
            <ac:spMk id="9219" creationId="{F8A5F01F-52D6-47BD-9336-35C5CE265C10}"/>
          </ac:spMkLst>
        </pc:spChg>
      </pc:sldChg>
      <pc:sldChg chg="modSp del mod">
        <pc:chgData name="Phil Beecher" userId="8e59e9d451c39ba5" providerId="LiveId" clId="{AE318CAC-C01D-48EA-A5C6-1637F265D335}" dt="2021-08-09T11:42:00.702" v="412" actId="47"/>
        <pc:sldMkLst>
          <pc:docMk/>
          <pc:sldMk cId="994593413" sldId="322"/>
        </pc:sldMkLst>
        <pc:spChg chg="mod">
          <ac:chgData name="Phil Beecher" userId="8e59e9d451c39ba5" providerId="LiveId" clId="{AE318CAC-C01D-48EA-A5C6-1637F265D335}" dt="2021-08-09T11:40:30.561" v="370" actId="27636"/>
          <ac:spMkLst>
            <pc:docMk/>
            <pc:sldMk cId="994593413" sldId="322"/>
            <ac:spMk id="3" creationId="{34282B67-4DB6-4927-90CA-A5DD94A371D4}"/>
          </ac:spMkLst>
        </pc:spChg>
      </pc:sldChg>
      <pc:sldChg chg="modSp mod">
        <pc:chgData name="Phil Beecher" userId="8e59e9d451c39ba5" providerId="LiveId" clId="{AE318CAC-C01D-48EA-A5C6-1637F265D335}" dt="2021-08-09T12:01:39.184" v="573" actId="20577"/>
        <pc:sldMkLst>
          <pc:docMk/>
          <pc:sldMk cId="1264773579" sldId="333"/>
        </pc:sldMkLst>
        <pc:spChg chg="mod">
          <ac:chgData name="Phil Beecher" userId="8e59e9d451c39ba5" providerId="LiveId" clId="{AE318CAC-C01D-48EA-A5C6-1637F265D335}" dt="2021-08-09T12:01:39.184" v="573" actId="20577"/>
          <ac:spMkLst>
            <pc:docMk/>
            <pc:sldMk cId="1264773579" sldId="333"/>
            <ac:spMk id="9219" creationId="{F8A5F01F-52D6-47BD-9336-35C5CE265C10}"/>
          </ac:spMkLst>
        </pc:spChg>
      </pc:sldChg>
      <pc:sldChg chg="modSp mod">
        <pc:chgData name="Phil Beecher" userId="8e59e9d451c39ba5" providerId="LiveId" clId="{AE318CAC-C01D-48EA-A5C6-1637F265D335}" dt="2021-08-09T12:02:52.633" v="589" actId="6549"/>
        <pc:sldMkLst>
          <pc:docMk/>
          <pc:sldMk cId="3995200433" sldId="334"/>
        </pc:sldMkLst>
        <pc:spChg chg="mod">
          <ac:chgData name="Phil Beecher" userId="8e59e9d451c39ba5" providerId="LiveId" clId="{AE318CAC-C01D-48EA-A5C6-1637F265D335}" dt="2021-08-09T12:02:52.633" v="589" actId="6549"/>
          <ac:spMkLst>
            <pc:docMk/>
            <pc:sldMk cId="3995200433" sldId="334"/>
            <ac:spMk id="3" creationId="{34282B67-4DB6-4927-90CA-A5DD94A371D4}"/>
          </ac:spMkLst>
        </pc:spChg>
      </pc:sldChg>
      <pc:sldChg chg="modSp mod">
        <pc:chgData name="Phil Beecher" userId="8e59e9d451c39ba5" providerId="LiveId" clId="{AE318CAC-C01D-48EA-A5C6-1637F265D335}" dt="2021-08-09T12:00:42.101" v="549" actId="20577"/>
        <pc:sldMkLst>
          <pc:docMk/>
          <pc:sldMk cId="2283642778" sldId="335"/>
        </pc:sldMkLst>
        <pc:spChg chg="mod">
          <ac:chgData name="Phil Beecher" userId="8e59e9d451c39ba5" providerId="LiveId" clId="{AE318CAC-C01D-48EA-A5C6-1637F265D335}" dt="2021-08-09T11:42:21.955" v="417" actId="20577"/>
          <ac:spMkLst>
            <pc:docMk/>
            <pc:sldMk cId="2283642778" sldId="335"/>
            <ac:spMk id="2" creationId="{224C8498-588A-44D5-8086-2AF6B1CA8218}"/>
          </ac:spMkLst>
        </pc:spChg>
        <pc:spChg chg="mod">
          <ac:chgData name="Phil Beecher" userId="8e59e9d451c39ba5" providerId="LiveId" clId="{AE318CAC-C01D-48EA-A5C6-1637F265D335}" dt="2021-08-09T12:00:42.101" v="549" actId="20577"/>
          <ac:spMkLst>
            <pc:docMk/>
            <pc:sldMk cId="2283642778" sldId="335"/>
            <ac:spMk id="3" creationId="{34282B67-4DB6-4927-90CA-A5DD94A371D4}"/>
          </ac:spMkLst>
        </pc:spChg>
      </pc:sldChg>
      <pc:sldChg chg="delSp modSp add del mod">
        <pc:chgData name="Phil Beecher" userId="8e59e9d451c39ba5" providerId="LiveId" clId="{AE318CAC-C01D-48EA-A5C6-1637F265D335}" dt="2021-08-09T12:00:14.021" v="516" actId="47"/>
        <pc:sldMkLst>
          <pc:docMk/>
          <pc:sldMk cId="2048982345" sldId="336"/>
        </pc:sldMkLst>
        <pc:spChg chg="del mod">
          <ac:chgData name="Phil Beecher" userId="8e59e9d451c39ba5" providerId="LiveId" clId="{AE318CAC-C01D-48EA-A5C6-1637F265D335}" dt="2021-08-09T11:46:16.298" v="451" actId="478"/>
          <ac:spMkLst>
            <pc:docMk/>
            <pc:sldMk cId="2048982345" sldId="336"/>
            <ac:spMk id="3" creationId="{34282B67-4DB6-4927-90CA-A5DD94A371D4}"/>
          </ac:spMkLst>
        </pc:spChg>
      </pc:sldChg>
      <pc:sldChg chg="delSp modSp add mod">
        <pc:chgData name="Phil Beecher" userId="8e59e9d451c39ba5" providerId="LiveId" clId="{AE318CAC-C01D-48EA-A5C6-1637F265D335}" dt="2021-08-09T11:59:49.588" v="515"/>
        <pc:sldMkLst>
          <pc:docMk/>
          <pc:sldMk cId="1182641363" sldId="337"/>
        </pc:sldMkLst>
        <pc:spChg chg="del mod">
          <ac:chgData name="Phil Beecher" userId="8e59e9d451c39ba5" providerId="LiveId" clId="{AE318CAC-C01D-48EA-A5C6-1637F265D335}" dt="2021-08-09T11:48:40.343" v="455" actId="478"/>
          <ac:spMkLst>
            <pc:docMk/>
            <pc:sldMk cId="1182641363" sldId="337"/>
            <ac:spMk id="3" creationId="{34282B67-4DB6-4927-90CA-A5DD94A371D4}"/>
          </ac:spMkLst>
        </pc:spChg>
        <pc:graphicFrameChg chg="del">
          <ac:chgData name="Phil Beecher" userId="8e59e9d451c39ba5" providerId="LiveId" clId="{AE318CAC-C01D-48EA-A5C6-1637F265D335}" dt="2021-08-09T11:48:06.360" v="454"/>
          <ac:graphicFrameMkLst>
            <pc:docMk/>
            <pc:sldMk cId="1182641363" sldId="337"/>
            <ac:graphicFrameMk id="5" creationId="{FC0A096F-61DD-46E5-AD17-D84C21B7811C}"/>
          </ac:graphicFrameMkLst>
        </pc:graphicFrameChg>
        <pc:graphicFrameChg chg="del mod">
          <ac:chgData name="Phil Beecher" userId="8e59e9d451c39ba5" providerId="LiveId" clId="{AE318CAC-C01D-48EA-A5C6-1637F265D335}" dt="2021-08-09T11:54:57.894" v="500" actId="478"/>
          <ac:graphicFrameMkLst>
            <pc:docMk/>
            <pc:sldMk cId="1182641363" sldId="337"/>
            <ac:graphicFrameMk id="6" creationId="{00A96E6A-6CE7-4861-AC20-825FD749AE17}"/>
          </ac:graphicFrameMkLst>
        </pc:graphicFrameChg>
        <pc:graphicFrameChg chg="mod">
          <ac:chgData name="Phil Beecher" userId="8e59e9d451c39ba5" providerId="LiveId" clId="{AE318CAC-C01D-48EA-A5C6-1637F265D335}" dt="2021-08-09T11:59:49.588" v="515"/>
          <ac:graphicFrameMkLst>
            <pc:docMk/>
            <pc:sldMk cId="1182641363" sldId="337"/>
            <ac:graphicFrameMk id="7" creationId="{838CC029-2EF9-4B45-9C8B-B26289963845}"/>
          </ac:graphicFrameMkLst>
        </pc:graphicFrameChg>
      </pc:sldChg>
      <pc:sldMasterChg chg="modSp mod modSldLayout">
        <pc:chgData name="Phil Beecher" userId="8e59e9d451c39ba5" providerId="LiveId" clId="{AE318CAC-C01D-48EA-A5C6-1637F265D335}" dt="2021-08-09T11:22:26.034" v="19" actId="20577"/>
        <pc:sldMasterMkLst>
          <pc:docMk/>
          <pc:sldMasterMk cId="0" sldId="2147483648"/>
        </pc:sldMasterMkLst>
        <pc:spChg chg="mod">
          <ac:chgData name="Phil Beecher" userId="8e59e9d451c39ba5" providerId="LiveId" clId="{AE318CAC-C01D-48EA-A5C6-1637F265D335}" dt="2021-08-09T11:22:08.411" v="17" actId="20577"/>
          <ac:spMkLst>
            <pc:docMk/>
            <pc:sldMasterMk cId="0" sldId="2147483648"/>
            <ac:spMk id="2" creationId="{7274DC08-9B8C-464E-97F8-9AF419E7B8D9}"/>
          </ac:spMkLst>
        </pc:spChg>
        <pc:spChg chg="mod">
          <ac:chgData name="Phil Beecher" userId="8e59e9d451c39ba5" providerId="LiveId" clId="{AE318CAC-C01D-48EA-A5C6-1637F265D335}" dt="2021-08-09T11:21:58.832" v="11" actId="20577"/>
          <ac:spMkLst>
            <pc:docMk/>
            <pc:sldMasterMk cId="0" sldId="2147483648"/>
            <ac:spMk id="1026" creationId="{8AF5D4AB-E353-4EAB-9E5C-B82B00CB74A2}"/>
          </ac:spMkLst>
        </pc:spChg>
        <pc:sldLayoutChg chg="modSp mod">
          <pc:chgData name="Phil Beecher" userId="8e59e9d451c39ba5" providerId="LiveId" clId="{AE318CAC-C01D-48EA-A5C6-1637F265D335}" dt="2021-08-09T11:22:26.034" v="19" actId="20577"/>
          <pc:sldLayoutMkLst>
            <pc:docMk/>
            <pc:sldMasterMk cId="0" sldId="2147483648"/>
            <pc:sldLayoutMk cId="3814343757" sldId="2147483827"/>
          </pc:sldLayoutMkLst>
          <pc:spChg chg="mod">
            <ac:chgData name="Phil Beecher" userId="8e59e9d451c39ba5" providerId="LiveId" clId="{AE318CAC-C01D-48EA-A5C6-1637F265D335}" dt="2021-08-09T11:22:26.034" v="19" actId="20577"/>
            <ac:spMkLst>
              <pc:docMk/>
              <pc:sldMasterMk cId="0" sldId="2147483648"/>
              <pc:sldLayoutMk cId="3814343757" sldId="2147483827"/>
              <ac:spMk id="2" creationId="{1DDB69A1-11BC-41B0-8884-BE90EB602636}"/>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dirty="0"/>
              <a:t>Slide </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a:t>
            </a:r>
            <a:r>
              <a:rPr lang="en-GB" altLang="en-US" b="1" dirty="0">
                <a:solidFill>
                  <a:schemeClr val="tx1"/>
                </a:solidFill>
                <a:latin typeface="Times New Roman" panose="02020603050405020304" pitchFamily="18" charset="0"/>
                <a:cs typeface="Times New Roman" panose="02020603050405020304" pitchFamily="18" charset="0"/>
              </a:rPr>
              <a:t>IEEE </a:t>
            </a:r>
            <a:r>
              <a:rPr lang="en-GB" b="1" i="0" dirty="0">
                <a:solidFill>
                  <a:srgbClr val="000000"/>
                </a:solidFill>
                <a:effectLst/>
                <a:latin typeface="Times New Roman" panose="02020603050405020304" pitchFamily="18" charset="0"/>
                <a:cs typeface="Times New Roman" panose="02020603050405020304" pitchFamily="18" charset="0"/>
              </a:rPr>
              <a:t>15-21-0424-00-0015</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August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Phil Beecher (Wi-SUN Alliance)</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5/dcn/21/15-21-0283-01-0015-proposed-pics-nb-ns.xls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package" Target="../embeddings/Microsoft_Excel_Worksheet.xlsx"/><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SG15.15 Agenda and Meeting Slides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2021</a:t>
            </a:r>
            <a:r>
              <a:rPr lang="en-US" altLang="en-US" sz="1600" b="1" dirty="0">
                <a:latin typeface="Times New Roman" panose="02020603050405020304" pitchFamily="18" charset="0"/>
              </a:rPr>
              <a:t> </a:t>
            </a:r>
            <a:r>
              <a:rPr lang="en-US" altLang="en-US" sz="1600" dirty="0">
                <a:latin typeface="Times New Roman" panose="02020603050405020304" pitchFamily="18" charset="0"/>
              </a:rPr>
              <a:t>– August 09</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Phil Beecher (Wi-SUN Alliance)</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+44 1273 422275,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pbeecher</a:t>
            </a:r>
            <a:r>
              <a:rPr lang="en-US" altLang="en-US" sz="1600" dirty="0">
                <a:latin typeface="Times New Roman" panose="02020603050405020304" pitchFamily="18" charset="0"/>
              </a:rPr>
              <a:t> @ wi-sun.org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SG15.15: NS-NB 802.15.4 “ad-hoc”</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Achieve the illusion of organization for the ad-hoc meeting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10</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dirty="0">
                <a:solidFill>
                  <a:schemeClr val="accent2"/>
                </a:solidFill>
              </a:rPr>
              <a:t>802.15 Study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916832"/>
            <a:ext cx="7993062" cy="4323631"/>
          </a:xfrm>
        </p:spPr>
        <p:txBody>
          <a:bodyPr>
            <a:normAutofit/>
          </a:bodyPr>
          <a:lstStyle/>
          <a:p>
            <a:pPr marL="0" indent="0" algn="ctr">
              <a:defRPr/>
            </a:pPr>
            <a:r>
              <a:rPr lang="en-US" b="1" dirty="0"/>
              <a:t>Pre-PAR Activity Rules for Study Group</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r>
              <a:rPr lang="en-US" dirty="0"/>
              <a:t>Voting: everyone present can vote</a:t>
            </a:r>
          </a:p>
          <a:p>
            <a:pPr marL="457200" indent="-457200">
              <a:buFont typeface="Arial" panose="020B0604020202020204" pitchFamily="34" charset="0"/>
              <a:buChar char="•"/>
              <a:defRPr/>
            </a:pPr>
            <a:r>
              <a:rPr lang="en-US" dirty="0"/>
              <a:t>Please identify yourself with your name and affiliation when you first speak</a:t>
            </a:r>
          </a:p>
          <a:p>
            <a:pPr marL="457200" indent="-457200">
              <a:buFont typeface="Arial" panose="020B0604020202020204" pitchFamily="34" charset="0"/>
              <a:buChar char="•"/>
              <a:defRPr/>
            </a:pPr>
            <a:r>
              <a:rPr lang="en-US" dirty="0"/>
              <a:t>Participation: is by individual</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8887CC0-1342-41C8-8706-B4801E242C15}" type="slidenum">
              <a:rPr lang="en-US" altLang="en-US" smtClean="0">
                <a:solidFill>
                  <a:schemeClr val="tx1"/>
                </a:solidFill>
              </a:rPr>
              <a:pPr/>
              <a:t>2</a:t>
            </a:fld>
            <a:endParaRPr lang="en-US" altLang="en-US"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3</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733946" y="1628800"/>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 – </a:t>
            </a:r>
          </a:p>
          <a:p>
            <a:pPr marL="857250" lvl="1" indent="-457200">
              <a:buFont typeface="Arial" panose="020B0604020202020204" pitchFamily="34" charset="0"/>
              <a:buChar char="•"/>
            </a:pPr>
            <a:r>
              <a:rPr lang="en-US" dirty="0">
                <a:cs typeface="DejaVu Sans" pitchFamily="34" charset="0"/>
              </a:rPr>
              <a:t>(</a:t>
            </a:r>
            <a:r>
              <a:rPr lang="en-US" dirty="0" err="1">
                <a:cs typeface="DejaVu Sans" pitchFamily="34" charset="0"/>
              </a:rPr>
              <a:t>eg</a:t>
            </a:r>
            <a:r>
              <a:rPr lang="en-US" dirty="0">
                <a:cs typeface="DejaVu Sans" pitchFamily="34" charset="0"/>
              </a:rPr>
              <a:t> no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endParaRPr lang="en-US" dirty="0">
              <a:cs typeface="DejaVu Sans" pitchFamily="34" charset="0"/>
            </a:endParaRP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546000" y="827459"/>
            <a:ext cx="7986911" cy="754063"/>
          </a:xfrm>
        </p:spPr>
        <p:txBody>
          <a:bodyPr/>
          <a:lstStyle/>
          <a:p>
            <a:r>
              <a:rPr lang="en-US" altLang="en-US" sz="3600" dirty="0"/>
              <a:t>Proposed Agenda – 9 August 2021</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772816"/>
            <a:ext cx="7764463" cy="4399384"/>
          </a:xfrm>
        </p:spPr>
        <p:txBody>
          <a:bodyPr/>
          <a:lstStyle/>
          <a:p>
            <a:pPr marL="514350" indent="-514350">
              <a:buFont typeface="Arial" panose="020B0604020202020204" pitchFamily="34" charset="0"/>
              <a:buAutoNum type="arabicPeriod"/>
            </a:pPr>
            <a:r>
              <a:rPr lang="en-US" altLang="en-US" dirty="0"/>
              <a:t>Opening and meeting preamble</a:t>
            </a:r>
          </a:p>
          <a:p>
            <a:pPr marL="514350" indent="-514350">
              <a:buFont typeface="+mj-lt"/>
              <a:buAutoNum type="arabicPeriod"/>
            </a:pPr>
            <a:r>
              <a:rPr lang="en-US" altLang="en-US" dirty="0"/>
              <a:t>PAR/CSD &amp; Timeline</a:t>
            </a:r>
          </a:p>
          <a:p>
            <a:pPr marL="514350" indent="-514350">
              <a:buFont typeface="+mj-lt"/>
              <a:buAutoNum type="arabicPeriod"/>
            </a:pPr>
            <a:r>
              <a:rPr lang="en-US" altLang="en-US" dirty="0"/>
              <a:t>Next Steps / September 802.15 Interim Goals</a:t>
            </a:r>
          </a:p>
          <a:p>
            <a:pPr marL="514350" indent="-514350">
              <a:buFont typeface="Arial" panose="020B0604020202020204" pitchFamily="34" charset="0"/>
              <a:buAutoNum type="arabicPeriod"/>
            </a:pPr>
            <a:r>
              <a:rPr lang="en-US" altLang="en-US" dirty="0"/>
              <a:t>Any other Business</a:t>
            </a:r>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5</a:t>
            </a:fld>
            <a:endParaRPr lang="en-US" altLang="en-US" dirty="0">
              <a:solidFill>
                <a:schemeClr val="tx1"/>
              </a:solidFill>
            </a:endParaRPr>
          </a:p>
        </p:txBody>
      </p:sp>
    </p:spTree>
    <p:extLst>
      <p:ext uri="{BB962C8B-B14F-4D97-AF65-F5344CB8AC3E}">
        <p14:creationId xmlns:p14="http://schemas.microsoft.com/office/powerpoint/2010/main" val="2175912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PAR &amp; CSD</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136904" cy="4366419"/>
          </a:xfrm>
        </p:spPr>
        <p:txBody>
          <a:bodyPr/>
          <a:lstStyle/>
          <a:p>
            <a:pPr marL="0" indent="0">
              <a:spcBef>
                <a:spcPts val="1800"/>
              </a:spcBef>
            </a:pPr>
            <a:r>
              <a:rPr lang="en-US" altLang="en-US" sz="2400" b="1" dirty="0"/>
              <a:t>PAR</a:t>
            </a:r>
          </a:p>
          <a:p>
            <a:pPr marL="346075" indent="0"/>
            <a:r>
              <a:rPr lang="en-US" sz="2400" i="1" dirty="0">
                <a:effectLst/>
                <a:latin typeface="Arial" panose="020B0604020202020204" pitchFamily="34" charset="0"/>
                <a:ea typeface="Times New Roman" panose="02020603050405020304" pitchFamily="18" charset="0"/>
                <a:cs typeface="Arial" panose="020B0604020202020204" pitchFamily="34" charset="0"/>
              </a:rPr>
              <a:t>15-21-0265-04-0015-sg15-ns-nb-par-working-draft.pdf</a:t>
            </a:r>
            <a:endParaRPr lang="en-US" altLang="en-US" sz="1600" dirty="0"/>
          </a:p>
          <a:p>
            <a:pPr marL="0" indent="0"/>
            <a:r>
              <a:rPr lang="en-US" altLang="en-US" sz="2400" b="1" dirty="0"/>
              <a:t>CSD</a:t>
            </a:r>
            <a:r>
              <a:rPr lang="en-US" altLang="en-US" sz="2400" dirty="0"/>
              <a:t> </a:t>
            </a:r>
          </a:p>
          <a:p>
            <a:pPr marL="339725" lvl="1" indent="0"/>
            <a:r>
              <a:rPr lang="en-US" sz="2400" i="1" dirty="0">
                <a:effectLst/>
                <a:latin typeface="Arial" panose="020B0604020202020204" pitchFamily="34" charset="0"/>
                <a:ea typeface="Times New Roman" panose="02020603050405020304" pitchFamily="18" charset="0"/>
                <a:cs typeface="Arial" panose="020B0604020202020204" pitchFamily="34" charset="0"/>
              </a:rPr>
              <a:t>15-21-0301-01-0015-sg15-draft-csd-for-ns-nb.docx</a:t>
            </a:r>
          </a:p>
          <a:p>
            <a:pPr marL="339725" lvl="1" indent="0"/>
            <a:endParaRPr lang="en-US" altLang="en-US" sz="2400" i="1" dirty="0">
              <a:latin typeface="Arial" panose="020B0604020202020204" pitchFamily="34" charset="0"/>
              <a:cs typeface="Arial" panose="020B0604020202020204" pitchFamily="34" charset="0"/>
            </a:endParaRPr>
          </a:p>
          <a:p>
            <a:pPr marL="339725" lvl="1" indent="0"/>
            <a:endParaRPr lang="en-US" altLang="en-US" sz="2400" i="1" dirty="0">
              <a:latin typeface="Arial" panose="020B0604020202020204" pitchFamily="34" charset="0"/>
              <a:cs typeface="Arial" panose="020B0604020202020204" pitchFamily="34" charset="0"/>
            </a:endParaRPr>
          </a:p>
          <a:p>
            <a:pPr marL="339725" lvl="1" indent="0" algn="ctr"/>
            <a:r>
              <a:rPr lang="en-US" altLang="en-US" sz="3200" b="1" i="1" dirty="0">
                <a:latin typeface="Arial" panose="020B0604020202020204" pitchFamily="34" charset="0"/>
                <a:cs typeface="Arial" panose="020B0604020202020204" pitchFamily="34" charset="0"/>
              </a:rPr>
              <a:t>Approved by EC to forward to </a:t>
            </a:r>
            <a:r>
              <a:rPr lang="en-US" altLang="en-US" sz="3200" b="1" i="1" dirty="0" err="1">
                <a:latin typeface="Arial" panose="020B0604020202020204" pitchFamily="34" charset="0"/>
                <a:cs typeface="Arial" panose="020B0604020202020204" pitchFamily="34" charset="0"/>
              </a:rPr>
              <a:t>Nescom</a:t>
            </a:r>
            <a:endParaRPr lang="en-US" altLang="en-US" sz="3200" b="1" i="1" dirty="0">
              <a:latin typeface="Arial" panose="020B0604020202020204" pitchFamily="34" charset="0"/>
              <a:cs typeface="Arial" panose="020B0604020202020204" pitchFamily="34" charset="0"/>
            </a:endParaRPr>
          </a:p>
          <a:p>
            <a:pPr marL="339725" lvl="1" indent="0" algn="ctr"/>
            <a:r>
              <a:rPr lang="en-US" altLang="en-US" sz="3200" b="1" i="1" dirty="0">
                <a:latin typeface="Arial" panose="020B0604020202020204" pitchFamily="34" charset="0"/>
                <a:cs typeface="Arial" panose="020B0604020202020204" pitchFamily="34" charset="0"/>
              </a:rPr>
              <a:t>at July Plenary</a:t>
            </a:r>
            <a:endParaRPr lang="en-US" altLang="en-US" sz="3600" b="1"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6</a:t>
            </a:fld>
            <a:endParaRPr lang="en-US" altLang="en-US" dirty="0">
              <a:solidFill>
                <a:schemeClr val="tx1"/>
              </a:solidFill>
            </a:endParaRPr>
          </a:p>
        </p:txBody>
      </p:sp>
    </p:spTree>
    <p:extLst>
      <p:ext uri="{BB962C8B-B14F-4D97-AF65-F5344CB8AC3E}">
        <p14:creationId xmlns:p14="http://schemas.microsoft.com/office/powerpoint/2010/main" val="1264773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PAR &amp; CSD Timeline</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marR="0" lvl="2" indent="-457200">
              <a:spcBef>
                <a:spcPts val="800"/>
              </a:spcBef>
              <a:buFont typeface="Arial" panose="020B0604020202020204" pitchFamily="34" charset="0"/>
              <a:buChar char="•"/>
              <a:tabLst>
                <a:tab pos="1828800" algn="l"/>
                <a:tab pos="2057400" algn="l"/>
              </a:tabLst>
            </a:pPr>
            <a:endParaRPr lang="en-US" dirty="0">
              <a:solidFill>
                <a:schemeClr val="tx1"/>
              </a:solidFill>
            </a:endParaRPr>
          </a:p>
          <a:p>
            <a:pPr marL="457200" marR="0" lvl="2" indent="-457200">
              <a:spcBef>
                <a:spcPts val="800"/>
              </a:spcBef>
              <a:buFont typeface="Wingdings" panose="05000000000000000000" pitchFamily="2" charset="2"/>
              <a:buChar char="ü"/>
              <a:tabLst>
                <a:tab pos="1828800" algn="l"/>
                <a:tab pos="2057400" algn="l"/>
              </a:tabLst>
            </a:pPr>
            <a:r>
              <a:rPr lang="en-US" dirty="0">
                <a:solidFill>
                  <a:schemeClr val="tx1"/>
                </a:solidFill>
                <a:highlight>
                  <a:srgbClr val="CCFF66"/>
                </a:highlight>
              </a:rPr>
              <a:t>June 8	Pre-circulation of PARs to all WGs</a:t>
            </a:r>
          </a:p>
          <a:p>
            <a:pPr marL="457200" marR="0" lvl="2" indent="-457200">
              <a:spcBef>
                <a:spcPts val="800"/>
              </a:spcBef>
              <a:buFont typeface="Wingdings" panose="05000000000000000000" pitchFamily="2" charset="2"/>
              <a:buChar char="ü"/>
              <a:tabLst>
                <a:tab pos="1828800" algn="l"/>
                <a:tab pos="2057400" algn="l"/>
              </a:tabLst>
            </a:pPr>
            <a:r>
              <a:rPr lang="en-US" dirty="0">
                <a:solidFill>
                  <a:schemeClr val="tx1"/>
                </a:solidFill>
                <a:highlight>
                  <a:srgbClr val="CCFF66"/>
                </a:highlight>
              </a:rPr>
              <a:t>July 14	All WG’s submit comments on other WG 	PARs</a:t>
            </a:r>
          </a:p>
          <a:p>
            <a:pPr marL="457200" marR="0" lvl="2" indent="-457200">
              <a:spcBef>
                <a:spcPts val="800"/>
              </a:spcBef>
              <a:buFont typeface="Wingdings" panose="05000000000000000000" pitchFamily="2" charset="2"/>
              <a:buChar char="ü"/>
              <a:tabLst>
                <a:tab pos="1828800" algn="l"/>
                <a:tab pos="2057400" algn="l"/>
              </a:tabLst>
            </a:pPr>
            <a:r>
              <a:rPr lang="en-US" dirty="0">
                <a:solidFill>
                  <a:schemeClr val="tx1"/>
                </a:solidFill>
                <a:highlight>
                  <a:srgbClr val="CCFF66"/>
                </a:highlight>
              </a:rPr>
              <a:t>July 21	802.15 SG’s responses to other WG 	comments due</a:t>
            </a:r>
          </a:p>
          <a:p>
            <a:pPr marL="457200" marR="0" lvl="2" indent="-457200">
              <a:spcBef>
                <a:spcPts val="800"/>
              </a:spcBef>
              <a:buFont typeface="Wingdings" panose="05000000000000000000" pitchFamily="2" charset="2"/>
              <a:buChar char="ü"/>
              <a:tabLst>
                <a:tab pos="1828800" algn="l"/>
                <a:tab pos="2057400" algn="l"/>
              </a:tabLst>
            </a:pPr>
            <a:r>
              <a:rPr lang="en-US" dirty="0">
                <a:solidFill>
                  <a:schemeClr val="tx1"/>
                </a:solidFill>
                <a:highlight>
                  <a:srgbClr val="CCFF66"/>
                </a:highlight>
              </a:rPr>
              <a:t>July 23	EC approved PAR to forward to </a:t>
            </a:r>
            <a:r>
              <a:rPr lang="en-US" dirty="0" err="1">
                <a:solidFill>
                  <a:schemeClr val="tx1"/>
                </a:solidFill>
                <a:highlight>
                  <a:srgbClr val="CCFF66"/>
                </a:highlight>
              </a:rPr>
              <a:t>NesCom</a:t>
            </a:r>
            <a:endParaRPr lang="en-US" dirty="0">
              <a:solidFill>
                <a:schemeClr val="tx1"/>
              </a:solidFill>
              <a:highlight>
                <a:srgbClr val="CCFF66"/>
              </a:highlight>
            </a:endParaRPr>
          </a:p>
          <a:p>
            <a:pPr marL="457200" lvl="2" indent="-457200">
              <a:spcBef>
                <a:spcPts val="800"/>
              </a:spcBef>
              <a:buFont typeface="Arial" panose="020B0604020202020204" pitchFamily="34" charset="0"/>
              <a:buChar char="•"/>
              <a:tabLst>
                <a:tab pos="1828800" algn="l"/>
                <a:tab pos="2057400" algn="l"/>
              </a:tabLst>
            </a:pPr>
            <a:r>
              <a:rPr lang="en-US" dirty="0">
                <a:solidFill>
                  <a:schemeClr val="tx1"/>
                </a:solidFill>
              </a:rPr>
              <a:t>Aug 13	</a:t>
            </a:r>
            <a:r>
              <a:rPr lang="en-US" dirty="0" err="1">
                <a:solidFill>
                  <a:schemeClr val="tx1"/>
                </a:solidFill>
              </a:rPr>
              <a:t>NesCom</a:t>
            </a:r>
            <a:r>
              <a:rPr lang="en-US" dirty="0">
                <a:solidFill>
                  <a:schemeClr val="tx1"/>
                </a:solidFill>
              </a:rPr>
              <a:t> submission deadline</a:t>
            </a:r>
          </a:p>
          <a:p>
            <a:pPr marL="457200" lvl="2" indent="-457200">
              <a:spcBef>
                <a:spcPts val="800"/>
              </a:spcBef>
              <a:buFont typeface="Arial" panose="020B0604020202020204" pitchFamily="34" charset="0"/>
              <a:buChar char="•"/>
              <a:tabLst>
                <a:tab pos="1828800" algn="l"/>
                <a:tab pos="2057400" algn="l"/>
              </a:tabLst>
            </a:pPr>
            <a:r>
              <a:rPr lang="en-US" dirty="0">
                <a:solidFill>
                  <a:schemeClr val="tx1"/>
                </a:solidFill>
              </a:rPr>
              <a:t>Sept 21-23	</a:t>
            </a:r>
            <a:r>
              <a:rPr lang="en-US" dirty="0" err="1">
                <a:solidFill>
                  <a:schemeClr val="tx1"/>
                </a:solidFill>
              </a:rPr>
              <a:t>NesCom</a:t>
            </a:r>
            <a:r>
              <a:rPr lang="en-US" dirty="0">
                <a:solidFill>
                  <a:schemeClr val="tx1"/>
                </a:solidFill>
              </a:rPr>
              <a:t> approval</a:t>
            </a:r>
          </a:p>
          <a:p>
            <a:pPr marL="457200" marR="0" lvl="2" indent="-457200">
              <a:spcBef>
                <a:spcPts val="800"/>
              </a:spcBef>
              <a:buFont typeface="Arial" panose="020B0604020202020204" pitchFamily="34" charset="0"/>
              <a:buChar char="•"/>
              <a:tabLst>
                <a:tab pos="1828800" algn="l"/>
                <a:tab pos="2057400" algn="l"/>
              </a:tabLst>
            </a:pPr>
            <a:endParaRPr lang="en-US" dirty="0">
              <a:solidFill>
                <a:schemeClr val="tx1"/>
              </a:solidFill>
            </a:endParaRPr>
          </a:p>
          <a:p>
            <a:pPr marL="1257300" lvl="2" indent="-457200">
              <a:buFont typeface="Arial" panose="020B0604020202020204" pitchFamily="34" charset="0"/>
              <a:buChar char="•"/>
            </a:pPr>
            <a:endParaRPr lang="en-US" dirty="0">
              <a:solidFill>
                <a:schemeClr val="tx1"/>
              </a:solidFill>
            </a:endParaRPr>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spTree>
    <p:extLst>
      <p:ext uri="{BB962C8B-B14F-4D97-AF65-F5344CB8AC3E}">
        <p14:creationId xmlns:p14="http://schemas.microsoft.com/office/powerpoint/2010/main" val="3995200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a:xfrm>
            <a:off x="762000" y="685800"/>
            <a:ext cx="7764463" cy="1159024"/>
          </a:xfrm>
        </p:spPr>
        <p:txBody>
          <a:bodyPr/>
          <a:lstStyle/>
          <a:p>
            <a:r>
              <a:rPr lang="en-US" dirty="0"/>
              <a:t>Next steps</a:t>
            </a:r>
            <a:br>
              <a:rPr lang="en-US" dirty="0"/>
            </a:br>
            <a:r>
              <a:rPr lang="en-US" dirty="0"/>
              <a:t>(</a:t>
            </a:r>
            <a:r>
              <a:rPr lang="en-US" sz="3200" dirty="0"/>
              <a:t>September 802 Interim Goals)</a:t>
            </a:r>
            <a:endParaRPr lang="en-US" dirty="0"/>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609600" y="2204865"/>
            <a:ext cx="8138864" cy="3240360"/>
          </a:xfrm>
        </p:spPr>
        <p:txBody>
          <a:bodyPr>
            <a:noAutofit/>
          </a:bodyPr>
          <a:lstStyle/>
          <a:p>
            <a:pPr marL="571500" marR="0" lvl="2" indent="-571500">
              <a:spcBef>
                <a:spcPts val="800"/>
              </a:spcBef>
              <a:buFont typeface="Arial" panose="020B0604020202020204" pitchFamily="34" charset="0"/>
              <a:buChar char="•"/>
              <a:tabLst>
                <a:tab pos="1828800" algn="l"/>
                <a:tab pos="2057400" algn="l"/>
              </a:tabLst>
            </a:pPr>
            <a:r>
              <a:rPr lang="en-US" sz="3200" dirty="0"/>
              <a:t>Reach out to stakeholder organizations</a:t>
            </a:r>
          </a:p>
          <a:p>
            <a:pPr marL="571500" lvl="2" indent="-571500">
              <a:spcBef>
                <a:spcPts val="800"/>
              </a:spcBef>
              <a:buFont typeface="Arial" panose="020B0604020202020204" pitchFamily="34" charset="0"/>
              <a:buChar char="•"/>
              <a:tabLst>
                <a:tab pos="1828800" algn="l"/>
                <a:tab pos="2057400" algn="l"/>
              </a:tabLst>
            </a:pPr>
            <a:r>
              <a:rPr lang="en-US" sz="3200" dirty="0"/>
              <a:t>Continue work on determining content:</a:t>
            </a:r>
          </a:p>
          <a:p>
            <a:pPr marL="457200" lvl="3" indent="0">
              <a:spcBef>
                <a:spcPts val="800"/>
              </a:spcBef>
              <a:tabLst>
                <a:tab pos="1828800" algn="l"/>
                <a:tab pos="2057400" algn="l"/>
              </a:tabLst>
            </a:pPr>
            <a:r>
              <a:rPr lang="en-GB" sz="2800" u="sng" dirty="0">
                <a:solidFill>
                  <a:srgbClr val="0563C1"/>
                </a:solidFill>
                <a:effectLst/>
                <a:latin typeface="+mj-lt"/>
                <a:ea typeface="Times New Roman" panose="02020603050405020304" pitchFamily="18" charset="0"/>
                <a:hlinkClick r:id="rId2"/>
              </a:rPr>
              <a:t>https://mentor.ieee.org/802.15/dcn/21/15-21-0283-01-0015-proposed-pics-nb-ns.xlsx</a:t>
            </a:r>
            <a:endParaRPr lang="en-GB" sz="2800" u="sng" dirty="0">
              <a:solidFill>
                <a:srgbClr val="0563C1"/>
              </a:solidFill>
              <a:effectLst/>
              <a:latin typeface="+mj-lt"/>
              <a:ea typeface="Times New Roman" panose="02020603050405020304" pitchFamily="18" charset="0"/>
            </a:endParaRPr>
          </a:p>
          <a:p>
            <a:pPr marL="457200" lvl="2" indent="-457200">
              <a:spcBef>
                <a:spcPts val="800"/>
              </a:spcBef>
              <a:buFont typeface="Arial" panose="020B0604020202020204" pitchFamily="34" charset="0"/>
              <a:buChar char="•"/>
              <a:tabLst>
                <a:tab pos="1828800" algn="l"/>
                <a:tab pos="2057400" algn="l"/>
              </a:tabLst>
            </a:pPr>
            <a:r>
              <a:rPr lang="en-US" sz="3200" dirty="0"/>
              <a:t>Call for officers</a:t>
            </a:r>
          </a:p>
          <a:p>
            <a:pPr marL="457200" lvl="2" indent="-457200">
              <a:spcBef>
                <a:spcPts val="800"/>
              </a:spcBef>
              <a:buFont typeface="Arial" panose="020B0604020202020204" pitchFamily="34" charset="0"/>
              <a:buChar char="•"/>
              <a:tabLst>
                <a:tab pos="1828800" algn="l"/>
                <a:tab pos="2057400" algn="l"/>
              </a:tabLst>
            </a:pPr>
            <a:r>
              <a:rPr lang="en-US" sz="3200" dirty="0"/>
              <a:t>Calls between now and September?</a:t>
            </a:r>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spTree>
    <p:extLst>
      <p:ext uri="{BB962C8B-B14F-4D97-AF65-F5344CB8AC3E}">
        <p14:creationId xmlns:p14="http://schemas.microsoft.com/office/powerpoint/2010/main" val="2283642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a:xfrm>
            <a:off x="762000" y="685800"/>
            <a:ext cx="7764463" cy="1159024"/>
          </a:xfrm>
        </p:spPr>
        <p:txBody>
          <a:bodyPr/>
          <a:lstStyle/>
          <a:p>
            <a:r>
              <a:rPr lang="en-US" dirty="0"/>
              <a:t>Next steps</a:t>
            </a:r>
            <a:br>
              <a:rPr lang="en-US" dirty="0"/>
            </a:br>
            <a:r>
              <a:rPr lang="en-US" dirty="0"/>
              <a:t>(</a:t>
            </a:r>
            <a:r>
              <a:rPr lang="en-US" sz="3200" dirty="0"/>
              <a:t>September 802 Interim Goals)</a:t>
            </a:r>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graphicFrame>
        <p:nvGraphicFramePr>
          <p:cNvPr id="7" name="Object 6">
            <a:extLst>
              <a:ext uri="{FF2B5EF4-FFF2-40B4-BE49-F238E27FC236}">
                <a16:creationId xmlns:a16="http://schemas.microsoft.com/office/drawing/2014/main" id="{838CC029-2EF9-4B45-9C8B-B26289963845}"/>
              </a:ext>
            </a:extLst>
          </p:cNvPr>
          <p:cNvGraphicFramePr>
            <a:graphicFrameLocks noChangeAspect="1"/>
          </p:cNvGraphicFramePr>
          <p:nvPr>
            <p:extLst>
              <p:ext uri="{D42A27DB-BD31-4B8C-83A1-F6EECF244321}">
                <p14:modId xmlns:p14="http://schemas.microsoft.com/office/powerpoint/2010/main" val="3085650047"/>
              </p:ext>
            </p:extLst>
          </p:nvPr>
        </p:nvGraphicFramePr>
        <p:xfrm>
          <a:off x="650875" y="2233613"/>
          <a:ext cx="7631113" cy="2665412"/>
        </p:xfrm>
        <a:graphic>
          <a:graphicData uri="http://schemas.openxmlformats.org/presentationml/2006/ole">
            <mc:AlternateContent xmlns:mc="http://schemas.openxmlformats.org/markup-compatibility/2006">
              <mc:Choice xmlns:v="urn:schemas-microsoft-com:vml" Requires="v">
                <p:oleObj name="Worksheet" r:id="rId2" imgW="12173007" imgH="4248286" progId="Excel.Sheet.12">
                  <p:embed/>
                </p:oleObj>
              </mc:Choice>
              <mc:Fallback>
                <p:oleObj name="Worksheet" r:id="rId2" imgW="12173007" imgH="4248286" progId="Excel.Sheet.12">
                  <p:embed/>
                  <p:pic>
                    <p:nvPicPr>
                      <p:cNvPr id="7" name="Object 6">
                        <a:extLst>
                          <a:ext uri="{FF2B5EF4-FFF2-40B4-BE49-F238E27FC236}">
                            <a16:creationId xmlns:a16="http://schemas.microsoft.com/office/drawing/2014/main" id="{838CC029-2EF9-4B45-9C8B-B26289963845}"/>
                          </a:ext>
                        </a:extLst>
                      </p:cNvPr>
                      <p:cNvPicPr/>
                      <p:nvPr/>
                    </p:nvPicPr>
                    <p:blipFill>
                      <a:blip r:embed="rId3"/>
                      <a:stretch>
                        <a:fillRect/>
                      </a:stretch>
                    </p:blipFill>
                    <p:spPr>
                      <a:xfrm>
                        <a:off x="650875" y="2233613"/>
                        <a:ext cx="7631113" cy="2665412"/>
                      </a:xfrm>
                      <a:prstGeom prst="rect">
                        <a:avLst/>
                      </a:prstGeom>
                    </p:spPr>
                  </p:pic>
                </p:oleObj>
              </mc:Fallback>
            </mc:AlternateContent>
          </a:graphicData>
        </a:graphic>
      </p:graphicFrame>
    </p:spTree>
    <p:extLst>
      <p:ext uri="{BB962C8B-B14F-4D97-AF65-F5344CB8AC3E}">
        <p14:creationId xmlns:p14="http://schemas.microsoft.com/office/powerpoint/2010/main" val="118264136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28749</TotalTime>
  <Words>554</Words>
  <Application>Microsoft Office PowerPoint</Application>
  <PresentationFormat>On-screen Show (4:3)</PresentationFormat>
  <Paragraphs>85</Paragraphs>
  <Slides>10</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5" baseType="lpstr">
      <vt:lpstr>Arial</vt:lpstr>
      <vt:lpstr>Times New Roman</vt:lpstr>
      <vt:lpstr>Wingdings</vt:lpstr>
      <vt:lpstr>Office Theme</vt:lpstr>
      <vt:lpstr>Microsoft Excel Worksheet</vt:lpstr>
      <vt:lpstr>PowerPoint Presentation</vt:lpstr>
      <vt:lpstr>802.15 Study Group Meeting</vt:lpstr>
      <vt:lpstr>IEEE-SA Patent, Copyright, and Participation Policies</vt:lpstr>
      <vt:lpstr>IEEE 802 Ground Rules</vt:lpstr>
      <vt:lpstr>Proposed Agenda – 9 August 2021</vt:lpstr>
      <vt:lpstr>PAR &amp; CSD</vt:lpstr>
      <vt:lpstr>PAR &amp; CSD Timeline</vt:lpstr>
      <vt:lpstr>Next steps (September 802 Interim Goals)</vt:lpstr>
      <vt:lpstr>Next steps (September 802 Interim Goals)</vt:lpstr>
      <vt:lpstr>Adjourned Thanks</vt:lpstr>
    </vt:vector>
  </TitlesOfParts>
  <Manager/>
  <Company>IEEE 802</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802.15.15</dc:subject>
  <dc:creator>phil@beecher.co.uk</dc:creator>
  <cp:keywords/>
  <dc:description/>
  <cp:lastModifiedBy>Phil Beecher</cp:lastModifiedBy>
  <cp:revision>158</cp:revision>
  <cp:lastPrinted>2000-03-07T00:55:37Z</cp:lastPrinted>
  <dcterms:created xsi:type="dcterms:W3CDTF">2016-01-17T22:48:36Z</dcterms:created>
  <dcterms:modified xsi:type="dcterms:W3CDTF">2021-08-09T12:03:17Z</dcterms:modified>
  <cp:category>SG15 Conference Call Agenda and Opening Report</cp:category>
</cp:coreProperties>
</file>